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30267275" cy="21396325"/>
  <p:notesSz cx="6858000" cy="9144000"/>
  <p:embeddedFontLst>
    <p:embeddedFont>
      <p:font typeface="Calibri" pitchFamily="34" charset="0"/>
      <p:regular r:id="rId3"/>
      <p:bold r:id="rId4"/>
      <p:italic r:id="rId5"/>
      <p:boldItalic r:id="rId6"/>
    </p:embeddedFont>
    <p:embeddedFont>
      <p:font typeface="Canva Sans" charset="0"/>
      <p:regular r:id="rId7"/>
    </p:embeddedFont>
    <p:embeddedFont>
      <p:font typeface="Canva Sans Bold" charset="0"/>
      <p:regular r:id="rId8"/>
    </p:embeddedFont>
  </p:embeddedFontLst>
  <p:defaultTextStyle>
    <a:defPPr>
      <a:defRPr lang="en-US"/>
    </a:defPPr>
    <a:lvl1pPr marL="0" algn="l" defTabSz="165323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1pPr>
    <a:lvl2pPr marL="826618" algn="l" defTabSz="165323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2pPr>
    <a:lvl3pPr marL="1653235" algn="l" defTabSz="165323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3pPr>
    <a:lvl4pPr marL="2479853" algn="l" defTabSz="165323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4pPr>
    <a:lvl5pPr marL="3306470" algn="l" defTabSz="165323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5pPr>
    <a:lvl6pPr marL="4133088" algn="l" defTabSz="165323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6pPr>
    <a:lvl7pPr marL="4959706" algn="l" defTabSz="165323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7pPr>
    <a:lvl8pPr marL="5786323" algn="l" defTabSz="165323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8pPr>
    <a:lvl9pPr marL="6612941" algn="l" defTabSz="1653235" rtl="0" eaLnBrk="1" latinLnBrk="0" hangingPunct="1">
      <a:defRPr sz="3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28" d="100"/>
          <a:sy n="28" d="100"/>
        </p:scale>
        <p:origin x="-684" y="-330"/>
      </p:cViewPr>
      <p:guideLst>
        <p:guide orient="horz" pos="4493"/>
        <p:guide pos="47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5022" y="4431155"/>
            <a:ext cx="12863592" cy="30575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0045" y="8083057"/>
            <a:ext cx="10593547" cy="36453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26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53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79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06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33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9597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86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12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71887" y="571231"/>
            <a:ext cx="3405068" cy="121708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682" y="571231"/>
            <a:ext cx="9962978" cy="121708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453" y="9166081"/>
            <a:ext cx="12863592" cy="2833032"/>
          </a:xfrm>
        </p:spPr>
        <p:txBody>
          <a:bodyPr anchor="t"/>
          <a:lstStyle>
            <a:lvl1pPr algn="l">
              <a:defRPr sz="7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5453" y="6045785"/>
            <a:ext cx="12863592" cy="3120296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2661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65323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7985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30647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1330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95970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8632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61294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681" y="3328319"/>
            <a:ext cx="6684024" cy="9413724"/>
          </a:xfrm>
        </p:spPr>
        <p:txBody>
          <a:bodyPr/>
          <a:lstStyle>
            <a:lvl1pPr>
              <a:defRPr sz="5100"/>
            </a:lvl1pPr>
            <a:lvl2pPr>
              <a:defRPr sz="4300"/>
            </a:lvl2pPr>
            <a:lvl3pPr>
              <a:defRPr sz="36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2933" y="3328319"/>
            <a:ext cx="6684024" cy="9413724"/>
          </a:xfrm>
        </p:spPr>
        <p:txBody>
          <a:bodyPr/>
          <a:lstStyle>
            <a:lvl1pPr>
              <a:defRPr sz="5100"/>
            </a:lvl1pPr>
            <a:lvl2pPr>
              <a:defRPr sz="4300"/>
            </a:lvl2pPr>
            <a:lvl3pPr>
              <a:defRPr sz="36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684" y="3192942"/>
            <a:ext cx="6686650" cy="133066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6618" indent="0">
              <a:buNone/>
              <a:defRPr sz="3600" b="1"/>
            </a:lvl2pPr>
            <a:lvl3pPr marL="1653235" indent="0">
              <a:buNone/>
              <a:defRPr sz="3300" b="1"/>
            </a:lvl3pPr>
            <a:lvl4pPr marL="2479853" indent="0">
              <a:buNone/>
              <a:defRPr sz="2900" b="1"/>
            </a:lvl4pPr>
            <a:lvl5pPr marL="3306470" indent="0">
              <a:buNone/>
              <a:defRPr sz="2900" b="1"/>
            </a:lvl5pPr>
            <a:lvl6pPr marL="4133088" indent="0">
              <a:buNone/>
              <a:defRPr sz="2900" b="1"/>
            </a:lvl6pPr>
            <a:lvl7pPr marL="4959706" indent="0">
              <a:buNone/>
              <a:defRPr sz="2900" b="1"/>
            </a:lvl7pPr>
            <a:lvl8pPr marL="5786323" indent="0">
              <a:buNone/>
              <a:defRPr sz="2900" b="1"/>
            </a:lvl8pPr>
            <a:lvl9pPr marL="6612941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684" y="4523607"/>
            <a:ext cx="6686650" cy="821843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7678" y="3192942"/>
            <a:ext cx="6689277" cy="1330665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26618" indent="0">
              <a:buNone/>
              <a:defRPr sz="3600" b="1"/>
            </a:lvl2pPr>
            <a:lvl3pPr marL="1653235" indent="0">
              <a:buNone/>
              <a:defRPr sz="3300" b="1"/>
            </a:lvl3pPr>
            <a:lvl4pPr marL="2479853" indent="0">
              <a:buNone/>
              <a:defRPr sz="2900" b="1"/>
            </a:lvl4pPr>
            <a:lvl5pPr marL="3306470" indent="0">
              <a:buNone/>
              <a:defRPr sz="2900" b="1"/>
            </a:lvl5pPr>
            <a:lvl6pPr marL="4133088" indent="0">
              <a:buNone/>
              <a:defRPr sz="2900" b="1"/>
            </a:lvl6pPr>
            <a:lvl7pPr marL="4959706" indent="0">
              <a:buNone/>
              <a:defRPr sz="2900" b="1"/>
            </a:lvl7pPr>
            <a:lvl8pPr marL="5786323" indent="0">
              <a:buNone/>
              <a:defRPr sz="2900" b="1"/>
            </a:lvl8pPr>
            <a:lvl9pPr marL="6612941" indent="0">
              <a:buNone/>
              <a:defRPr sz="2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7678" y="4523607"/>
            <a:ext cx="6689277" cy="821843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684" y="567927"/>
            <a:ext cx="4978861" cy="2416992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833" y="567929"/>
            <a:ext cx="8460124" cy="12174114"/>
          </a:xfrm>
        </p:spPr>
        <p:txBody>
          <a:bodyPr/>
          <a:lstStyle>
            <a:lvl1pPr>
              <a:defRPr sz="5800"/>
            </a:lvl1pPr>
            <a:lvl2pPr>
              <a:defRPr sz="51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684" y="2984922"/>
            <a:ext cx="4978861" cy="9757121"/>
          </a:xfrm>
        </p:spPr>
        <p:txBody>
          <a:bodyPr/>
          <a:lstStyle>
            <a:lvl1pPr marL="0" indent="0">
              <a:buNone/>
              <a:defRPr sz="2500"/>
            </a:lvl1pPr>
            <a:lvl2pPr marL="826618" indent="0">
              <a:buNone/>
              <a:defRPr sz="2200"/>
            </a:lvl2pPr>
            <a:lvl3pPr marL="1653235" indent="0">
              <a:buNone/>
              <a:defRPr sz="1800"/>
            </a:lvl3pPr>
            <a:lvl4pPr marL="2479853" indent="0">
              <a:buNone/>
              <a:defRPr sz="1600"/>
            </a:lvl4pPr>
            <a:lvl5pPr marL="3306470" indent="0">
              <a:buNone/>
              <a:defRPr sz="1600"/>
            </a:lvl5pPr>
            <a:lvl6pPr marL="4133088" indent="0">
              <a:buNone/>
              <a:defRPr sz="1600"/>
            </a:lvl6pPr>
            <a:lvl7pPr marL="4959706" indent="0">
              <a:buNone/>
              <a:defRPr sz="1600"/>
            </a:lvl7pPr>
            <a:lvl8pPr marL="5786323" indent="0">
              <a:buNone/>
              <a:defRPr sz="1600"/>
            </a:lvl8pPr>
            <a:lvl9pPr marL="661294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6299" y="9984952"/>
            <a:ext cx="9080183" cy="1178780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6299" y="1274534"/>
            <a:ext cx="9080183" cy="8558530"/>
          </a:xfrm>
        </p:spPr>
        <p:txBody>
          <a:bodyPr/>
          <a:lstStyle>
            <a:lvl1pPr marL="0" indent="0">
              <a:buNone/>
              <a:defRPr sz="5800"/>
            </a:lvl1pPr>
            <a:lvl2pPr marL="826618" indent="0">
              <a:buNone/>
              <a:defRPr sz="5100"/>
            </a:lvl2pPr>
            <a:lvl3pPr marL="1653235" indent="0">
              <a:buNone/>
              <a:defRPr sz="4300"/>
            </a:lvl3pPr>
            <a:lvl4pPr marL="2479853" indent="0">
              <a:buNone/>
              <a:defRPr sz="3600"/>
            </a:lvl4pPr>
            <a:lvl5pPr marL="3306470" indent="0">
              <a:buNone/>
              <a:defRPr sz="3600"/>
            </a:lvl5pPr>
            <a:lvl6pPr marL="4133088" indent="0">
              <a:buNone/>
              <a:defRPr sz="3600"/>
            </a:lvl6pPr>
            <a:lvl7pPr marL="4959706" indent="0">
              <a:buNone/>
              <a:defRPr sz="3600"/>
            </a:lvl7pPr>
            <a:lvl8pPr marL="5786323" indent="0">
              <a:buNone/>
              <a:defRPr sz="3600"/>
            </a:lvl8pPr>
            <a:lvl9pPr marL="6612941" indent="0">
              <a:buNone/>
              <a:defRPr sz="3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6299" y="11163733"/>
            <a:ext cx="9080183" cy="1674063"/>
          </a:xfrm>
        </p:spPr>
        <p:txBody>
          <a:bodyPr/>
          <a:lstStyle>
            <a:lvl1pPr marL="0" indent="0">
              <a:buNone/>
              <a:defRPr sz="2500"/>
            </a:lvl1pPr>
            <a:lvl2pPr marL="826618" indent="0">
              <a:buNone/>
              <a:defRPr sz="2200"/>
            </a:lvl2pPr>
            <a:lvl3pPr marL="1653235" indent="0">
              <a:buNone/>
              <a:defRPr sz="1800"/>
            </a:lvl3pPr>
            <a:lvl4pPr marL="2479853" indent="0">
              <a:buNone/>
              <a:defRPr sz="1600"/>
            </a:lvl4pPr>
            <a:lvl5pPr marL="3306470" indent="0">
              <a:buNone/>
              <a:defRPr sz="1600"/>
            </a:lvl5pPr>
            <a:lvl6pPr marL="4133088" indent="0">
              <a:buNone/>
              <a:defRPr sz="1600"/>
            </a:lvl6pPr>
            <a:lvl7pPr marL="4959706" indent="0">
              <a:buNone/>
              <a:defRPr sz="1600"/>
            </a:lvl7pPr>
            <a:lvl8pPr marL="5786323" indent="0">
              <a:buNone/>
              <a:defRPr sz="1600"/>
            </a:lvl8pPr>
            <a:lvl9pPr marL="6612941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682" y="571231"/>
            <a:ext cx="13620273" cy="2377369"/>
          </a:xfrm>
          <a:prstGeom prst="rect">
            <a:avLst/>
          </a:prstGeom>
        </p:spPr>
        <p:txBody>
          <a:bodyPr vert="horz" lIns="165324" tIns="82662" rIns="165324" bIns="8266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682" y="3328319"/>
            <a:ext cx="13620273" cy="9413724"/>
          </a:xfrm>
          <a:prstGeom prst="rect">
            <a:avLst/>
          </a:prstGeom>
        </p:spPr>
        <p:txBody>
          <a:bodyPr vert="horz" lIns="165324" tIns="82662" rIns="165324" bIns="82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682" y="13220818"/>
            <a:ext cx="3531182" cy="759437"/>
          </a:xfrm>
          <a:prstGeom prst="rect">
            <a:avLst/>
          </a:prstGeom>
        </p:spPr>
        <p:txBody>
          <a:bodyPr vert="horz" lIns="165324" tIns="82662" rIns="165324" bIns="82662" rtlCol="0" anchor="ctr"/>
          <a:lstStyle>
            <a:lvl1pPr algn="l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70659" y="13220818"/>
            <a:ext cx="4792319" cy="759437"/>
          </a:xfrm>
          <a:prstGeom prst="rect">
            <a:avLst/>
          </a:prstGeom>
        </p:spPr>
        <p:txBody>
          <a:bodyPr vert="horz" lIns="165324" tIns="82662" rIns="165324" bIns="82662" rtlCol="0" anchor="ctr"/>
          <a:lstStyle>
            <a:lvl1pPr algn="ct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45774" y="13220818"/>
            <a:ext cx="3531182" cy="759437"/>
          </a:xfrm>
          <a:prstGeom prst="rect">
            <a:avLst/>
          </a:prstGeom>
        </p:spPr>
        <p:txBody>
          <a:bodyPr vert="horz" lIns="165324" tIns="82662" rIns="165324" bIns="82662" rtlCol="0" anchor="ctr"/>
          <a:lstStyle>
            <a:lvl1pPr algn="r">
              <a:defRPr sz="2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53235" rtl="0" eaLnBrk="1" latinLnBrk="0" hangingPunct="1"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9963" indent="-619963" algn="l" defTabSz="1653235" rtl="0" eaLnBrk="1" latinLnBrk="0" hangingPunct="1">
        <a:spcBef>
          <a:spcPct val="20000"/>
        </a:spcBef>
        <a:buFont typeface="Arial" pitchFamily="34" charset="0"/>
        <a:buChar char="•"/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343254" indent="-516636" algn="l" defTabSz="1653235" rtl="0" eaLnBrk="1" latinLnBrk="0" hangingPunct="1">
        <a:spcBef>
          <a:spcPct val="20000"/>
        </a:spcBef>
        <a:buFont typeface="Arial" pitchFamily="34" charset="0"/>
        <a:buChar char="–"/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066544" indent="-413309" algn="l" defTabSz="1653235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93162" indent="-413309" algn="l" defTabSz="1653235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719779" indent="-413309" algn="l" defTabSz="1653235" rtl="0" eaLnBrk="1" latinLnBrk="0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46397" indent="-413309" algn="l" defTabSz="165323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73014" indent="-413309" algn="l" defTabSz="165323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99632" indent="-413309" algn="l" defTabSz="165323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026250" indent="-413309" algn="l" defTabSz="165323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5323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26618" algn="l" defTabSz="165323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53235" algn="l" defTabSz="165323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479853" algn="l" defTabSz="165323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06470" algn="l" defTabSz="165323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33088" algn="l" defTabSz="165323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59706" algn="l" defTabSz="165323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786323" algn="l" defTabSz="165323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612941" algn="l" defTabSz="1653235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D4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13233" y="921234"/>
            <a:ext cx="6601435" cy="20063928"/>
            <a:chOff x="0" y="-38100"/>
            <a:chExt cx="1006376" cy="30537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376" cy="3015637"/>
            </a:xfrm>
            <a:custGeom>
              <a:avLst/>
              <a:gdLst/>
              <a:ahLst/>
              <a:cxnLst/>
              <a:rect l="l" t="t" r="r" b="b"/>
              <a:pathLst>
                <a:path w="1029402" h="3015637">
                  <a:moveTo>
                    <a:pt x="101020" y="0"/>
                  </a:moveTo>
                  <a:lnTo>
                    <a:pt x="928382" y="0"/>
                  </a:lnTo>
                  <a:cubicBezTo>
                    <a:pt x="984174" y="0"/>
                    <a:pt x="1029402" y="45228"/>
                    <a:pt x="1029402" y="101020"/>
                  </a:cubicBezTo>
                  <a:lnTo>
                    <a:pt x="1029402" y="2914617"/>
                  </a:lnTo>
                  <a:cubicBezTo>
                    <a:pt x="1029402" y="2970409"/>
                    <a:pt x="984174" y="3015637"/>
                    <a:pt x="928382" y="3015637"/>
                  </a:cubicBezTo>
                  <a:lnTo>
                    <a:pt x="101020" y="3015637"/>
                  </a:lnTo>
                  <a:cubicBezTo>
                    <a:pt x="74228" y="3015637"/>
                    <a:pt x="48533" y="3004994"/>
                    <a:pt x="29588" y="2986049"/>
                  </a:cubicBezTo>
                  <a:cubicBezTo>
                    <a:pt x="10643" y="2967104"/>
                    <a:pt x="0" y="2941409"/>
                    <a:pt x="0" y="2914617"/>
                  </a:cubicBezTo>
                  <a:lnTo>
                    <a:pt x="0" y="101020"/>
                  </a:lnTo>
                  <a:cubicBezTo>
                    <a:pt x="0" y="45228"/>
                    <a:pt x="45228" y="0"/>
                    <a:pt x="101020" y="0"/>
                  </a:cubicBezTo>
                  <a:close/>
                </a:path>
              </a:pathLst>
            </a:custGeom>
            <a:solidFill>
              <a:srgbClr val="2A1E5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06376" cy="25587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r>
                <a:rPr lang="en-US" sz="3400" dirty="0" smtClean="0">
                  <a:solidFill>
                    <a:srgbClr val="FFFFFF"/>
                  </a:solidFill>
                  <a:latin typeface="Canva Sans Bold"/>
                </a:rPr>
                <a:t>Chat </a:t>
              </a:r>
              <a:r>
                <a:rPr lang="en-US" sz="3400" dirty="0">
                  <a:solidFill>
                    <a:srgbClr val="FFFFFF"/>
                  </a:solidFill>
                  <a:latin typeface="Canva Sans Bold"/>
                </a:rPr>
                <a:t>Application </a:t>
              </a:r>
              <a:r>
                <a:rPr lang="en-US" sz="3400" dirty="0" smtClean="0">
                  <a:solidFill>
                    <a:srgbClr val="FFFFFF"/>
                  </a:solidFill>
                  <a:latin typeface="Canva Sans Bold"/>
                </a:rPr>
                <a:t>Features</a:t>
              </a: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 Bold"/>
              </a:endParaRPr>
            </a:p>
            <a:p>
              <a:pPr marL="457200" indent="-457200" algn="ctr">
                <a:lnSpc>
                  <a:spcPts val="4807"/>
                </a:lnSpc>
                <a:buFont typeface="Arial" pitchFamily="34" charset="0"/>
                <a:buChar char="•"/>
              </a:pPr>
              <a:r>
                <a:rPr lang="en-US" sz="3400" dirty="0" smtClean="0">
                  <a:solidFill>
                    <a:srgbClr val="FFFFFF"/>
                  </a:solidFill>
                  <a:latin typeface="Canva Sans"/>
                </a:rPr>
                <a:t>To </a:t>
              </a:r>
              <a:r>
                <a:rPr lang="en-US" sz="3400" dirty="0">
                  <a:solidFill>
                    <a:srgbClr val="FFFFFF"/>
                  </a:solidFill>
                  <a:latin typeface="Canva Sans"/>
                </a:rPr>
                <a:t>send text messages, </a:t>
              </a:r>
              <a:r>
                <a:rPr lang="en-US" sz="3400" dirty="0" smtClean="0">
                  <a:solidFill>
                    <a:srgbClr val="FFFFFF"/>
                  </a:solidFill>
                  <a:latin typeface="Canva Sans"/>
                </a:rPr>
                <a:t>we  will </a:t>
              </a:r>
              <a:r>
                <a:rPr lang="en-US" sz="3400" dirty="0">
                  <a:solidFill>
                    <a:srgbClr val="FFFFFF"/>
                  </a:solidFill>
                  <a:latin typeface="Canva Sans"/>
                </a:rPr>
                <a:t>create a Message model with </a:t>
              </a:r>
              <a:r>
                <a:rPr lang="en-US" sz="3400" dirty="0" smtClean="0">
                  <a:solidFill>
                    <a:srgbClr val="FFFFFF"/>
                  </a:solidFill>
                  <a:latin typeface="Canva Sans"/>
                </a:rPr>
                <a:t>for </a:t>
              </a:r>
              <a:r>
                <a:rPr lang="en-US" sz="3400" dirty="0">
                  <a:solidFill>
                    <a:srgbClr val="FFFFFF"/>
                  </a:solidFill>
                  <a:latin typeface="Canva Sans"/>
                </a:rPr>
                <a:t>the sender, recipient, timestamp, and </a:t>
              </a:r>
              <a:r>
                <a:rPr lang="en-US" sz="3400" dirty="0" smtClean="0">
                  <a:solidFill>
                    <a:srgbClr val="FFFFFF"/>
                  </a:solidFill>
                  <a:latin typeface="Canva Sans"/>
                </a:rPr>
                <a:t>message content</a:t>
              </a:r>
              <a:r>
                <a:rPr lang="en-US" sz="3400" dirty="0">
                  <a:solidFill>
                    <a:srgbClr val="FFFFFF"/>
                  </a:solidFill>
                  <a:latin typeface="Canva Sans"/>
                </a:rPr>
                <a:t>. Using the Message model, we will define the view that receives a POST request with the necessary message data and saves it to the </a:t>
              </a:r>
              <a:r>
                <a:rPr lang="en-US" sz="3400" dirty="0" smtClean="0">
                  <a:solidFill>
                    <a:srgbClr val="FFFFFF"/>
                  </a:solidFill>
                  <a:latin typeface="Canva Sans"/>
                </a:rPr>
                <a:t>database.</a:t>
              </a:r>
            </a:p>
            <a:p>
              <a:pPr marL="457200" indent="-457200" algn="ctr">
                <a:lnSpc>
                  <a:spcPts val="4807"/>
                </a:lnSpc>
                <a:buFont typeface="Arial" pitchFamily="34" charset="0"/>
                <a:buChar char="•"/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marL="457200" indent="-457200" algn="ctr">
                <a:lnSpc>
                  <a:spcPts val="4807"/>
                </a:lnSpc>
                <a:buFont typeface="Arial" pitchFamily="34" charset="0"/>
                <a:buChar char="•"/>
              </a:pPr>
              <a:r>
                <a:rPr lang="en-US" sz="3400" dirty="0">
                  <a:solidFill>
                    <a:srgbClr val="FFFFFF"/>
                  </a:solidFill>
                  <a:latin typeface="Canva Sans"/>
                </a:rPr>
                <a:t>Chat conversation storage: The message model will be used to store conversation history.</a:t>
              </a: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"/>
              </a:endParaRPr>
            </a:p>
            <a:p>
              <a:pPr marL="457200" indent="-457200" algn="ctr">
                <a:lnSpc>
                  <a:spcPts val="4807"/>
                </a:lnSpc>
                <a:buFont typeface="Arial" pitchFamily="34" charset="0"/>
                <a:buChar char="•"/>
              </a:pPr>
              <a:r>
                <a:rPr lang="en-US" sz="3200" dirty="0" smtClean="0">
                  <a:solidFill>
                    <a:srgbClr val="FFFFFF"/>
                  </a:solidFill>
                  <a:latin typeface="Canva Sans"/>
                </a:rPr>
                <a:t>Creation </a:t>
              </a:r>
              <a:r>
                <a:rPr lang="en-US" sz="3200" dirty="0">
                  <a:solidFill>
                    <a:srgbClr val="FFFFFF"/>
                  </a:solidFill>
                  <a:latin typeface="Canva Sans"/>
                </a:rPr>
                <a:t>and modification of chat member data: We will create a </a:t>
              </a:r>
              <a:r>
                <a:rPr lang="en-US" sz="3200" dirty="0" err="1">
                  <a:solidFill>
                    <a:srgbClr val="FFFFFF"/>
                  </a:solidFill>
                  <a:latin typeface="Canva Sans"/>
                </a:rPr>
                <a:t>ChatMember</a:t>
              </a:r>
              <a:r>
                <a:rPr lang="en-US" sz="3200" dirty="0">
                  <a:solidFill>
                    <a:srgbClr val="FFFFFF"/>
                  </a:solidFill>
                  <a:latin typeface="Canva Sans"/>
                </a:rPr>
                <a:t> model </a:t>
              </a:r>
              <a:r>
                <a:rPr lang="en-US" sz="3200" dirty="0" smtClean="0">
                  <a:solidFill>
                    <a:srgbClr val="FFFFFF"/>
                  </a:solidFill>
                  <a:latin typeface="Canva Sans"/>
                </a:rPr>
                <a:t>with </a:t>
              </a:r>
              <a:r>
                <a:rPr lang="en-US" sz="3200" dirty="0">
                  <a:solidFill>
                    <a:srgbClr val="FFFFFF"/>
                  </a:solidFill>
                  <a:latin typeface="Canva Sans"/>
                </a:rPr>
                <a:t>fields for the user, the conversation they are a member of and other data. </a:t>
              </a: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  <a:spcBef>
                  <a:spcPct val="0"/>
                </a:spcBef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957753" y="746495"/>
            <a:ext cx="8252169" cy="5634647"/>
            <a:chOff x="0" y="-38100"/>
            <a:chExt cx="1313212" cy="8509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3212" cy="812800"/>
            </a:xfrm>
            <a:custGeom>
              <a:avLst/>
              <a:gdLst/>
              <a:ahLst/>
              <a:cxnLst/>
              <a:rect l="l" t="t" r="r" b="b"/>
              <a:pathLst>
                <a:path w="1164936" h="512341">
                  <a:moveTo>
                    <a:pt x="89267" y="0"/>
                  </a:moveTo>
                  <a:lnTo>
                    <a:pt x="1075669" y="0"/>
                  </a:lnTo>
                  <a:cubicBezTo>
                    <a:pt x="1099344" y="0"/>
                    <a:pt x="1122049" y="9405"/>
                    <a:pt x="1138790" y="26146"/>
                  </a:cubicBezTo>
                  <a:cubicBezTo>
                    <a:pt x="1155531" y="42886"/>
                    <a:pt x="1164936" y="65592"/>
                    <a:pt x="1164936" y="89267"/>
                  </a:cubicBezTo>
                  <a:lnTo>
                    <a:pt x="1164936" y="423074"/>
                  </a:lnTo>
                  <a:cubicBezTo>
                    <a:pt x="1164936" y="472374"/>
                    <a:pt x="1124970" y="512341"/>
                    <a:pt x="1075669" y="512341"/>
                  </a:cubicBezTo>
                  <a:lnTo>
                    <a:pt x="89267" y="512341"/>
                  </a:lnTo>
                  <a:cubicBezTo>
                    <a:pt x="65592" y="512341"/>
                    <a:pt x="42886" y="502936"/>
                    <a:pt x="26146" y="486195"/>
                  </a:cubicBezTo>
                  <a:cubicBezTo>
                    <a:pt x="9405" y="469454"/>
                    <a:pt x="0" y="446749"/>
                    <a:pt x="0" y="423074"/>
                  </a:cubicBezTo>
                  <a:lnTo>
                    <a:pt x="0" y="89267"/>
                  </a:lnTo>
                  <a:cubicBezTo>
                    <a:pt x="0" y="39966"/>
                    <a:pt x="39966" y="0"/>
                    <a:pt x="89267" y="0"/>
                  </a:cubicBezTo>
                  <a:close/>
                </a:path>
              </a:pathLst>
            </a:custGeom>
            <a:solidFill>
              <a:srgbClr val="2A1E5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77636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7"/>
                </a:lnSpc>
              </a:pPr>
              <a:r>
                <a:rPr lang="en-US" sz="3400" dirty="0">
                  <a:solidFill>
                    <a:srgbClr val="FFFFFF"/>
                  </a:solidFill>
                  <a:latin typeface="Canva Sans Bold"/>
                </a:rPr>
                <a:t>AIM</a:t>
              </a:r>
            </a:p>
            <a:p>
              <a:pPr algn="ctr">
                <a:lnSpc>
                  <a:spcPts val="4807"/>
                </a:lnSpc>
                <a:spcBef>
                  <a:spcPct val="0"/>
                </a:spcBef>
              </a:pPr>
              <a:r>
                <a:rPr lang="en-US" sz="3400" dirty="0">
                  <a:solidFill>
                    <a:srgbClr val="FFFFFF"/>
                  </a:solidFill>
                  <a:latin typeface="Canva Sans"/>
                </a:rPr>
                <a:t>To develop a chat application which employ end-to-end encryption and allows users to send and receive messages 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4658638" y="620348"/>
            <a:ext cx="5280084" cy="20775979"/>
            <a:chOff x="46615" y="-38100"/>
            <a:chExt cx="840248" cy="2630781"/>
          </a:xfrm>
        </p:grpSpPr>
        <p:sp>
          <p:nvSpPr>
            <p:cNvPr id="9" name="Freeform 9"/>
            <p:cNvSpPr/>
            <p:nvPr/>
          </p:nvSpPr>
          <p:spPr>
            <a:xfrm>
              <a:off x="46615" y="0"/>
              <a:ext cx="840248" cy="2592681"/>
            </a:xfrm>
            <a:custGeom>
              <a:avLst/>
              <a:gdLst/>
              <a:ahLst/>
              <a:cxnLst/>
              <a:rect l="l" t="t" r="r" b="b"/>
              <a:pathLst>
                <a:path w="792345" h="2592681">
                  <a:moveTo>
                    <a:pt x="131244" y="0"/>
                  </a:moveTo>
                  <a:lnTo>
                    <a:pt x="661101" y="0"/>
                  </a:lnTo>
                  <a:cubicBezTo>
                    <a:pt x="695909" y="0"/>
                    <a:pt x="729292" y="13827"/>
                    <a:pt x="753905" y="38440"/>
                  </a:cubicBezTo>
                  <a:cubicBezTo>
                    <a:pt x="778517" y="63053"/>
                    <a:pt x="792345" y="96436"/>
                    <a:pt x="792345" y="131244"/>
                  </a:cubicBezTo>
                  <a:lnTo>
                    <a:pt x="792345" y="2461438"/>
                  </a:lnTo>
                  <a:cubicBezTo>
                    <a:pt x="792345" y="2533921"/>
                    <a:pt x="733585" y="2592681"/>
                    <a:pt x="661101" y="2592681"/>
                  </a:cubicBezTo>
                  <a:lnTo>
                    <a:pt x="131244" y="2592681"/>
                  </a:lnTo>
                  <a:cubicBezTo>
                    <a:pt x="96436" y="2592681"/>
                    <a:pt x="63053" y="2578854"/>
                    <a:pt x="38440" y="2554241"/>
                  </a:cubicBezTo>
                  <a:cubicBezTo>
                    <a:pt x="13827" y="2529628"/>
                    <a:pt x="0" y="2496246"/>
                    <a:pt x="0" y="2461438"/>
                  </a:cubicBezTo>
                  <a:lnTo>
                    <a:pt x="0" y="131244"/>
                  </a:lnTo>
                  <a:cubicBezTo>
                    <a:pt x="0" y="58760"/>
                    <a:pt x="58760" y="0"/>
                    <a:pt x="131244" y="0"/>
                  </a:cubicBezTo>
                  <a:close/>
                </a:path>
              </a:pathLst>
            </a:custGeom>
            <a:solidFill>
              <a:srgbClr val="2A1E5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46615" y="-38100"/>
              <a:ext cx="84024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r>
                <a:rPr lang="en-US" sz="3400" dirty="0" smtClean="0">
                  <a:solidFill>
                    <a:srgbClr val="FFFFFF"/>
                  </a:solidFill>
                  <a:latin typeface="Canva Sans"/>
                </a:rPr>
                <a:t>Conclusion</a:t>
              </a: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marL="741658" lvl="1" indent="-370830" algn="ctr">
                <a:lnSpc>
                  <a:spcPts val="4807"/>
                </a:lnSpc>
                <a:buFont typeface="Arial"/>
                <a:buChar char="•"/>
              </a:pPr>
              <a:r>
                <a:rPr lang="en-US" sz="3400" dirty="0">
                  <a:solidFill>
                    <a:srgbClr val="FFFFFF"/>
                  </a:solidFill>
                  <a:latin typeface="Canva Sans"/>
                </a:rPr>
                <a:t>Users must register and log in to communicate with other users using the chat application. Users can select and delete their messages, send messages, and search for other registered </a:t>
              </a:r>
              <a:r>
                <a:rPr lang="en-US" sz="3400" dirty="0" smtClean="0">
                  <a:solidFill>
                    <a:srgbClr val="FFFFFF"/>
                  </a:solidFill>
                  <a:latin typeface="Canva Sans"/>
                </a:rPr>
                <a:t>users.</a:t>
              </a:r>
            </a:p>
            <a:p>
              <a:pPr marL="370828" lvl="1" algn="ctr">
                <a:lnSpc>
                  <a:spcPts val="4807"/>
                </a:lnSpc>
              </a:pPr>
              <a:r>
                <a:rPr lang="en-US" sz="3400" dirty="0" smtClean="0">
                  <a:solidFill>
                    <a:srgbClr val="FFFFFF"/>
                  </a:solidFill>
                  <a:latin typeface="Canva Sans"/>
                </a:rPr>
                <a:t> </a:t>
              </a:r>
            </a:p>
            <a:p>
              <a:pPr marL="741658" lvl="1" indent="-370830" algn="ctr">
                <a:lnSpc>
                  <a:spcPts val="4807"/>
                </a:lnSpc>
                <a:buFont typeface="Arial"/>
                <a:buChar char="•"/>
              </a:pPr>
              <a:r>
                <a:rPr lang="en-US" sz="3400" dirty="0" smtClean="0">
                  <a:solidFill>
                    <a:srgbClr val="FFFFFF"/>
                  </a:solidFill>
                  <a:latin typeface="Canva Sans"/>
                </a:rPr>
                <a:t>The </a:t>
              </a:r>
              <a:r>
                <a:rPr lang="en-US" sz="3400" dirty="0">
                  <a:solidFill>
                    <a:srgbClr val="FFFFFF"/>
                  </a:solidFill>
                  <a:latin typeface="Canva Sans"/>
                </a:rPr>
                <a:t>chat application can encrypt user messages for security and privacy to address most current applications' issues. </a:t>
              </a: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marL="741658" lvl="1" indent="-370830" algn="ctr">
                <a:lnSpc>
                  <a:spcPts val="4807"/>
                </a:lnSpc>
                <a:buFont typeface="Arial"/>
                <a:buChar char="•"/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marL="741658" lvl="1" indent="-370830" algn="ctr">
                <a:lnSpc>
                  <a:spcPts val="4807"/>
                </a:lnSpc>
                <a:buFont typeface="Arial"/>
                <a:buChar char="•"/>
              </a:pPr>
              <a:r>
                <a:rPr lang="en-US" sz="3400" dirty="0">
                  <a:solidFill>
                    <a:srgbClr val="FFFFFF"/>
                  </a:solidFill>
                  <a:latin typeface="Canva Sans"/>
                </a:rPr>
                <a:t>In conclusion, integrating end-to-end encryption in chat applications is crucial for giving users a secure interaction system</a:t>
              </a: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  <a:spcBef>
                  <a:spcPct val="0"/>
                </a:spcBef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270686" y="6933531"/>
            <a:ext cx="8825538" cy="10266833"/>
            <a:chOff x="8084" y="116360"/>
            <a:chExt cx="1335867" cy="1784476"/>
          </a:xfrm>
        </p:grpSpPr>
        <p:sp>
          <p:nvSpPr>
            <p:cNvPr id="12" name="Freeform 12"/>
            <p:cNvSpPr/>
            <p:nvPr/>
          </p:nvSpPr>
          <p:spPr>
            <a:xfrm>
              <a:off x="8084" y="116360"/>
              <a:ext cx="1335867" cy="1784476"/>
            </a:xfrm>
            <a:custGeom>
              <a:avLst/>
              <a:gdLst/>
              <a:ahLst/>
              <a:cxnLst/>
              <a:rect l="l" t="t" r="r" b="b"/>
              <a:pathLst>
                <a:path w="1335867" h="1784476">
                  <a:moveTo>
                    <a:pt x="77845" y="0"/>
                  </a:moveTo>
                  <a:lnTo>
                    <a:pt x="1258022" y="0"/>
                  </a:lnTo>
                  <a:cubicBezTo>
                    <a:pt x="1301015" y="0"/>
                    <a:pt x="1335867" y="34852"/>
                    <a:pt x="1335867" y="77845"/>
                  </a:cubicBezTo>
                  <a:lnTo>
                    <a:pt x="1335867" y="1706631"/>
                  </a:lnTo>
                  <a:cubicBezTo>
                    <a:pt x="1335867" y="1727277"/>
                    <a:pt x="1327665" y="1747077"/>
                    <a:pt x="1313067" y="1761675"/>
                  </a:cubicBezTo>
                  <a:cubicBezTo>
                    <a:pt x="1298468" y="1776274"/>
                    <a:pt x="1278668" y="1784476"/>
                    <a:pt x="1258022" y="1784476"/>
                  </a:cubicBezTo>
                  <a:lnTo>
                    <a:pt x="77845" y="1784476"/>
                  </a:lnTo>
                  <a:cubicBezTo>
                    <a:pt x="34852" y="1784476"/>
                    <a:pt x="0" y="1749623"/>
                    <a:pt x="0" y="1706631"/>
                  </a:cubicBezTo>
                  <a:lnTo>
                    <a:pt x="0" y="77845"/>
                  </a:lnTo>
                  <a:cubicBezTo>
                    <a:pt x="0" y="34852"/>
                    <a:pt x="34852" y="0"/>
                    <a:pt x="77845" y="0"/>
                  </a:cubicBezTo>
                  <a:close/>
                </a:path>
              </a:pathLst>
            </a:custGeom>
            <a:solidFill>
              <a:srgbClr val="2A1E5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8084" y="167995"/>
              <a:ext cx="1282240" cy="6448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r>
                <a:rPr lang="en-US" sz="3400" dirty="0" smtClean="0">
                  <a:solidFill>
                    <a:srgbClr val="FFFFFF"/>
                  </a:solidFill>
                  <a:latin typeface="Canva Sans Bold"/>
                </a:rPr>
                <a:t>     </a:t>
              </a:r>
              <a:endParaRPr lang="en-US" sz="3400" dirty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 smtClean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 Bold"/>
              </a:endParaRPr>
            </a:p>
            <a:p>
              <a:pPr algn="ctr">
                <a:lnSpc>
                  <a:spcPts val="4807"/>
                </a:lnSpc>
              </a:pPr>
              <a:r>
                <a:rPr lang="en-US" sz="3400" dirty="0" smtClean="0">
                  <a:solidFill>
                    <a:srgbClr val="FFFFFF"/>
                  </a:solidFill>
                  <a:latin typeface="Canva Sans Bold"/>
                </a:rPr>
                <a:t>Methodology</a:t>
              </a:r>
              <a:r>
                <a:rPr lang="en-US" sz="3400" dirty="0" smtClean="0">
                  <a:solidFill>
                    <a:srgbClr val="FFFFFF"/>
                  </a:solidFill>
                  <a:latin typeface="Canva Sans"/>
                </a:rPr>
                <a:t> </a:t>
              </a:r>
            </a:p>
            <a:p>
              <a:pPr algn="ctr">
                <a:lnSpc>
                  <a:spcPts val="4807"/>
                </a:lnSpc>
              </a:pPr>
              <a:r>
                <a:rPr lang="en-US" sz="3400" dirty="0" smtClean="0">
                  <a:solidFill>
                    <a:srgbClr val="FFFFFF"/>
                  </a:solidFill>
                  <a:latin typeface="Canva Sans"/>
                </a:rPr>
                <a:t>Evolutionary prototyping </a:t>
              </a:r>
              <a:r>
                <a:rPr lang="en-US" sz="3400" dirty="0">
                  <a:solidFill>
                    <a:srgbClr val="FFFFFF"/>
                  </a:solidFill>
                  <a:latin typeface="Canva Sans"/>
                </a:rPr>
                <a:t>methodology was used: </a:t>
              </a: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  <a:p>
              <a:pPr algn="ctr">
                <a:lnSpc>
                  <a:spcPts val="4807"/>
                </a:lnSpc>
                <a:spcBef>
                  <a:spcPct val="0"/>
                </a:spcBef>
              </a:pPr>
              <a:endParaRPr lang="en-US" sz="3400" dirty="0">
                <a:solidFill>
                  <a:srgbClr val="FFFFFF"/>
                </a:solidFill>
                <a:latin typeface="Canva Sans"/>
              </a:endParaRPr>
            </a:p>
          </p:txBody>
        </p:sp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-906371" y="15784982"/>
            <a:ext cx="3686982" cy="756218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rcRect l="2641" r="2641"/>
          <a:stretch>
            <a:fillRect/>
          </a:stretch>
        </p:blipFill>
        <p:spPr>
          <a:xfrm>
            <a:off x="8554443" y="10388783"/>
            <a:ext cx="9058790" cy="4840919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rcRect l="8819" r="561" b="13729"/>
          <a:stretch>
            <a:fillRect/>
          </a:stretch>
        </p:blipFill>
        <p:spPr>
          <a:xfrm>
            <a:off x="1417637" y="17611527"/>
            <a:ext cx="8819152" cy="3781093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2" y="760436"/>
            <a:ext cx="6625388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6"/>
              </a:lnSpc>
            </a:pPr>
            <a:r>
              <a:rPr lang="en-US">
                <a:solidFill>
                  <a:srgbClr val="000000"/>
                </a:solidFill>
                <a:latin typeface="Canva Sans Bold"/>
              </a:rPr>
              <a:t>1)Background</a:t>
            </a:r>
          </a:p>
          <a:p>
            <a:pPr algn="ctr">
              <a:lnSpc>
                <a:spcPts val="3036"/>
              </a:lnSpc>
            </a:pPr>
            <a:r>
              <a:rPr lang="en-US" sz="2200">
                <a:solidFill>
                  <a:srgbClr val="000000"/>
                </a:solidFill>
                <a:latin typeface="Canva Sans Bold"/>
              </a:rPr>
              <a:t>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0751" y="1770819"/>
            <a:ext cx="8239935" cy="16542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9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Maintaining data security during transmission requires the use of cryptography. This involves encryption (ciphering) and decryption (deciphering). Encryption transforms the original message into a coded message. The inverse of encryption is decryption. </a:t>
            </a:r>
          </a:p>
          <a:p>
            <a:pPr algn="ctr">
              <a:lnSpc>
                <a:spcPts val="3649"/>
              </a:lnSpc>
            </a:pPr>
            <a:endParaRPr lang="en-US" sz="3200" dirty="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3649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Some cryptography algorithms include:</a:t>
            </a:r>
          </a:p>
          <a:p>
            <a:pPr marL="562906" lvl="1" indent="-281453" algn="ctr">
              <a:lnSpc>
                <a:spcPts val="364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va Sans"/>
              </a:rPr>
              <a:t>RivestShamirAdleman</a:t>
            </a:r>
            <a:r>
              <a:rPr lang="en-US" sz="3200" dirty="0">
                <a:solidFill>
                  <a:srgbClr val="000000"/>
                </a:solidFill>
                <a:latin typeface="Canva Sans"/>
              </a:rPr>
              <a:t> </a:t>
            </a:r>
          </a:p>
          <a:p>
            <a:pPr marL="562906" lvl="1" indent="-281453" algn="ctr">
              <a:lnSpc>
                <a:spcPts val="364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 elliptic curve cryptography </a:t>
            </a:r>
          </a:p>
          <a:p>
            <a:pPr marL="562906" lvl="1" indent="-281453" algn="ctr">
              <a:lnSpc>
                <a:spcPts val="364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advanced encryption standard </a:t>
            </a:r>
          </a:p>
          <a:p>
            <a:pPr marL="562906" lvl="1" indent="-281453" algn="ctr">
              <a:lnSpc>
                <a:spcPts val="3649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 data encryption standard (DES)</a:t>
            </a:r>
          </a:p>
          <a:p>
            <a:pPr algn="ctr">
              <a:lnSpc>
                <a:spcPts val="3649"/>
              </a:lnSpc>
            </a:pPr>
            <a:endParaRPr lang="en-US" sz="3200" dirty="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3649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 RSA and ECC are the most common cryptography algorithms. ECC has been shown to have a smaller key size than RSA while offering a similar quality of security as RSA . With this advantage, ECC has been found suitable for devices, such as smartphones, that have limited resources.</a:t>
            </a:r>
          </a:p>
          <a:p>
            <a:pPr algn="ctr">
              <a:lnSpc>
                <a:spcPts val="3649"/>
              </a:lnSpc>
            </a:pPr>
            <a:endParaRPr lang="en-US" sz="3200" dirty="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3649"/>
              </a:lnSpc>
            </a:pPr>
            <a:r>
              <a:rPr lang="en-US" sz="3200" dirty="0">
                <a:solidFill>
                  <a:srgbClr val="000000"/>
                </a:solidFill>
                <a:latin typeface="Canva Sans"/>
              </a:rPr>
              <a:t> The most common operating system platforms are Android and </a:t>
            </a:r>
            <a:r>
              <a:rPr lang="en-US" sz="3200" dirty="0" err="1">
                <a:solidFill>
                  <a:srgbClr val="000000"/>
                </a:solidFill>
                <a:latin typeface="Canva Sans"/>
              </a:rPr>
              <a:t>iOS</a:t>
            </a:r>
            <a:r>
              <a:rPr lang="en-US" sz="3200" dirty="0">
                <a:solidFill>
                  <a:srgbClr val="000000"/>
                </a:solidFill>
                <a:latin typeface="Canva Sans"/>
              </a:rPr>
              <a:t>. Consequently, Android messaging platforms are more susceptible to attacks from hackers and unauthenticated persons; hence the need for better security and encryption of messages and files. Essentially, to promote user privacy, communication systems must employ regulating frameworks such as end-to-end encryption (E2EE).</a:t>
            </a:r>
          </a:p>
          <a:p>
            <a:pPr algn="ctr">
              <a:lnSpc>
                <a:spcPts val="3269"/>
              </a:lnSpc>
            </a:pPr>
            <a:endParaRPr lang="en-US" sz="2600" dirty="0">
              <a:solidFill>
                <a:srgbClr val="000000"/>
              </a:solidFill>
              <a:latin typeface="Canva Sans"/>
            </a:endParaRPr>
          </a:p>
          <a:p>
            <a:pPr algn="ctr">
              <a:lnSpc>
                <a:spcPts val="3269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376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Canva Sans</vt:lpstr>
      <vt:lpstr>Canva Sans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Illustration Brainstorm Presentation</dc:title>
  <cp:lastModifiedBy>Mania</cp:lastModifiedBy>
  <cp:revision>5</cp:revision>
  <dcterms:created xsi:type="dcterms:W3CDTF">2006-08-16T00:00:00Z</dcterms:created>
  <dcterms:modified xsi:type="dcterms:W3CDTF">2023-05-15T10:36:07Z</dcterms:modified>
  <dc:identifier>DAFi9gTkp3A</dc:identifier>
</cp:coreProperties>
</file>