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CAMEL-AI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Innovating Multi-Agent Frameworks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CAMEL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Chevron 3"/>
          <p:cNvSpPr/>
          <p:nvPr/>
        </p:nvSpPr>
        <p:spPr>
          <a:xfrm>
            <a:off x="59436" y="3429000"/>
            <a:ext cx="3038856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/>
              <a:t>CAMEL: The first and the best multi-agent framework.</a:t>
            </a:r>
          </a:p>
        </p:txBody>
      </p:sp>
      <p:sp>
        <p:nvSpPr>
          <p:cNvPr id="5" name="Chevron 4"/>
          <p:cNvSpPr/>
          <p:nvPr/>
        </p:nvSpPr>
        <p:spPr>
          <a:xfrm>
            <a:off x="2732532" y="3429000"/>
            <a:ext cx="3038856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/>
              <a:t>Focus on finding the scaling laws of Agents.</a:t>
            </a:r>
          </a:p>
        </p:txBody>
      </p:sp>
      <p:sp>
        <p:nvSpPr>
          <p:cNvPr id="6" name="Chevron 5"/>
          <p:cNvSpPr/>
          <p:nvPr/>
        </p:nvSpPr>
        <p:spPr>
          <a:xfrm>
            <a:off x="5405628" y="3429000"/>
            <a:ext cx="3038856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/>
              <a:t>Offers insights into behaviors, capabilities, and potential risks of agents.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Infrastructure for AI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Empowering Researchers and Developers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Chevron 3"/>
          <p:cNvSpPr/>
          <p:nvPr/>
        </p:nvSpPr>
        <p:spPr>
          <a:xfrm>
            <a:off x="59436" y="3429000"/>
            <a:ext cx="3038856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/>
              <a:t>Agents powered by large language models (LLMs).</a:t>
            </a:r>
          </a:p>
        </p:txBody>
      </p:sp>
      <p:sp>
        <p:nvSpPr>
          <p:cNvPr id="5" name="Chevron 4"/>
          <p:cNvSpPr/>
          <p:nvPr/>
        </p:nvSpPr>
        <p:spPr>
          <a:xfrm>
            <a:off x="2732532" y="3429000"/>
            <a:ext cx="3038856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/>
              <a:t>Interacts with tools such as terminals, web browsers, code execution, and APIs.</a:t>
            </a:r>
          </a:p>
        </p:txBody>
      </p:sp>
      <p:sp>
        <p:nvSpPr>
          <p:cNvPr id="6" name="Chevron 5"/>
          <p:cNvSpPr/>
          <p:nvPr/>
        </p:nvSpPr>
        <p:spPr>
          <a:xfrm>
            <a:off x="5405628" y="3429000"/>
            <a:ext cx="3038856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/>
              <a:t>Unlocks high-value applications in enterprise automation, simulation, and AI research.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Chevron 3"/>
          <p:cNvSpPr/>
          <p:nvPr/>
        </p:nvSpPr>
        <p:spPr>
          <a:xfrm>
            <a:off x="64007" y="3429000"/>
            <a:ext cx="2276856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/>
              <a:t>Over 200 contributors worldwide supporting the project.</a:t>
            </a:r>
          </a:p>
        </p:txBody>
      </p:sp>
      <p:sp>
        <p:nvSpPr>
          <p:cNvPr id="5" name="Chevron 4"/>
          <p:cNvSpPr/>
          <p:nvPr/>
        </p:nvSpPr>
        <p:spPr>
          <a:xfrm>
            <a:off x="1975103" y="3429000"/>
            <a:ext cx="2276856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/>
              <a:t>Community of more than 10,000 active members on platforms like Discord and Slack.</a:t>
            </a:r>
          </a:p>
        </p:txBody>
      </p:sp>
      <p:sp>
        <p:nvSpPr>
          <p:cNvPr id="6" name="Chevron 5"/>
          <p:cNvSpPr/>
          <p:nvPr/>
        </p:nvSpPr>
        <p:spPr>
          <a:xfrm>
            <a:off x="3886199" y="3429000"/>
            <a:ext cx="2276856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/>
              <a:t>Cited over 700 times in academic literature.</a:t>
            </a:r>
          </a:p>
        </p:txBody>
      </p:sp>
      <p:sp>
        <p:nvSpPr>
          <p:cNvPr id="7" name="Chevron 6"/>
          <p:cNvSpPr/>
          <p:nvPr/>
        </p:nvSpPr>
        <p:spPr>
          <a:xfrm>
            <a:off x="5797295" y="3429000"/>
            <a:ext cx="2276856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/>
              <a:t>Widely used in research, education, and industry for agentic systems.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