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85" r:id="rId5"/>
    <p:sldId id="278" r:id="rId6"/>
    <p:sldId id="280" r:id="rId7"/>
    <p:sldId id="281" r:id="rId8"/>
    <p:sldId id="282" r:id="rId9"/>
    <p:sldId id="283" r:id="rId10"/>
    <p:sldId id="286" r:id="rId11"/>
    <p:sldId id="287" r:id="rId12"/>
    <p:sldId id="288" r:id="rId13"/>
    <p:sldId id="289" r:id="rId14"/>
    <p:sldId id="290" r:id="rId15"/>
    <p:sldId id="2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ik E Elahi" initials="AEE" lastIdx="1" clrIdx="0">
    <p:extLst>
      <p:ext uri="{19B8F6BF-5375-455C-9EA6-DF929625EA0E}">
        <p15:presenceInfo xmlns:p15="http://schemas.microsoft.com/office/powerpoint/2012/main" userId="c3f4a8a4dd8aae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11/30/2020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11/30/2020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11/30/2020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281936" y="646979"/>
            <a:ext cx="9628126" cy="1026544"/>
          </a:xfrm>
        </p:spPr>
        <p:txBody>
          <a:bodyPr>
            <a:normAutofit/>
          </a:bodyPr>
          <a:lstStyle/>
          <a:p>
            <a:r>
              <a:rPr lang="en-US" sz="4000" dirty="0">
                <a:solidFill>
                  <a:schemeClr val="accent5">
                    <a:lumMod val="50000"/>
                  </a:schemeClr>
                </a:solidFill>
                <a:effectLst>
                  <a:outerShdw blurRad="38100" dist="38100" dir="2700000" algn="tl">
                    <a:srgbClr val="000000">
                      <a:alpha val="43137"/>
                    </a:srgbClr>
                  </a:outerShdw>
                </a:effectLst>
              </a:rPr>
              <a:t>University of Asia Pacific</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 </a:t>
            </a:r>
          </a:p>
        </p:txBody>
      </p:sp>
      <p:sp>
        <p:nvSpPr>
          <p:cNvPr id="8" name="TextBox 7">
            <a:extLst>
              <a:ext uri="{FF2B5EF4-FFF2-40B4-BE49-F238E27FC236}">
                <a16:creationId xmlns:a16="http://schemas.microsoft.com/office/drawing/2014/main" id="{FDBE4C74-457A-4403-BC7A-8A74ABC006AB}"/>
              </a:ext>
            </a:extLst>
          </p:cNvPr>
          <p:cNvSpPr txBox="1"/>
          <p:nvPr/>
        </p:nvSpPr>
        <p:spPr>
          <a:xfrm>
            <a:off x="612396" y="2603618"/>
            <a:ext cx="10830187" cy="646331"/>
          </a:xfrm>
          <a:prstGeom prst="rect">
            <a:avLst/>
          </a:prstGeom>
          <a:noFill/>
        </p:spPr>
        <p:txBody>
          <a:bodyPr wrap="square">
            <a:spAutoFit/>
          </a:bodyPr>
          <a:lstStyle/>
          <a:p>
            <a:pPr marL="1828800" lvl="0" indent="457200" algn="l" rtl="0">
              <a:spcBef>
                <a:spcPts val="0"/>
              </a:spcBef>
              <a:spcAft>
                <a:spcPts val="0"/>
              </a:spcAft>
              <a:buClr>
                <a:schemeClr val="dk2"/>
              </a:buClr>
              <a:buSzPts val="1100"/>
              <a:buFont typeface="Arial"/>
              <a:buNone/>
            </a:pPr>
            <a:r>
              <a:rPr lang="en-US" sz="1800" b="1"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rPr>
              <a:t>		        Course code</a:t>
            </a:r>
            <a:r>
              <a:rPr lang="en-US" sz="1800"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rPr>
              <a:t>: CSE 316</a:t>
            </a:r>
          </a:p>
          <a:p>
            <a:pPr marL="1828800" lvl="0" indent="457200" algn="l" rtl="0">
              <a:spcBef>
                <a:spcPts val="0"/>
              </a:spcBef>
              <a:spcAft>
                <a:spcPts val="0"/>
              </a:spcAft>
              <a:buClr>
                <a:schemeClr val="dk2"/>
              </a:buClr>
              <a:buSzPts val="1100"/>
              <a:buFont typeface="Arial"/>
              <a:buNone/>
            </a:pPr>
            <a:r>
              <a:rPr lang="en-US" sz="1800" b="1"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rPr>
              <a:t>  	         Course title</a:t>
            </a:r>
            <a:r>
              <a:rPr lang="en-US" sz="1800"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rPr>
              <a:t>: Peripheral and Interfacing</a:t>
            </a:r>
            <a:endParaRPr lang="en-US"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endParaRPr>
          </a:p>
        </p:txBody>
      </p:sp>
      <p:sp>
        <p:nvSpPr>
          <p:cNvPr id="10" name="TextBox 9">
            <a:extLst>
              <a:ext uri="{FF2B5EF4-FFF2-40B4-BE49-F238E27FC236}">
                <a16:creationId xmlns:a16="http://schemas.microsoft.com/office/drawing/2014/main" id="{7BD07F59-50DD-4973-8ECF-F54BB85F9838}"/>
              </a:ext>
            </a:extLst>
          </p:cNvPr>
          <p:cNvSpPr txBox="1"/>
          <p:nvPr/>
        </p:nvSpPr>
        <p:spPr>
          <a:xfrm>
            <a:off x="612396" y="3484309"/>
            <a:ext cx="10830187" cy="2308324"/>
          </a:xfrm>
          <a:prstGeom prst="rect">
            <a:avLst/>
          </a:prstGeom>
          <a:noFill/>
        </p:spPr>
        <p:txBody>
          <a:bodyPr wrap="square">
            <a:spAutoFit/>
          </a:bodyPr>
          <a:lstStyle/>
          <a:p>
            <a:pPr marL="0" lvl="0" indent="0" algn="l" rtl="0">
              <a:spcBef>
                <a:spcPts val="0"/>
              </a:spcBef>
              <a:spcAft>
                <a:spcPts val="0"/>
              </a:spcAft>
              <a:buClr>
                <a:schemeClr val="dk2"/>
              </a:buClr>
              <a:buSzPts val="1100"/>
              <a:buFont typeface="Arial"/>
              <a:buNone/>
            </a:pPr>
            <a:r>
              <a:rPr lang="en-US" sz="1800" b="1" u="sng"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rPr>
              <a:t>Submitted by:</a:t>
            </a:r>
            <a:r>
              <a:rPr lang="en-US" sz="1800" b="1"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rPr>
              <a:t>								</a:t>
            </a:r>
            <a:r>
              <a:rPr lang="en-US" sz="1800" b="1" u="sng"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rPr>
              <a:t>Submitted to:</a:t>
            </a:r>
          </a:p>
          <a:p>
            <a:pPr marL="0" lvl="0" indent="0" algn="l" rtl="0">
              <a:spcBef>
                <a:spcPts val="0"/>
              </a:spcBef>
              <a:spcAft>
                <a:spcPts val="0"/>
              </a:spcAft>
              <a:buClr>
                <a:schemeClr val="dk2"/>
              </a:buClr>
              <a:buSzPts val="1100"/>
              <a:buFont typeface="Arial"/>
              <a:buNone/>
            </a:pPr>
            <a:r>
              <a:rPr lang="en-US" sz="1800"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rPr>
              <a:t>Name : Ashik E Elahi	    					</a:t>
            </a:r>
            <a:r>
              <a:rPr lang="en-US"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rPr>
              <a:t>	</a:t>
            </a:r>
            <a:r>
              <a:rPr lang="en-US" sz="1800"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rPr>
              <a:t>Abdullah Al Omar</a:t>
            </a:r>
          </a:p>
          <a:p>
            <a:pPr>
              <a:buClr>
                <a:schemeClr val="dk2"/>
              </a:buClr>
              <a:buSzPts val="1100"/>
            </a:pPr>
            <a:r>
              <a:rPr lang="en-US" sz="1800"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rPr>
              <a:t>ID:17201028								Lecturer, Dept of CSE </a:t>
            </a:r>
          </a:p>
          <a:p>
            <a:pPr>
              <a:buClr>
                <a:schemeClr val="dk2"/>
              </a:buClr>
              <a:buSzPts val="1100"/>
            </a:pPr>
            <a:r>
              <a:rPr lang="en-US"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rPr>
              <a:t>									</a:t>
            </a:r>
            <a:r>
              <a:rPr lang="en-US" sz="1800"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rPr>
              <a:t>University of Asia Pacific</a:t>
            </a:r>
            <a:endParaRPr lang="en-US"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endParaRPr>
          </a:p>
          <a:p>
            <a:pPr marL="0" lvl="0" indent="0" algn="l" rtl="0">
              <a:spcBef>
                <a:spcPts val="0"/>
              </a:spcBef>
              <a:spcAft>
                <a:spcPts val="0"/>
              </a:spcAft>
              <a:buClr>
                <a:schemeClr val="dk2"/>
              </a:buClr>
              <a:buSzPts val="1100"/>
              <a:buFont typeface="Arial"/>
              <a:buNone/>
            </a:pPr>
            <a:r>
              <a:rPr lang="en-US" sz="1800"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rPr>
              <a:t>Name : Nime Molla</a:t>
            </a:r>
            <a:endParaRPr lang="en-US"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endParaRPr>
          </a:p>
          <a:p>
            <a:pPr marL="0" lvl="0" indent="0" algn="l" rtl="0">
              <a:spcBef>
                <a:spcPts val="0"/>
              </a:spcBef>
              <a:spcAft>
                <a:spcPts val="0"/>
              </a:spcAft>
              <a:buClr>
                <a:schemeClr val="dk2"/>
              </a:buClr>
              <a:buSzPts val="1100"/>
              <a:buFont typeface="Arial"/>
              <a:buNone/>
            </a:pPr>
            <a:r>
              <a:rPr lang="en-US"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rPr>
              <a:t>ID : 17201028</a:t>
            </a:r>
          </a:p>
          <a:p>
            <a:pPr marL="0" lvl="0" indent="0" algn="l" rtl="0">
              <a:spcBef>
                <a:spcPts val="0"/>
              </a:spcBef>
              <a:spcAft>
                <a:spcPts val="0"/>
              </a:spcAft>
              <a:buClr>
                <a:schemeClr val="dk2"/>
              </a:buClr>
              <a:buSzPts val="1100"/>
              <a:buFont typeface="Arial"/>
              <a:buNone/>
            </a:pPr>
            <a:endParaRPr lang="en-US" sz="1800"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endParaRPr>
          </a:p>
          <a:p>
            <a:pPr marL="0" lvl="0" indent="0" algn="l" rtl="0">
              <a:spcBef>
                <a:spcPts val="0"/>
              </a:spcBef>
              <a:spcAft>
                <a:spcPts val="0"/>
              </a:spcAft>
              <a:buClr>
                <a:schemeClr val="dk2"/>
              </a:buClr>
              <a:buSzPts val="1100"/>
              <a:buFont typeface="Arial"/>
              <a:buNone/>
            </a:pPr>
            <a:r>
              <a:rPr lang="en-US" sz="1800" dirty="0">
                <a:solidFill>
                  <a:schemeClr val="accent5">
                    <a:lumMod val="50000"/>
                  </a:schemeClr>
                </a:solidFill>
                <a:effectLst>
                  <a:outerShdw blurRad="38100" dist="38100" dir="2700000" algn="tl">
                    <a:srgbClr val="000000">
                      <a:alpha val="43137"/>
                    </a:srgbClr>
                  </a:outerShdw>
                </a:effectLst>
                <a:latin typeface="Times New Roman"/>
                <a:ea typeface="Times New Roman"/>
                <a:cs typeface="Times New Roman"/>
                <a:sym typeface="Times New Roman"/>
              </a:rPr>
              <a:t>Section: A1</a:t>
            </a:r>
          </a:p>
        </p:txBody>
      </p:sp>
    </p:spTree>
    <p:extLst>
      <p:ext uri="{BB962C8B-B14F-4D97-AF65-F5344CB8AC3E}">
        <p14:creationId xmlns:p14="http://schemas.microsoft.com/office/powerpoint/2010/main" val="301567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CC287-1CA1-4B1F-A8F4-C14781F58F07}"/>
              </a:ext>
            </a:extLst>
          </p:cNvPr>
          <p:cNvSpPr>
            <a:spLocks noGrp="1"/>
          </p:cNvSpPr>
          <p:nvPr>
            <p:ph type="title"/>
          </p:nvPr>
        </p:nvSpPr>
        <p:spPr/>
        <p:txBody>
          <a:bodyPr/>
          <a:lstStyle/>
          <a:p>
            <a:r>
              <a:rPr lang="en-US" dirty="0"/>
              <a:t>Resistor</a:t>
            </a:r>
          </a:p>
        </p:txBody>
      </p:sp>
      <p:sp>
        <p:nvSpPr>
          <p:cNvPr id="3" name="Content Placeholder 2">
            <a:extLst>
              <a:ext uri="{FF2B5EF4-FFF2-40B4-BE49-F238E27FC236}">
                <a16:creationId xmlns:a16="http://schemas.microsoft.com/office/drawing/2014/main" id="{651D5CDD-8691-40BB-B326-815A8FC7598D}"/>
              </a:ext>
            </a:extLst>
          </p:cNvPr>
          <p:cNvSpPr>
            <a:spLocks noGrp="1"/>
          </p:cNvSpPr>
          <p:nvPr>
            <p:ph sz="half" idx="1"/>
          </p:nvPr>
        </p:nvSpPr>
        <p:spPr/>
        <p:txBody>
          <a:bodyPr/>
          <a:lstStyle/>
          <a:p>
            <a:r>
              <a:rPr lang="en-US" dirty="0"/>
              <a:t>330 Ohm</a:t>
            </a:r>
          </a:p>
          <a:p>
            <a:r>
              <a:rPr lang="en-US" dirty="0"/>
              <a:t>4.7K Ohm</a:t>
            </a:r>
          </a:p>
          <a:p>
            <a:r>
              <a:rPr lang="en-US" dirty="0"/>
              <a:t>10k Ohm</a:t>
            </a:r>
          </a:p>
        </p:txBody>
      </p:sp>
      <p:pic>
        <p:nvPicPr>
          <p:cNvPr id="6" name="Content Placeholder 5">
            <a:extLst>
              <a:ext uri="{FF2B5EF4-FFF2-40B4-BE49-F238E27FC236}">
                <a16:creationId xmlns:a16="http://schemas.microsoft.com/office/drawing/2014/main" id="{7D24419C-7F13-4AC5-A5FA-3312D92BAA4A}"/>
              </a:ext>
            </a:extLst>
          </p:cNvPr>
          <p:cNvPicPr>
            <a:picLocks noGrp="1" noChangeAspect="1"/>
          </p:cNvPicPr>
          <p:nvPr>
            <p:ph sz="half" idx="2"/>
          </p:nvPr>
        </p:nvPicPr>
        <p:blipFill>
          <a:blip r:embed="rId2"/>
          <a:stretch>
            <a:fillRect/>
          </a:stretch>
        </p:blipFill>
        <p:spPr>
          <a:xfrm>
            <a:off x="7829674" y="2076450"/>
            <a:ext cx="3448531" cy="2314898"/>
          </a:xfrm>
        </p:spPr>
      </p:pic>
    </p:spTree>
    <p:extLst>
      <p:ext uri="{BB962C8B-B14F-4D97-AF65-F5344CB8AC3E}">
        <p14:creationId xmlns:p14="http://schemas.microsoft.com/office/powerpoint/2010/main" val="1836289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D34A-9814-4FF4-8B94-95FE60AF4F31}"/>
              </a:ext>
            </a:extLst>
          </p:cNvPr>
          <p:cNvSpPr>
            <a:spLocks noGrp="1"/>
          </p:cNvSpPr>
          <p:nvPr>
            <p:ph type="title"/>
          </p:nvPr>
        </p:nvSpPr>
        <p:spPr/>
        <p:txBody>
          <a:bodyPr/>
          <a:lstStyle/>
          <a:p>
            <a:r>
              <a:rPr lang="en-US" dirty="0"/>
              <a:t>Circuit Diagram</a:t>
            </a:r>
          </a:p>
        </p:txBody>
      </p:sp>
      <p:pic>
        <p:nvPicPr>
          <p:cNvPr id="5" name="Content Placeholder 4">
            <a:extLst>
              <a:ext uri="{FF2B5EF4-FFF2-40B4-BE49-F238E27FC236}">
                <a16:creationId xmlns:a16="http://schemas.microsoft.com/office/drawing/2014/main" id="{EF7C2059-86E7-408C-8DAB-54B2E82F0650}"/>
              </a:ext>
            </a:extLst>
          </p:cNvPr>
          <p:cNvPicPr>
            <a:picLocks noGrp="1" noChangeAspect="1"/>
          </p:cNvPicPr>
          <p:nvPr>
            <p:ph idx="1"/>
          </p:nvPr>
        </p:nvPicPr>
        <p:blipFill>
          <a:blip r:embed="rId2"/>
          <a:stretch>
            <a:fillRect/>
          </a:stretch>
        </p:blipFill>
        <p:spPr>
          <a:xfrm>
            <a:off x="1646517" y="1866900"/>
            <a:ext cx="8888317" cy="4408240"/>
          </a:xfrm>
        </p:spPr>
      </p:pic>
    </p:spTree>
    <p:extLst>
      <p:ext uri="{BB962C8B-B14F-4D97-AF65-F5344CB8AC3E}">
        <p14:creationId xmlns:p14="http://schemas.microsoft.com/office/powerpoint/2010/main" val="550586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E6CC8-BBE1-4E57-A97F-E7EFF21BDF2F}"/>
              </a:ext>
            </a:extLst>
          </p:cNvPr>
          <p:cNvSpPr>
            <a:spLocks noGrp="1"/>
          </p:cNvSpPr>
          <p:nvPr>
            <p:ph type="title"/>
          </p:nvPr>
        </p:nvSpPr>
        <p:spPr>
          <a:xfrm>
            <a:off x="919119" y="764097"/>
            <a:ext cx="10353762" cy="5329806"/>
          </a:xfrm>
        </p:spPr>
        <p:txBody>
          <a:bodyPr>
            <a:noAutofit/>
          </a:bodyPr>
          <a:lstStyle/>
          <a:p>
            <a:r>
              <a:rPr lang="en-US" sz="12000" dirty="0"/>
              <a:t>Fin</a:t>
            </a:r>
          </a:p>
        </p:txBody>
      </p:sp>
    </p:spTree>
    <p:extLst>
      <p:ext uri="{BB962C8B-B14F-4D97-AF65-F5344CB8AC3E}">
        <p14:creationId xmlns:p14="http://schemas.microsoft.com/office/powerpoint/2010/main" val="722173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Project - Temperature Data Logger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 </a:t>
            </a:r>
          </a:p>
        </p:txBody>
      </p:sp>
    </p:spTree>
    <p:extLst>
      <p:ext uri="{BB962C8B-B14F-4D97-AF65-F5344CB8AC3E}">
        <p14:creationId xmlns:p14="http://schemas.microsoft.com/office/powerpoint/2010/main" val="4167884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1110-CDA0-46FD-ADC4-A4B9D11A6092}"/>
              </a:ext>
            </a:extLst>
          </p:cNvPr>
          <p:cNvSpPr>
            <a:spLocks noGrp="1"/>
          </p:cNvSpPr>
          <p:nvPr>
            <p:ph type="title"/>
          </p:nvPr>
        </p:nvSpPr>
        <p:spPr/>
        <p:txBody>
          <a:bodyPr/>
          <a:lstStyle/>
          <a:p>
            <a:r>
              <a:rPr lang="en-US" dirty="0"/>
              <a:t>Project Details</a:t>
            </a:r>
          </a:p>
        </p:txBody>
      </p:sp>
      <p:sp>
        <p:nvSpPr>
          <p:cNvPr id="3" name="Content Placeholder 2">
            <a:extLst>
              <a:ext uri="{FF2B5EF4-FFF2-40B4-BE49-F238E27FC236}">
                <a16:creationId xmlns:a16="http://schemas.microsoft.com/office/drawing/2014/main" id="{E0E69FF7-F701-4978-BD35-66A8A380145C}"/>
              </a:ext>
            </a:extLst>
          </p:cNvPr>
          <p:cNvSpPr>
            <a:spLocks noGrp="1"/>
          </p:cNvSpPr>
          <p:nvPr>
            <p:ph idx="1"/>
          </p:nvPr>
        </p:nvSpPr>
        <p:spPr/>
        <p:txBody>
          <a:bodyPr/>
          <a:lstStyle/>
          <a:p>
            <a:pPr marL="36900" indent="0">
              <a:buNone/>
            </a:pPr>
            <a:r>
              <a:rPr lang="en-US" dirty="0"/>
              <a:t>In this project , we will attempt to record temperature using Arduino micro computer system. We will use DS18B20 sensor to read temperature and DS3231 Real Time Clock chip to track time and data information. Time , date and temperature values will be displayed in 20x4 LCD screen and saved in a SD card . </a:t>
            </a:r>
          </a:p>
          <a:p>
            <a:pPr marL="36900" indent="0">
              <a:buNone/>
            </a:pPr>
            <a:r>
              <a:rPr lang="en-US" dirty="0"/>
              <a:t>And all these sensor and electronics will be controlled Arduino Uno.</a:t>
            </a:r>
          </a:p>
        </p:txBody>
      </p:sp>
    </p:spTree>
    <p:extLst>
      <p:ext uri="{BB962C8B-B14F-4D97-AF65-F5344CB8AC3E}">
        <p14:creationId xmlns:p14="http://schemas.microsoft.com/office/powerpoint/2010/main" val="408526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89EC-5D1D-4D66-8498-BB9546482BC6}"/>
              </a:ext>
            </a:extLst>
          </p:cNvPr>
          <p:cNvSpPr>
            <a:spLocks noGrp="1"/>
          </p:cNvSpPr>
          <p:nvPr>
            <p:ph type="title"/>
          </p:nvPr>
        </p:nvSpPr>
        <p:spPr/>
        <p:txBody>
          <a:bodyPr/>
          <a:lstStyle/>
          <a:p>
            <a:r>
              <a:rPr lang="en-US" dirty="0"/>
              <a:t>Software Requirements</a:t>
            </a:r>
          </a:p>
        </p:txBody>
      </p:sp>
      <p:sp>
        <p:nvSpPr>
          <p:cNvPr id="3" name="Content Placeholder 2">
            <a:extLst>
              <a:ext uri="{FF2B5EF4-FFF2-40B4-BE49-F238E27FC236}">
                <a16:creationId xmlns:a16="http://schemas.microsoft.com/office/drawing/2014/main" id="{6878CD18-2473-4301-9887-781246DC853F}"/>
              </a:ext>
            </a:extLst>
          </p:cNvPr>
          <p:cNvSpPr>
            <a:spLocks noGrp="1"/>
          </p:cNvSpPr>
          <p:nvPr>
            <p:ph idx="1"/>
          </p:nvPr>
        </p:nvSpPr>
        <p:spPr/>
        <p:txBody>
          <a:bodyPr/>
          <a:lstStyle/>
          <a:p>
            <a:r>
              <a:rPr lang="en-US" dirty="0"/>
              <a:t>Proteus 8 Professional</a:t>
            </a:r>
          </a:p>
          <a:p>
            <a:r>
              <a:rPr lang="en-US" dirty="0"/>
              <a:t>Arduino</a:t>
            </a:r>
          </a:p>
          <a:p>
            <a:r>
              <a:rPr lang="en-US" dirty="0" err="1"/>
              <a:t>Winimage</a:t>
            </a:r>
            <a:endParaRPr lang="en-US" dirty="0"/>
          </a:p>
        </p:txBody>
      </p:sp>
    </p:spTree>
    <p:extLst>
      <p:ext uri="{BB962C8B-B14F-4D97-AF65-F5344CB8AC3E}">
        <p14:creationId xmlns:p14="http://schemas.microsoft.com/office/powerpoint/2010/main" val="26859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CDD5-5D36-47D4-A578-150BC247E1D3}"/>
              </a:ext>
            </a:extLst>
          </p:cNvPr>
          <p:cNvSpPr>
            <a:spLocks noGrp="1"/>
          </p:cNvSpPr>
          <p:nvPr>
            <p:ph type="title"/>
          </p:nvPr>
        </p:nvSpPr>
        <p:spPr/>
        <p:txBody>
          <a:bodyPr/>
          <a:lstStyle/>
          <a:p>
            <a:r>
              <a:rPr lang="en-US" dirty="0"/>
              <a:t>Component Requirements</a:t>
            </a:r>
          </a:p>
        </p:txBody>
      </p:sp>
      <p:sp>
        <p:nvSpPr>
          <p:cNvPr id="3" name="Content Placeholder 2">
            <a:extLst>
              <a:ext uri="{FF2B5EF4-FFF2-40B4-BE49-F238E27FC236}">
                <a16:creationId xmlns:a16="http://schemas.microsoft.com/office/drawing/2014/main" id="{5A29E898-217F-4036-8755-A31B2D93E79E}"/>
              </a:ext>
            </a:extLst>
          </p:cNvPr>
          <p:cNvSpPr>
            <a:spLocks noGrp="1"/>
          </p:cNvSpPr>
          <p:nvPr>
            <p:ph idx="1"/>
          </p:nvPr>
        </p:nvSpPr>
        <p:spPr/>
        <p:txBody>
          <a:bodyPr>
            <a:normAutofit/>
          </a:bodyPr>
          <a:lstStyle/>
          <a:p>
            <a:r>
              <a:rPr lang="en-US" dirty="0"/>
              <a:t>Arduino Uno</a:t>
            </a:r>
          </a:p>
          <a:p>
            <a:r>
              <a:rPr lang="en-US" dirty="0"/>
              <a:t>Micro SD card with FAT16 File system</a:t>
            </a:r>
          </a:p>
          <a:p>
            <a:r>
              <a:rPr lang="en-US" dirty="0"/>
              <a:t>Micro SD card module</a:t>
            </a:r>
          </a:p>
          <a:p>
            <a:r>
              <a:rPr lang="en-US" dirty="0"/>
              <a:t>20x4 LCD screen</a:t>
            </a:r>
          </a:p>
          <a:p>
            <a:r>
              <a:rPr lang="en-US" dirty="0"/>
              <a:t>DS18B20 temperature sensor</a:t>
            </a:r>
          </a:p>
          <a:p>
            <a:r>
              <a:rPr lang="en-US" dirty="0"/>
              <a:t>DS3231 Module</a:t>
            </a:r>
          </a:p>
          <a:p>
            <a:r>
              <a:rPr lang="en-US" dirty="0"/>
              <a:t>4.7k Ohm resistor</a:t>
            </a:r>
          </a:p>
        </p:txBody>
      </p:sp>
    </p:spTree>
    <p:extLst>
      <p:ext uri="{BB962C8B-B14F-4D97-AF65-F5344CB8AC3E}">
        <p14:creationId xmlns:p14="http://schemas.microsoft.com/office/powerpoint/2010/main" val="200466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B392-DB16-4244-AB0C-9274EE0FD184}"/>
              </a:ext>
            </a:extLst>
          </p:cNvPr>
          <p:cNvSpPr>
            <a:spLocks noGrp="1"/>
          </p:cNvSpPr>
          <p:nvPr>
            <p:ph type="title"/>
          </p:nvPr>
        </p:nvSpPr>
        <p:spPr/>
        <p:txBody>
          <a:bodyPr/>
          <a:lstStyle/>
          <a:p>
            <a:r>
              <a:rPr lang="en-US" dirty="0"/>
              <a:t>Component Requirements</a:t>
            </a:r>
          </a:p>
        </p:txBody>
      </p:sp>
      <p:sp>
        <p:nvSpPr>
          <p:cNvPr id="3" name="Content Placeholder 2">
            <a:extLst>
              <a:ext uri="{FF2B5EF4-FFF2-40B4-BE49-F238E27FC236}">
                <a16:creationId xmlns:a16="http://schemas.microsoft.com/office/drawing/2014/main" id="{E9A549A9-8B34-4AB4-B638-E751539BA421}"/>
              </a:ext>
            </a:extLst>
          </p:cNvPr>
          <p:cNvSpPr>
            <a:spLocks noGrp="1"/>
          </p:cNvSpPr>
          <p:nvPr>
            <p:ph idx="1"/>
          </p:nvPr>
        </p:nvSpPr>
        <p:spPr/>
        <p:txBody>
          <a:bodyPr/>
          <a:lstStyle/>
          <a:p>
            <a:r>
              <a:rPr lang="en-US" dirty="0"/>
              <a:t>10K Ohm variable resistor</a:t>
            </a:r>
          </a:p>
          <a:p>
            <a:r>
              <a:rPr lang="en-US" dirty="0"/>
              <a:t>330 Ohm resistor</a:t>
            </a:r>
          </a:p>
          <a:p>
            <a:r>
              <a:rPr lang="en-US" dirty="0"/>
              <a:t>Two Push Button</a:t>
            </a:r>
          </a:p>
          <a:p>
            <a:r>
              <a:rPr lang="en-US" dirty="0"/>
              <a:t>3v coin battery</a:t>
            </a:r>
          </a:p>
          <a:p>
            <a:r>
              <a:rPr lang="en-US" dirty="0"/>
              <a:t>Breadboard</a:t>
            </a:r>
          </a:p>
          <a:p>
            <a:r>
              <a:rPr lang="en-US" dirty="0"/>
              <a:t>Jumper wire</a:t>
            </a:r>
          </a:p>
          <a:p>
            <a:endParaRPr lang="en-US" dirty="0"/>
          </a:p>
        </p:txBody>
      </p:sp>
    </p:spTree>
    <p:extLst>
      <p:ext uri="{BB962C8B-B14F-4D97-AF65-F5344CB8AC3E}">
        <p14:creationId xmlns:p14="http://schemas.microsoft.com/office/powerpoint/2010/main" val="233511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1B0A-9440-44A1-BEB7-3990F899A382}"/>
              </a:ext>
            </a:extLst>
          </p:cNvPr>
          <p:cNvSpPr>
            <a:spLocks noGrp="1"/>
          </p:cNvSpPr>
          <p:nvPr>
            <p:ph type="title"/>
          </p:nvPr>
        </p:nvSpPr>
        <p:spPr/>
        <p:txBody>
          <a:bodyPr/>
          <a:lstStyle/>
          <a:p>
            <a:r>
              <a:rPr lang="en-US" dirty="0"/>
              <a:t>Arduino Uno</a:t>
            </a:r>
          </a:p>
        </p:txBody>
      </p:sp>
      <p:sp>
        <p:nvSpPr>
          <p:cNvPr id="3" name="Content Placeholder 2">
            <a:extLst>
              <a:ext uri="{FF2B5EF4-FFF2-40B4-BE49-F238E27FC236}">
                <a16:creationId xmlns:a16="http://schemas.microsoft.com/office/drawing/2014/main" id="{30F0E74C-EBCA-45E4-B9C5-F3130DAC490D}"/>
              </a:ext>
            </a:extLst>
          </p:cNvPr>
          <p:cNvSpPr>
            <a:spLocks noGrp="1"/>
          </p:cNvSpPr>
          <p:nvPr>
            <p:ph sz="half" idx="1"/>
          </p:nvPr>
        </p:nvSpPr>
        <p:spPr/>
        <p:txBody>
          <a:bodyPr/>
          <a:lstStyle/>
          <a:p>
            <a:pPr marL="36900" indent="0">
              <a:buNone/>
            </a:pPr>
            <a:r>
              <a:rPr lang="en" sz="2400" dirty="0"/>
              <a:t>Arduino Uno is a microcontroller board based on the ATmega328P. It has 14 digital input/ output pins , 6 analog inputs , a 16 MHz crystal oscillator, a USB connection, a power jack, an ICSP header and a reset button. </a:t>
            </a:r>
          </a:p>
        </p:txBody>
      </p:sp>
      <p:pic>
        <p:nvPicPr>
          <p:cNvPr id="5" name="Content Placeholder 4">
            <a:extLst>
              <a:ext uri="{FF2B5EF4-FFF2-40B4-BE49-F238E27FC236}">
                <a16:creationId xmlns:a16="http://schemas.microsoft.com/office/drawing/2014/main" id="{D7618ED2-8B6F-4B80-8990-6998A6497B11}"/>
              </a:ext>
            </a:extLst>
          </p:cNvPr>
          <p:cNvPicPr>
            <a:picLocks noGrp="1" noChangeAspect="1"/>
          </p:cNvPicPr>
          <p:nvPr>
            <p:ph sz="half" idx="2"/>
          </p:nvPr>
        </p:nvPicPr>
        <p:blipFill>
          <a:blip r:embed="rId2"/>
          <a:stretch>
            <a:fillRect/>
          </a:stretch>
        </p:blipFill>
        <p:spPr>
          <a:xfrm>
            <a:off x="6410325" y="2249406"/>
            <a:ext cx="4857750" cy="3276763"/>
          </a:xfrm>
          <a:prstGeom prst="rect">
            <a:avLst/>
          </a:prstGeom>
        </p:spPr>
      </p:pic>
    </p:spTree>
    <p:extLst>
      <p:ext uri="{BB962C8B-B14F-4D97-AF65-F5344CB8AC3E}">
        <p14:creationId xmlns:p14="http://schemas.microsoft.com/office/powerpoint/2010/main" val="205808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8CC1-B57D-4095-9AA0-C996234F4796}"/>
              </a:ext>
            </a:extLst>
          </p:cNvPr>
          <p:cNvSpPr>
            <a:spLocks noGrp="1"/>
          </p:cNvSpPr>
          <p:nvPr>
            <p:ph type="title"/>
          </p:nvPr>
        </p:nvSpPr>
        <p:spPr/>
        <p:txBody>
          <a:bodyPr/>
          <a:lstStyle/>
          <a:p>
            <a:r>
              <a:rPr lang="en-US" dirty="0"/>
              <a:t>20x4 LCD Screen</a:t>
            </a:r>
          </a:p>
        </p:txBody>
      </p:sp>
      <p:pic>
        <p:nvPicPr>
          <p:cNvPr id="5" name="Content Placeholder 4">
            <a:extLst>
              <a:ext uri="{FF2B5EF4-FFF2-40B4-BE49-F238E27FC236}">
                <a16:creationId xmlns:a16="http://schemas.microsoft.com/office/drawing/2014/main" id="{B88FFF04-72C2-4C47-8FFE-C715FD582536}"/>
              </a:ext>
            </a:extLst>
          </p:cNvPr>
          <p:cNvPicPr>
            <a:picLocks noGrp="1" noChangeAspect="1"/>
          </p:cNvPicPr>
          <p:nvPr>
            <p:ph idx="1"/>
          </p:nvPr>
        </p:nvPicPr>
        <p:blipFill>
          <a:blip r:embed="rId2"/>
          <a:stretch>
            <a:fillRect/>
          </a:stretch>
        </p:blipFill>
        <p:spPr>
          <a:xfrm>
            <a:off x="3934286" y="2076450"/>
            <a:ext cx="4313903" cy="3714750"/>
          </a:xfrm>
        </p:spPr>
      </p:pic>
    </p:spTree>
    <p:extLst>
      <p:ext uri="{BB962C8B-B14F-4D97-AF65-F5344CB8AC3E}">
        <p14:creationId xmlns:p14="http://schemas.microsoft.com/office/powerpoint/2010/main" val="26345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577F7-FF97-4AB9-984C-DD80E26D24D4}"/>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CBD20E3F-AB30-4FB3-B150-052871F5CDFD}"/>
              </a:ext>
            </a:extLst>
          </p:cNvPr>
          <p:cNvSpPr>
            <a:spLocks noGrp="1"/>
          </p:cNvSpPr>
          <p:nvPr>
            <p:ph type="body" idx="1"/>
          </p:nvPr>
        </p:nvSpPr>
        <p:spPr/>
        <p:txBody>
          <a:bodyPr/>
          <a:lstStyle/>
          <a:p>
            <a:r>
              <a:rPr lang="en-US" dirty="0"/>
              <a:t>DS18B20 Sensor</a:t>
            </a:r>
          </a:p>
        </p:txBody>
      </p:sp>
      <p:pic>
        <p:nvPicPr>
          <p:cNvPr id="8" name="Content Placeholder 7">
            <a:extLst>
              <a:ext uri="{FF2B5EF4-FFF2-40B4-BE49-F238E27FC236}">
                <a16:creationId xmlns:a16="http://schemas.microsoft.com/office/drawing/2014/main" id="{2B200355-C212-42B0-9708-4E18F685F2FE}"/>
              </a:ext>
            </a:extLst>
          </p:cNvPr>
          <p:cNvPicPr>
            <a:picLocks noGrp="1" noChangeAspect="1"/>
          </p:cNvPicPr>
          <p:nvPr>
            <p:ph sz="half" idx="2"/>
          </p:nvPr>
        </p:nvPicPr>
        <p:blipFill>
          <a:blip r:embed="rId2"/>
          <a:stretch>
            <a:fillRect/>
          </a:stretch>
        </p:blipFill>
        <p:spPr>
          <a:xfrm>
            <a:off x="1789678" y="2832700"/>
            <a:ext cx="3277057" cy="2781688"/>
          </a:xfrm>
        </p:spPr>
      </p:pic>
      <p:sp>
        <p:nvSpPr>
          <p:cNvPr id="5" name="Text Placeholder 4">
            <a:extLst>
              <a:ext uri="{FF2B5EF4-FFF2-40B4-BE49-F238E27FC236}">
                <a16:creationId xmlns:a16="http://schemas.microsoft.com/office/drawing/2014/main" id="{243C6794-F9D5-4D6C-8E03-DD77D6DF357D}"/>
              </a:ext>
            </a:extLst>
          </p:cNvPr>
          <p:cNvSpPr>
            <a:spLocks noGrp="1"/>
          </p:cNvSpPr>
          <p:nvPr>
            <p:ph type="body" sz="quarter" idx="3"/>
          </p:nvPr>
        </p:nvSpPr>
        <p:spPr/>
        <p:txBody>
          <a:bodyPr/>
          <a:lstStyle/>
          <a:p>
            <a:r>
              <a:rPr lang="en-US" dirty="0"/>
              <a:t>DS3231 RTC</a:t>
            </a:r>
          </a:p>
        </p:txBody>
      </p:sp>
      <p:pic>
        <p:nvPicPr>
          <p:cNvPr id="10" name="Content Placeholder 9">
            <a:extLst>
              <a:ext uri="{FF2B5EF4-FFF2-40B4-BE49-F238E27FC236}">
                <a16:creationId xmlns:a16="http://schemas.microsoft.com/office/drawing/2014/main" id="{9D31EB17-4375-4DC6-8F2D-C08FD07439B3}"/>
              </a:ext>
            </a:extLst>
          </p:cNvPr>
          <p:cNvPicPr>
            <a:picLocks noGrp="1" noChangeAspect="1"/>
          </p:cNvPicPr>
          <p:nvPr>
            <p:ph sz="quarter" idx="4"/>
          </p:nvPr>
        </p:nvPicPr>
        <p:blipFill>
          <a:blip r:embed="rId3"/>
          <a:stretch>
            <a:fillRect/>
          </a:stretch>
        </p:blipFill>
        <p:spPr>
          <a:xfrm>
            <a:off x="7231062" y="2701925"/>
            <a:ext cx="3043238" cy="3043238"/>
          </a:xfrm>
        </p:spPr>
      </p:pic>
    </p:spTree>
    <p:extLst>
      <p:ext uri="{BB962C8B-B14F-4D97-AF65-F5344CB8AC3E}">
        <p14:creationId xmlns:p14="http://schemas.microsoft.com/office/powerpoint/2010/main" val="3036198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{C0D7A955-3120-4494-853A-E093759F5ECE}tf55705232_win32</Template>
  <TotalTime>104</TotalTime>
  <Words>285</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Goudy Old Style</vt:lpstr>
      <vt:lpstr>Times New Roman</vt:lpstr>
      <vt:lpstr>Wingdings 2</vt:lpstr>
      <vt:lpstr>SlateVTI</vt:lpstr>
      <vt:lpstr>University of Asia Pacific</vt:lpstr>
      <vt:lpstr>Project - Temperature Data Logger</vt:lpstr>
      <vt:lpstr>Project Details</vt:lpstr>
      <vt:lpstr>Software Requirements</vt:lpstr>
      <vt:lpstr>Component Requirements</vt:lpstr>
      <vt:lpstr>Component Requirements</vt:lpstr>
      <vt:lpstr>Arduino Uno</vt:lpstr>
      <vt:lpstr>20x4 LCD Screen</vt:lpstr>
      <vt:lpstr> </vt:lpstr>
      <vt:lpstr>Resistor</vt:lpstr>
      <vt:lpstr>Circuit Diagram</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Temperature Data Logger</dc:title>
  <dc:creator>Ashik E Elahi</dc:creator>
  <cp:lastModifiedBy>Ashik E Elahi</cp:lastModifiedBy>
  <cp:revision>8</cp:revision>
  <dcterms:created xsi:type="dcterms:W3CDTF">2020-11-30T12:39:31Z</dcterms:created>
  <dcterms:modified xsi:type="dcterms:W3CDTF">2020-11-30T14:24:06Z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