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994F-AAC9-4FF1-A497-76C32B18DD3D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B93EA-4777-461B-83FD-F1C17BCDA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3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9.png"/><Relationship Id="rId7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82211" y="2569802"/>
            <a:ext cx="568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/>
                <a:cs typeface="Calibri"/>
              </a:rPr>
              <a:t>Eze2chooz</a:t>
            </a:r>
            <a:endParaRPr lang="fr-FR" sz="5400" dirty="0">
              <a:latin typeface="Calibri"/>
              <a:cs typeface="Calibri"/>
            </a:endParaRPr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1" y="2198589"/>
            <a:ext cx="1403248" cy="140550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22827" y="4233295"/>
            <a:ext cx="8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Do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you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know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what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to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choose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fr-FR" sz="5400" dirty="0" smtClean="0">
                <a:solidFill>
                  <a:schemeClr val="tx2"/>
                </a:solidFill>
                <a:latin typeface="Calibri"/>
                <a:cs typeface="Calibri"/>
              </a:rPr>
              <a:t>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6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marketing (SWOT)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8"/>
          <a:ext cx="7886700" cy="275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194765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02754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6763998"/>
                    </a:ext>
                  </a:extLst>
                </a:gridCol>
              </a:tblGrid>
              <a:tr h="44815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Analyse interne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Analyse externe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Conclusions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96570398"/>
                  </a:ext>
                </a:extLst>
              </a:tr>
              <a:tr h="76783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Les forces: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Les opportunités: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Notre AC: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0135901"/>
                  </a:ext>
                </a:extLst>
              </a:tr>
              <a:tr h="383918">
                <a:tc rowSpan="2">
                  <a:txBody>
                    <a:bodyPr/>
                    <a:lstStyle/>
                    <a:p>
                      <a:r>
                        <a:rPr lang="fr-FR" sz="1400" dirty="0" smtClean="0"/>
                        <a:t>Les faiblesses: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fr-FR" sz="1400" dirty="0" smtClean="0"/>
                        <a:t>Les menaces: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Nos grands objectifs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1918436"/>
                  </a:ext>
                </a:extLst>
              </a:tr>
              <a:tr h="3839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Notre positionnement marché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4685572"/>
                  </a:ext>
                </a:extLst>
              </a:tr>
              <a:tr h="76783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Les stratégies faisables: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Les</a:t>
                      </a:r>
                      <a:r>
                        <a:rPr lang="fr-FR" alt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 stratégies souhaitables:</a:t>
                      </a:r>
                      <a:endParaRPr lang="fr-FR" alt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Lucida Grande" pitchFamily="-84" charset="0"/>
                      </a:endParaRPr>
                    </a:p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Notre stratégie: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395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6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Modèle économique possible</a:t>
            </a:r>
          </a:p>
          <a:p>
            <a:pPr lvl="1"/>
            <a:r>
              <a:rPr lang="fr-FR" dirty="0"/>
              <a:t>Bannière de publicité</a:t>
            </a:r>
          </a:p>
          <a:p>
            <a:pPr lvl="1"/>
            <a:r>
              <a:rPr lang="fr-FR" dirty="0"/>
              <a:t>Faire payer l’installation de l’application</a:t>
            </a:r>
          </a:p>
          <a:p>
            <a:pPr lvl="1"/>
            <a:r>
              <a:rPr lang="fr-FR" dirty="0"/>
              <a:t>Faire payer l’utilisation</a:t>
            </a:r>
          </a:p>
          <a:p>
            <a:pPr lvl="1"/>
            <a:r>
              <a:rPr lang="fr-FR" dirty="0"/>
              <a:t>La revente de données issues des formulaires</a:t>
            </a:r>
          </a:p>
          <a:p>
            <a:r>
              <a:rPr lang="fr-FR" dirty="0"/>
              <a:t>Objectif de rentabilité:</a:t>
            </a:r>
          </a:p>
          <a:p>
            <a:pPr lvl="1"/>
            <a:r>
              <a:rPr lang="fr-FR" dirty="0"/>
              <a:t>Permettre à Elie de réparer sa chambre à air 1/mois</a:t>
            </a:r>
          </a:p>
          <a:p>
            <a:pPr lvl="1"/>
            <a:r>
              <a:rPr lang="fr-FR" dirty="0"/>
              <a:t>Permettre à Fabienne de prendre le taxi pour aller au travail 1/ mois</a:t>
            </a:r>
          </a:p>
          <a:p>
            <a:pPr lvl="1"/>
            <a:r>
              <a:rPr lang="fr-FR" dirty="0"/>
              <a:t>Permettre à Maxime (à vous de décider chers partenaires de projet :p)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0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économique: La pub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fr-FR" dirty="0"/>
              <a:t>La pub fait gagner environ 0,10 € / clic</a:t>
            </a:r>
          </a:p>
          <a:p>
            <a:r>
              <a:rPr lang="fr-FR" dirty="0"/>
              <a:t>2% d’utilisateurs clics sur la pub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/>
              <a:t>Chiffres de la rentabilité en fonction du nombres d’utilisateurs (blog.ingenooz.com)</a:t>
            </a:r>
          </a:p>
          <a:p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49492"/>
              </p:ext>
            </p:extLst>
          </p:nvPr>
        </p:nvGraphicFramePr>
        <p:xfrm>
          <a:off x="756250" y="2724829"/>
          <a:ext cx="7778150" cy="159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04">
                  <a:extLst>
                    <a:ext uri="{9D8B030D-6E8A-4147-A177-3AD203B41FA5}">
                      <a16:colId xmlns:a16="http://schemas.microsoft.com/office/drawing/2014/main" val="3474456592"/>
                    </a:ext>
                  </a:extLst>
                </a:gridCol>
                <a:gridCol w="1538197">
                  <a:extLst>
                    <a:ext uri="{9D8B030D-6E8A-4147-A177-3AD203B41FA5}">
                      <a16:colId xmlns:a16="http://schemas.microsoft.com/office/drawing/2014/main" val="3443417661"/>
                    </a:ext>
                  </a:extLst>
                </a:gridCol>
                <a:gridCol w="1199793">
                  <a:extLst>
                    <a:ext uri="{9D8B030D-6E8A-4147-A177-3AD203B41FA5}">
                      <a16:colId xmlns:a16="http://schemas.microsoft.com/office/drawing/2014/main" val="449653256"/>
                    </a:ext>
                  </a:extLst>
                </a:gridCol>
                <a:gridCol w="1276704">
                  <a:extLst>
                    <a:ext uri="{9D8B030D-6E8A-4147-A177-3AD203B41FA5}">
                      <a16:colId xmlns:a16="http://schemas.microsoft.com/office/drawing/2014/main" val="1412231052"/>
                    </a:ext>
                  </a:extLst>
                </a:gridCol>
                <a:gridCol w="2458552">
                  <a:extLst>
                    <a:ext uri="{9D8B030D-6E8A-4147-A177-3AD203B41FA5}">
                      <a16:colId xmlns:a16="http://schemas.microsoft.com/office/drawing/2014/main" val="1281489751"/>
                    </a:ext>
                  </a:extLst>
                </a:gridCol>
              </a:tblGrid>
              <a:tr h="5064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</a:t>
                      </a:r>
                      <a:r>
                        <a:rPr lang="fr-FR" sz="1600" baseline="0" dirty="0" smtClean="0"/>
                        <a:t> utilisateurs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&lt;100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100&lt;x&lt;1000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1000&lt;x&lt;10 000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10 000&lt; x &lt;100 000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95573"/>
                  </a:ext>
                </a:extLst>
              </a:tr>
              <a:tr h="5064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journalier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0.2-2€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2-20€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20-200€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19359"/>
                  </a:ext>
                </a:extLst>
              </a:tr>
              <a:tr h="5064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mensuel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6-60€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60-600€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600-6000€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9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économique: La vente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Conserver et vendre les vœux de nos utilisateurs</a:t>
            </a:r>
          </a:p>
          <a:p>
            <a:r>
              <a:rPr lang="fr-FR" dirty="0"/>
              <a:t>Clients:</a:t>
            </a:r>
          </a:p>
          <a:p>
            <a:pPr lvl="1"/>
            <a:r>
              <a:rPr lang="fr-FR" dirty="0"/>
              <a:t>Agence marketing</a:t>
            </a:r>
          </a:p>
          <a:p>
            <a:pPr lvl="1"/>
            <a:r>
              <a:rPr lang="fr-FR" dirty="0"/>
              <a:t>Etats</a:t>
            </a:r>
          </a:p>
          <a:p>
            <a:r>
              <a:rPr lang="fr-FR" dirty="0"/>
              <a:t>1 utilisation = 1 liste de vœux = information marketing</a:t>
            </a:r>
          </a:p>
          <a:p>
            <a:r>
              <a:rPr lang="fr-FR" dirty="0"/>
              <a:t>1 utilisation = 0.05</a:t>
            </a:r>
            <a:r>
              <a:rPr lang="fr-FR" dirty="0" smtClean="0"/>
              <a:t>€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sz="1800" dirty="0"/>
              <a:t>Chiffres de la rentabilité en fonction du nombres d’utilisateurs (blog.ingenooz.com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78933"/>
              </p:ext>
            </p:extLst>
          </p:nvPr>
        </p:nvGraphicFramePr>
        <p:xfrm>
          <a:off x="1207700" y="3588110"/>
          <a:ext cx="7326700" cy="137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40">
                  <a:extLst>
                    <a:ext uri="{9D8B030D-6E8A-4147-A177-3AD203B41FA5}">
                      <a16:colId xmlns:a16="http://schemas.microsoft.com/office/drawing/2014/main" val="707881481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663323962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1102374076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2134712927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404538884"/>
                    </a:ext>
                  </a:extLst>
                </a:gridCol>
              </a:tblGrid>
              <a:tr h="39697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</a:t>
                      </a:r>
                      <a:r>
                        <a:rPr lang="fr-FR" sz="1600" baseline="0" dirty="0" smtClean="0"/>
                        <a:t> utilisateurs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&lt;</a:t>
                      </a:r>
                      <a:r>
                        <a:rPr lang="fr-FR" sz="1600" dirty="0" smtClean="0"/>
                        <a:t>100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100&lt;x&lt;1000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1000&lt;x&lt;10 000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10 000&lt; x &lt;100 000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5920"/>
                  </a:ext>
                </a:extLst>
              </a:tr>
              <a:tr h="39697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journalier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5-50€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50-500€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500-5000€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08310"/>
                  </a:ext>
                </a:extLst>
              </a:tr>
              <a:tr h="39697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mensuel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150-1500€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1500-15 000€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15 000-150 000€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3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7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http://blog.ingeniooz.com/combien-peut-on-gagner-avec-une-application-android/</a:t>
            </a:r>
          </a:p>
          <a:p>
            <a:r>
              <a:rPr lang="fr-FR" dirty="0"/>
              <a:t>https://openclassrooms.com/courses/creez-des-applications-pour-android/publier-et-rentabiliser-une-application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4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4132_1358158054_crise-de-nerfs-ifrs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125" r="90000">
                        <a14:foregroundMark x1="61625" y1="51289" x2="61625" y2="51289"/>
                        <a14:foregroundMark x1="71375" y1="81375" x2="71375" y2="81375"/>
                        <a14:foregroundMark x1="68875" y1="70774" x2="68875" y2="70774"/>
                        <a14:foregroundMark x1="74125" y1="73639" x2="74125" y2="73639"/>
                        <a14:foregroundMark x1="76625" y1="91977" x2="76625" y2="91977"/>
                        <a14:foregroundMark x1="29500" y1="64470" x2="29500" y2="64470"/>
                        <a14:foregroundMark x1="25750" y1="64756" x2="25750" y2="64756"/>
                        <a14:foregroundMark x1="22750" y1="80229" x2="22750" y2="80229"/>
                        <a14:foregroundMark x1="21000" y1="96275" x2="21000" y2="96275"/>
                        <a14:foregroundMark x1="21750" y1="88539" x2="21750" y2="88539"/>
                        <a14:foregroundMark x1="22000" y1="83095" x2="22000" y2="83095"/>
                        <a14:foregroundMark x1="22750" y1="75931" x2="22750" y2="75931"/>
                        <a14:foregroundMark x1="23875" y1="70201" x2="23875" y2="70201"/>
                        <a14:foregroundMark x1="27500" y1="63037" x2="27500" y2="63037"/>
                        <a14:foregroundMark x1="30125" y1="61891" x2="30125" y2="61891"/>
                        <a14:foregroundMark x1="34125" y1="58453" x2="34125" y2="58453"/>
                        <a14:foregroundMark x1="70375" y1="64470" x2="70375" y2="64470"/>
                        <a14:foregroundMark x1="72250" y1="65903" x2="72250" y2="65903"/>
                        <a14:foregroundMark x1="75500" y1="69628" x2="75500" y2="69628"/>
                        <a14:foregroundMark x1="76750" y1="72779" x2="76750" y2="72779"/>
                        <a14:foregroundMark x1="78125" y1="83095" x2="78125" y2="83095"/>
                        <a14:foregroundMark x1="79125" y1="94269" x2="79125" y2="94269"/>
                        <a14:foregroundMark x1="79875" y1="97708" x2="79875" y2="97708"/>
                        <a14:foregroundMark x1="62625" y1="43266" x2="62625" y2="43266"/>
                        <a14:foregroundMark x1="37875" y1="49857" x2="37875" y2="49857"/>
                        <a14:foregroundMark x1="24750" y1="66189" x2="24750" y2="66189"/>
                        <a14:foregroundMark x1="20750" y1="85960" x2="20750" y2="85960"/>
                        <a14:foregroundMark x1="19625" y1="95989" x2="19625" y2="95989"/>
                        <a14:foregroundMark x1="20000" y1="90544" x2="20000" y2="90544"/>
                        <a14:foregroundMark x1="21625" y1="78797" x2="21625" y2="78797"/>
                        <a14:foregroundMark x1="20750" y1="81948" x2="20750" y2="81948"/>
                        <a14:foregroundMark x1="19875" y1="83668" x2="19875" y2="83668"/>
                        <a14:foregroundMark x1="22250" y1="71920" x2="22250" y2="71920"/>
                        <a14:foregroundMark x1="22875" y1="69341" x2="22875" y2="69341"/>
                        <a14:backgroundMark x1="30875" y1="28080" x2="30875" y2="28080"/>
                        <a14:backgroundMark x1="69000" y1="21490" x2="69000" y2="21490"/>
                        <a14:backgroundMark x1="60500" y1="54441" x2="60500" y2="54441"/>
                        <a14:backgroundMark x1="48250" y1="1719" x2="48250" y2="1719"/>
                        <a14:backgroundMark x1="46500" y1="1433" x2="46500" y2="1433"/>
                        <a14:backgroundMark x1="49625" y1="1719" x2="49625" y2="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47" r="23366"/>
          <a:stretch/>
        </p:blipFill>
        <p:spPr>
          <a:xfrm>
            <a:off x="0" y="1919401"/>
            <a:ext cx="4845565" cy="3989070"/>
          </a:xfrm>
          <a:prstGeom prst="rect">
            <a:avLst/>
          </a:prstGeom>
        </p:spPr>
      </p:pic>
      <p:pic>
        <p:nvPicPr>
          <p:cNvPr id="5" name="Image 4" descr="dessin_stress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575" r="100000">
                        <a14:foregroundMark x1="63948" y1="38249" x2="63948" y2="38249"/>
                        <a14:foregroundMark x1="53648" y1="42396" x2="53648" y2="42396"/>
                        <a14:foregroundMark x1="51931" y1="39631" x2="51931" y2="39631"/>
                        <a14:foregroundMark x1="68670" y1="39631" x2="68670" y2="39631"/>
                        <a14:foregroundMark x1="56223" y1="53917" x2="56223" y2="53917"/>
                        <a14:foregroundMark x1="57511" y1="68664" x2="57511" y2="68664"/>
                        <a14:foregroundMark x1="57082" y1="91244" x2="57082" y2="91244"/>
                        <a14:foregroundMark x1="57082" y1="91244" x2="57082" y2="91244"/>
                        <a14:foregroundMark x1="62232" y1="89862" x2="62232" y2="89862"/>
                        <a14:foregroundMark x1="54506" y1="83871" x2="54506" y2="83871"/>
                        <a14:foregroundMark x1="60086" y1="82488" x2="60086" y2="82488"/>
                        <a14:foregroundMark x1="54936" y1="95853" x2="54936" y2="95853"/>
                        <a14:foregroundMark x1="60515" y1="95853" x2="60515" y2="95853"/>
                        <a14:foregroundMark x1="49356" y1="79263" x2="49356" y2="79263"/>
                        <a14:foregroundMark x1="50215" y1="82488" x2="50215" y2="82488"/>
                        <a14:foregroundMark x1="50215" y1="88940" x2="50215" y2="88940"/>
                        <a14:foregroundMark x1="57940" y1="81106" x2="57940" y2="81106"/>
                        <a14:foregroundMark x1="52790" y1="89862" x2="52790" y2="89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45" y="1417638"/>
            <a:ext cx="4821955" cy="44908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Is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it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hard to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make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a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choice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Image 7" descr="eze2chooz_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30" y="436894"/>
            <a:ext cx="859350" cy="8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olaroi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566"/>
            <a:ext cx="9073784" cy="21984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Travel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2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-1572283" y="1937393"/>
            <a:ext cx="14530795" cy="5038303"/>
            <a:chOff x="-1572283" y="1937393"/>
            <a:chExt cx="14530795" cy="5038303"/>
          </a:xfrm>
        </p:grpSpPr>
        <p:pic>
          <p:nvPicPr>
            <p:cNvPr id="10" name="Image 9" descr="party-01.jpg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100000" l="0" r="100000">
                          <a14:backgroundMark x1="20885" y1="31019" x2="20885" y2="31019"/>
                          <a14:backgroundMark x1="21667" y1="35926" x2="21667" y2="3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2283" y="1937393"/>
              <a:ext cx="8816085" cy="4959048"/>
            </a:xfrm>
            <a:prstGeom prst="rect">
              <a:avLst/>
            </a:prstGeom>
          </p:spPr>
        </p:pic>
        <p:pic>
          <p:nvPicPr>
            <p:cNvPr id="11" name="Image 10" descr="party_bg.jpg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5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478" y="2149696"/>
              <a:ext cx="8674034" cy="4826000"/>
            </a:xfrm>
            <a:prstGeom prst="rect">
              <a:avLst/>
            </a:prstGeom>
          </p:spPr>
        </p:pic>
      </p:grpSp>
      <p:sp>
        <p:nvSpPr>
          <p:cNvPr id="12" name="ZoneTexte 11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Party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2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Diner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Image 7" descr="chandelle-diner-romantique-paris[1]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504">
            <a:off x="4620404" y="2588427"/>
            <a:ext cx="3756476" cy="2507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 descr="logo-officiel-mcdo-fran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4687">
            <a:off x="599703" y="2003353"/>
            <a:ext cx="3157994" cy="2507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1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S-4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3" y="1122882"/>
            <a:ext cx="2341808" cy="1528795"/>
          </a:xfrm>
          <a:prstGeom prst="rect">
            <a:avLst/>
          </a:prstGeom>
        </p:spPr>
      </p:pic>
      <p:pic>
        <p:nvPicPr>
          <p:cNvPr id="5" name="Image 4" descr="Xbox-logo-880x66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66" y="854236"/>
            <a:ext cx="2142886" cy="1607165"/>
          </a:xfrm>
          <a:prstGeom prst="rect">
            <a:avLst/>
          </a:prstGeom>
        </p:spPr>
      </p:pic>
      <p:pic>
        <p:nvPicPr>
          <p:cNvPr id="6" name="Image 5" descr="698px-Samsung_Logo_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6" y="4752993"/>
            <a:ext cx="2096219" cy="708750"/>
          </a:xfrm>
          <a:prstGeom prst="rect">
            <a:avLst/>
          </a:prstGeom>
        </p:spPr>
      </p:pic>
      <p:pic>
        <p:nvPicPr>
          <p:cNvPr id="7" name="Image 6" descr="apple-4096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71" y="4282991"/>
            <a:ext cx="1482477" cy="14824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#Men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0" name="Image 9" descr="bm_logo_PNG164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5" y="2461401"/>
            <a:ext cx="1476083" cy="1476083"/>
          </a:xfrm>
          <a:prstGeom prst="rect">
            <a:avLst/>
          </a:prstGeom>
        </p:spPr>
      </p:pic>
      <p:pic>
        <p:nvPicPr>
          <p:cNvPr id="11" name="Image 10" descr="Audi_log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6" y="2461401"/>
            <a:ext cx="2338016" cy="14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#Girls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5" name="Image 4" descr="logo@2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592">
            <a:off x="994296" y="2997313"/>
            <a:ext cx="2269963" cy="2269963"/>
          </a:xfrm>
          <a:prstGeom prst="rect">
            <a:avLst/>
          </a:prstGeom>
        </p:spPr>
      </p:pic>
      <p:pic>
        <p:nvPicPr>
          <p:cNvPr id="6" name="Image 5" descr="2000px-H&amp;M_logo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9819">
            <a:off x="4253338" y="4126366"/>
            <a:ext cx="3017622" cy="2005210"/>
          </a:xfrm>
          <a:prstGeom prst="rect">
            <a:avLst/>
          </a:prstGeom>
        </p:spPr>
      </p:pic>
      <p:pic>
        <p:nvPicPr>
          <p:cNvPr id="7" name="Image 6" descr="698px-Samsung_Logo_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74" y="1957963"/>
            <a:ext cx="2096219" cy="708750"/>
          </a:xfrm>
          <a:prstGeom prst="rect">
            <a:avLst/>
          </a:prstGeom>
        </p:spPr>
      </p:pic>
      <p:pic>
        <p:nvPicPr>
          <p:cNvPr id="8" name="Image 7" descr="apple-4096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2" y="3162551"/>
            <a:ext cx="1482477" cy="1482477"/>
          </a:xfrm>
          <a:prstGeom prst="rect">
            <a:avLst/>
          </a:prstGeom>
        </p:spPr>
      </p:pic>
      <p:pic>
        <p:nvPicPr>
          <p:cNvPr id="9" name="Image 8" descr="og-logo.png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10" y="538106"/>
            <a:ext cx="3292855" cy="3292855"/>
          </a:xfrm>
          <a:prstGeom prst="rect">
            <a:avLst/>
          </a:prstGeom>
        </p:spPr>
      </p:pic>
      <p:pic>
        <p:nvPicPr>
          <p:cNvPr id="10" name="Image 9" descr="fiat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5875" r="7365" b="6918"/>
          <a:stretch/>
        </p:blipFill>
        <p:spPr>
          <a:xfrm>
            <a:off x="4364269" y="2312338"/>
            <a:ext cx="1380924" cy="13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1" y="2382348"/>
            <a:ext cx="7366000" cy="25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Give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it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a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try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!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marketing</a:t>
            </a:r>
            <a:br>
              <a:rPr lang="fr-FR" dirty="0" smtClean="0"/>
            </a:br>
            <a:r>
              <a:rPr lang="fr-FR" dirty="0" smtClean="0"/>
              <a:t>Modèle économique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188">
            <a:off x="2546869" y="813847"/>
            <a:ext cx="2568699" cy="2572829"/>
          </a:xfrm>
          <a:prstGeom prst="rect">
            <a:avLst/>
          </a:prstGeom>
        </p:spPr>
      </p:pic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6" y="2529729"/>
            <a:ext cx="4404381" cy="30804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9866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44</TotalTime>
  <Words>300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Lucida Grande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Analyse marketing Modèle économique </vt:lpstr>
      <vt:lpstr>Analyse marketing (SWOT)</vt:lpstr>
      <vt:lpstr>Modèle économique</vt:lpstr>
      <vt:lpstr>Modèle économique: La pub</vt:lpstr>
      <vt:lpstr>Modèle économique: La vente de données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Fabienne</dc:creator>
  <cp:lastModifiedBy>Fenrir</cp:lastModifiedBy>
  <cp:revision>6</cp:revision>
  <dcterms:created xsi:type="dcterms:W3CDTF">2015-11-15T16:41:11Z</dcterms:created>
  <dcterms:modified xsi:type="dcterms:W3CDTF">2015-11-21T14:49:51Z</dcterms:modified>
</cp:coreProperties>
</file>