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1" r:id="rId4"/>
    <p:sldId id="258" r:id="rId5"/>
    <p:sldId id="259" r:id="rId6"/>
    <p:sldId id="264" r:id="rId7"/>
    <p:sldId id="262" r:id="rId8"/>
    <p:sldId id="265" r:id="rId9"/>
    <p:sldId id="266" r:id="rId10"/>
    <p:sldId id="267" r:id="rId11"/>
    <p:sldId id="268" r:id="rId12"/>
    <p:sldId id="269" r:id="rId13"/>
    <p:sldId id="274" r:id="rId14"/>
    <p:sldId id="278" r:id="rId15"/>
    <p:sldId id="279" r:id="rId16"/>
    <p:sldId id="280" r:id="rId17"/>
    <p:sldId id="282" r:id="rId18"/>
    <p:sldId id="283" r:id="rId19"/>
    <p:sldId id="284" r:id="rId20"/>
    <p:sldId id="285" r:id="rId21"/>
    <p:sldId id="286" r:id="rId22"/>
    <p:sldId id="287" r:id="rId23"/>
    <p:sldId id="288" r:id="rId24"/>
    <p:sldId id="289" r:id="rId25"/>
    <p:sldId id="290" r:id="rId26"/>
    <p:sldId id="291" r:id="rId27"/>
    <p:sldId id="293" r:id="rId28"/>
    <p:sldId id="29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5A1"/>
    <a:srgbClr val="798475"/>
    <a:srgbClr val="202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57" autoAdjust="0"/>
  </p:normalViewPr>
  <p:slideViewPr>
    <p:cSldViewPr>
      <p:cViewPr varScale="1">
        <p:scale>
          <a:sx n="51" d="100"/>
          <a:sy n="51" d="100"/>
        </p:scale>
        <p:origin x="-17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 Answer</c:v>
                </c:pt>
              </c:strCache>
            </c:strRef>
          </c:tx>
          <c:spPr>
            <a:ln w="101600"/>
          </c:spPr>
          <c:marker>
            <c:symbol val="none"/>
          </c:marker>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Sheet1!$B$2:$B$9</c:f>
              <c:numCache>
                <c:formatCode>General</c:formatCode>
                <c:ptCount val="8"/>
                <c:pt idx="0">
                  <c:v>6628</c:v>
                </c:pt>
                <c:pt idx="1">
                  <c:v>6579</c:v>
                </c:pt>
                <c:pt idx="2">
                  <c:v>6568</c:v>
                </c:pt>
                <c:pt idx="3">
                  <c:v>6558</c:v>
                </c:pt>
                <c:pt idx="4">
                  <c:v>6542</c:v>
                </c:pt>
                <c:pt idx="5">
                  <c:v>6533</c:v>
                </c:pt>
                <c:pt idx="6">
                  <c:v>6531</c:v>
                </c:pt>
                <c:pt idx="7">
                  <c:v>6531</c:v>
                </c:pt>
              </c:numCache>
            </c:numRef>
          </c:yVal>
          <c:smooth val="1"/>
        </c:ser>
        <c:ser>
          <c:idx val="1"/>
          <c:order val="1"/>
          <c:tx>
            <c:strRef>
              <c:f>Sheet1!$C$1</c:f>
              <c:strCache>
                <c:ptCount val="1"/>
                <c:pt idx="0">
                  <c:v> Time</c:v>
                </c:pt>
              </c:strCache>
            </c:strRef>
          </c:tx>
          <c:spPr>
            <a:ln w="101600"/>
          </c:spPr>
          <c:marker>
            <c:symbol val="none"/>
          </c:marker>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Sheet1!$C$2:$C$9</c:f>
              <c:numCache>
                <c:formatCode>General</c:formatCode>
                <c:ptCount val="8"/>
                <c:pt idx="0">
                  <c:v>6531</c:v>
                </c:pt>
                <c:pt idx="1">
                  <c:v>6540</c:v>
                </c:pt>
                <c:pt idx="2">
                  <c:v>6544</c:v>
                </c:pt>
                <c:pt idx="3">
                  <c:v>6550</c:v>
                </c:pt>
                <c:pt idx="4">
                  <c:v>6598</c:v>
                </c:pt>
                <c:pt idx="5">
                  <c:v>6612</c:v>
                </c:pt>
                <c:pt idx="6">
                  <c:v>6613</c:v>
                </c:pt>
                <c:pt idx="7">
                  <c:v>6631</c:v>
                </c:pt>
              </c:numCache>
            </c:numRef>
          </c:yVal>
          <c:smooth val="1"/>
        </c:ser>
        <c:dLbls>
          <c:showLegendKey val="0"/>
          <c:showVal val="0"/>
          <c:showCatName val="0"/>
          <c:showSerName val="0"/>
          <c:showPercent val="0"/>
          <c:showBubbleSize val="0"/>
        </c:dLbls>
        <c:axId val="71500352"/>
        <c:axId val="71500928"/>
      </c:scatterChart>
      <c:valAx>
        <c:axId val="71500352"/>
        <c:scaling>
          <c:orientation val="minMax"/>
        </c:scaling>
        <c:delete val="0"/>
        <c:axPos val="b"/>
        <c:numFmt formatCode="General" sourceLinked="1"/>
        <c:majorTickMark val="out"/>
        <c:minorTickMark val="none"/>
        <c:tickLblPos val="nextTo"/>
        <c:crossAx val="71500928"/>
        <c:crosses val="autoZero"/>
        <c:crossBetween val="midCat"/>
      </c:valAx>
      <c:valAx>
        <c:axId val="71500928"/>
        <c:scaling>
          <c:orientation val="minMax"/>
        </c:scaling>
        <c:delete val="0"/>
        <c:axPos val="l"/>
        <c:majorGridlines/>
        <c:numFmt formatCode="General" sourceLinked="1"/>
        <c:majorTickMark val="out"/>
        <c:minorTickMark val="none"/>
        <c:tickLblPos val="none"/>
        <c:crossAx val="71500352"/>
        <c:crosses val="autoZero"/>
        <c:crossBetween val="midCat"/>
      </c:valAx>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5E7E5-A06B-45E5-A9BC-883A3AAE6470}" type="doc">
      <dgm:prSet loTypeId="urn:microsoft.com/office/officeart/2005/8/layout/hList7" loCatId="relationship" qsTypeId="urn:microsoft.com/office/officeart/2005/8/quickstyle/simple1" qsCatId="simple" csTypeId="urn:microsoft.com/office/officeart/2005/8/colors/accent1_2" csCatId="accent1" phldr="1"/>
      <dgm:spPr/>
    </dgm:pt>
    <dgm:pt modelId="{0A2EE2A2-8516-4A12-9C95-2CAA13602CF6}">
      <dgm:prSet phldrT="[文本]"/>
      <dgm:spPr>
        <a:solidFill>
          <a:schemeClr val="tx1"/>
        </a:solidFill>
      </dgm:spPr>
      <dgm:t>
        <a:bodyPr/>
        <a:lstStyle/>
        <a:p>
          <a:r>
            <a:rPr lang="en-US" altLang="zh-CN" dirty="0" smtClean="0"/>
            <a:t>Mate</a:t>
          </a:r>
          <a:endParaRPr lang="zh-CN" altLang="en-US" dirty="0"/>
        </a:p>
      </dgm:t>
    </dgm:pt>
    <dgm:pt modelId="{71C255B0-B704-4CF6-881A-CB54BF4718A1}" type="parTrans" cxnId="{7AD59BEA-0858-4E35-8312-EC02DAE88946}">
      <dgm:prSet/>
      <dgm:spPr/>
      <dgm:t>
        <a:bodyPr/>
        <a:lstStyle/>
        <a:p>
          <a:endParaRPr lang="zh-CN" altLang="en-US"/>
        </a:p>
      </dgm:t>
    </dgm:pt>
    <dgm:pt modelId="{31EBACA5-E876-4F74-9516-781FC074E103}" type="sibTrans" cxnId="{7AD59BEA-0858-4E35-8312-EC02DAE88946}">
      <dgm:prSet/>
      <dgm:spPr/>
      <dgm:t>
        <a:bodyPr/>
        <a:lstStyle/>
        <a:p>
          <a:endParaRPr lang="zh-CN" altLang="en-US"/>
        </a:p>
      </dgm:t>
    </dgm:pt>
    <dgm:pt modelId="{5732C810-F7E6-45AE-B20A-39DDA6A47972}">
      <dgm:prSet phldrT="[文本]"/>
      <dgm:spPr>
        <a:solidFill>
          <a:schemeClr val="tx1"/>
        </a:solidFill>
      </dgm:spPr>
      <dgm:t>
        <a:bodyPr/>
        <a:lstStyle/>
        <a:p>
          <a:r>
            <a:rPr lang="en-US" altLang="zh-CN" dirty="0" smtClean="0"/>
            <a:t>Mate</a:t>
          </a:r>
          <a:endParaRPr lang="zh-CN" altLang="en-US" dirty="0"/>
        </a:p>
      </dgm:t>
    </dgm:pt>
    <dgm:pt modelId="{92DC9C37-AF81-4D41-BDE0-286D54BE17BA}" type="parTrans" cxnId="{DA5A815E-4394-4CCF-B1A8-1615DF032557}">
      <dgm:prSet/>
      <dgm:spPr/>
      <dgm:t>
        <a:bodyPr/>
        <a:lstStyle/>
        <a:p>
          <a:endParaRPr lang="zh-CN" altLang="en-US"/>
        </a:p>
      </dgm:t>
    </dgm:pt>
    <dgm:pt modelId="{8257F572-2486-4B9C-8461-849FB5DF72F6}" type="sibTrans" cxnId="{DA5A815E-4394-4CCF-B1A8-1615DF032557}">
      <dgm:prSet/>
      <dgm:spPr/>
      <dgm:t>
        <a:bodyPr/>
        <a:lstStyle/>
        <a:p>
          <a:endParaRPr lang="zh-CN" altLang="en-US"/>
        </a:p>
      </dgm:t>
    </dgm:pt>
    <dgm:pt modelId="{DE79AF4C-3D61-48A8-8BA4-BB6F358E35DE}">
      <dgm:prSet phldrT="[文本]"/>
      <dgm:spPr>
        <a:solidFill>
          <a:schemeClr val="tx1"/>
        </a:solidFill>
      </dgm:spPr>
      <dgm:t>
        <a:bodyPr/>
        <a:lstStyle/>
        <a:p>
          <a:r>
            <a:rPr lang="en-US" altLang="zh-CN" dirty="0" smtClean="0"/>
            <a:t>Mate</a:t>
          </a:r>
          <a:endParaRPr lang="zh-CN" altLang="en-US" dirty="0"/>
        </a:p>
      </dgm:t>
    </dgm:pt>
    <dgm:pt modelId="{99055410-1A43-49AD-9EFA-E670A8665E45}" type="parTrans" cxnId="{1C4FA656-85C8-4BB0-9716-0BDD7FAF0984}">
      <dgm:prSet/>
      <dgm:spPr/>
      <dgm:t>
        <a:bodyPr/>
        <a:lstStyle/>
        <a:p>
          <a:endParaRPr lang="zh-CN" altLang="en-US"/>
        </a:p>
      </dgm:t>
    </dgm:pt>
    <dgm:pt modelId="{CE166EA4-76AB-40BB-9ECC-71390EC83EE3}" type="sibTrans" cxnId="{1C4FA656-85C8-4BB0-9716-0BDD7FAF0984}">
      <dgm:prSet/>
      <dgm:spPr/>
      <dgm:t>
        <a:bodyPr/>
        <a:lstStyle/>
        <a:p>
          <a:endParaRPr lang="zh-CN" altLang="en-US"/>
        </a:p>
      </dgm:t>
    </dgm:pt>
    <dgm:pt modelId="{46ED20B7-21AB-4E18-8189-07379D5DE70B}">
      <dgm:prSet phldrT="[文本]"/>
      <dgm:spPr>
        <a:solidFill>
          <a:schemeClr val="tx1"/>
        </a:solidFill>
      </dgm:spPr>
      <dgm:t>
        <a:bodyPr/>
        <a:lstStyle/>
        <a:p>
          <a:r>
            <a:rPr lang="en-US" altLang="zh-CN" dirty="0" smtClean="0"/>
            <a:t>Mate</a:t>
          </a:r>
          <a:endParaRPr lang="zh-CN" altLang="en-US" dirty="0"/>
        </a:p>
      </dgm:t>
    </dgm:pt>
    <dgm:pt modelId="{F2D0E74D-9676-4D88-A8D4-368D92E5EAD9}" type="parTrans" cxnId="{53BF66A5-ABA5-4CAD-854B-CD2AEFB6ABD1}">
      <dgm:prSet/>
      <dgm:spPr/>
      <dgm:t>
        <a:bodyPr/>
        <a:lstStyle/>
        <a:p>
          <a:endParaRPr lang="zh-CN" altLang="en-US"/>
        </a:p>
      </dgm:t>
    </dgm:pt>
    <dgm:pt modelId="{3098DF17-E098-4F18-AF4F-66D6BD8CB8CB}" type="sibTrans" cxnId="{53BF66A5-ABA5-4CAD-854B-CD2AEFB6ABD1}">
      <dgm:prSet/>
      <dgm:spPr/>
      <dgm:t>
        <a:bodyPr/>
        <a:lstStyle/>
        <a:p>
          <a:endParaRPr lang="zh-CN" altLang="en-US"/>
        </a:p>
      </dgm:t>
    </dgm:pt>
    <dgm:pt modelId="{E7BC8C8C-71DF-4E66-8EF8-B05520AC09C8}" type="pres">
      <dgm:prSet presAssocID="{D4B5E7E5-A06B-45E5-A9BC-883A3AAE6470}" presName="Name0" presStyleCnt="0">
        <dgm:presLayoutVars>
          <dgm:dir/>
          <dgm:resizeHandles val="exact"/>
        </dgm:presLayoutVars>
      </dgm:prSet>
      <dgm:spPr/>
    </dgm:pt>
    <dgm:pt modelId="{14B9F367-593A-4D34-8168-53C2AC9F1A28}" type="pres">
      <dgm:prSet presAssocID="{D4B5E7E5-A06B-45E5-A9BC-883A3AAE6470}" presName="fgShape" presStyleLbl="fgShp" presStyleIdx="0" presStyleCnt="1" custScaleY="143042"/>
      <dgm:spPr>
        <a:solidFill>
          <a:schemeClr val="bg2"/>
        </a:solidFill>
      </dgm:spPr>
    </dgm:pt>
    <dgm:pt modelId="{E158A734-3B82-448A-91D7-6D16ADB64082}" type="pres">
      <dgm:prSet presAssocID="{D4B5E7E5-A06B-45E5-A9BC-883A3AAE6470}" presName="linComp" presStyleCnt="0"/>
      <dgm:spPr/>
    </dgm:pt>
    <dgm:pt modelId="{808CC29E-4181-4CC9-B3F2-717316C5C15C}" type="pres">
      <dgm:prSet presAssocID="{0A2EE2A2-8516-4A12-9C95-2CAA13602CF6}" presName="compNode" presStyleCnt="0"/>
      <dgm:spPr/>
    </dgm:pt>
    <dgm:pt modelId="{0DC6D630-7E2E-4216-9653-E38A0C3CAE8C}" type="pres">
      <dgm:prSet presAssocID="{0A2EE2A2-8516-4A12-9C95-2CAA13602CF6}" presName="bkgdShape" presStyleLbl="node1" presStyleIdx="0" presStyleCnt="4"/>
      <dgm:spPr/>
      <dgm:t>
        <a:bodyPr/>
        <a:lstStyle/>
        <a:p>
          <a:endParaRPr lang="zh-CN" altLang="en-US"/>
        </a:p>
      </dgm:t>
    </dgm:pt>
    <dgm:pt modelId="{59A135E0-3331-428D-89E7-8CEC4C64C073}" type="pres">
      <dgm:prSet presAssocID="{0A2EE2A2-8516-4A12-9C95-2CAA13602CF6}" presName="nodeTx" presStyleLbl="node1" presStyleIdx="0" presStyleCnt="4">
        <dgm:presLayoutVars>
          <dgm:bulletEnabled val="1"/>
        </dgm:presLayoutVars>
      </dgm:prSet>
      <dgm:spPr/>
      <dgm:t>
        <a:bodyPr/>
        <a:lstStyle/>
        <a:p>
          <a:endParaRPr lang="zh-CN" altLang="en-US"/>
        </a:p>
      </dgm:t>
    </dgm:pt>
    <dgm:pt modelId="{B6B1F43D-A15C-48E8-BD36-2C317D97903C}" type="pres">
      <dgm:prSet presAssocID="{0A2EE2A2-8516-4A12-9C95-2CAA13602CF6}" presName="invisiNode" presStyleLbl="node1" presStyleIdx="0" presStyleCnt="4"/>
      <dgm:spPr/>
    </dgm:pt>
    <dgm:pt modelId="{8F8C3E81-0F09-4306-A048-EA5EE056FE24}" type="pres">
      <dgm:prSet presAssocID="{0A2EE2A2-8516-4A12-9C95-2CAA13602CF6}" presName="imagNode" presStyleLbl="fgImgPlace1" presStyleIdx="0" presStyleCnt="4"/>
      <dgm:spPr/>
    </dgm:pt>
    <dgm:pt modelId="{23481D9A-8718-498F-BE29-DBFD3EEAA277}" type="pres">
      <dgm:prSet presAssocID="{31EBACA5-E876-4F74-9516-781FC074E103}" presName="sibTrans" presStyleLbl="sibTrans2D1" presStyleIdx="0" presStyleCnt="0"/>
      <dgm:spPr/>
      <dgm:t>
        <a:bodyPr/>
        <a:lstStyle/>
        <a:p>
          <a:endParaRPr lang="zh-CN" altLang="en-US"/>
        </a:p>
      </dgm:t>
    </dgm:pt>
    <dgm:pt modelId="{4D4604A7-5882-4E0D-8DC7-A43D0D1C7CE3}" type="pres">
      <dgm:prSet presAssocID="{5732C810-F7E6-45AE-B20A-39DDA6A47972}" presName="compNode" presStyleCnt="0"/>
      <dgm:spPr/>
    </dgm:pt>
    <dgm:pt modelId="{B9D4C865-F337-4810-B204-3EEDCC910EFF}" type="pres">
      <dgm:prSet presAssocID="{5732C810-F7E6-45AE-B20A-39DDA6A47972}" presName="bkgdShape" presStyleLbl="node1" presStyleIdx="1" presStyleCnt="4"/>
      <dgm:spPr/>
      <dgm:t>
        <a:bodyPr/>
        <a:lstStyle/>
        <a:p>
          <a:endParaRPr lang="zh-CN" altLang="en-US"/>
        </a:p>
      </dgm:t>
    </dgm:pt>
    <dgm:pt modelId="{9E88A460-2EE6-4053-8CC6-C33084375819}" type="pres">
      <dgm:prSet presAssocID="{5732C810-F7E6-45AE-B20A-39DDA6A47972}" presName="nodeTx" presStyleLbl="node1" presStyleIdx="1" presStyleCnt="4">
        <dgm:presLayoutVars>
          <dgm:bulletEnabled val="1"/>
        </dgm:presLayoutVars>
      </dgm:prSet>
      <dgm:spPr/>
      <dgm:t>
        <a:bodyPr/>
        <a:lstStyle/>
        <a:p>
          <a:endParaRPr lang="zh-CN" altLang="en-US"/>
        </a:p>
      </dgm:t>
    </dgm:pt>
    <dgm:pt modelId="{79BF4768-96FE-4BCE-BF6A-869F19FA1CDC}" type="pres">
      <dgm:prSet presAssocID="{5732C810-F7E6-45AE-B20A-39DDA6A47972}" presName="invisiNode" presStyleLbl="node1" presStyleIdx="1" presStyleCnt="4"/>
      <dgm:spPr/>
    </dgm:pt>
    <dgm:pt modelId="{23AD6E7D-DE9D-44F9-B71B-3027B39C9F6C}" type="pres">
      <dgm:prSet presAssocID="{5732C810-F7E6-45AE-B20A-39DDA6A47972}" presName="imagNode" presStyleLbl="fgImgPlace1" presStyleIdx="1" presStyleCnt="4"/>
      <dgm:spPr/>
    </dgm:pt>
    <dgm:pt modelId="{F65D848C-58CD-4CBE-A5FC-9F25D5BFDD6C}" type="pres">
      <dgm:prSet presAssocID="{8257F572-2486-4B9C-8461-849FB5DF72F6}" presName="sibTrans" presStyleLbl="sibTrans2D1" presStyleIdx="0" presStyleCnt="0"/>
      <dgm:spPr/>
      <dgm:t>
        <a:bodyPr/>
        <a:lstStyle/>
        <a:p>
          <a:endParaRPr lang="zh-CN" altLang="en-US"/>
        </a:p>
      </dgm:t>
    </dgm:pt>
    <dgm:pt modelId="{BD6D0178-8D95-4C85-B45B-E3080D3F9293}" type="pres">
      <dgm:prSet presAssocID="{DE79AF4C-3D61-48A8-8BA4-BB6F358E35DE}" presName="compNode" presStyleCnt="0"/>
      <dgm:spPr/>
    </dgm:pt>
    <dgm:pt modelId="{5BEDD9F3-82C7-4370-9199-2A1987463456}" type="pres">
      <dgm:prSet presAssocID="{DE79AF4C-3D61-48A8-8BA4-BB6F358E35DE}" presName="bkgdShape" presStyleLbl="node1" presStyleIdx="2" presStyleCnt="4"/>
      <dgm:spPr/>
      <dgm:t>
        <a:bodyPr/>
        <a:lstStyle/>
        <a:p>
          <a:endParaRPr lang="zh-CN" altLang="en-US"/>
        </a:p>
      </dgm:t>
    </dgm:pt>
    <dgm:pt modelId="{C13A567E-0C3B-4063-9C61-79658A9548CB}" type="pres">
      <dgm:prSet presAssocID="{DE79AF4C-3D61-48A8-8BA4-BB6F358E35DE}" presName="nodeTx" presStyleLbl="node1" presStyleIdx="2" presStyleCnt="4">
        <dgm:presLayoutVars>
          <dgm:bulletEnabled val="1"/>
        </dgm:presLayoutVars>
      </dgm:prSet>
      <dgm:spPr/>
      <dgm:t>
        <a:bodyPr/>
        <a:lstStyle/>
        <a:p>
          <a:endParaRPr lang="zh-CN" altLang="en-US"/>
        </a:p>
      </dgm:t>
    </dgm:pt>
    <dgm:pt modelId="{4159AF2E-8C0A-44C3-906D-64EB2A265CDA}" type="pres">
      <dgm:prSet presAssocID="{DE79AF4C-3D61-48A8-8BA4-BB6F358E35DE}" presName="invisiNode" presStyleLbl="node1" presStyleIdx="2" presStyleCnt="4"/>
      <dgm:spPr/>
    </dgm:pt>
    <dgm:pt modelId="{E48D311B-0F6A-49E0-A10B-FA459E45984A}" type="pres">
      <dgm:prSet presAssocID="{DE79AF4C-3D61-48A8-8BA4-BB6F358E35DE}" presName="imagNode" presStyleLbl="fgImgPlace1" presStyleIdx="2" presStyleCnt="4"/>
      <dgm:spPr/>
    </dgm:pt>
    <dgm:pt modelId="{D12EA1C2-FBD7-486E-9EF5-CC29DCF0CFE6}" type="pres">
      <dgm:prSet presAssocID="{CE166EA4-76AB-40BB-9ECC-71390EC83EE3}" presName="sibTrans" presStyleLbl="sibTrans2D1" presStyleIdx="0" presStyleCnt="0"/>
      <dgm:spPr/>
      <dgm:t>
        <a:bodyPr/>
        <a:lstStyle/>
        <a:p>
          <a:endParaRPr lang="zh-CN" altLang="en-US"/>
        </a:p>
      </dgm:t>
    </dgm:pt>
    <dgm:pt modelId="{86340A3B-3294-49E8-B468-8F22B13598CD}" type="pres">
      <dgm:prSet presAssocID="{46ED20B7-21AB-4E18-8189-07379D5DE70B}" presName="compNode" presStyleCnt="0"/>
      <dgm:spPr/>
    </dgm:pt>
    <dgm:pt modelId="{71E618F4-6D80-4EA3-8AA1-C9F5B5D9E869}" type="pres">
      <dgm:prSet presAssocID="{46ED20B7-21AB-4E18-8189-07379D5DE70B}" presName="bkgdShape" presStyleLbl="node1" presStyleIdx="3" presStyleCnt="4"/>
      <dgm:spPr/>
      <dgm:t>
        <a:bodyPr/>
        <a:lstStyle/>
        <a:p>
          <a:endParaRPr lang="zh-CN" altLang="en-US"/>
        </a:p>
      </dgm:t>
    </dgm:pt>
    <dgm:pt modelId="{A774397F-974C-40B6-BFAB-2EF2AD6BEF53}" type="pres">
      <dgm:prSet presAssocID="{46ED20B7-21AB-4E18-8189-07379D5DE70B}" presName="nodeTx" presStyleLbl="node1" presStyleIdx="3" presStyleCnt="4">
        <dgm:presLayoutVars>
          <dgm:bulletEnabled val="1"/>
        </dgm:presLayoutVars>
      </dgm:prSet>
      <dgm:spPr/>
      <dgm:t>
        <a:bodyPr/>
        <a:lstStyle/>
        <a:p>
          <a:endParaRPr lang="zh-CN" altLang="en-US"/>
        </a:p>
      </dgm:t>
    </dgm:pt>
    <dgm:pt modelId="{D0DB90D8-8126-498D-88BE-9E45A2DAD8D8}" type="pres">
      <dgm:prSet presAssocID="{46ED20B7-21AB-4E18-8189-07379D5DE70B}" presName="invisiNode" presStyleLbl="node1" presStyleIdx="3" presStyleCnt="4"/>
      <dgm:spPr/>
    </dgm:pt>
    <dgm:pt modelId="{6533355E-7E8A-4713-A844-25A35ABFD283}" type="pres">
      <dgm:prSet presAssocID="{46ED20B7-21AB-4E18-8189-07379D5DE70B}" presName="imagNode" presStyleLbl="fgImgPlace1" presStyleIdx="3" presStyleCnt="4"/>
      <dgm:spPr/>
    </dgm:pt>
  </dgm:ptLst>
  <dgm:cxnLst>
    <dgm:cxn modelId="{DA5A815E-4394-4CCF-B1A8-1615DF032557}" srcId="{D4B5E7E5-A06B-45E5-A9BC-883A3AAE6470}" destId="{5732C810-F7E6-45AE-B20A-39DDA6A47972}" srcOrd="1" destOrd="0" parTransId="{92DC9C37-AF81-4D41-BDE0-286D54BE17BA}" sibTransId="{8257F572-2486-4B9C-8461-849FB5DF72F6}"/>
    <dgm:cxn modelId="{9BB231CB-7BA2-4190-BA71-883782908659}" type="presOf" srcId="{0A2EE2A2-8516-4A12-9C95-2CAA13602CF6}" destId="{0DC6D630-7E2E-4216-9653-E38A0C3CAE8C}" srcOrd="0" destOrd="0" presId="urn:microsoft.com/office/officeart/2005/8/layout/hList7"/>
    <dgm:cxn modelId="{693D5458-ED7C-40B1-84E6-C02A84BE1395}" type="presOf" srcId="{D4B5E7E5-A06B-45E5-A9BC-883A3AAE6470}" destId="{E7BC8C8C-71DF-4E66-8EF8-B05520AC09C8}" srcOrd="0" destOrd="0" presId="urn:microsoft.com/office/officeart/2005/8/layout/hList7"/>
    <dgm:cxn modelId="{E0E3725C-15B8-4159-A1FE-0B3B838A6B6D}" type="presOf" srcId="{DE79AF4C-3D61-48A8-8BA4-BB6F358E35DE}" destId="{C13A567E-0C3B-4063-9C61-79658A9548CB}" srcOrd="1" destOrd="0" presId="urn:microsoft.com/office/officeart/2005/8/layout/hList7"/>
    <dgm:cxn modelId="{7AD59BEA-0858-4E35-8312-EC02DAE88946}" srcId="{D4B5E7E5-A06B-45E5-A9BC-883A3AAE6470}" destId="{0A2EE2A2-8516-4A12-9C95-2CAA13602CF6}" srcOrd="0" destOrd="0" parTransId="{71C255B0-B704-4CF6-881A-CB54BF4718A1}" sibTransId="{31EBACA5-E876-4F74-9516-781FC074E103}"/>
    <dgm:cxn modelId="{53BF66A5-ABA5-4CAD-854B-CD2AEFB6ABD1}" srcId="{D4B5E7E5-A06B-45E5-A9BC-883A3AAE6470}" destId="{46ED20B7-21AB-4E18-8189-07379D5DE70B}" srcOrd="3" destOrd="0" parTransId="{F2D0E74D-9676-4D88-A8D4-368D92E5EAD9}" sibTransId="{3098DF17-E098-4F18-AF4F-66D6BD8CB8CB}"/>
    <dgm:cxn modelId="{58C2D3EF-E4D5-47C6-AB77-79259A1175F8}" type="presOf" srcId="{31EBACA5-E876-4F74-9516-781FC074E103}" destId="{23481D9A-8718-498F-BE29-DBFD3EEAA277}" srcOrd="0" destOrd="0" presId="urn:microsoft.com/office/officeart/2005/8/layout/hList7"/>
    <dgm:cxn modelId="{1C4FA656-85C8-4BB0-9716-0BDD7FAF0984}" srcId="{D4B5E7E5-A06B-45E5-A9BC-883A3AAE6470}" destId="{DE79AF4C-3D61-48A8-8BA4-BB6F358E35DE}" srcOrd="2" destOrd="0" parTransId="{99055410-1A43-49AD-9EFA-E670A8665E45}" sibTransId="{CE166EA4-76AB-40BB-9ECC-71390EC83EE3}"/>
    <dgm:cxn modelId="{954E7CF4-9DDD-4978-9761-427AAEF730D6}" type="presOf" srcId="{5732C810-F7E6-45AE-B20A-39DDA6A47972}" destId="{9E88A460-2EE6-4053-8CC6-C33084375819}" srcOrd="1" destOrd="0" presId="urn:microsoft.com/office/officeart/2005/8/layout/hList7"/>
    <dgm:cxn modelId="{315BDD67-8C77-4C29-AB1E-904D3A4E55F2}" type="presOf" srcId="{DE79AF4C-3D61-48A8-8BA4-BB6F358E35DE}" destId="{5BEDD9F3-82C7-4370-9199-2A1987463456}" srcOrd="0" destOrd="0" presId="urn:microsoft.com/office/officeart/2005/8/layout/hList7"/>
    <dgm:cxn modelId="{7A19DAB1-FCA7-4AD9-A4A8-B6DED49E83D1}" type="presOf" srcId="{46ED20B7-21AB-4E18-8189-07379D5DE70B}" destId="{71E618F4-6D80-4EA3-8AA1-C9F5B5D9E869}" srcOrd="0" destOrd="0" presId="urn:microsoft.com/office/officeart/2005/8/layout/hList7"/>
    <dgm:cxn modelId="{91B16377-C026-4611-8DBF-22DFAF06D682}" type="presOf" srcId="{0A2EE2A2-8516-4A12-9C95-2CAA13602CF6}" destId="{59A135E0-3331-428D-89E7-8CEC4C64C073}" srcOrd="1" destOrd="0" presId="urn:microsoft.com/office/officeart/2005/8/layout/hList7"/>
    <dgm:cxn modelId="{923C150A-5D6C-43C3-82F1-B2934C50CDB4}" type="presOf" srcId="{8257F572-2486-4B9C-8461-849FB5DF72F6}" destId="{F65D848C-58CD-4CBE-A5FC-9F25D5BFDD6C}" srcOrd="0" destOrd="0" presId="urn:microsoft.com/office/officeart/2005/8/layout/hList7"/>
    <dgm:cxn modelId="{CD46D466-8AC4-4C29-A7E2-20CA8CBC0988}" type="presOf" srcId="{CE166EA4-76AB-40BB-9ECC-71390EC83EE3}" destId="{D12EA1C2-FBD7-486E-9EF5-CC29DCF0CFE6}" srcOrd="0" destOrd="0" presId="urn:microsoft.com/office/officeart/2005/8/layout/hList7"/>
    <dgm:cxn modelId="{9FF00898-5AAE-4AD5-9C93-D8E90D312ACE}" type="presOf" srcId="{5732C810-F7E6-45AE-B20A-39DDA6A47972}" destId="{B9D4C865-F337-4810-B204-3EEDCC910EFF}" srcOrd="0" destOrd="0" presId="urn:microsoft.com/office/officeart/2005/8/layout/hList7"/>
    <dgm:cxn modelId="{709CBD59-6903-4F26-AB4B-A423D179AB38}" type="presOf" srcId="{46ED20B7-21AB-4E18-8189-07379D5DE70B}" destId="{A774397F-974C-40B6-BFAB-2EF2AD6BEF53}" srcOrd="1" destOrd="0" presId="urn:microsoft.com/office/officeart/2005/8/layout/hList7"/>
    <dgm:cxn modelId="{646AE1B1-7274-441B-ADFE-63E929FB6ADB}" type="presParOf" srcId="{E7BC8C8C-71DF-4E66-8EF8-B05520AC09C8}" destId="{14B9F367-593A-4D34-8168-53C2AC9F1A28}" srcOrd="0" destOrd="0" presId="urn:microsoft.com/office/officeart/2005/8/layout/hList7"/>
    <dgm:cxn modelId="{14C2739B-28EF-408A-A50E-E8C9DB3192BF}" type="presParOf" srcId="{E7BC8C8C-71DF-4E66-8EF8-B05520AC09C8}" destId="{E158A734-3B82-448A-91D7-6D16ADB64082}" srcOrd="1" destOrd="0" presId="urn:microsoft.com/office/officeart/2005/8/layout/hList7"/>
    <dgm:cxn modelId="{1EAAFC2B-BABF-490E-BF78-ED43D3542D14}" type="presParOf" srcId="{E158A734-3B82-448A-91D7-6D16ADB64082}" destId="{808CC29E-4181-4CC9-B3F2-717316C5C15C}" srcOrd="0" destOrd="0" presId="urn:microsoft.com/office/officeart/2005/8/layout/hList7"/>
    <dgm:cxn modelId="{767A1004-C404-49B7-842F-7FEA8CDCC5EB}" type="presParOf" srcId="{808CC29E-4181-4CC9-B3F2-717316C5C15C}" destId="{0DC6D630-7E2E-4216-9653-E38A0C3CAE8C}" srcOrd="0" destOrd="0" presId="urn:microsoft.com/office/officeart/2005/8/layout/hList7"/>
    <dgm:cxn modelId="{96C08F6A-F37C-4794-9FB9-C6F17375949C}" type="presParOf" srcId="{808CC29E-4181-4CC9-B3F2-717316C5C15C}" destId="{59A135E0-3331-428D-89E7-8CEC4C64C073}" srcOrd="1" destOrd="0" presId="urn:microsoft.com/office/officeart/2005/8/layout/hList7"/>
    <dgm:cxn modelId="{78C142E2-7D5E-415E-9555-3DD6633DACA2}" type="presParOf" srcId="{808CC29E-4181-4CC9-B3F2-717316C5C15C}" destId="{B6B1F43D-A15C-48E8-BD36-2C317D97903C}" srcOrd="2" destOrd="0" presId="urn:microsoft.com/office/officeart/2005/8/layout/hList7"/>
    <dgm:cxn modelId="{E6C9A0CA-E331-4444-A28C-9D9388323AB8}" type="presParOf" srcId="{808CC29E-4181-4CC9-B3F2-717316C5C15C}" destId="{8F8C3E81-0F09-4306-A048-EA5EE056FE24}" srcOrd="3" destOrd="0" presId="urn:microsoft.com/office/officeart/2005/8/layout/hList7"/>
    <dgm:cxn modelId="{4AED34CE-AA35-45DE-8577-6ED77B832ED2}" type="presParOf" srcId="{E158A734-3B82-448A-91D7-6D16ADB64082}" destId="{23481D9A-8718-498F-BE29-DBFD3EEAA277}" srcOrd="1" destOrd="0" presId="urn:microsoft.com/office/officeart/2005/8/layout/hList7"/>
    <dgm:cxn modelId="{8A9DEF61-3367-49F0-A950-2527CD81C3FE}" type="presParOf" srcId="{E158A734-3B82-448A-91D7-6D16ADB64082}" destId="{4D4604A7-5882-4E0D-8DC7-A43D0D1C7CE3}" srcOrd="2" destOrd="0" presId="urn:microsoft.com/office/officeart/2005/8/layout/hList7"/>
    <dgm:cxn modelId="{6B286580-7403-4EEA-97DB-2EE9330D9DEF}" type="presParOf" srcId="{4D4604A7-5882-4E0D-8DC7-A43D0D1C7CE3}" destId="{B9D4C865-F337-4810-B204-3EEDCC910EFF}" srcOrd="0" destOrd="0" presId="urn:microsoft.com/office/officeart/2005/8/layout/hList7"/>
    <dgm:cxn modelId="{036A1578-E2EE-4C09-BA14-DBA9A3065B4F}" type="presParOf" srcId="{4D4604A7-5882-4E0D-8DC7-A43D0D1C7CE3}" destId="{9E88A460-2EE6-4053-8CC6-C33084375819}" srcOrd="1" destOrd="0" presId="urn:microsoft.com/office/officeart/2005/8/layout/hList7"/>
    <dgm:cxn modelId="{FB6FE527-860C-42F7-883B-BD5829167136}" type="presParOf" srcId="{4D4604A7-5882-4E0D-8DC7-A43D0D1C7CE3}" destId="{79BF4768-96FE-4BCE-BF6A-869F19FA1CDC}" srcOrd="2" destOrd="0" presId="urn:microsoft.com/office/officeart/2005/8/layout/hList7"/>
    <dgm:cxn modelId="{CEE3851F-5C6A-4C51-B2A8-CFA4E8A353CB}" type="presParOf" srcId="{4D4604A7-5882-4E0D-8DC7-A43D0D1C7CE3}" destId="{23AD6E7D-DE9D-44F9-B71B-3027B39C9F6C}" srcOrd="3" destOrd="0" presId="urn:microsoft.com/office/officeart/2005/8/layout/hList7"/>
    <dgm:cxn modelId="{908B6DF8-7912-4E06-BF09-9ED4634D8C74}" type="presParOf" srcId="{E158A734-3B82-448A-91D7-6D16ADB64082}" destId="{F65D848C-58CD-4CBE-A5FC-9F25D5BFDD6C}" srcOrd="3" destOrd="0" presId="urn:microsoft.com/office/officeart/2005/8/layout/hList7"/>
    <dgm:cxn modelId="{39C291C4-3C6D-4220-B190-D1F6E43EA8FF}" type="presParOf" srcId="{E158A734-3B82-448A-91D7-6D16ADB64082}" destId="{BD6D0178-8D95-4C85-B45B-E3080D3F9293}" srcOrd="4" destOrd="0" presId="urn:microsoft.com/office/officeart/2005/8/layout/hList7"/>
    <dgm:cxn modelId="{9ECB3291-5431-4D7B-9500-A038A5D649D6}" type="presParOf" srcId="{BD6D0178-8D95-4C85-B45B-E3080D3F9293}" destId="{5BEDD9F3-82C7-4370-9199-2A1987463456}" srcOrd="0" destOrd="0" presId="urn:microsoft.com/office/officeart/2005/8/layout/hList7"/>
    <dgm:cxn modelId="{50A7E179-1067-4F1F-8424-D85A815DD0BB}" type="presParOf" srcId="{BD6D0178-8D95-4C85-B45B-E3080D3F9293}" destId="{C13A567E-0C3B-4063-9C61-79658A9548CB}" srcOrd="1" destOrd="0" presId="urn:microsoft.com/office/officeart/2005/8/layout/hList7"/>
    <dgm:cxn modelId="{C18190E2-6FAC-404C-9A34-C73923C703CF}" type="presParOf" srcId="{BD6D0178-8D95-4C85-B45B-E3080D3F9293}" destId="{4159AF2E-8C0A-44C3-906D-64EB2A265CDA}" srcOrd="2" destOrd="0" presId="urn:microsoft.com/office/officeart/2005/8/layout/hList7"/>
    <dgm:cxn modelId="{6A063B98-B05D-4799-9C61-D604B929257D}" type="presParOf" srcId="{BD6D0178-8D95-4C85-B45B-E3080D3F9293}" destId="{E48D311B-0F6A-49E0-A10B-FA459E45984A}" srcOrd="3" destOrd="0" presId="urn:microsoft.com/office/officeart/2005/8/layout/hList7"/>
    <dgm:cxn modelId="{7BEA66A1-43EF-485F-B387-3D868507A1A9}" type="presParOf" srcId="{E158A734-3B82-448A-91D7-6D16ADB64082}" destId="{D12EA1C2-FBD7-486E-9EF5-CC29DCF0CFE6}" srcOrd="5" destOrd="0" presId="urn:microsoft.com/office/officeart/2005/8/layout/hList7"/>
    <dgm:cxn modelId="{9F543182-17AD-43AE-B75A-978D2D4157B0}" type="presParOf" srcId="{E158A734-3B82-448A-91D7-6D16ADB64082}" destId="{86340A3B-3294-49E8-B468-8F22B13598CD}" srcOrd="6" destOrd="0" presId="urn:microsoft.com/office/officeart/2005/8/layout/hList7"/>
    <dgm:cxn modelId="{240002FF-DF7B-4F6E-9B8A-9724FE7AD20A}" type="presParOf" srcId="{86340A3B-3294-49E8-B468-8F22B13598CD}" destId="{71E618F4-6D80-4EA3-8AA1-C9F5B5D9E869}" srcOrd="0" destOrd="0" presId="urn:microsoft.com/office/officeart/2005/8/layout/hList7"/>
    <dgm:cxn modelId="{5B52D194-1DB1-494B-ACAC-EDF6A5540F2B}" type="presParOf" srcId="{86340A3B-3294-49E8-B468-8F22B13598CD}" destId="{A774397F-974C-40B6-BFAB-2EF2AD6BEF53}" srcOrd="1" destOrd="0" presId="urn:microsoft.com/office/officeart/2005/8/layout/hList7"/>
    <dgm:cxn modelId="{CA3D5847-29B6-4197-A7FA-BB049A2E68C6}" type="presParOf" srcId="{86340A3B-3294-49E8-B468-8F22B13598CD}" destId="{D0DB90D8-8126-498D-88BE-9E45A2DAD8D8}" srcOrd="2" destOrd="0" presId="urn:microsoft.com/office/officeart/2005/8/layout/hList7"/>
    <dgm:cxn modelId="{654B94A9-65F3-406A-B117-214D4ACE98E5}" type="presParOf" srcId="{86340A3B-3294-49E8-B468-8F22B13598CD}" destId="{6533355E-7E8A-4713-A844-25A35ABFD283}"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D5904F-C1C7-4005-9A41-2E9319E3FE2F}" type="doc">
      <dgm:prSet loTypeId="urn:microsoft.com/office/officeart/2005/8/layout/arrow2" loCatId="process" qsTypeId="urn:microsoft.com/office/officeart/2005/8/quickstyle/simple1" qsCatId="simple" csTypeId="urn:microsoft.com/office/officeart/2005/8/colors/accent1_2" csCatId="accent1" phldr="1"/>
      <dgm:spPr/>
    </dgm:pt>
    <dgm:pt modelId="{4E8878A9-965D-4E8C-B8F3-F59C312C60F3}">
      <dgm:prSet phldrT="[文本]"/>
      <dgm:spPr/>
      <dgm:t>
        <a:bodyPr/>
        <a:lstStyle/>
        <a:p>
          <a:r>
            <a:rPr lang="en-US" altLang="zh-CN" dirty="0" smtClean="0"/>
            <a:t>TSP</a:t>
          </a:r>
          <a:endParaRPr lang="zh-CN" altLang="en-US" dirty="0"/>
        </a:p>
      </dgm:t>
    </dgm:pt>
    <dgm:pt modelId="{D660F2C8-283C-42B3-B9FB-A0494AC963B1}" type="parTrans" cxnId="{0503DF29-635E-4C94-A14D-56A96EC10826}">
      <dgm:prSet/>
      <dgm:spPr/>
      <dgm:t>
        <a:bodyPr/>
        <a:lstStyle/>
        <a:p>
          <a:endParaRPr lang="zh-CN" altLang="en-US"/>
        </a:p>
      </dgm:t>
    </dgm:pt>
    <dgm:pt modelId="{8D5F471A-089A-4FCA-AB96-E734658BB51E}" type="sibTrans" cxnId="{0503DF29-635E-4C94-A14D-56A96EC10826}">
      <dgm:prSet/>
      <dgm:spPr/>
      <dgm:t>
        <a:bodyPr/>
        <a:lstStyle/>
        <a:p>
          <a:endParaRPr lang="zh-CN" altLang="en-US"/>
        </a:p>
      </dgm:t>
    </dgm:pt>
    <dgm:pt modelId="{F56EE988-FC0A-4875-93F2-E34B26FF2851}">
      <dgm:prSet phldrT="[文本]"/>
      <dgm:spPr/>
      <dgm:t>
        <a:bodyPr/>
        <a:lstStyle/>
        <a:p>
          <a:r>
            <a:rPr lang="en-US" altLang="zh-CN" dirty="0" smtClean="0"/>
            <a:t>Approximate Algorithm</a:t>
          </a:r>
          <a:endParaRPr lang="zh-CN" altLang="en-US" dirty="0"/>
        </a:p>
      </dgm:t>
    </dgm:pt>
    <dgm:pt modelId="{645B3933-DB3C-4600-A46A-6A415C1457AB}" type="parTrans" cxnId="{8BA539E9-8E38-46B7-AF77-85D97E4B4648}">
      <dgm:prSet/>
      <dgm:spPr/>
      <dgm:t>
        <a:bodyPr/>
        <a:lstStyle/>
        <a:p>
          <a:endParaRPr lang="zh-CN" altLang="en-US"/>
        </a:p>
      </dgm:t>
    </dgm:pt>
    <dgm:pt modelId="{BE291B53-2243-46B9-95F8-9FDFD6E5BE7D}" type="sibTrans" cxnId="{8BA539E9-8E38-46B7-AF77-85D97E4B4648}">
      <dgm:prSet/>
      <dgm:spPr/>
      <dgm:t>
        <a:bodyPr/>
        <a:lstStyle/>
        <a:p>
          <a:endParaRPr lang="zh-CN" altLang="en-US"/>
        </a:p>
      </dgm:t>
    </dgm:pt>
    <dgm:pt modelId="{83178498-2A43-455F-ABE4-CF34A396DC06}">
      <dgm:prSet phldrT="[文本]"/>
      <dgm:spPr/>
      <dgm:t>
        <a:bodyPr/>
        <a:lstStyle/>
        <a:p>
          <a:r>
            <a:rPr lang="en-US" altLang="zh-CN" dirty="0" smtClean="0"/>
            <a:t>Parallelize</a:t>
          </a:r>
          <a:endParaRPr lang="zh-CN" altLang="en-US" dirty="0"/>
        </a:p>
      </dgm:t>
    </dgm:pt>
    <dgm:pt modelId="{C51FBED8-FADE-4807-8EF1-D02A30145777}" type="parTrans" cxnId="{DADA48E1-BE57-45F2-85B4-76E31FFC6C50}">
      <dgm:prSet/>
      <dgm:spPr/>
      <dgm:t>
        <a:bodyPr/>
        <a:lstStyle/>
        <a:p>
          <a:endParaRPr lang="zh-CN" altLang="en-US"/>
        </a:p>
      </dgm:t>
    </dgm:pt>
    <dgm:pt modelId="{03425920-C01A-40A8-BBAD-0010F00CC9B2}" type="sibTrans" cxnId="{DADA48E1-BE57-45F2-85B4-76E31FFC6C50}">
      <dgm:prSet/>
      <dgm:spPr/>
      <dgm:t>
        <a:bodyPr/>
        <a:lstStyle/>
        <a:p>
          <a:endParaRPr lang="zh-CN" altLang="en-US"/>
        </a:p>
      </dgm:t>
    </dgm:pt>
    <dgm:pt modelId="{F66C38AF-3DF3-4E9C-90F5-0F71B0F6A50A}">
      <dgm:prSet phldrT="[文本]"/>
      <dgm:spPr/>
      <dgm:t>
        <a:bodyPr/>
        <a:lstStyle/>
        <a:p>
          <a:r>
            <a:rPr lang="en-US" altLang="zh-CN" dirty="0" smtClean="0"/>
            <a:t>NP-hard</a:t>
          </a:r>
          <a:endParaRPr lang="zh-CN" altLang="en-US" dirty="0"/>
        </a:p>
      </dgm:t>
    </dgm:pt>
    <dgm:pt modelId="{CEF84605-DE2B-487D-9F65-D84BBC333994}" type="parTrans" cxnId="{AA12564C-3C8A-44D1-AD8C-B7314338712C}">
      <dgm:prSet/>
      <dgm:spPr/>
      <dgm:t>
        <a:bodyPr/>
        <a:lstStyle/>
        <a:p>
          <a:endParaRPr lang="zh-CN" altLang="en-US"/>
        </a:p>
      </dgm:t>
    </dgm:pt>
    <dgm:pt modelId="{53DD4818-08B3-462B-9D21-06004457AD99}" type="sibTrans" cxnId="{AA12564C-3C8A-44D1-AD8C-B7314338712C}">
      <dgm:prSet/>
      <dgm:spPr/>
      <dgm:t>
        <a:bodyPr/>
        <a:lstStyle/>
        <a:p>
          <a:endParaRPr lang="zh-CN" altLang="en-US"/>
        </a:p>
      </dgm:t>
    </dgm:pt>
    <dgm:pt modelId="{ECE50182-8B31-4044-905E-FBC33C397B6C}">
      <dgm:prSet phldrT="[文本]"/>
      <dgm:spPr/>
      <dgm:t>
        <a:bodyPr/>
        <a:lstStyle/>
        <a:p>
          <a:r>
            <a:rPr lang="en-US" altLang="zh-CN" dirty="0" smtClean="0"/>
            <a:t>Answer is not good</a:t>
          </a:r>
          <a:endParaRPr lang="zh-CN" altLang="en-US" dirty="0"/>
        </a:p>
      </dgm:t>
    </dgm:pt>
    <dgm:pt modelId="{2C924DCE-87ED-4789-A326-78D25AF3FDAC}" type="parTrans" cxnId="{BF2E93FD-0B1E-4ABF-BA1D-CBC629C05A59}">
      <dgm:prSet/>
      <dgm:spPr/>
      <dgm:t>
        <a:bodyPr/>
        <a:lstStyle/>
        <a:p>
          <a:endParaRPr lang="zh-CN" altLang="en-US"/>
        </a:p>
      </dgm:t>
    </dgm:pt>
    <dgm:pt modelId="{198F3FC5-F035-4310-9313-B279ED09D19B}" type="sibTrans" cxnId="{BF2E93FD-0B1E-4ABF-BA1D-CBC629C05A59}">
      <dgm:prSet/>
      <dgm:spPr/>
      <dgm:t>
        <a:bodyPr/>
        <a:lstStyle/>
        <a:p>
          <a:endParaRPr lang="zh-CN" altLang="en-US"/>
        </a:p>
      </dgm:t>
    </dgm:pt>
    <dgm:pt modelId="{B5A99A8E-1412-42D1-AE1D-DB2D403B4551}">
      <dgm:prSet phldrT="[文本]"/>
      <dgm:spPr/>
      <dgm:t>
        <a:bodyPr/>
        <a:lstStyle/>
        <a:p>
          <a:r>
            <a:rPr lang="en-US" altLang="zh-CN" dirty="0" smtClean="0"/>
            <a:t>Better answer</a:t>
          </a:r>
          <a:endParaRPr lang="zh-CN" altLang="en-US" dirty="0"/>
        </a:p>
      </dgm:t>
    </dgm:pt>
    <dgm:pt modelId="{7B12F68B-A0F8-4BC3-A92A-BAA27B96E7BF}" type="parTrans" cxnId="{ACEF321E-54D7-40D7-A91D-5A8F67BB4790}">
      <dgm:prSet/>
      <dgm:spPr/>
      <dgm:t>
        <a:bodyPr/>
        <a:lstStyle/>
        <a:p>
          <a:endParaRPr lang="zh-CN" altLang="en-US"/>
        </a:p>
      </dgm:t>
    </dgm:pt>
    <dgm:pt modelId="{D4FFAB7F-A43A-4587-B744-07B479FAF603}" type="sibTrans" cxnId="{ACEF321E-54D7-40D7-A91D-5A8F67BB4790}">
      <dgm:prSet/>
      <dgm:spPr/>
      <dgm:t>
        <a:bodyPr/>
        <a:lstStyle/>
        <a:p>
          <a:endParaRPr lang="zh-CN" altLang="en-US"/>
        </a:p>
      </dgm:t>
    </dgm:pt>
    <dgm:pt modelId="{375DFEE3-1BBF-4523-89A1-1ABD92B9AFF5}">
      <dgm:prSet phldrT="[文本]"/>
      <dgm:spPr/>
      <dgm:t>
        <a:bodyPr/>
        <a:lstStyle/>
        <a:p>
          <a:r>
            <a:rPr lang="en-US" altLang="zh-CN" dirty="0" smtClean="0"/>
            <a:t>GA</a:t>
          </a:r>
          <a:endParaRPr lang="zh-CN" altLang="en-US" dirty="0"/>
        </a:p>
      </dgm:t>
    </dgm:pt>
    <dgm:pt modelId="{8CFF6EF6-384D-403D-81BB-70099FEEC421}" type="parTrans" cxnId="{3C9505FC-DFCE-4941-9F89-3E1F66824B44}">
      <dgm:prSet/>
      <dgm:spPr/>
      <dgm:t>
        <a:bodyPr/>
        <a:lstStyle/>
        <a:p>
          <a:endParaRPr lang="zh-CN" altLang="en-US"/>
        </a:p>
      </dgm:t>
    </dgm:pt>
    <dgm:pt modelId="{774010D2-8820-4764-9552-7ECF289A6371}" type="sibTrans" cxnId="{3C9505FC-DFCE-4941-9F89-3E1F66824B44}">
      <dgm:prSet/>
      <dgm:spPr/>
      <dgm:t>
        <a:bodyPr/>
        <a:lstStyle/>
        <a:p>
          <a:endParaRPr lang="zh-CN" altLang="en-US"/>
        </a:p>
      </dgm:t>
    </dgm:pt>
    <dgm:pt modelId="{5E300D12-ADED-4E34-A0EF-F0C1C962E86A}">
      <dgm:prSet phldrT="[文本]"/>
      <dgm:spPr/>
      <dgm:t>
        <a:bodyPr/>
        <a:lstStyle/>
        <a:p>
          <a:r>
            <a:rPr lang="en-US" altLang="zh-CN" dirty="0" smtClean="0"/>
            <a:t>LK</a:t>
          </a:r>
          <a:endParaRPr lang="zh-CN" altLang="en-US" dirty="0"/>
        </a:p>
      </dgm:t>
    </dgm:pt>
    <dgm:pt modelId="{D3BA2F00-CC87-45EB-A761-59B6F6B0CA6A}" type="parTrans" cxnId="{545A7D45-614E-4643-8D3F-16805BA60297}">
      <dgm:prSet/>
      <dgm:spPr/>
      <dgm:t>
        <a:bodyPr/>
        <a:lstStyle/>
        <a:p>
          <a:endParaRPr lang="zh-CN" altLang="en-US"/>
        </a:p>
      </dgm:t>
    </dgm:pt>
    <dgm:pt modelId="{578B4BAF-C4AC-4B26-AA61-2370671F9B2B}" type="sibTrans" cxnId="{545A7D45-614E-4643-8D3F-16805BA60297}">
      <dgm:prSet/>
      <dgm:spPr/>
      <dgm:t>
        <a:bodyPr/>
        <a:lstStyle/>
        <a:p>
          <a:endParaRPr lang="zh-CN" altLang="en-US"/>
        </a:p>
      </dgm:t>
    </dgm:pt>
    <dgm:pt modelId="{CAC51BA4-A2D4-4E3D-9A11-E95F9CE617E5}">
      <dgm:prSet phldrT="[文本]"/>
      <dgm:spPr/>
      <dgm:t>
        <a:bodyPr/>
        <a:lstStyle/>
        <a:p>
          <a:r>
            <a:rPr lang="en-US" altLang="zh-CN" dirty="0" smtClean="0"/>
            <a:t>“Fixed” speed up</a:t>
          </a:r>
          <a:endParaRPr lang="zh-CN" altLang="en-US" dirty="0"/>
        </a:p>
      </dgm:t>
    </dgm:pt>
    <dgm:pt modelId="{2C000CC8-0CD8-4282-BABF-E1C408CABBA4}" type="parTrans" cxnId="{AA7A04EB-7A6F-4E91-A775-93AB11B57A43}">
      <dgm:prSet/>
      <dgm:spPr/>
      <dgm:t>
        <a:bodyPr/>
        <a:lstStyle/>
        <a:p>
          <a:endParaRPr lang="zh-CN" altLang="en-US"/>
        </a:p>
      </dgm:t>
    </dgm:pt>
    <dgm:pt modelId="{F016BC63-0408-47A2-8420-E5921C195E72}" type="sibTrans" cxnId="{AA7A04EB-7A6F-4E91-A775-93AB11B57A43}">
      <dgm:prSet/>
      <dgm:spPr/>
      <dgm:t>
        <a:bodyPr/>
        <a:lstStyle/>
        <a:p>
          <a:endParaRPr lang="zh-CN" altLang="en-US"/>
        </a:p>
      </dgm:t>
    </dgm:pt>
    <dgm:pt modelId="{3E9DCF87-EED4-439F-B5F5-E14C202D6CDC}" type="pres">
      <dgm:prSet presAssocID="{57D5904F-C1C7-4005-9A41-2E9319E3FE2F}" presName="arrowDiagram" presStyleCnt="0">
        <dgm:presLayoutVars>
          <dgm:chMax val="5"/>
          <dgm:dir/>
          <dgm:resizeHandles val="exact"/>
        </dgm:presLayoutVars>
      </dgm:prSet>
      <dgm:spPr/>
    </dgm:pt>
    <dgm:pt modelId="{40D9C6DE-2768-4E90-B454-CF5AE82397DD}" type="pres">
      <dgm:prSet presAssocID="{57D5904F-C1C7-4005-9A41-2E9319E3FE2F}" presName="arrow" presStyleLbl="bgShp" presStyleIdx="0" presStyleCnt="1"/>
      <dgm:spPr/>
    </dgm:pt>
    <dgm:pt modelId="{283E1348-4A11-4E71-9CDF-91E2ADACB09C}" type="pres">
      <dgm:prSet presAssocID="{57D5904F-C1C7-4005-9A41-2E9319E3FE2F}" presName="arrowDiagram3" presStyleCnt="0"/>
      <dgm:spPr/>
    </dgm:pt>
    <dgm:pt modelId="{D3117C51-D32A-406A-9FD6-3D1BB4981326}" type="pres">
      <dgm:prSet presAssocID="{4E8878A9-965D-4E8C-B8F3-F59C312C60F3}" presName="bullet3a" presStyleLbl="node1" presStyleIdx="0" presStyleCnt="3"/>
      <dgm:spPr/>
    </dgm:pt>
    <dgm:pt modelId="{A3F99E17-10A1-49FA-8CB4-4577849D80C1}" type="pres">
      <dgm:prSet presAssocID="{4E8878A9-965D-4E8C-B8F3-F59C312C60F3}" presName="textBox3a" presStyleLbl="revTx" presStyleIdx="0" presStyleCnt="3">
        <dgm:presLayoutVars>
          <dgm:bulletEnabled val="1"/>
        </dgm:presLayoutVars>
      </dgm:prSet>
      <dgm:spPr/>
      <dgm:t>
        <a:bodyPr/>
        <a:lstStyle/>
        <a:p>
          <a:endParaRPr lang="zh-CN" altLang="en-US"/>
        </a:p>
      </dgm:t>
    </dgm:pt>
    <dgm:pt modelId="{EF6E3315-F2D9-406D-8285-669EC827A887}" type="pres">
      <dgm:prSet presAssocID="{F56EE988-FC0A-4875-93F2-E34B26FF2851}" presName="bullet3b" presStyleLbl="node1" presStyleIdx="1" presStyleCnt="3"/>
      <dgm:spPr/>
    </dgm:pt>
    <dgm:pt modelId="{1420A57A-0286-40AB-8937-53CBC1F7E2F7}" type="pres">
      <dgm:prSet presAssocID="{F56EE988-FC0A-4875-93F2-E34B26FF2851}" presName="textBox3b" presStyleLbl="revTx" presStyleIdx="1" presStyleCnt="3">
        <dgm:presLayoutVars>
          <dgm:bulletEnabled val="1"/>
        </dgm:presLayoutVars>
      </dgm:prSet>
      <dgm:spPr/>
      <dgm:t>
        <a:bodyPr/>
        <a:lstStyle/>
        <a:p>
          <a:endParaRPr lang="zh-CN" altLang="en-US"/>
        </a:p>
      </dgm:t>
    </dgm:pt>
    <dgm:pt modelId="{9603ED87-09C5-47BB-B19E-F8337FC64316}" type="pres">
      <dgm:prSet presAssocID="{83178498-2A43-455F-ABE4-CF34A396DC06}" presName="bullet3c" presStyleLbl="node1" presStyleIdx="2" presStyleCnt="3"/>
      <dgm:spPr/>
    </dgm:pt>
    <dgm:pt modelId="{D17FDADE-5FEF-4B65-A373-FEA1F7EB1335}" type="pres">
      <dgm:prSet presAssocID="{83178498-2A43-455F-ABE4-CF34A396DC06}" presName="textBox3c" presStyleLbl="revTx" presStyleIdx="2" presStyleCnt="3">
        <dgm:presLayoutVars>
          <dgm:bulletEnabled val="1"/>
        </dgm:presLayoutVars>
      </dgm:prSet>
      <dgm:spPr/>
      <dgm:t>
        <a:bodyPr/>
        <a:lstStyle/>
        <a:p>
          <a:endParaRPr lang="zh-CN" altLang="en-US"/>
        </a:p>
      </dgm:t>
    </dgm:pt>
  </dgm:ptLst>
  <dgm:cxnLst>
    <dgm:cxn modelId="{D4123B97-5477-4C66-9A0F-43E99C0B2826}" type="presOf" srcId="{57D5904F-C1C7-4005-9A41-2E9319E3FE2F}" destId="{3E9DCF87-EED4-439F-B5F5-E14C202D6CDC}" srcOrd="0" destOrd="0" presId="urn:microsoft.com/office/officeart/2005/8/layout/arrow2"/>
    <dgm:cxn modelId="{AA7A04EB-7A6F-4E91-A775-93AB11B57A43}" srcId="{83178498-2A43-455F-ABE4-CF34A396DC06}" destId="{CAC51BA4-A2D4-4E3D-9A11-E95F9CE617E5}" srcOrd="1" destOrd="0" parTransId="{2C000CC8-0CD8-4282-BABF-E1C408CABBA4}" sibTransId="{F016BC63-0408-47A2-8420-E5921C195E72}"/>
    <dgm:cxn modelId="{C9332CCB-87EE-4B7B-86FD-21761BDE1F72}" type="presOf" srcId="{5E300D12-ADED-4E34-A0EF-F0C1C962E86A}" destId="{1420A57A-0286-40AB-8937-53CBC1F7E2F7}" srcOrd="0" destOrd="2" presId="urn:microsoft.com/office/officeart/2005/8/layout/arrow2"/>
    <dgm:cxn modelId="{8BA539E9-8E38-46B7-AF77-85D97E4B4648}" srcId="{57D5904F-C1C7-4005-9A41-2E9319E3FE2F}" destId="{F56EE988-FC0A-4875-93F2-E34B26FF2851}" srcOrd="1" destOrd="0" parTransId="{645B3933-DB3C-4600-A46A-6A415C1457AB}" sibTransId="{BE291B53-2243-46B9-95F8-9FDFD6E5BE7D}"/>
    <dgm:cxn modelId="{B6E19256-AB9F-474F-9349-1A277E4AB1C0}" type="presOf" srcId="{B5A99A8E-1412-42D1-AE1D-DB2D403B4551}" destId="{D17FDADE-5FEF-4B65-A373-FEA1F7EB1335}" srcOrd="0" destOrd="1" presId="urn:microsoft.com/office/officeart/2005/8/layout/arrow2"/>
    <dgm:cxn modelId="{DEF5233E-8525-41D1-B866-D8C345C161EE}" type="presOf" srcId="{ECE50182-8B31-4044-905E-FBC33C397B6C}" destId="{1420A57A-0286-40AB-8937-53CBC1F7E2F7}" srcOrd="0" destOrd="3" presId="urn:microsoft.com/office/officeart/2005/8/layout/arrow2"/>
    <dgm:cxn modelId="{3C9505FC-DFCE-4941-9F89-3E1F66824B44}" srcId="{F56EE988-FC0A-4875-93F2-E34B26FF2851}" destId="{375DFEE3-1BBF-4523-89A1-1ABD92B9AFF5}" srcOrd="0" destOrd="0" parTransId="{8CFF6EF6-384D-403D-81BB-70099FEEC421}" sibTransId="{774010D2-8820-4764-9552-7ECF289A6371}"/>
    <dgm:cxn modelId="{6D3E8F43-0BA3-48F1-8BE8-A13944C14FC6}" type="presOf" srcId="{CAC51BA4-A2D4-4E3D-9A11-E95F9CE617E5}" destId="{D17FDADE-5FEF-4B65-A373-FEA1F7EB1335}" srcOrd="0" destOrd="2" presId="urn:microsoft.com/office/officeart/2005/8/layout/arrow2"/>
    <dgm:cxn modelId="{545A7D45-614E-4643-8D3F-16805BA60297}" srcId="{F56EE988-FC0A-4875-93F2-E34B26FF2851}" destId="{5E300D12-ADED-4E34-A0EF-F0C1C962E86A}" srcOrd="1" destOrd="0" parTransId="{D3BA2F00-CC87-45EB-A761-59B6F6B0CA6A}" sibTransId="{578B4BAF-C4AC-4B26-AA61-2370671F9B2B}"/>
    <dgm:cxn modelId="{89E4256E-49B8-47DD-A35F-73ECC19AFAB1}" type="presOf" srcId="{375DFEE3-1BBF-4523-89A1-1ABD92B9AFF5}" destId="{1420A57A-0286-40AB-8937-53CBC1F7E2F7}" srcOrd="0" destOrd="1" presId="urn:microsoft.com/office/officeart/2005/8/layout/arrow2"/>
    <dgm:cxn modelId="{ACEF321E-54D7-40D7-A91D-5A8F67BB4790}" srcId="{83178498-2A43-455F-ABE4-CF34A396DC06}" destId="{B5A99A8E-1412-42D1-AE1D-DB2D403B4551}" srcOrd="0" destOrd="0" parTransId="{7B12F68B-A0F8-4BC3-A92A-BAA27B96E7BF}" sibTransId="{D4FFAB7F-A43A-4587-B744-07B479FAF603}"/>
    <dgm:cxn modelId="{DADA48E1-BE57-45F2-85B4-76E31FFC6C50}" srcId="{57D5904F-C1C7-4005-9A41-2E9319E3FE2F}" destId="{83178498-2A43-455F-ABE4-CF34A396DC06}" srcOrd="2" destOrd="0" parTransId="{C51FBED8-FADE-4807-8EF1-D02A30145777}" sibTransId="{03425920-C01A-40A8-BBAD-0010F00CC9B2}"/>
    <dgm:cxn modelId="{EDDA7F66-663C-4819-984B-F4EBFC0D18F3}" type="presOf" srcId="{F66C38AF-3DF3-4E9C-90F5-0F71B0F6A50A}" destId="{A3F99E17-10A1-49FA-8CB4-4577849D80C1}" srcOrd="0" destOrd="1" presId="urn:microsoft.com/office/officeart/2005/8/layout/arrow2"/>
    <dgm:cxn modelId="{BF2E93FD-0B1E-4ABF-BA1D-CBC629C05A59}" srcId="{F56EE988-FC0A-4875-93F2-E34B26FF2851}" destId="{ECE50182-8B31-4044-905E-FBC33C397B6C}" srcOrd="2" destOrd="0" parTransId="{2C924DCE-87ED-4789-A326-78D25AF3FDAC}" sibTransId="{198F3FC5-F035-4310-9313-B279ED09D19B}"/>
    <dgm:cxn modelId="{AA12564C-3C8A-44D1-AD8C-B7314338712C}" srcId="{4E8878A9-965D-4E8C-B8F3-F59C312C60F3}" destId="{F66C38AF-3DF3-4E9C-90F5-0F71B0F6A50A}" srcOrd="0" destOrd="0" parTransId="{CEF84605-DE2B-487D-9F65-D84BBC333994}" sibTransId="{53DD4818-08B3-462B-9D21-06004457AD99}"/>
    <dgm:cxn modelId="{304BBF9E-7884-4E97-8E53-85D9C3556063}" type="presOf" srcId="{4E8878A9-965D-4E8C-B8F3-F59C312C60F3}" destId="{A3F99E17-10A1-49FA-8CB4-4577849D80C1}" srcOrd="0" destOrd="0" presId="urn:microsoft.com/office/officeart/2005/8/layout/arrow2"/>
    <dgm:cxn modelId="{9F9B5A8C-D936-4BAF-8C1B-B59A67065B63}" type="presOf" srcId="{F56EE988-FC0A-4875-93F2-E34B26FF2851}" destId="{1420A57A-0286-40AB-8937-53CBC1F7E2F7}" srcOrd="0" destOrd="0" presId="urn:microsoft.com/office/officeart/2005/8/layout/arrow2"/>
    <dgm:cxn modelId="{0503DF29-635E-4C94-A14D-56A96EC10826}" srcId="{57D5904F-C1C7-4005-9A41-2E9319E3FE2F}" destId="{4E8878A9-965D-4E8C-B8F3-F59C312C60F3}" srcOrd="0" destOrd="0" parTransId="{D660F2C8-283C-42B3-B9FB-A0494AC963B1}" sibTransId="{8D5F471A-089A-4FCA-AB96-E734658BB51E}"/>
    <dgm:cxn modelId="{88FEFC10-C9CB-46B5-B270-CAC756369164}" type="presOf" srcId="{83178498-2A43-455F-ABE4-CF34A396DC06}" destId="{D17FDADE-5FEF-4B65-A373-FEA1F7EB1335}" srcOrd="0" destOrd="0" presId="urn:microsoft.com/office/officeart/2005/8/layout/arrow2"/>
    <dgm:cxn modelId="{F4F63F9A-AF10-4E60-9500-51EAB3143081}" type="presParOf" srcId="{3E9DCF87-EED4-439F-B5F5-E14C202D6CDC}" destId="{40D9C6DE-2768-4E90-B454-CF5AE82397DD}" srcOrd="0" destOrd="0" presId="urn:microsoft.com/office/officeart/2005/8/layout/arrow2"/>
    <dgm:cxn modelId="{5239A7AA-1FAD-4D35-8B76-86C23CA3AEDF}" type="presParOf" srcId="{3E9DCF87-EED4-439F-B5F5-E14C202D6CDC}" destId="{283E1348-4A11-4E71-9CDF-91E2ADACB09C}" srcOrd="1" destOrd="0" presId="urn:microsoft.com/office/officeart/2005/8/layout/arrow2"/>
    <dgm:cxn modelId="{8DFD7714-4464-4D98-911A-91802EEE675A}" type="presParOf" srcId="{283E1348-4A11-4E71-9CDF-91E2ADACB09C}" destId="{D3117C51-D32A-406A-9FD6-3D1BB4981326}" srcOrd="0" destOrd="0" presId="urn:microsoft.com/office/officeart/2005/8/layout/arrow2"/>
    <dgm:cxn modelId="{853D9D79-9D5C-47A1-957B-44AC69718692}" type="presParOf" srcId="{283E1348-4A11-4E71-9CDF-91E2ADACB09C}" destId="{A3F99E17-10A1-49FA-8CB4-4577849D80C1}" srcOrd="1" destOrd="0" presId="urn:microsoft.com/office/officeart/2005/8/layout/arrow2"/>
    <dgm:cxn modelId="{BDAD8EE0-4D04-4B08-A130-326E4ACE4287}" type="presParOf" srcId="{283E1348-4A11-4E71-9CDF-91E2ADACB09C}" destId="{EF6E3315-F2D9-406D-8285-669EC827A887}" srcOrd="2" destOrd="0" presId="urn:microsoft.com/office/officeart/2005/8/layout/arrow2"/>
    <dgm:cxn modelId="{4BB99DBD-7C5C-4AFB-9878-C6D60D946C26}" type="presParOf" srcId="{283E1348-4A11-4E71-9CDF-91E2ADACB09C}" destId="{1420A57A-0286-40AB-8937-53CBC1F7E2F7}" srcOrd="3" destOrd="0" presId="urn:microsoft.com/office/officeart/2005/8/layout/arrow2"/>
    <dgm:cxn modelId="{E1AC3D5B-D64B-464A-A82F-47DC3419F243}" type="presParOf" srcId="{283E1348-4A11-4E71-9CDF-91E2ADACB09C}" destId="{9603ED87-09C5-47BB-B19E-F8337FC64316}" srcOrd="4" destOrd="0" presId="urn:microsoft.com/office/officeart/2005/8/layout/arrow2"/>
    <dgm:cxn modelId="{16F0C36A-8BF5-4068-82D4-E9220F34A9D9}" type="presParOf" srcId="{283E1348-4A11-4E71-9CDF-91E2ADACB09C}" destId="{D17FDADE-5FEF-4B65-A373-FEA1F7EB1335}"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6D630-7E2E-4216-9653-E38A0C3CAE8C}">
      <dsp:nvSpPr>
        <dsp:cNvPr id="0" name=""/>
        <dsp:cNvSpPr/>
      </dsp:nvSpPr>
      <dsp:spPr>
        <a:xfrm>
          <a:off x="1421" y="0"/>
          <a:ext cx="1489769" cy="406400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altLang="zh-CN" sz="3500" kern="1200" dirty="0" smtClean="0"/>
            <a:t>Mate</a:t>
          </a:r>
          <a:endParaRPr lang="zh-CN" altLang="en-US" sz="3500" kern="1200" dirty="0"/>
        </a:p>
      </dsp:txBody>
      <dsp:txXfrm>
        <a:off x="1421" y="1625600"/>
        <a:ext cx="1489769" cy="1625600"/>
      </dsp:txXfrm>
    </dsp:sp>
    <dsp:sp modelId="{8F8C3E81-0F09-4306-A048-EA5EE056FE24}">
      <dsp:nvSpPr>
        <dsp:cNvPr id="0" name=""/>
        <dsp:cNvSpPr/>
      </dsp:nvSpPr>
      <dsp:spPr>
        <a:xfrm>
          <a:off x="69650" y="243840"/>
          <a:ext cx="1353312" cy="135331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4C865-F337-4810-B204-3EEDCC910EFF}">
      <dsp:nvSpPr>
        <dsp:cNvPr id="0" name=""/>
        <dsp:cNvSpPr/>
      </dsp:nvSpPr>
      <dsp:spPr>
        <a:xfrm>
          <a:off x="1535883" y="0"/>
          <a:ext cx="1489769" cy="406400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altLang="zh-CN" sz="3500" kern="1200" dirty="0" smtClean="0"/>
            <a:t>Mate</a:t>
          </a:r>
          <a:endParaRPr lang="zh-CN" altLang="en-US" sz="3500" kern="1200" dirty="0"/>
        </a:p>
      </dsp:txBody>
      <dsp:txXfrm>
        <a:off x="1535883" y="1625600"/>
        <a:ext cx="1489769" cy="1625600"/>
      </dsp:txXfrm>
    </dsp:sp>
    <dsp:sp modelId="{23AD6E7D-DE9D-44F9-B71B-3027B39C9F6C}">
      <dsp:nvSpPr>
        <dsp:cNvPr id="0" name=""/>
        <dsp:cNvSpPr/>
      </dsp:nvSpPr>
      <dsp:spPr>
        <a:xfrm>
          <a:off x="1604112" y="243840"/>
          <a:ext cx="1353312" cy="135331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EDD9F3-82C7-4370-9199-2A1987463456}">
      <dsp:nvSpPr>
        <dsp:cNvPr id="0" name=""/>
        <dsp:cNvSpPr/>
      </dsp:nvSpPr>
      <dsp:spPr>
        <a:xfrm>
          <a:off x="3070346" y="0"/>
          <a:ext cx="1489769" cy="406400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altLang="zh-CN" sz="3500" kern="1200" dirty="0" smtClean="0"/>
            <a:t>Mate</a:t>
          </a:r>
          <a:endParaRPr lang="zh-CN" altLang="en-US" sz="3500" kern="1200" dirty="0"/>
        </a:p>
      </dsp:txBody>
      <dsp:txXfrm>
        <a:off x="3070346" y="1625600"/>
        <a:ext cx="1489769" cy="1625600"/>
      </dsp:txXfrm>
    </dsp:sp>
    <dsp:sp modelId="{E48D311B-0F6A-49E0-A10B-FA459E45984A}">
      <dsp:nvSpPr>
        <dsp:cNvPr id="0" name=""/>
        <dsp:cNvSpPr/>
      </dsp:nvSpPr>
      <dsp:spPr>
        <a:xfrm>
          <a:off x="3138575" y="243840"/>
          <a:ext cx="1353312" cy="135331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E618F4-6D80-4EA3-8AA1-C9F5B5D9E869}">
      <dsp:nvSpPr>
        <dsp:cNvPr id="0" name=""/>
        <dsp:cNvSpPr/>
      </dsp:nvSpPr>
      <dsp:spPr>
        <a:xfrm>
          <a:off x="4604809" y="0"/>
          <a:ext cx="1489769" cy="406400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ctr" defTabSz="1555750">
            <a:lnSpc>
              <a:spcPct val="90000"/>
            </a:lnSpc>
            <a:spcBef>
              <a:spcPct val="0"/>
            </a:spcBef>
            <a:spcAft>
              <a:spcPct val="35000"/>
            </a:spcAft>
          </a:pPr>
          <a:r>
            <a:rPr lang="en-US" altLang="zh-CN" sz="3500" kern="1200" dirty="0" smtClean="0"/>
            <a:t>Mate</a:t>
          </a:r>
          <a:endParaRPr lang="zh-CN" altLang="en-US" sz="3500" kern="1200" dirty="0"/>
        </a:p>
      </dsp:txBody>
      <dsp:txXfrm>
        <a:off x="4604809" y="1625600"/>
        <a:ext cx="1489769" cy="1625600"/>
      </dsp:txXfrm>
    </dsp:sp>
    <dsp:sp modelId="{6533355E-7E8A-4713-A844-25A35ABFD283}">
      <dsp:nvSpPr>
        <dsp:cNvPr id="0" name=""/>
        <dsp:cNvSpPr/>
      </dsp:nvSpPr>
      <dsp:spPr>
        <a:xfrm>
          <a:off x="4673037" y="243840"/>
          <a:ext cx="1353312" cy="135331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9F367-593A-4D34-8168-53C2AC9F1A28}">
      <dsp:nvSpPr>
        <dsp:cNvPr id="0" name=""/>
        <dsp:cNvSpPr/>
      </dsp:nvSpPr>
      <dsp:spPr>
        <a:xfrm>
          <a:off x="243839" y="3120007"/>
          <a:ext cx="5608320" cy="871984"/>
        </a:xfrm>
        <a:prstGeom prst="leftRightArrow">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9C6DE-2768-4E90-B454-CF5AE82397DD}">
      <dsp:nvSpPr>
        <dsp:cNvPr id="0" name=""/>
        <dsp:cNvSpPr/>
      </dsp:nvSpPr>
      <dsp:spPr>
        <a:xfrm>
          <a:off x="0" y="146266"/>
          <a:ext cx="7020780" cy="438798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17C51-D32A-406A-9FD6-3D1BB4981326}">
      <dsp:nvSpPr>
        <dsp:cNvPr id="0" name=""/>
        <dsp:cNvSpPr/>
      </dsp:nvSpPr>
      <dsp:spPr>
        <a:xfrm>
          <a:off x="891639" y="3174855"/>
          <a:ext cx="182540" cy="1825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99E17-10A1-49FA-8CB4-4577849D80C1}">
      <dsp:nvSpPr>
        <dsp:cNvPr id="0" name=""/>
        <dsp:cNvSpPr/>
      </dsp:nvSpPr>
      <dsp:spPr>
        <a:xfrm>
          <a:off x="982909" y="3266125"/>
          <a:ext cx="1635841" cy="1268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24" tIns="0" rIns="0" bIns="0" numCol="1" spcCol="1270" anchor="t" anchorCtr="0">
          <a:noAutofit/>
        </a:bodyPr>
        <a:lstStyle/>
        <a:p>
          <a:pPr lvl="0" algn="l" defTabSz="933450">
            <a:lnSpc>
              <a:spcPct val="90000"/>
            </a:lnSpc>
            <a:spcBef>
              <a:spcPct val="0"/>
            </a:spcBef>
            <a:spcAft>
              <a:spcPct val="35000"/>
            </a:spcAft>
          </a:pPr>
          <a:r>
            <a:rPr lang="en-US" altLang="zh-CN" sz="2100" kern="1200" dirty="0" smtClean="0"/>
            <a:t>TSP</a:t>
          </a:r>
          <a:endParaRPr lang="zh-CN" altLang="en-US" sz="2100" kern="1200" dirty="0"/>
        </a:p>
        <a:p>
          <a:pPr marL="171450" lvl="1" indent="-171450" algn="l" defTabSz="711200">
            <a:lnSpc>
              <a:spcPct val="90000"/>
            </a:lnSpc>
            <a:spcBef>
              <a:spcPct val="0"/>
            </a:spcBef>
            <a:spcAft>
              <a:spcPct val="15000"/>
            </a:spcAft>
            <a:buChar char="••"/>
          </a:pPr>
          <a:r>
            <a:rPr lang="en-US" altLang="zh-CN" sz="1600" kern="1200" dirty="0" smtClean="0"/>
            <a:t>NP-hard</a:t>
          </a:r>
          <a:endParaRPr lang="zh-CN" altLang="en-US" sz="1600" kern="1200" dirty="0"/>
        </a:p>
      </dsp:txBody>
      <dsp:txXfrm>
        <a:off x="982909" y="3266125"/>
        <a:ext cx="1635841" cy="1268128"/>
      </dsp:txXfrm>
    </dsp:sp>
    <dsp:sp modelId="{EF6E3315-F2D9-406D-8285-669EC827A887}">
      <dsp:nvSpPr>
        <dsp:cNvPr id="0" name=""/>
        <dsp:cNvSpPr/>
      </dsp:nvSpPr>
      <dsp:spPr>
        <a:xfrm>
          <a:off x="2502908" y="1982200"/>
          <a:ext cx="329976" cy="32997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20A57A-0286-40AB-8937-53CBC1F7E2F7}">
      <dsp:nvSpPr>
        <dsp:cNvPr id="0" name=""/>
        <dsp:cNvSpPr/>
      </dsp:nvSpPr>
      <dsp:spPr>
        <a:xfrm>
          <a:off x="2667896" y="2147188"/>
          <a:ext cx="1684987" cy="2387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848" tIns="0" rIns="0" bIns="0" numCol="1" spcCol="1270" anchor="t" anchorCtr="0">
          <a:noAutofit/>
        </a:bodyPr>
        <a:lstStyle/>
        <a:p>
          <a:pPr lvl="0" algn="l" defTabSz="933450">
            <a:lnSpc>
              <a:spcPct val="90000"/>
            </a:lnSpc>
            <a:spcBef>
              <a:spcPct val="0"/>
            </a:spcBef>
            <a:spcAft>
              <a:spcPct val="35000"/>
            </a:spcAft>
          </a:pPr>
          <a:r>
            <a:rPr lang="en-US" altLang="zh-CN" sz="2100" kern="1200" dirty="0" smtClean="0"/>
            <a:t>Approximate Algorithm</a:t>
          </a:r>
          <a:endParaRPr lang="zh-CN" altLang="en-US" sz="2100" kern="1200" dirty="0"/>
        </a:p>
        <a:p>
          <a:pPr marL="171450" lvl="1" indent="-171450" algn="l" defTabSz="711200">
            <a:lnSpc>
              <a:spcPct val="90000"/>
            </a:lnSpc>
            <a:spcBef>
              <a:spcPct val="0"/>
            </a:spcBef>
            <a:spcAft>
              <a:spcPct val="15000"/>
            </a:spcAft>
            <a:buChar char="••"/>
          </a:pPr>
          <a:r>
            <a:rPr lang="en-US" altLang="zh-CN" sz="1600" kern="1200" dirty="0" smtClean="0"/>
            <a:t>GA</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LK</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Answer is not good</a:t>
          </a:r>
          <a:endParaRPr lang="zh-CN" altLang="en-US" sz="1600" kern="1200" dirty="0"/>
        </a:p>
      </dsp:txBody>
      <dsp:txXfrm>
        <a:off x="2667896" y="2147188"/>
        <a:ext cx="1684987" cy="2387065"/>
      </dsp:txXfrm>
    </dsp:sp>
    <dsp:sp modelId="{9603ED87-09C5-47BB-B19E-F8337FC64316}">
      <dsp:nvSpPr>
        <dsp:cNvPr id="0" name=""/>
        <dsp:cNvSpPr/>
      </dsp:nvSpPr>
      <dsp:spPr>
        <a:xfrm>
          <a:off x="4440643" y="1256427"/>
          <a:ext cx="456350" cy="456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FDADE-5FEF-4B65-A373-FEA1F7EB1335}">
      <dsp:nvSpPr>
        <dsp:cNvPr id="0" name=""/>
        <dsp:cNvSpPr/>
      </dsp:nvSpPr>
      <dsp:spPr>
        <a:xfrm>
          <a:off x="4668818" y="1484602"/>
          <a:ext cx="1684987" cy="304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11" tIns="0" rIns="0" bIns="0" numCol="1" spcCol="1270" anchor="t" anchorCtr="0">
          <a:noAutofit/>
        </a:bodyPr>
        <a:lstStyle/>
        <a:p>
          <a:pPr lvl="0" algn="l" defTabSz="933450">
            <a:lnSpc>
              <a:spcPct val="90000"/>
            </a:lnSpc>
            <a:spcBef>
              <a:spcPct val="0"/>
            </a:spcBef>
            <a:spcAft>
              <a:spcPct val="35000"/>
            </a:spcAft>
          </a:pPr>
          <a:r>
            <a:rPr lang="en-US" altLang="zh-CN" sz="2100" kern="1200" dirty="0" smtClean="0"/>
            <a:t>Parallelize</a:t>
          </a:r>
          <a:endParaRPr lang="zh-CN" altLang="en-US" sz="2100" kern="1200" dirty="0"/>
        </a:p>
        <a:p>
          <a:pPr marL="171450" lvl="1" indent="-171450" algn="l" defTabSz="711200">
            <a:lnSpc>
              <a:spcPct val="90000"/>
            </a:lnSpc>
            <a:spcBef>
              <a:spcPct val="0"/>
            </a:spcBef>
            <a:spcAft>
              <a:spcPct val="15000"/>
            </a:spcAft>
            <a:buChar char="••"/>
          </a:pPr>
          <a:r>
            <a:rPr lang="en-US" altLang="zh-CN" sz="1600" kern="1200" dirty="0" smtClean="0"/>
            <a:t>Better answer</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smtClean="0"/>
            <a:t>“Fixed” speed up</a:t>
          </a:r>
          <a:endParaRPr lang="zh-CN" altLang="en-US" sz="1600" kern="1200" dirty="0"/>
        </a:p>
      </dsp:txBody>
      <dsp:txXfrm>
        <a:off x="4668818" y="1484602"/>
        <a:ext cx="1684987" cy="3049651"/>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58027F-E4B3-49BE-9520-765110B20052}" type="datetimeFigureOut">
              <a:rPr lang="zh-CN" altLang="en-US" smtClean="0"/>
              <a:t>2011/12/27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9C78E-A76F-4C0F-9093-DABD0B1D774A}" type="slidenum">
              <a:rPr lang="zh-CN" altLang="en-US" smtClean="0"/>
              <a:t>‹#›</a:t>
            </a:fld>
            <a:endParaRPr lang="zh-CN" altLang="en-US"/>
          </a:p>
        </p:txBody>
      </p:sp>
    </p:spTree>
    <p:extLst>
      <p:ext uri="{BB962C8B-B14F-4D97-AF65-F5344CB8AC3E}">
        <p14:creationId xmlns:p14="http://schemas.microsoft.com/office/powerpoint/2010/main" val="134036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It’s our pleasure to present our final</a:t>
            </a:r>
            <a:r>
              <a:rPr lang="en-US" altLang="zh-CN" baseline="0" dirty="0" smtClean="0"/>
              <a:t> project here. In the project, we focused on traveling salesman problem, which is well known and studied for a long time. We tried to solve it by using two kinds of parallel approximate algorithms. Now let’s begin.</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1</a:t>
            </a:fld>
            <a:endParaRPr lang="zh-CN" altLang="en-US"/>
          </a:p>
        </p:txBody>
      </p:sp>
    </p:spTree>
    <p:extLst>
      <p:ext uri="{BB962C8B-B14F-4D97-AF65-F5344CB8AC3E}">
        <p14:creationId xmlns:p14="http://schemas.microsoft.com/office/powerpoint/2010/main" val="1286565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implementation,</a:t>
            </a:r>
            <a:r>
              <a:rPr lang="en-US" altLang="zh-CN" baseline="0" dirty="0" smtClean="0"/>
              <a:t> we first generate a random tour T, and try to compute two set of edges X and Y that satisfy a number of conditions. And the edges in X will be replaced by the edges in Y to get a better tour. An example is shown. </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11</a:t>
            </a:fld>
            <a:endParaRPr lang="zh-CN" altLang="en-US"/>
          </a:p>
        </p:txBody>
      </p:sp>
    </p:spTree>
    <p:extLst>
      <p:ext uri="{BB962C8B-B14F-4D97-AF65-F5344CB8AC3E}">
        <p14:creationId xmlns:p14="http://schemas.microsoft.com/office/powerpoint/2010/main" val="245405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22</a:t>
            </a:fld>
            <a:endParaRPr lang="zh-CN" altLang="en-US"/>
          </a:p>
        </p:txBody>
      </p:sp>
    </p:spTree>
    <p:extLst>
      <p:ext uri="{BB962C8B-B14F-4D97-AF65-F5344CB8AC3E}">
        <p14:creationId xmlns:p14="http://schemas.microsoft.com/office/powerpoint/2010/main" val="344323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performance</a:t>
            </a:r>
            <a:r>
              <a:rPr lang="en-US" altLang="zh-CN" baseline="0" dirty="0" smtClean="0"/>
              <a:t> of the parallelization is shown in this graph. When the number of threads is increasing, the length of the tour is getting smaller, but due to the overhead cost of communication, the running time also increases. And because the machine we use has only four processors, when the number of thread is more than 4, the running time doubles.</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23</a:t>
            </a:fld>
            <a:endParaRPr lang="zh-CN" altLang="en-US"/>
          </a:p>
        </p:txBody>
      </p:sp>
    </p:spTree>
    <p:extLst>
      <p:ext uri="{BB962C8B-B14F-4D97-AF65-F5344CB8AC3E}">
        <p14:creationId xmlns:p14="http://schemas.microsoft.com/office/powerpoint/2010/main" val="254674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opt</a:t>
            </a:r>
            <a:r>
              <a:rPr lang="en-US" altLang="zh-CN" baseline="0" dirty="0" smtClean="0"/>
              <a:t> tour we computed and the running time of the program is in this chart. Notice that the for a instance that has about 100 cities, our program may be able to find the best tour in a short time.</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24</a:t>
            </a:fld>
            <a:endParaRPr lang="zh-CN" altLang="en-US"/>
          </a:p>
        </p:txBody>
      </p:sp>
    </p:spTree>
    <p:extLst>
      <p:ext uri="{BB962C8B-B14F-4D97-AF65-F5344CB8AC3E}">
        <p14:creationId xmlns:p14="http://schemas.microsoft.com/office/powerpoint/2010/main" val="1755626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focused on the TSP, and try to solve some practical instances, but although we can use more threads we still can’t catch up with the </a:t>
            </a:r>
            <a:r>
              <a:rPr lang="en-US" altLang="zh-CN" baseline="0" dirty="0" err="1" smtClean="0"/>
              <a:t>expontentionly</a:t>
            </a:r>
            <a:r>
              <a:rPr lang="en-US" altLang="zh-CN" baseline="0" dirty="0" smtClean="0"/>
              <a:t> increasing time complexity. So we try some approximate algorithms, but the quality of the answer is dependent on RP and the number of iterations, so we parallelize these algorithms and use some refinement to improve the performance.</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26</a:t>
            </a:fld>
            <a:endParaRPr lang="zh-CN" altLang="en-US"/>
          </a:p>
        </p:txBody>
      </p:sp>
    </p:spTree>
    <p:extLst>
      <p:ext uri="{BB962C8B-B14F-4D97-AF65-F5344CB8AC3E}">
        <p14:creationId xmlns:p14="http://schemas.microsoft.com/office/powerpoint/2010/main" val="181127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presentation</a:t>
            </a:r>
            <a:r>
              <a:rPr lang="en-US" altLang="zh-CN" baseline="0" dirty="0" smtClean="0"/>
              <a:t> is divide into 4 parts, first we’d like to introduce the TSP and the variant we tried to solve. And then we will b show the aims of our project. After that we’d like to show the works we did, including the implementation of algorithms and the experiment result of our program. Finally a brief summary will be given.</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2</a:t>
            </a:fld>
            <a:endParaRPr lang="zh-CN" altLang="en-US"/>
          </a:p>
        </p:txBody>
      </p:sp>
    </p:spTree>
    <p:extLst>
      <p:ext uri="{BB962C8B-B14F-4D97-AF65-F5344CB8AC3E}">
        <p14:creationId xmlns:p14="http://schemas.microsoft.com/office/powerpoint/2010/main" val="4228043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3</a:t>
            </a:fld>
            <a:endParaRPr lang="zh-CN" altLang="en-US"/>
          </a:p>
        </p:txBody>
      </p:sp>
    </p:spTree>
    <p:extLst>
      <p:ext uri="{BB962C8B-B14F-4D97-AF65-F5344CB8AC3E}">
        <p14:creationId xmlns:p14="http://schemas.microsoft.com/office/powerpoint/2010/main" val="100512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a:t>
            </a:r>
            <a:r>
              <a:rPr lang="en-US" altLang="zh-CN" baseline="0" dirty="0" smtClean="0"/>
              <a:t> think we are all very familiar with the TSP, which is to find the shortest circle that passes every node of a weighted graph exactly once. And in this project we focused on a subset of the general TSP – the 2D Euclidean TSP, in this variant of TSP, the node is given by the coordinates (</a:t>
            </a:r>
            <a:r>
              <a:rPr lang="en-US" altLang="zh-CN" baseline="0" dirty="0" err="1" smtClean="0"/>
              <a:t>x,y</a:t>
            </a:r>
            <a:r>
              <a:rPr lang="en-US" altLang="zh-CN" baseline="0" dirty="0" smtClean="0"/>
              <a:t>) in a plane, there will be an edge between every two cities, and the length equals to the Euclidean distance of two cities.  </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4</a:t>
            </a:fld>
            <a:endParaRPr lang="zh-CN" altLang="en-US"/>
          </a:p>
        </p:txBody>
      </p:sp>
    </p:spTree>
    <p:extLst>
      <p:ext uri="{BB962C8B-B14F-4D97-AF65-F5344CB8AC3E}">
        <p14:creationId xmlns:p14="http://schemas.microsoft.com/office/powerpoint/2010/main" val="1168463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all know</a:t>
            </a:r>
            <a:r>
              <a:rPr lang="en-US" altLang="zh-CN" baseline="0" dirty="0" smtClean="0"/>
              <a:t> that the TSP is NP-hard. So the best found accurate algorithm is not polynomial. In fact the best upper bound of the worse case running time of the general TSP is O(n^2 * 2 ^ n) ,which is implemented by using dynamic programming skill. But this algorithm is still limited to solve practical instances. So we need to find some other ways. </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5</a:t>
            </a:fld>
            <a:endParaRPr lang="zh-CN" altLang="en-US"/>
          </a:p>
        </p:txBody>
      </p:sp>
    </p:spTree>
    <p:extLst>
      <p:ext uri="{BB962C8B-B14F-4D97-AF65-F5344CB8AC3E}">
        <p14:creationId xmlns:p14="http://schemas.microsoft.com/office/powerpoint/2010/main" val="4100945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is a lot of approximate</a:t>
            </a:r>
            <a:r>
              <a:rPr lang="en-US" altLang="zh-CN" baseline="0" dirty="0" smtClean="0"/>
              <a:t> algorithms for TSP, we chose two kinds of them-GA and LKA. We’d like to parallelize these two algorithms, either to reduce the running time or improve the quality of the solutions. Our expectation is to solve a TSP with 100-200 cities on a computer with 4 cores, in an acceptable amount of time.</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7</a:t>
            </a:fld>
            <a:endParaRPr lang="zh-CN" altLang="en-US"/>
          </a:p>
        </p:txBody>
      </p:sp>
    </p:spTree>
    <p:extLst>
      <p:ext uri="{BB962C8B-B14F-4D97-AF65-F5344CB8AC3E}">
        <p14:creationId xmlns:p14="http://schemas.microsoft.com/office/powerpoint/2010/main" val="118948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8</a:t>
            </a:fld>
            <a:endParaRPr lang="zh-CN" altLang="en-US"/>
          </a:p>
        </p:txBody>
      </p:sp>
    </p:spTree>
    <p:extLst>
      <p:ext uri="{BB962C8B-B14F-4D97-AF65-F5344CB8AC3E}">
        <p14:creationId xmlns:p14="http://schemas.microsoft.com/office/powerpoint/2010/main" val="2667086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Our program is based on the homework</a:t>
            </a:r>
            <a:r>
              <a:rPr lang="en-US" altLang="zh-CN" baseline="0" dirty="0" smtClean="0"/>
              <a:t> of AI course. To parallelize it, w</a:t>
            </a:r>
            <a:r>
              <a:rPr lang="en-US" altLang="zh-CN" dirty="0" smtClean="0"/>
              <a:t>e use more than one group</a:t>
            </a:r>
            <a:r>
              <a:rPr lang="en-US" altLang="zh-CN" baseline="0" dirty="0" smtClean="0"/>
              <a:t> and</a:t>
            </a:r>
            <a:r>
              <a:rPr lang="en-US" altLang="zh-CN" dirty="0" smtClean="0"/>
              <a:t> assign</a:t>
            </a:r>
            <a:r>
              <a:rPr lang="en-US" altLang="zh-CN" baseline="0" dirty="0" smtClean="0"/>
              <a:t> each group to a thread. Then, we make each thread run the sequential part, including mating and mutation, independently. And exchange the better part to each other each iteration.</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9</a:t>
            </a:fld>
            <a:endParaRPr lang="zh-CN" altLang="en-US"/>
          </a:p>
        </p:txBody>
      </p:sp>
    </p:spTree>
    <p:extLst>
      <p:ext uri="{BB962C8B-B14F-4D97-AF65-F5344CB8AC3E}">
        <p14:creationId xmlns:p14="http://schemas.microsoft.com/office/powerpoint/2010/main" val="119966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other</a:t>
            </a:r>
            <a:r>
              <a:rPr lang="en-US" altLang="zh-CN" baseline="0" dirty="0" smtClean="0"/>
              <a:t> algorithm we used is the Lin-Kernighan </a:t>
            </a:r>
            <a:r>
              <a:rPr lang="en-US" altLang="zh-CN" baseline="0" dirty="0" err="1" smtClean="0"/>
              <a:t>algo</a:t>
            </a:r>
            <a:r>
              <a:rPr lang="en-US" altLang="zh-CN" baseline="0" dirty="0" smtClean="0"/>
              <a:t>. First we introduce the concept of  k-opt tour. We say a tour is k-opt when it can’t be improved by changing k edges. The N-opt tour is the answer of TSP, which is hard to compute, so we try to find some k-opt tours with a small k, and hope they will be good approximate answers. The LK algorithm use local search method to find 3-opt tours, and base on that, try to exchange more edges to improve the final answer.</a:t>
            </a:r>
            <a:endParaRPr lang="zh-CN" altLang="en-US" dirty="0"/>
          </a:p>
        </p:txBody>
      </p:sp>
      <p:sp>
        <p:nvSpPr>
          <p:cNvPr id="4" name="灯片编号占位符 3"/>
          <p:cNvSpPr>
            <a:spLocks noGrp="1"/>
          </p:cNvSpPr>
          <p:nvPr>
            <p:ph type="sldNum" sz="quarter" idx="10"/>
          </p:nvPr>
        </p:nvSpPr>
        <p:spPr/>
        <p:txBody>
          <a:bodyPr/>
          <a:lstStyle/>
          <a:p>
            <a:fld id="{77F9C78E-A76F-4C0F-9093-DABD0B1D774A}" type="slidenum">
              <a:rPr lang="zh-CN" altLang="en-US" smtClean="0"/>
              <a:t>10</a:t>
            </a:fld>
            <a:endParaRPr lang="zh-CN" altLang="en-US"/>
          </a:p>
        </p:txBody>
      </p:sp>
    </p:spTree>
    <p:extLst>
      <p:ext uri="{BB962C8B-B14F-4D97-AF65-F5344CB8AC3E}">
        <p14:creationId xmlns:p14="http://schemas.microsoft.com/office/powerpoint/2010/main" val="1913686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2011/12/27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07704" y="-387423"/>
            <a:ext cx="7632848" cy="7632848"/>
          </a:xfrm>
          <a:prstGeom prst="rect">
            <a:avLst/>
          </a:prstGeom>
          <a:blipFill dpi="0" rotWithShape="1">
            <a:blip r:embed="rId3">
              <a:alphaModFix amt="45000"/>
            </a:blip>
            <a:srcRect/>
            <a:stretch>
              <a:fillRect/>
            </a:stretch>
          </a:blipFill>
          <a:ln>
            <a:noFill/>
          </a:ln>
          <a:effectLst>
            <a:softEdge rad="889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rot="18900000">
            <a:off x="-1188116" y="917813"/>
            <a:ext cx="5315443" cy="1137226"/>
          </a:xfrm>
          <a:custGeom>
            <a:avLst/>
            <a:gdLst>
              <a:gd name="connsiteX0" fmla="*/ 0 w 6340975"/>
              <a:gd name="connsiteY0" fmla="*/ 0 h 1108701"/>
              <a:gd name="connsiteX1" fmla="*/ 6340975 w 6340975"/>
              <a:gd name="connsiteY1" fmla="*/ 0 h 1108701"/>
              <a:gd name="connsiteX2" fmla="*/ 6340975 w 6340975"/>
              <a:gd name="connsiteY2" fmla="*/ 1108701 h 1108701"/>
              <a:gd name="connsiteX3" fmla="*/ 0 w 6340975"/>
              <a:gd name="connsiteY3" fmla="*/ 1108701 h 1108701"/>
              <a:gd name="connsiteX4" fmla="*/ 0 w 6340975"/>
              <a:gd name="connsiteY4" fmla="*/ 0 h 1108701"/>
              <a:gd name="connsiteX0" fmla="*/ 0 w 6340975"/>
              <a:gd name="connsiteY0" fmla="*/ 0 h 1127718"/>
              <a:gd name="connsiteX1" fmla="*/ 6340975 w 6340975"/>
              <a:gd name="connsiteY1" fmla="*/ 0 h 1127718"/>
              <a:gd name="connsiteX2" fmla="*/ 6340975 w 6340975"/>
              <a:gd name="connsiteY2" fmla="*/ 1108701 h 1127718"/>
              <a:gd name="connsiteX3" fmla="*/ 456409 w 6340975"/>
              <a:gd name="connsiteY3" fmla="*/ 1127718 h 1127718"/>
              <a:gd name="connsiteX4" fmla="*/ 0 w 6340975"/>
              <a:gd name="connsiteY4" fmla="*/ 0 h 1127718"/>
              <a:gd name="connsiteX0" fmla="*/ 1131512 w 5884566"/>
              <a:gd name="connsiteY0" fmla="*/ 0 h 1137226"/>
              <a:gd name="connsiteX1" fmla="*/ 5884566 w 5884566"/>
              <a:gd name="connsiteY1" fmla="*/ 9508 h 1137226"/>
              <a:gd name="connsiteX2" fmla="*/ 5884566 w 5884566"/>
              <a:gd name="connsiteY2" fmla="*/ 1118209 h 1137226"/>
              <a:gd name="connsiteX3" fmla="*/ 0 w 5884566"/>
              <a:gd name="connsiteY3" fmla="*/ 1137226 h 1137226"/>
              <a:gd name="connsiteX4" fmla="*/ 1131512 w 5884566"/>
              <a:gd name="connsiteY4" fmla="*/ 0 h 1137226"/>
              <a:gd name="connsiteX0" fmla="*/ 1131512 w 5884566"/>
              <a:gd name="connsiteY0" fmla="*/ 0 h 1137226"/>
              <a:gd name="connsiteX1" fmla="*/ 5884566 w 5884566"/>
              <a:gd name="connsiteY1" fmla="*/ 9508 h 1137226"/>
              <a:gd name="connsiteX2" fmla="*/ 5315443 w 5884566"/>
              <a:gd name="connsiteY2" fmla="*/ 1114842 h 1137226"/>
              <a:gd name="connsiteX3" fmla="*/ 0 w 5884566"/>
              <a:gd name="connsiteY3" fmla="*/ 1137226 h 1137226"/>
              <a:gd name="connsiteX4" fmla="*/ 1131512 w 5884566"/>
              <a:gd name="connsiteY4" fmla="*/ 0 h 1137226"/>
              <a:gd name="connsiteX0" fmla="*/ 1131512 w 5315443"/>
              <a:gd name="connsiteY0" fmla="*/ 0 h 1137226"/>
              <a:gd name="connsiteX1" fmla="*/ 4204136 w 5315443"/>
              <a:gd name="connsiteY1" fmla="*/ 6140 h 1137226"/>
              <a:gd name="connsiteX2" fmla="*/ 5315443 w 5315443"/>
              <a:gd name="connsiteY2" fmla="*/ 1114842 h 1137226"/>
              <a:gd name="connsiteX3" fmla="*/ 0 w 5315443"/>
              <a:gd name="connsiteY3" fmla="*/ 1137226 h 1137226"/>
              <a:gd name="connsiteX4" fmla="*/ 1131512 w 5315443"/>
              <a:gd name="connsiteY4" fmla="*/ 0 h 1137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5443" h="1137226">
                <a:moveTo>
                  <a:pt x="1131512" y="0"/>
                </a:moveTo>
                <a:lnTo>
                  <a:pt x="4204136" y="6140"/>
                </a:lnTo>
                <a:lnTo>
                  <a:pt x="5315443" y="1114842"/>
                </a:lnTo>
                <a:lnTo>
                  <a:pt x="0" y="1137226"/>
                </a:lnTo>
                <a:lnTo>
                  <a:pt x="1131512" y="0"/>
                </a:lnTo>
                <a:close/>
              </a:path>
            </a:pathLst>
          </a:custGeom>
          <a:solidFill>
            <a:schemeClr val="tx2"/>
          </a:solidFill>
        </p:spPr>
        <p:txBody>
          <a:bodyPr>
            <a:noAutofit/>
          </a:bodyPr>
          <a:lstStyle/>
          <a:p>
            <a:r>
              <a:rPr lang="en-US" altLang="zh-CN" sz="3200" dirty="0" smtClean="0">
                <a:solidFill>
                  <a:schemeClr val="bg1"/>
                </a:solidFill>
                <a:latin typeface="Arial Black" pitchFamily="34" charset="0"/>
                <a:ea typeface="Droid Sans" pitchFamily="34" charset="0"/>
                <a:cs typeface="Arial" pitchFamily="34" charset="0"/>
              </a:rPr>
              <a:t>Traveling </a:t>
            </a:r>
            <a:br>
              <a:rPr lang="en-US" altLang="zh-CN" sz="3200" dirty="0" smtClean="0">
                <a:solidFill>
                  <a:schemeClr val="bg1"/>
                </a:solidFill>
                <a:latin typeface="Arial Black" pitchFamily="34" charset="0"/>
                <a:ea typeface="Droid Sans" pitchFamily="34" charset="0"/>
                <a:cs typeface="Arial" pitchFamily="34" charset="0"/>
              </a:rPr>
            </a:br>
            <a:r>
              <a:rPr lang="en-US" altLang="zh-CN" sz="3200" dirty="0" smtClean="0">
                <a:solidFill>
                  <a:schemeClr val="bg1"/>
                </a:solidFill>
                <a:latin typeface="Arial Black" pitchFamily="34" charset="0"/>
                <a:ea typeface="Droid Sans" pitchFamily="34" charset="0"/>
                <a:cs typeface="Arial" pitchFamily="34" charset="0"/>
              </a:rPr>
              <a:t>Salesman Problem</a:t>
            </a:r>
            <a:endParaRPr lang="zh-CN" altLang="en-US" sz="3200" dirty="0">
              <a:solidFill>
                <a:schemeClr val="bg1"/>
              </a:solidFill>
              <a:latin typeface="Arial Black" pitchFamily="34" charset="0"/>
              <a:cs typeface="Arial" pitchFamily="34" charset="0"/>
            </a:endParaRPr>
          </a:p>
        </p:txBody>
      </p:sp>
      <p:sp>
        <p:nvSpPr>
          <p:cNvPr id="3" name="副标题 2"/>
          <p:cNvSpPr>
            <a:spLocks noGrp="1"/>
          </p:cNvSpPr>
          <p:nvPr>
            <p:ph type="subTitle" idx="1"/>
          </p:nvPr>
        </p:nvSpPr>
        <p:spPr>
          <a:xfrm>
            <a:off x="1699592" y="4340696"/>
            <a:ext cx="7192888" cy="1752600"/>
          </a:xfrm>
        </p:spPr>
        <p:txBody>
          <a:bodyPr>
            <a:normAutofit/>
          </a:bodyPr>
          <a:lstStyle/>
          <a:p>
            <a:pPr algn="r"/>
            <a:r>
              <a:rPr lang="en-US" altLang="zh-CN" sz="4800" dirty="0" smtClean="0">
                <a:solidFill>
                  <a:schemeClr val="tx1"/>
                </a:solidFill>
                <a:latin typeface="Impact" pitchFamily="34" charset="0"/>
                <a:ea typeface="Sansation" pitchFamily="2" charset="-122"/>
                <a:cs typeface="Droid Sans" pitchFamily="34" charset="0"/>
              </a:rPr>
              <a:t>Parallel Approximate </a:t>
            </a:r>
          </a:p>
          <a:p>
            <a:pPr algn="r"/>
            <a:r>
              <a:rPr lang="en-US" altLang="zh-CN" sz="4800" dirty="0" smtClean="0">
                <a:solidFill>
                  <a:schemeClr val="tx1"/>
                </a:solidFill>
                <a:latin typeface="Impact" pitchFamily="34" charset="0"/>
                <a:ea typeface="Sansation" pitchFamily="2" charset="-122"/>
                <a:cs typeface="Droid Sans" pitchFamily="34" charset="0"/>
              </a:rPr>
              <a:t>Algorithm</a:t>
            </a:r>
          </a:p>
        </p:txBody>
      </p:sp>
      <p:sp>
        <p:nvSpPr>
          <p:cNvPr id="8" name="TextBox 7"/>
          <p:cNvSpPr txBox="1"/>
          <p:nvPr/>
        </p:nvSpPr>
        <p:spPr>
          <a:xfrm>
            <a:off x="5580112" y="6488668"/>
            <a:ext cx="3600400" cy="369332"/>
          </a:xfrm>
          <a:prstGeom prst="rect">
            <a:avLst/>
          </a:prstGeom>
          <a:solidFill>
            <a:schemeClr val="tx2"/>
          </a:solidFill>
        </p:spPr>
        <p:txBody>
          <a:bodyPr wrap="square" rtlCol="0">
            <a:spAutoFit/>
          </a:bodyPr>
          <a:lstStyle/>
          <a:p>
            <a:r>
              <a:rPr lang="en-US" altLang="zh-CN" dirty="0" smtClean="0">
                <a:solidFill>
                  <a:schemeClr val="bg1"/>
                </a:solidFill>
                <a:latin typeface="Arial" pitchFamily="34" charset="0"/>
                <a:cs typeface="Arial" pitchFamily="34" charset="0"/>
              </a:rPr>
              <a:t>  Tong Xiao, </a:t>
            </a:r>
            <a:r>
              <a:rPr lang="en-US" altLang="zh-CN" dirty="0" err="1" smtClean="0">
                <a:solidFill>
                  <a:schemeClr val="bg1"/>
                </a:solidFill>
                <a:latin typeface="Arial" pitchFamily="34" charset="0"/>
                <a:cs typeface="Arial" pitchFamily="34" charset="0"/>
              </a:rPr>
              <a:t>Jiaxin</a:t>
            </a:r>
            <a:r>
              <a:rPr lang="en-US" altLang="zh-CN" dirty="0" smtClean="0">
                <a:solidFill>
                  <a:schemeClr val="bg1"/>
                </a:solidFill>
                <a:latin typeface="Arial" pitchFamily="34" charset="0"/>
                <a:cs typeface="Arial" pitchFamily="34" charset="0"/>
              </a:rPr>
              <a:t> Mao, Zhen </a:t>
            </a:r>
            <a:r>
              <a:rPr lang="en-US" altLang="zh-CN" dirty="0" err="1" smtClean="0">
                <a:solidFill>
                  <a:schemeClr val="bg1"/>
                </a:solidFill>
                <a:latin typeface="Arial" pitchFamily="34" charset="0"/>
                <a:cs typeface="Arial" pitchFamily="34" charset="0"/>
              </a:rPr>
              <a:t>Ru</a:t>
            </a:r>
            <a:endParaRPr lang="zh-CN" alt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90636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a:t>K-opt tour</a:t>
            </a:r>
          </a:p>
          <a:p>
            <a:pPr lvl="1"/>
            <a:r>
              <a:rPr lang="en-US" altLang="zh-CN" sz="2400" dirty="0">
                <a:solidFill>
                  <a:srgbClr val="A6B5A1"/>
                </a:solidFill>
              </a:rPr>
              <a:t>Can’t be better by changing K edges.</a:t>
            </a:r>
          </a:p>
          <a:p>
            <a:pPr lvl="1"/>
            <a:r>
              <a:rPr lang="en-US" altLang="zh-CN" sz="2400" dirty="0">
                <a:solidFill>
                  <a:srgbClr val="A6B5A1"/>
                </a:solidFill>
              </a:rPr>
              <a:t>Target: N-opt, but impossible.</a:t>
            </a:r>
          </a:p>
          <a:p>
            <a:pPr lvl="1"/>
            <a:r>
              <a:rPr lang="en-US" altLang="zh-CN" sz="2400" dirty="0" smtClean="0">
                <a:solidFill>
                  <a:srgbClr val="A6B5A1"/>
                </a:solidFill>
              </a:rPr>
              <a:t>3-opt</a:t>
            </a:r>
            <a:endParaRPr lang="en-US" altLang="zh-CN" dirty="0" smtClean="0"/>
          </a:p>
          <a:p>
            <a:r>
              <a:rPr lang="en-US" altLang="zh-CN" dirty="0" smtClean="0"/>
              <a:t>Local Search</a:t>
            </a:r>
          </a:p>
          <a:p>
            <a:pPr lvl="1"/>
            <a:r>
              <a:rPr lang="en-US" altLang="zh-CN" sz="2400" dirty="0" smtClean="0">
                <a:solidFill>
                  <a:srgbClr val="A6B5A1"/>
                </a:solidFill>
              </a:rPr>
              <a:t>Maintain a tour.</a:t>
            </a:r>
          </a:p>
          <a:p>
            <a:pPr lvl="1"/>
            <a:r>
              <a:rPr lang="en-US" altLang="zh-CN" sz="2400" b="0" dirty="0" smtClean="0">
                <a:solidFill>
                  <a:srgbClr val="A6B5A1"/>
                </a:solidFill>
              </a:rPr>
              <a:t>Delete a longer edge. Add a shorter edge.</a:t>
            </a:r>
          </a:p>
          <a:p>
            <a:pPr lvl="1"/>
            <a:r>
              <a:rPr lang="en-US" altLang="zh-CN" sz="2400" b="0" dirty="0" smtClean="0">
                <a:solidFill>
                  <a:srgbClr val="A6B5A1"/>
                </a:solidFill>
              </a:rPr>
              <a:t>If the tour is better, update.</a:t>
            </a:r>
          </a:p>
          <a:p>
            <a:pPr lvl="1"/>
            <a:endParaRPr lang="en-US" altLang="zh-CN" dirty="0" smtClean="0"/>
          </a:p>
          <a:p>
            <a:endParaRPr lang="en-US" altLang="zh-CN" dirty="0"/>
          </a:p>
          <a:p>
            <a:pPr lvl="1"/>
            <a:endParaRPr lang="en-US" altLang="zh-CN" dirty="0" smtClean="0">
              <a:solidFill>
                <a:srgbClr val="A6B5A1"/>
              </a:solidFill>
            </a:endParaRPr>
          </a:p>
        </p:txBody>
      </p:sp>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319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2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07704" y="287542"/>
                <a:ext cx="6779096" cy="5838621"/>
              </a:xfrm>
            </p:spPr>
            <p:txBody>
              <a:bodyPr/>
              <a:lstStyle/>
              <a:p>
                <a:r>
                  <a:rPr lang="en-US" altLang="zh-CN" dirty="0" smtClean="0"/>
                  <a:t>Initialization</a:t>
                </a:r>
              </a:p>
              <a:p>
                <a:pPr lvl="1"/>
                <a:r>
                  <a:rPr lang="en-US" altLang="zh-CN" sz="2400" dirty="0" smtClean="0">
                    <a:solidFill>
                      <a:srgbClr val="A6B5A1"/>
                    </a:solidFill>
                  </a:rPr>
                  <a:t>Generate a random tour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a:t>
                </a:r>
              </a:p>
              <a:p>
                <a:pPr lvl="1"/>
                <a14:m>
                  <m:oMath xmlns:m="http://schemas.openxmlformats.org/officeDocument/2006/math">
                    <m:r>
                      <a:rPr lang="en-US" altLang="zh-CN" sz="2400" i="1" dirty="0" smtClean="0">
                        <a:solidFill>
                          <a:srgbClr val="A6B5A1"/>
                        </a:solidFill>
                        <a:latin typeface="Cambria Math"/>
                      </a:rPr>
                      <m:t>𝑋</m:t>
                    </m:r>
                    <m:r>
                      <a:rPr lang="en-US" altLang="zh-CN" sz="2400" i="1" dirty="0" smtClean="0">
                        <a:solidFill>
                          <a:srgbClr val="A6B5A1"/>
                        </a:solidFill>
                        <a:latin typeface="Cambria Math"/>
                      </a:rPr>
                      <m:t>=</m:t>
                    </m:r>
                    <m:d>
                      <m:dPr>
                        <m:begChr m:val="{"/>
                        <m:endChr m:val="}"/>
                        <m:ctrlPr>
                          <a:rPr lang="en-US" altLang="zh-CN" sz="2400" i="1" dirty="0" smtClean="0">
                            <a:solidFill>
                              <a:srgbClr val="A6B5A1"/>
                            </a:solidFill>
                            <a:latin typeface="Cambria Math"/>
                          </a:rPr>
                        </m:ctrlPr>
                      </m:dPr>
                      <m:e>
                        <m:r>
                          <a:rPr lang="zh-CN" altLang="en-US" sz="2400" i="1" dirty="0" smtClean="0">
                            <a:solidFill>
                              <a:srgbClr val="A6B5A1"/>
                            </a:solidFill>
                            <a:latin typeface="Cambria Math"/>
                          </a:rPr>
                          <m:t>𝜑</m:t>
                        </m:r>
                      </m:e>
                    </m:d>
                    <m:r>
                      <a:rPr lang="en-US" altLang="zh-CN" sz="2400" b="0" i="1" dirty="0" smtClean="0">
                        <a:solidFill>
                          <a:srgbClr val="A6B5A1"/>
                        </a:solidFill>
                        <a:latin typeface="Cambria Math"/>
                      </a:rPr>
                      <m:t>, </m:t>
                    </m:r>
                    <m:r>
                      <a:rPr lang="en-US" altLang="zh-CN" sz="2400" b="0" i="1" dirty="0" smtClean="0">
                        <a:solidFill>
                          <a:srgbClr val="A6B5A1"/>
                        </a:solidFill>
                        <a:latin typeface="Cambria Math"/>
                      </a:rPr>
                      <m:t>𝑌</m:t>
                    </m:r>
                    <m:r>
                      <a:rPr lang="en-US" altLang="zh-CN" sz="2400" b="0" i="1" dirty="0" smtClean="0">
                        <a:solidFill>
                          <a:srgbClr val="A6B5A1"/>
                        </a:solidFill>
                        <a:latin typeface="Cambria Math"/>
                      </a:rPr>
                      <m:t>={</m:t>
                    </m:r>
                    <m:r>
                      <a:rPr lang="zh-CN" altLang="en-US" sz="2400" b="0" i="1" dirty="0" smtClean="0">
                        <a:solidFill>
                          <a:srgbClr val="A6B5A1"/>
                        </a:solidFill>
                        <a:latin typeface="Cambria Math"/>
                      </a:rPr>
                      <m:t>𝜑</m:t>
                    </m:r>
                    <m:r>
                      <a:rPr lang="en-US" altLang="zh-CN" sz="2400" b="0" i="1" dirty="0" smtClean="0">
                        <a:solidFill>
                          <a:srgbClr val="A6B5A1"/>
                        </a:solidFill>
                        <a:latin typeface="Cambria Math"/>
                      </a:rPr>
                      <m:t>}</m:t>
                    </m:r>
                    <m:r>
                      <a:rPr lang="en-US" altLang="zh-CN" sz="2400" i="1" dirty="0" smtClean="0">
                        <a:solidFill>
                          <a:srgbClr val="A6B5A1"/>
                        </a:solidFill>
                        <a:latin typeface="Cambria Math"/>
                      </a:rPr>
                      <m:t>.</m:t>
                    </m:r>
                  </m:oMath>
                </a14:m>
                <a:endParaRPr lang="zh-CN" altLang="en-US" sz="2400" dirty="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07704" y="287542"/>
                <a:ext cx="6779096" cy="5838621"/>
              </a:xfrm>
              <a:blipFill rotWithShape="1">
                <a:blip r:embed="rId3"/>
                <a:stretch>
                  <a:fillRect l="-2068" t="-135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74638"/>
            <a:ext cx="1144800" cy="2074242"/>
          </a:xfrm>
          <a:solidFill>
            <a:schemeClr val="tx1">
              <a:alpha val="99000"/>
            </a:schemeClr>
          </a:solidFill>
        </p:spPr>
        <p:txBody>
          <a:bodyPr>
            <a:normAutofit/>
          </a:bodyPr>
          <a:lstStyle/>
          <a:p>
            <a:r>
              <a:rPr lang="en-US" altLang="zh-CN" dirty="0" smtClean="0">
                <a:solidFill>
                  <a:schemeClr val="bg1"/>
                </a:solidFill>
              </a:rPr>
              <a:t>L</a:t>
            </a:r>
            <a:br>
              <a:rPr lang="en-US" altLang="zh-CN" dirty="0" smtClean="0">
                <a:solidFill>
                  <a:schemeClr val="bg1"/>
                </a:solidFill>
              </a:rPr>
            </a:br>
            <a:r>
              <a:rPr lang="en-US" altLang="zh-CN" dirty="0" smtClean="0">
                <a:solidFill>
                  <a:schemeClr val="bg1"/>
                </a:solidFill>
              </a:rPr>
              <a:t>K</a:t>
            </a:r>
            <a:endParaRPr lang="zh-CN" altLang="en-US" dirty="0">
              <a:solidFill>
                <a:schemeClr val="bg1"/>
              </a:solidFill>
            </a:endParaRPr>
          </a:p>
        </p:txBody>
      </p:sp>
      <p:cxnSp>
        <p:nvCxnSpPr>
          <p:cNvPr id="6" name="直接连接符 5"/>
          <p:cNvCxnSpPr/>
          <p:nvPr/>
        </p:nvCxnSpPr>
        <p:spPr>
          <a:xfrm>
            <a:off x="462771" y="1412776"/>
            <a:ext cx="0" cy="5445224"/>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2483768" y="2276872"/>
            <a:ext cx="2736304" cy="3240360"/>
            <a:chOff x="3635896" y="2204864"/>
            <a:chExt cx="2736304" cy="3240360"/>
          </a:xfrm>
        </p:grpSpPr>
        <p:sp>
          <p:nvSpPr>
            <p:cNvPr id="9" name="椭圆 8"/>
            <p:cNvSpPr/>
            <p:nvPr/>
          </p:nvSpPr>
          <p:spPr>
            <a:xfrm>
              <a:off x="3635896" y="2729732"/>
              <a:ext cx="2736304" cy="2715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68044" y="27089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34998" y="282604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4833138" y="2204864"/>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833138" y="2204864"/>
                  <a:ext cx="386934" cy="370294"/>
                </a:xfrm>
                <a:prstGeom prst="rect">
                  <a:avLst/>
                </a:prstGeom>
                <a:blipFill rotWithShape="1">
                  <a:blip r:embed="rId4"/>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67944" y="2348880"/>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067944" y="2348880"/>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p:sp>
          <p:nvSpPr>
            <p:cNvPr id="14" name="椭圆 13"/>
            <p:cNvSpPr/>
            <p:nvPr/>
          </p:nvSpPr>
          <p:spPr>
            <a:xfrm>
              <a:off x="4441431" y="280782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5517214" y="2339588"/>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17214" y="2339588"/>
                  <a:ext cx="422938" cy="369332"/>
                </a:xfrm>
                <a:prstGeom prst="rect">
                  <a:avLst/>
                </a:prstGeom>
                <a:blipFill rotWithShape="1">
                  <a:blip r:embed="rId6"/>
                  <a:stretch>
                    <a:fillRect b="-833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5220072" y="2649686"/>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r>
                        <a:rPr lang="zh-CN" altLang="en-US" b="0" i="1" smtClean="0">
                          <a:latin typeface="Cambria Math"/>
                        </a:rPr>
                        <m:t>𝜑</m:t>
                      </m:r>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r>
                        <a:rPr lang="zh-CN" altLang="en-US" i="1" smtClean="0">
                          <a:latin typeface="Cambria Math"/>
                        </a:rPr>
                        <m:t>𝜑</m:t>
                      </m:r>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220072" y="2649686"/>
                <a:ext cx="2987824" cy="923330"/>
              </a:xfrm>
              <a:prstGeom prst="rect">
                <a:avLst/>
              </a:prstGeom>
              <a:blipFill rotWithShape="1">
                <a:blip r:embed="rId7"/>
                <a:stretch>
                  <a:fillRect b="-2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149784"/>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796136" y="1700808"/>
            <a:ext cx="2736304" cy="3240360"/>
            <a:chOff x="3635896" y="2204864"/>
            <a:chExt cx="2736304" cy="3240360"/>
          </a:xfrm>
        </p:grpSpPr>
        <p:sp>
          <p:nvSpPr>
            <p:cNvPr id="7" name="椭圆 6"/>
            <p:cNvSpPr/>
            <p:nvPr/>
          </p:nvSpPr>
          <p:spPr>
            <a:xfrm>
              <a:off x="3635896" y="2729732"/>
              <a:ext cx="2736304" cy="27154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968044" y="27089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34998" y="282604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4833138" y="2204864"/>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833138" y="2204864"/>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67944" y="2348880"/>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67944" y="2348880"/>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4441431" y="280782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5517214" y="2339588"/>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517214" y="2339588"/>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 name="TextBox 15"/>
              <p:cNvSpPr txBox="1"/>
              <p:nvPr/>
            </p:nvSpPr>
            <p:spPr>
              <a:xfrm>
                <a:off x="5688632" y="5229200"/>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r>
                        <a:rPr lang="zh-CN" altLang="en-US" b="0" i="1" smtClean="0">
                          <a:latin typeface="Cambria Math"/>
                        </a:rPr>
                        <m:t>𝜑</m:t>
                      </m:r>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r>
                        <a:rPr lang="zh-CN" altLang="en-US" i="1" smtClean="0">
                          <a:latin typeface="Cambria Math"/>
                        </a:rPr>
                        <m:t>𝜑</m:t>
                      </m:r>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23330"/>
              </a:xfrm>
              <a:prstGeom prst="rect">
                <a:avLst/>
              </a:prstGeom>
              <a:blipFill rotWithShape="1">
                <a:blip r:embed="rId6"/>
                <a:stretch>
                  <a:fillRect b="-2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834829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rgbClr val="FF0000"/>
                              </a:solidFill>
                              <a:latin typeface="Cambria Math"/>
                            </a:rPr>
                          </m:ctrlPr>
                        </m:sSubPr>
                        <m:e>
                          <m:r>
                            <a:rPr lang="en-US" altLang="zh-CN" b="0" i="1" smtClean="0">
                              <a:solidFill>
                                <a:srgbClr val="FF0000"/>
                              </a:solidFill>
                              <a:latin typeface="Cambria Math"/>
                            </a:rPr>
                            <m:t>𝑥</m:t>
                          </m:r>
                        </m:e>
                        <m:sub>
                          <m:r>
                            <a:rPr lang="en-US" altLang="zh-CN" b="0" i="1" smtClean="0">
                              <a:solidFill>
                                <a:srgbClr val="FF0000"/>
                              </a:solidFill>
                              <a:latin typeface="Cambria Math"/>
                            </a:rPr>
                            <m:t>1</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r>
                        <a:rPr lang="zh-CN" altLang="en-US" i="1" smtClean="0">
                          <a:latin typeface="Cambria Math"/>
                        </a:rPr>
                        <m:t>𝜑</m:t>
                      </m:r>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23330"/>
              </a:xfrm>
              <a:prstGeom prst="rect">
                <a:avLst/>
              </a:prstGeom>
              <a:blipFill rotWithShape="1">
                <a:blip r:embed="rId6"/>
                <a:stretch>
                  <a:fillRect b="-2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45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r>
                        <a:rPr lang="zh-CN" altLang="en-US" i="1" smtClean="0">
                          <a:latin typeface="Cambria Math"/>
                        </a:rPr>
                        <m:t>𝜑</m:t>
                      </m:r>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23330"/>
              </a:xfrm>
              <a:prstGeom prst="rect">
                <a:avLst/>
              </a:prstGeom>
              <a:blipFill rotWithShape="1">
                <a:blip r:embed="rId6"/>
                <a:stretch>
                  <a:fillRect b="-2649"/>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077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rgbClr val="FF0000"/>
                              </a:solidFill>
                              <a:latin typeface="Cambria Math"/>
                            </a:rPr>
                          </m:ctrlPr>
                        </m:sSubPr>
                        <m:e>
                          <m:r>
                            <a:rPr lang="en-US" altLang="zh-CN" b="0" i="1" smtClean="0">
                              <a:solidFill>
                                <a:srgbClr val="FF0000"/>
                              </a:solidFill>
                              <a:latin typeface="Cambria Math"/>
                            </a:rPr>
                            <m:t>𝑦</m:t>
                          </m:r>
                        </m:e>
                        <m:sub>
                          <m:r>
                            <a:rPr lang="en-US" altLang="zh-CN" b="0" i="1" smtClean="0">
                              <a:solidFill>
                                <a:srgbClr val="FF0000"/>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23330"/>
              </a:xfrm>
              <a:prstGeom prst="rect">
                <a:avLst/>
              </a:prstGeom>
              <a:blipFill rotWithShape="1">
                <a:blip r:embed="rId6"/>
                <a:stretch>
                  <a:fillRect b="-2649"/>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cxnSp>
        <p:nvCxnSpPr>
          <p:cNvPr id="5" name="直接连接符 4"/>
          <p:cNvCxnSpPr>
            <a:stCxn id="9" idx="0"/>
            <a:endCxn id="17" idx="3"/>
          </p:cNvCxnSpPr>
          <p:nvPr/>
        </p:nvCxnSpPr>
        <p:spPr>
          <a:xfrm>
            <a:off x="7731242" y="2321986"/>
            <a:ext cx="113494" cy="2451174"/>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389422" y="328498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1</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389422" y="3284984"/>
                <a:ext cx="422938" cy="369332"/>
              </a:xfrm>
              <a:prstGeom prst="rect">
                <a:avLst/>
              </a:prstGeom>
              <a:blipFill rotWithShape="1">
                <a:blip r:embed="rId8"/>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388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r>
                  <a:rPr lang="en-US" altLang="zh-CN" sz="2400" dirty="0" err="1" smtClean="0">
                    <a:solidFill>
                      <a:srgbClr val="A6B5A1"/>
                    </a:solidFill>
                  </a:rPr>
                  <a:t>Remove</a:t>
                </a:r>
                <a:r>
                  <a:rPr lang="en-US" altLang="zh-CN" sz="2400" dirty="0" smtClean="0">
                    <a:solidFill>
                      <a:srgbClr val="A6B5A1"/>
                    </a:solidFill>
                  </a:rPr>
                  <a:t> </a:t>
                </a:r>
                <a14:m>
                  <m:oMath xmlns:m="http://schemas.openxmlformats.org/officeDocument/2006/math">
                    <m:d>
                      <m:dPr>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r>
                              <a:rPr lang="en-US" altLang="zh-CN" sz="2400" b="0" i="1" smtClean="0">
                                <a:solidFill>
                                  <a:srgbClr val="A6B5A1"/>
                                </a:solidFill>
                                <a:latin typeface="Cambria Math"/>
                              </a:rPr>
                              <m:t>−1</m:t>
                            </m:r>
                          </m:sub>
                        </m:sSub>
                      </m:e>
                    </m:d>
                  </m:oMath>
                </a14:m>
                <a:r>
                  <a:rPr lang="en-US" altLang="zh-CN" sz="2400" dirty="0">
                    <a:solidFill>
                      <a:srgbClr val="A6B5A1"/>
                    </a:solidFill>
                  </a:rPr>
                  <a:t> from </a:t>
                </a:r>
                <a14:m>
                  <m:oMath xmlns:m="http://schemas.openxmlformats.org/officeDocument/2006/math">
                    <m:r>
                      <a:rPr lang="en-US" altLang="zh-CN" sz="2400" i="1" dirty="0">
                        <a:solidFill>
                          <a:srgbClr val="A6B5A1"/>
                        </a:solidFill>
                        <a:latin typeface="Cambria Math"/>
                      </a:rPr>
                      <m:t>𝑇</m:t>
                    </m:r>
                  </m:oMath>
                </a14:m>
                <a:r>
                  <a:rPr lang="en-US" altLang="zh-CN" sz="2400" dirty="0">
                    <a:solidFill>
                      <a:srgbClr val="A6B5A1"/>
                    </a:solidFill>
                  </a:rPr>
                  <a:t>, add to </a:t>
                </a:r>
                <a14:m>
                  <m:oMath xmlns:m="http://schemas.openxmlformats.org/officeDocument/2006/math">
                    <m:r>
                      <a:rPr lang="en-US" altLang="zh-CN" sz="2400" i="1">
                        <a:solidFill>
                          <a:srgbClr val="A6B5A1"/>
                        </a:solidFill>
                        <a:latin typeface="Cambria Math"/>
                      </a:rPr>
                      <m:t>𝑋</m:t>
                    </m:r>
                  </m:oMath>
                </a14:m>
                <a:r>
                  <a:rPr lang="en-US" altLang="zh-CN" sz="2400" dirty="0">
                    <a:solidFill>
                      <a:srgbClr val="A6B5A1"/>
                    </a:solidFill>
                  </a:rPr>
                  <a:t>, denotes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b="0" i="1" smtClean="0">
                            <a:solidFill>
                              <a:srgbClr val="A6B5A1"/>
                            </a:solidFill>
                            <a:latin typeface="Cambria Math"/>
                          </a:rPr>
                          <m:t>2</m:t>
                        </m:r>
                      </m:sub>
                    </m:sSub>
                  </m:oMath>
                </a14:m>
                <a:r>
                  <a:rPr lang="en-US" altLang="zh-CN" sz="2400" dirty="0" smtClean="0">
                    <a:solidFill>
                      <a:srgbClr val="A6B5A1"/>
                    </a:solidFill>
                  </a:rPr>
                  <a:t>. </a:t>
                </a:r>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r="-318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chemeClr val="tx1"/>
                              </a:solidFill>
                              <a:latin typeface="Cambria Math"/>
                            </a:rPr>
                          </m:ctrlPr>
                        </m:sSubPr>
                        <m:e>
                          <m:r>
                            <a:rPr lang="en-US" altLang="zh-CN" b="0" i="1" smtClean="0">
                              <a:solidFill>
                                <a:schemeClr val="tx1"/>
                              </a:solidFill>
                              <a:latin typeface="Cambria Math"/>
                            </a:rPr>
                            <m:t>𝑦</m:t>
                          </m:r>
                        </m:e>
                        <m:sub>
                          <m:r>
                            <a:rPr lang="en-US" altLang="zh-CN" b="0" i="1" smtClean="0">
                              <a:solidFill>
                                <a:schemeClr val="tx1"/>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23330"/>
              </a:xfrm>
              <a:prstGeom prst="rect">
                <a:avLst/>
              </a:prstGeom>
              <a:blipFill rotWithShape="1">
                <a:blip r:embed="rId6"/>
                <a:stretch>
                  <a:fillRect b="-2649"/>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cxnSp>
        <p:nvCxnSpPr>
          <p:cNvPr id="5" name="直接连接符 4"/>
          <p:cNvCxnSpPr>
            <a:stCxn id="9" idx="0"/>
            <a:endCxn id="17" idx="3"/>
          </p:cNvCxnSpPr>
          <p:nvPr/>
        </p:nvCxnSpPr>
        <p:spPr>
          <a:xfrm>
            <a:off x="7731242" y="2321986"/>
            <a:ext cx="113494" cy="2451174"/>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389422" y="328498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1</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389422" y="3284984"/>
                <a:ext cx="422938" cy="369332"/>
              </a:xfrm>
              <a:prstGeom prst="rect">
                <a:avLst/>
              </a:prstGeom>
              <a:blipFill rotWithShape="1">
                <a:blip r:embed="rId8"/>
                <a:stretch>
                  <a:fillRect b="-8333"/>
                </a:stretch>
              </a:blipFill>
            </p:spPr>
            <p:txBody>
              <a:bodyPr/>
              <a:lstStyle/>
              <a:p>
                <a:r>
                  <a:rPr lang="zh-CN" altLang="en-US">
                    <a:noFill/>
                  </a:rPr>
                  <a:t> </a:t>
                </a:r>
              </a:p>
            </p:txBody>
          </p:sp>
        </mc:Fallback>
      </mc:AlternateContent>
      <p:sp>
        <p:nvSpPr>
          <p:cNvPr id="20" name="椭圆 19"/>
          <p:cNvSpPr/>
          <p:nvPr/>
        </p:nvSpPr>
        <p:spPr>
          <a:xfrm>
            <a:off x="8230961" y="435165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44408" y="429309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r>
                            <a:rPr lang="en-US" altLang="zh-CN" b="0" i="1" smtClean="0">
                              <a:latin typeface="Cambria Math"/>
                            </a:rPr>
                            <m:t>−1</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244408" y="4293096"/>
                <a:ext cx="422938" cy="369332"/>
              </a:xfrm>
              <a:prstGeom prst="rect">
                <a:avLst/>
              </a:prstGeom>
              <a:blipFill rotWithShape="1">
                <a:blip r:embed="rId9"/>
                <a:stretch>
                  <a:fillRect r="-30000"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692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r>
                  <a:rPr lang="en-US" altLang="zh-CN" sz="2400" dirty="0" err="1" smtClean="0">
                    <a:solidFill>
                      <a:srgbClr val="A6B5A1"/>
                    </a:solidFill>
                  </a:rPr>
                  <a:t>Remove</a:t>
                </a:r>
                <a:r>
                  <a:rPr lang="en-US" altLang="zh-CN" sz="2400" dirty="0" smtClean="0">
                    <a:solidFill>
                      <a:srgbClr val="A6B5A1"/>
                    </a:solidFill>
                  </a:rPr>
                  <a:t> </a:t>
                </a:r>
                <a14:m>
                  <m:oMath xmlns:m="http://schemas.openxmlformats.org/officeDocument/2006/math">
                    <m:d>
                      <m:dPr>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r>
                              <a:rPr lang="en-US" altLang="zh-CN" sz="2400" b="0" i="1" smtClean="0">
                                <a:solidFill>
                                  <a:srgbClr val="A6B5A1"/>
                                </a:solidFill>
                                <a:latin typeface="Cambria Math"/>
                              </a:rPr>
                              <m:t>−1</m:t>
                            </m:r>
                          </m:sub>
                        </m:sSub>
                      </m:e>
                    </m:d>
                  </m:oMath>
                </a14:m>
                <a:r>
                  <a:rPr lang="en-US" altLang="zh-CN" sz="2400" dirty="0">
                    <a:solidFill>
                      <a:srgbClr val="A6B5A1"/>
                    </a:solidFill>
                  </a:rPr>
                  <a:t> from </a:t>
                </a:r>
                <a14:m>
                  <m:oMath xmlns:m="http://schemas.openxmlformats.org/officeDocument/2006/math">
                    <m:r>
                      <a:rPr lang="en-US" altLang="zh-CN" sz="2400" i="1" dirty="0">
                        <a:solidFill>
                          <a:srgbClr val="A6B5A1"/>
                        </a:solidFill>
                        <a:latin typeface="Cambria Math"/>
                      </a:rPr>
                      <m:t>𝑇</m:t>
                    </m:r>
                  </m:oMath>
                </a14:m>
                <a:r>
                  <a:rPr lang="en-US" altLang="zh-CN" sz="2400" dirty="0">
                    <a:solidFill>
                      <a:srgbClr val="A6B5A1"/>
                    </a:solidFill>
                  </a:rPr>
                  <a:t>, add to </a:t>
                </a:r>
                <a14:m>
                  <m:oMath xmlns:m="http://schemas.openxmlformats.org/officeDocument/2006/math">
                    <m:r>
                      <a:rPr lang="en-US" altLang="zh-CN" sz="2400" i="1">
                        <a:solidFill>
                          <a:srgbClr val="A6B5A1"/>
                        </a:solidFill>
                        <a:latin typeface="Cambria Math"/>
                      </a:rPr>
                      <m:t>𝑋</m:t>
                    </m:r>
                  </m:oMath>
                </a14:m>
                <a:r>
                  <a:rPr lang="en-US" altLang="zh-CN" sz="2400" dirty="0">
                    <a:solidFill>
                      <a:srgbClr val="A6B5A1"/>
                    </a:solidFill>
                  </a:rPr>
                  <a:t>, denotes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b="0" i="1" smtClean="0">
                            <a:solidFill>
                              <a:srgbClr val="A6B5A1"/>
                            </a:solidFill>
                            <a:latin typeface="Cambria Math"/>
                          </a:rPr>
                          <m:t>2</m:t>
                        </m:r>
                      </m:sub>
                    </m:sSub>
                  </m:oMath>
                </a14:m>
                <a:r>
                  <a:rPr lang="en-US" altLang="zh-CN" sz="2400" dirty="0" smtClean="0">
                    <a:solidFill>
                      <a:srgbClr val="A6B5A1"/>
                    </a:solidFill>
                  </a:rPr>
                  <a:t>. </a:t>
                </a:r>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r="-318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35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solidFill>
                            <a:schemeClr val="tx1"/>
                          </a:solidFill>
                          <a:latin typeface="Cambria Math"/>
                        </a:rPr>
                        <m:t>,</m:t>
                      </m:r>
                      <m:sSub>
                        <m:sSubPr>
                          <m:ctrlPr>
                            <a:rPr lang="en-US" altLang="zh-CN" b="0" i="1" smtClean="0">
                              <a:solidFill>
                                <a:srgbClr val="FF0000"/>
                              </a:solidFill>
                              <a:latin typeface="Cambria Math"/>
                            </a:rPr>
                          </m:ctrlPr>
                        </m:sSubPr>
                        <m:e>
                          <m:r>
                            <a:rPr lang="en-US" altLang="zh-CN" b="0" i="1" smtClean="0">
                              <a:solidFill>
                                <a:srgbClr val="FF0000"/>
                              </a:solidFill>
                              <a:latin typeface="Cambria Math"/>
                            </a:rPr>
                            <m:t>𝑥</m:t>
                          </m:r>
                        </m:e>
                        <m:sub>
                          <m:r>
                            <a:rPr lang="en-US" altLang="zh-CN" b="0" i="1" smtClean="0">
                              <a:solidFill>
                                <a:srgbClr val="FF0000"/>
                              </a:solidFill>
                              <a:latin typeface="Cambria Math"/>
                            </a:rPr>
                            <m:t>2</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chemeClr val="tx1"/>
                              </a:solidFill>
                              <a:latin typeface="Cambria Math"/>
                            </a:rPr>
                          </m:ctrlPr>
                        </m:sSubPr>
                        <m:e>
                          <m:r>
                            <a:rPr lang="en-US" altLang="zh-CN" b="0" i="1" smtClean="0">
                              <a:solidFill>
                                <a:schemeClr val="tx1"/>
                              </a:solidFill>
                              <a:latin typeface="Cambria Math"/>
                            </a:rPr>
                            <m:t>𝑦</m:t>
                          </m:r>
                        </m:e>
                        <m:sub>
                          <m:r>
                            <a:rPr lang="en-US" altLang="zh-CN" b="0" i="1" smtClean="0">
                              <a:solidFill>
                                <a:schemeClr val="tx1"/>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35513"/>
              </a:xfrm>
              <a:prstGeom prst="rect">
                <a:avLst/>
              </a:prstGeom>
              <a:blipFill rotWithShape="1">
                <a:blip r:embed="rId6"/>
                <a:stretch>
                  <a:fillRect b="-1307"/>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cxnSp>
        <p:nvCxnSpPr>
          <p:cNvPr id="5" name="直接连接符 4"/>
          <p:cNvCxnSpPr>
            <a:stCxn id="9" idx="0"/>
            <a:endCxn id="17" idx="3"/>
          </p:cNvCxnSpPr>
          <p:nvPr/>
        </p:nvCxnSpPr>
        <p:spPr>
          <a:xfrm>
            <a:off x="7731242" y="2321986"/>
            <a:ext cx="113494" cy="2451174"/>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389422" y="328498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1</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389422" y="3284984"/>
                <a:ext cx="422938" cy="369332"/>
              </a:xfrm>
              <a:prstGeom prst="rect">
                <a:avLst/>
              </a:prstGeom>
              <a:blipFill rotWithShape="1">
                <a:blip r:embed="rId8"/>
                <a:stretch>
                  <a:fillRect b="-8333"/>
                </a:stretch>
              </a:blipFill>
            </p:spPr>
            <p:txBody>
              <a:bodyPr/>
              <a:lstStyle/>
              <a:p>
                <a:r>
                  <a:rPr lang="zh-CN" altLang="en-US">
                    <a:noFill/>
                  </a:rPr>
                  <a:t> </a:t>
                </a:r>
              </a:p>
            </p:txBody>
          </p:sp>
        </mc:Fallback>
      </mc:AlternateContent>
      <p:sp>
        <p:nvSpPr>
          <p:cNvPr id="20" name="椭圆 19"/>
          <p:cNvSpPr/>
          <p:nvPr/>
        </p:nvSpPr>
        <p:spPr>
          <a:xfrm>
            <a:off x="8230961" y="435165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44408" y="429309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r>
                            <a:rPr lang="en-US" altLang="zh-CN" b="0" i="1" smtClean="0">
                              <a:latin typeface="Cambria Math"/>
                            </a:rPr>
                            <m:t>−1</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244408" y="4293096"/>
                <a:ext cx="422938" cy="369332"/>
              </a:xfrm>
              <a:prstGeom prst="rect">
                <a:avLst/>
              </a:prstGeom>
              <a:blipFill rotWithShape="1">
                <a:blip r:embed="rId9"/>
                <a:stretch>
                  <a:fillRect r="-30000" b="-6557"/>
                </a:stretch>
              </a:blipFill>
            </p:spPr>
            <p:txBody>
              <a:bodyPr/>
              <a:lstStyle/>
              <a:p>
                <a:r>
                  <a:rPr lang="zh-CN" altLang="en-US">
                    <a:noFill/>
                  </a:rPr>
                  <a:t> </a:t>
                </a:r>
              </a:p>
            </p:txBody>
          </p:sp>
        </mc:Fallback>
      </mc:AlternateContent>
      <p:sp>
        <p:nvSpPr>
          <p:cNvPr id="22" name="弧形 21"/>
          <p:cNvSpPr/>
          <p:nvPr/>
        </p:nvSpPr>
        <p:spPr>
          <a:xfrm>
            <a:off x="5796136" y="2225676"/>
            <a:ext cx="2736304" cy="2715492"/>
          </a:xfrm>
          <a:prstGeom prst="arc">
            <a:avLst>
              <a:gd name="adj1" fmla="val 2292858"/>
              <a:gd name="adj2" fmla="val 3406092"/>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993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smtClean="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r>
                  <a:rPr lang="en-US" altLang="zh-CN" sz="2400" dirty="0" smtClean="0">
                    <a:solidFill>
                      <a:srgbClr val="A6B5A1"/>
                    </a:solidFill>
                  </a:rPr>
                  <a:t>Remove </a:t>
                </a:r>
                <a14:m>
                  <m:oMath xmlns:m="http://schemas.openxmlformats.org/officeDocument/2006/math">
                    <m:d>
                      <m:dPr>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r>
                              <a:rPr lang="en-US" altLang="zh-CN" sz="2400" b="0" i="1" smtClean="0">
                                <a:solidFill>
                                  <a:srgbClr val="A6B5A1"/>
                                </a:solidFill>
                                <a:latin typeface="Cambria Math"/>
                              </a:rPr>
                              <m:t>−1</m:t>
                            </m:r>
                          </m:sub>
                        </m:sSub>
                      </m:e>
                    </m:d>
                  </m:oMath>
                </a14:m>
                <a:r>
                  <a:rPr lang="en-US" altLang="zh-CN" sz="2400" dirty="0">
                    <a:solidFill>
                      <a:srgbClr val="A6B5A1"/>
                    </a:solidFill>
                  </a:rPr>
                  <a:t> from </a:t>
                </a:r>
                <a14:m>
                  <m:oMath xmlns:m="http://schemas.openxmlformats.org/officeDocument/2006/math">
                    <m:r>
                      <a:rPr lang="en-US" altLang="zh-CN" sz="2400" i="1" dirty="0">
                        <a:solidFill>
                          <a:srgbClr val="A6B5A1"/>
                        </a:solidFill>
                        <a:latin typeface="Cambria Math"/>
                      </a:rPr>
                      <m:t>𝑇</m:t>
                    </m:r>
                  </m:oMath>
                </a14:m>
                <a:r>
                  <a:rPr lang="en-US" altLang="zh-CN" sz="2400" dirty="0">
                    <a:solidFill>
                      <a:srgbClr val="A6B5A1"/>
                    </a:solidFill>
                  </a:rPr>
                  <a:t>, add to </a:t>
                </a:r>
                <a14:m>
                  <m:oMath xmlns:m="http://schemas.openxmlformats.org/officeDocument/2006/math">
                    <m:r>
                      <a:rPr lang="en-US" altLang="zh-CN" sz="2400" i="1">
                        <a:solidFill>
                          <a:srgbClr val="A6B5A1"/>
                        </a:solidFill>
                        <a:latin typeface="Cambria Math"/>
                      </a:rPr>
                      <m:t>𝑋</m:t>
                    </m:r>
                  </m:oMath>
                </a14:m>
                <a:r>
                  <a:rPr lang="en-US" altLang="zh-CN" sz="2400" dirty="0">
                    <a:solidFill>
                      <a:srgbClr val="A6B5A1"/>
                    </a:solidFill>
                  </a:rPr>
                  <a:t>, denotes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b="0" i="1" smtClean="0">
                            <a:solidFill>
                              <a:srgbClr val="A6B5A1"/>
                            </a:solidFill>
                            <a:latin typeface="Cambria Math"/>
                          </a:rPr>
                          <m:t>2</m:t>
                        </m:r>
                      </m:sub>
                    </m:sSub>
                  </m:oMath>
                </a14:m>
                <a:r>
                  <a:rPr lang="en-US" altLang="zh-CN" sz="2400" dirty="0" smtClean="0">
                    <a:solidFill>
                      <a:srgbClr val="A6B5A1"/>
                    </a:solidFill>
                  </a:rPr>
                  <a:t>. </a:t>
                </a:r>
              </a:p>
              <a:p>
                <a:pPr lvl="1"/>
                <a:r>
                  <a:rPr lang="en-US" altLang="zh-CN" sz="2400" dirty="0">
                    <a:solidFill>
                      <a:srgbClr val="A6B5A1"/>
                    </a:solidFill>
                  </a:rPr>
                  <a:t>Reverse the tour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3</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r>
                          <a:rPr lang="en-US" altLang="zh-CN" sz="2400" i="1">
                            <a:solidFill>
                              <a:srgbClr val="A6B5A1"/>
                            </a:solidFill>
                            <a:latin typeface="Cambria Math"/>
                          </a:rPr>
                          <m:t>−1</m:t>
                        </m:r>
                      </m:sub>
                    </m:sSub>
                  </m:oMath>
                </a14:m>
                <a:r>
                  <a:rPr lang="en-US" altLang="zh-CN" sz="2400" dirty="0">
                    <a:solidFill>
                      <a:srgbClr val="A6B5A1"/>
                    </a:solidFill>
                  </a:rPr>
                  <a:t>.</a:t>
                </a:r>
                <a:endParaRPr lang="en-US" altLang="zh-CN" dirty="0">
                  <a:solidFill>
                    <a:srgbClr val="A6B5A1"/>
                  </a:solidFill>
                </a:endParaRP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r="-318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688632" y="5229200"/>
                <a:ext cx="2987824" cy="935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2</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chemeClr val="tx1"/>
                              </a:solidFill>
                              <a:latin typeface="Cambria Math"/>
                            </a:rPr>
                          </m:ctrlPr>
                        </m:sSubPr>
                        <m:e>
                          <m:r>
                            <a:rPr lang="en-US" altLang="zh-CN" b="0" i="1" smtClean="0">
                              <a:solidFill>
                                <a:schemeClr val="tx1"/>
                              </a:solidFill>
                              <a:latin typeface="Cambria Math"/>
                            </a:rPr>
                            <m:t>𝑦</m:t>
                          </m:r>
                        </m:e>
                        <m:sub>
                          <m:r>
                            <a:rPr lang="en-US" altLang="zh-CN" b="0" i="1" smtClean="0">
                              <a:solidFill>
                                <a:schemeClr val="tx1"/>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688632" y="5229200"/>
                <a:ext cx="2987824" cy="935513"/>
              </a:xfrm>
              <a:prstGeom prst="rect">
                <a:avLst/>
              </a:prstGeom>
              <a:blipFill rotWithShape="1">
                <a:blip r:embed="rId6"/>
                <a:stretch>
                  <a:fillRect b="-1307"/>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cxnSp>
        <p:nvCxnSpPr>
          <p:cNvPr id="5" name="直接连接符 4"/>
          <p:cNvCxnSpPr>
            <a:stCxn id="9" idx="0"/>
            <a:endCxn id="17" idx="3"/>
          </p:cNvCxnSpPr>
          <p:nvPr/>
        </p:nvCxnSpPr>
        <p:spPr>
          <a:xfrm>
            <a:off x="7731242" y="2321986"/>
            <a:ext cx="113494" cy="2451174"/>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389422" y="328498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1</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389422" y="3284984"/>
                <a:ext cx="422938" cy="369332"/>
              </a:xfrm>
              <a:prstGeom prst="rect">
                <a:avLst/>
              </a:prstGeom>
              <a:blipFill rotWithShape="1">
                <a:blip r:embed="rId8"/>
                <a:stretch>
                  <a:fillRect b="-8333"/>
                </a:stretch>
              </a:blipFill>
            </p:spPr>
            <p:txBody>
              <a:bodyPr/>
              <a:lstStyle/>
              <a:p>
                <a:r>
                  <a:rPr lang="zh-CN" altLang="en-US">
                    <a:noFill/>
                  </a:rPr>
                  <a:t> </a:t>
                </a:r>
              </a:p>
            </p:txBody>
          </p:sp>
        </mc:Fallback>
      </mc:AlternateContent>
      <p:sp>
        <p:nvSpPr>
          <p:cNvPr id="20" name="椭圆 19"/>
          <p:cNvSpPr/>
          <p:nvPr/>
        </p:nvSpPr>
        <p:spPr>
          <a:xfrm>
            <a:off x="8230961" y="435165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44408" y="429309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r>
                            <a:rPr lang="en-US" altLang="zh-CN" b="0" i="1" smtClean="0">
                              <a:latin typeface="Cambria Math"/>
                            </a:rPr>
                            <m:t>−1</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244408" y="4293096"/>
                <a:ext cx="422938" cy="369332"/>
              </a:xfrm>
              <a:prstGeom prst="rect">
                <a:avLst/>
              </a:prstGeom>
              <a:blipFill rotWithShape="1">
                <a:blip r:embed="rId9"/>
                <a:stretch>
                  <a:fillRect r="-30000" b="-6557"/>
                </a:stretch>
              </a:blipFill>
            </p:spPr>
            <p:txBody>
              <a:bodyPr/>
              <a:lstStyle/>
              <a:p>
                <a:r>
                  <a:rPr lang="zh-CN" altLang="en-US">
                    <a:noFill/>
                  </a:rPr>
                  <a:t> </a:t>
                </a:r>
              </a:p>
            </p:txBody>
          </p:sp>
        </mc:Fallback>
      </mc:AlternateContent>
      <p:sp>
        <p:nvSpPr>
          <p:cNvPr id="22" name="弧形 21"/>
          <p:cNvSpPr/>
          <p:nvPr/>
        </p:nvSpPr>
        <p:spPr>
          <a:xfrm>
            <a:off x="5796136" y="2225676"/>
            <a:ext cx="2736304" cy="2715492"/>
          </a:xfrm>
          <a:prstGeom prst="arc">
            <a:avLst>
              <a:gd name="adj1" fmla="val 2292858"/>
              <a:gd name="adj2" fmla="val 3406092"/>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332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smtClean="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r>
                  <a:rPr lang="en-US" altLang="zh-CN" sz="2400" dirty="0" smtClean="0">
                    <a:solidFill>
                      <a:srgbClr val="A6B5A1"/>
                    </a:solidFill>
                  </a:rPr>
                  <a:t>Remove </a:t>
                </a:r>
                <a14:m>
                  <m:oMath xmlns:m="http://schemas.openxmlformats.org/officeDocument/2006/math">
                    <m:d>
                      <m:dPr>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r>
                              <a:rPr lang="en-US" altLang="zh-CN" sz="2400" b="0" i="1" smtClean="0">
                                <a:solidFill>
                                  <a:srgbClr val="A6B5A1"/>
                                </a:solidFill>
                                <a:latin typeface="Cambria Math"/>
                              </a:rPr>
                              <m:t>−1</m:t>
                            </m:r>
                          </m:sub>
                        </m:sSub>
                      </m:e>
                    </m:d>
                  </m:oMath>
                </a14:m>
                <a:r>
                  <a:rPr lang="en-US" altLang="zh-CN" sz="2400" dirty="0">
                    <a:solidFill>
                      <a:srgbClr val="A6B5A1"/>
                    </a:solidFill>
                  </a:rPr>
                  <a:t> from </a:t>
                </a:r>
                <a14:m>
                  <m:oMath xmlns:m="http://schemas.openxmlformats.org/officeDocument/2006/math">
                    <m:r>
                      <a:rPr lang="en-US" altLang="zh-CN" sz="2400" i="1" dirty="0">
                        <a:solidFill>
                          <a:srgbClr val="A6B5A1"/>
                        </a:solidFill>
                        <a:latin typeface="Cambria Math"/>
                      </a:rPr>
                      <m:t>𝑇</m:t>
                    </m:r>
                  </m:oMath>
                </a14:m>
                <a:r>
                  <a:rPr lang="en-US" altLang="zh-CN" sz="2400" dirty="0">
                    <a:solidFill>
                      <a:srgbClr val="A6B5A1"/>
                    </a:solidFill>
                  </a:rPr>
                  <a:t>, add to </a:t>
                </a:r>
                <a14:m>
                  <m:oMath xmlns:m="http://schemas.openxmlformats.org/officeDocument/2006/math">
                    <m:r>
                      <a:rPr lang="en-US" altLang="zh-CN" sz="2400" i="1">
                        <a:solidFill>
                          <a:srgbClr val="A6B5A1"/>
                        </a:solidFill>
                        <a:latin typeface="Cambria Math"/>
                      </a:rPr>
                      <m:t>𝑋</m:t>
                    </m:r>
                  </m:oMath>
                </a14:m>
                <a:r>
                  <a:rPr lang="en-US" altLang="zh-CN" sz="2400" dirty="0">
                    <a:solidFill>
                      <a:srgbClr val="A6B5A1"/>
                    </a:solidFill>
                  </a:rPr>
                  <a:t>, denotes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b="0" i="1" smtClean="0">
                            <a:solidFill>
                              <a:srgbClr val="A6B5A1"/>
                            </a:solidFill>
                            <a:latin typeface="Cambria Math"/>
                          </a:rPr>
                          <m:t>2</m:t>
                        </m:r>
                      </m:sub>
                    </m:sSub>
                  </m:oMath>
                </a14:m>
                <a:r>
                  <a:rPr lang="en-US" altLang="zh-CN" sz="2400" dirty="0" smtClean="0">
                    <a:solidFill>
                      <a:srgbClr val="A6B5A1"/>
                    </a:solidFill>
                  </a:rPr>
                  <a:t>. </a:t>
                </a:r>
              </a:p>
              <a:p>
                <a:pPr lvl="1"/>
                <a:r>
                  <a:rPr lang="en-US" altLang="zh-CN" sz="2400" dirty="0">
                    <a:solidFill>
                      <a:srgbClr val="A6B5A1"/>
                    </a:solidFill>
                  </a:rPr>
                  <a:t>Reverse the tour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3</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r>
                          <a:rPr lang="en-US" altLang="zh-CN" sz="2400" i="1">
                            <a:solidFill>
                              <a:srgbClr val="A6B5A1"/>
                            </a:solidFill>
                            <a:latin typeface="Cambria Math"/>
                          </a:rPr>
                          <m:t>−1</m:t>
                        </m:r>
                      </m:sub>
                    </m:sSub>
                  </m:oMath>
                </a14:m>
                <a:r>
                  <a:rPr lang="en-US" altLang="zh-CN" sz="2400" dirty="0">
                    <a:solidFill>
                      <a:srgbClr val="A6B5A1"/>
                    </a:solidFill>
                  </a:rPr>
                  <a:t>.</a:t>
                </a:r>
                <a:endParaRPr lang="en-US" altLang="zh-CN" dirty="0">
                  <a:solidFill>
                    <a:srgbClr val="A6B5A1"/>
                  </a:solidFill>
                </a:endParaRP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r="-318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a:rPr>
                          </m:ctrlPr>
                        </m:sSubPr>
                        <m:e>
                          <m:r>
                            <a:rPr lang="en-US" altLang="zh-CN" b="0" i="1" smtClean="0">
                              <a:solidFill>
                                <a:srgbClr val="FF0000"/>
                              </a:solidFill>
                              <a:latin typeface="Cambria Math"/>
                            </a:rPr>
                            <m:t>𝑝</m:t>
                          </m:r>
                        </m:e>
                        <m:sub>
                          <m:r>
                            <a:rPr lang="en-US" altLang="zh-CN" b="0" i="1" smtClean="0">
                              <a:solidFill>
                                <a:srgbClr val="FF0000"/>
                              </a:solidFill>
                              <a:latin typeface="Cambria Math"/>
                            </a:rPr>
                            <m:t>𝑖</m:t>
                          </m:r>
                          <m:r>
                            <a:rPr lang="en-US" altLang="zh-CN" b="0" i="1" smtClean="0">
                              <a:solidFill>
                                <a:srgbClr val="FF0000"/>
                              </a:solidFill>
                              <a:latin typeface="Cambria Math"/>
                            </a:rPr>
                            <m:t>−1</m:t>
                          </m:r>
                        </m:sub>
                      </m:sSub>
                    </m:oMath>
                  </m:oMathPara>
                </a14:m>
                <a:endParaRPr lang="zh-CN" altLang="en-US"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r="-30000"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92080" y="5229200"/>
                <a:ext cx="345638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2</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chemeClr val="tx1"/>
                              </a:solidFill>
                              <a:latin typeface="Cambria Math"/>
                            </a:rPr>
                          </m:ctrlPr>
                        </m:sSubPr>
                        <m:e>
                          <m:r>
                            <a:rPr lang="en-US" altLang="zh-CN" b="0" i="1" smtClean="0">
                              <a:solidFill>
                                <a:schemeClr val="tx1"/>
                              </a:solidFill>
                              <a:latin typeface="Cambria Math"/>
                            </a:rPr>
                            <m:t>𝑦</m:t>
                          </m:r>
                        </m:e>
                        <m:sub>
                          <m:r>
                            <a:rPr lang="en-US" altLang="zh-CN" b="0" i="1" smtClean="0">
                              <a:solidFill>
                                <a:schemeClr val="tx1"/>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r>
                            <a:rPr lang="en-US" altLang="zh-CN" b="0" i="1" smtClean="0">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sub>
                          </m:sSub>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292080" y="5229200"/>
                <a:ext cx="3456384" cy="923330"/>
              </a:xfrm>
              <a:prstGeom prst="rect">
                <a:avLst/>
              </a:prstGeom>
              <a:blipFill rotWithShape="1">
                <a:blip r:embed="rId6"/>
                <a:stretch>
                  <a:fillRect b="-2649"/>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sp>
        <p:nvSpPr>
          <p:cNvPr id="20" name="椭圆 19"/>
          <p:cNvSpPr/>
          <p:nvPr/>
        </p:nvSpPr>
        <p:spPr>
          <a:xfrm>
            <a:off x="8230961" y="435165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44408" y="429309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FF0000"/>
                              </a:solidFill>
                              <a:latin typeface="Cambria Math"/>
                            </a:rPr>
                          </m:ctrlPr>
                        </m:sSubPr>
                        <m:e>
                          <m:r>
                            <a:rPr lang="en-US" altLang="zh-CN" b="0" i="1" smtClean="0">
                              <a:solidFill>
                                <a:srgbClr val="FF0000"/>
                              </a:solidFill>
                              <a:latin typeface="Cambria Math"/>
                            </a:rPr>
                            <m:t>𝑝</m:t>
                          </m:r>
                        </m:e>
                        <m:sub>
                          <m:r>
                            <a:rPr lang="en-US" altLang="zh-CN" b="0" i="1" smtClean="0">
                              <a:solidFill>
                                <a:srgbClr val="FF0000"/>
                              </a:solidFill>
                              <a:latin typeface="Cambria Math"/>
                            </a:rPr>
                            <m:t>2</m:t>
                          </m:r>
                        </m:sub>
                      </m:sSub>
                    </m:oMath>
                  </m:oMathPara>
                </a14:m>
                <a:endParaRPr lang="zh-CN" altLang="en-US"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8244408" y="4293096"/>
                <a:ext cx="422938" cy="369332"/>
              </a:xfrm>
              <a:prstGeom prst="rect">
                <a:avLst/>
              </a:prstGeom>
              <a:blipFill rotWithShape="1">
                <a:blip r:embed="rId8"/>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158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Content</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smtClean="0"/>
              <a:t>Introduction</a:t>
            </a:r>
          </a:p>
          <a:p>
            <a:pPr lvl="1"/>
            <a:r>
              <a:rPr lang="en-US" altLang="zh-CN" sz="2400" dirty="0" smtClean="0">
                <a:solidFill>
                  <a:srgbClr val="A6B5A1"/>
                </a:solidFill>
              </a:rPr>
              <a:t>TSP</a:t>
            </a:r>
            <a:r>
              <a:rPr lang="en-US" altLang="zh-CN" sz="2400" dirty="0">
                <a:solidFill>
                  <a:srgbClr val="A6B5A1"/>
                </a:solidFill>
              </a:rPr>
              <a:t> </a:t>
            </a:r>
            <a:r>
              <a:rPr lang="en-US" altLang="zh-CN" sz="2400" dirty="0" smtClean="0">
                <a:solidFill>
                  <a:srgbClr val="A6B5A1"/>
                </a:solidFill>
              </a:rPr>
              <a:t>and its </a:t>
            </a:r>
            <a:r>
              <a:rPr lang="en-US" altLang="zh-CN" sz="2400" dirty="0">
                <a:solidFill>
                  <a:srgbClr val="A6B5A1"/>
                </a:solidFill>
              </a:rPr>
              <a:t>c</a:t>
            </a:r>
            <a:r>
              <a:rPr lang="en-US" altLang="zh-CN" sz="2400" dirty="0" smtClean="0">
                <a:solidFill>
                  <a:srgbClr val="A6B5A1"/>
                </a:solidFill>
              </a:rPr>
              <a:t>omplexity</a:t>
            </a:r>
            <a:endParaRPr lang="en-US" altLang="zh-CN" sz="2400" dirty="0">
              <a:solidFill>
                <a:srgbClr val="A6B5A1"/>
              </a:solidFill>
            </a:endParaRPr>
          </a:p>
          <a:p>
            <a:r>
              <a:rPr lang="en-US" altLang="zh-CN" dirty="0" smtClean="0"/>
              <a:t>Goal</a:t>
            </a:r>
          </a:p>
          <a:p>
            <a:pPr lvl="1"/>
            <a:r>
              <a:rPr lang="en-US" altLang="zh-CN" sz="2400" dirty="0">
                <a:solidFill>
                  <a:srgbClr val="A6B5A1"/>
                </a:solidFill>
              </a:rPr>
              <a:t>What </a:t>
            </a:r>
            <a:r>
              <a:rPr lang="en-US" altLang="zh-CN" sz="2400" dirty="0" smtClean="0">
                <a:solidFill>
                  <a:srgbClr val="A6B5A1"/>
                </a:solidFill>
              </a:rPr>
              <a:t>did </a:t>
            </a:r>
            <a:r>
              <a:rPr lang="en-US" altLang="zh-CN" sz="2400" dirty="0">
                <a:solidFill>
                  <a:srgbClr val="A6B5A1"/>
                </a:solidFill>
              </a:rPr>
              <a:t>we want to do?</a:t>
            </a:r>
          </a:p>
          <a:p>
            <a:r>
              <a:rPr lang="en-US" altLang="zh-CN" dirty="0" smtClean="0"/>
              <a:t>Works</a:t>
            </a:r>
          </a:p>
          <a:p>
            <a:pPr lvl="1"/>
            <a:r>
              <a:rPr lang="en-US" altLang="zh-CN" sz="2400" dirty="0">
                <a:solidFill>
                  <a:srgbClr val="A6B5A1"/>
                </a:solidFill>
              </a:rPr>
              <a:t>What have we done?</a:t>
            </a:r>
          </a:p>
          <a:p>
            <a:r>
              <a:rPr lang="en-US" altLang="zh-CN" dirty="0" smtClean="0"/>
              <a:t>Summary</a:t>
            </a:r>
          </a:p>
          <a:p>
            <a:pPr marL="457200" lvl="1" indent="0">
              <a:buNone/>
            </a:pPr>
            <a:endParaRPr lang="zh-CN" altLang="en-US" sz="2400" dirty="0">
              <a:solidFill>
                <a:srgbClr val="A6B5A1"/>
              </a:solidFill>
            </a:endParaRPr>
          </a:p>
        </p:txBody>
      </p:sp>
    </p:spTree>
    <p:extLst>
      <p:ext uri="{BB962C8B-B14F-4D97-AF65-F5344CB8AC3E}">
        <p14:creationId xmlns:p14="http://schemas.microsoft.com/office/powerpoint/2010/main" val="218381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4978896" cy="4525963"/>
              </a:xfrm>
            </p:spPr>
            <p:txBody>
              <a:bodyPr/>
              <a:lstStyle/>
              <a:p>
                <a:r>
                  <a:rPr lang="en-US" altLang="zh-CN" dirty="0" smtClean="0"/>
                  <a:t>Search</a:t>
                </a:r>
              </a:p>
              <a:p>
                <a:pPr lvl="1"/>
                <a:r>
                  <a:rPr lang="en-US" altLang="zh-CN" sz="2400" dirty="0" smtClean="0">
                    <a:solidFill>
                      <a:srgbClr val="A6B5A1"/>
                    </a:solidFill>
                  </a:rPr>
                  <a:t>Remove </a:t>
                </a:r>
                <a14:m>
                  <m:oMath xmlns:m="http://schemas.openxmlformats.org/officeDocument/2006/math">
                    <m:d>
                      <m:dPr>
                        <m:ctrlPr>
                          <a:rPr lang="en-US" altLang="zh-CN" sz="2400" b="0" i="1" smtClean="0">
                            <a:solidFill>
                              <a:srgbClr val="A6B5A1"/>
                            </a:solidFill>
                            <a:latin typeface="Cambria Math"/>
                          </a:rPr>
                        </m:ctrlPr>
                      </m:dPr>
                      <m:e>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1</m:t>
                            </m:r>
                          </m:sub>
                        </m:sSub>
                        <m:r>
                          <a:rPr lang="en-US" altLang="zh-CN" sz="2400" b="0" i="1" smtClean="0">
                            <a:solidFill>
                              <a:srgbClr val="A6B5A1"/>
                            </a:solidFill>
                            <a:latin typeface="Cambria Math"/>
                          </a:rPr>
                          <m:t>,</m:t>
                        </m:r>
                        <m:sSub>
                          <m:sSubPr>
                            <m:ctrlPr>
                              <a:rPr lang="en-US" altLang="zh-CN" sz="2400" b="0" i="1" smtClean="0">
                                <a:solidFill>
                                  <a:srgbClr val="A6B5A1"/>
                                </a:solidFill>
                                <a:latin typeface="Cambria Math"/>
                              </a:rPr>
                            </m:ctrlPr>
                          </m:sSubPr>
                          <m:e>
                            <m:r>
                              <a:rPr lang="en-US" altLang="zh-CN" sz="2400" b="0" i="1" smtClean="0">
                                <a:solidFill>
                                  <a:srgbClr val="A6B5A1"/>
                                </a:solidFill>
                                <a:latin typeface="Cambria Math"/>
                              </a:rPr>
                              <m:t>𝑝</m:t>
                            </m:r>
                          </m:e>
                          <m:sub>
                            <m:r>
                              <a:rPr lang="en-US" altLang="zh-CN" sz="2400" b="0" i="1" smtClean="0">
                                <a:solidFill>
                                  <a:srgbClr val="A6B5A1"/>
                                </a:solidFill>
                                <a:latin typeface="Cambria Math"/>
                              </a:rPr>
                              <m:t>2</m:t>
                            </m:r>
                          </m:sub>
                        </m:sSub>
                      </m:e>
                    </m:d>
                  </m:oMath>
                </a14:m>
                <a:r>
                  <a:rPr lang="en-US" altLang="zh-CN" sz="2400" dirty="0" smtClean="0">
                    <a:solidFill>
                      <a:srgbClr val="A6B5A1"/>
                    </a:solidFill>
                  </a:rPr>
                  <a:t> from </a:t>
                </a:r>
                <a14:m>
                  <m:oMath xmlns:m="http://schemas.openxmlformats.org/officeDocument/2006/math">
                    <m:r>
                      <a:rPr lang="en-US" altLang="zh-CN" sz="2400" i="1" dirty="0" smtClean="0">
                        <a:solidFill>
                          <a:srgbClr val="A6B5A1"/>
                        </a:solidFill>
                        <a:latin typeface="Cambria Math"/>
                      </a:rPr>
                      <m:t>𝑇</m:t>
                    </m:r>
                  </m:oMath>
                </a14:m>
                <a:r>
                  <a:rPr lang="en-US" altLang="zh-CN" sz="2400" dirty="0" smtClean="0">
                    <a:solidFill>
                      <a:srgbClr val="A6B5A1"/>
                    </a:solidFill>
                  </a:rPr>
                  <a:t>, add to </a:t>
                </a:r>
                <a14:m>
                  <m:oMath xmlns:m="http://schemas.openxmlformats.org/officeDocument/2006/math">
                    <m:r>
                      <a:rPr lang="en-US" altLang="zh-CN" sz="2400" b="0" i="1" smtClean="0">
                        <a:solidFill>
                          <a:srgbClr val="A6B5A1"/>
                        </a:solidFill>
                        <a:latin typeface="Cambria Math"/>
                      </a:rPr>
                      <m:t>𝑋</m:t>
                    </m:r>
                  </m:oMath>
                </a14:m>
                <a:r>
                  <a:rPr lang="en-US" altLang="zh-CN" sz="2400" dirty="0" smtClean="0">
                    <a:solidFill>
                      <a:srgbClr val="A6B5A1"/>
                    </a:solidFill>
                  </a:rPr>
                  <a:t>, denotes </a:t>
                </a:r>
                <a14:m>
                  <m:oMath xmlns:m="http://schemas.openxmlformats.org/officeDocument/2006/math">
                    <m:sSub>
                      <m:sSubPr>
                        <m:ctrlPr>
                          <a:rPr lang="en-US" altLang="zh-CN" sz="2400" i="1" smtClean="0">
                            <a:solidFill>
                              <a:srgbClr val="A6B5A1"/>
                            </a:solidFill>
                            <a:latin typeface="Cambria Math"/>
                          </a:rPr>
                        </m:ctrlPr>
                      </m:sSubPr>
                      <m:e>
                        <m:r>
                          <a:rPr lang="en-US" altLang="zh-CN" sz="2400" b="0" i="1" smtClean="0">
                            <a:solidFill>
                              <a:srgbClr val="A6B5A1"/>
                            </a:solidFill>
                            <a:latin typeface="Cambria Math"/>
                          </a:rPr>
                          <m:t>𝑥</m:t>
                        </m:r>
                      </m:e>
                      <m:sub>
                        <m:r>
                          <a:rPr lang="en-US" altLang="zh-CN" sz="2400" b="0" i="1" smtClean="0">
                            <a:solidFill>
                              <a:srgbClr val="A6B5A1"/>
                            </a:solidFill>
                            <a:latin typeface="Cambria Math"/>
                          </a:rPr>
                          <m:t>1</m:t>
                        </m:r>
                      </m:sub>
                    </m:sSub>
                  </m:oMath>
                </a14:m>
                <a:r>
                  <a:rPr lang="en-US" altLang="zh-CN" sz="2400" dirty="0" smtClean="0">
                    <a:solidFill>
                      <a:srgbClr val="A6B5A1"/>
                    </a:solidFill>
                  </a:rPr>
                  <a:t>.</a:t>
                </a:r>
              </a:p>
              <a:p>
                <a:pPr lvl="1"/>
                <a:r>
                  <a:rPr lang="en-US" altLang="zh-CN" sz="2400" dirty="0" smtClean="0">
                    <a:solidFill>
                      <a:srgbClr val="A6B5A1"/>
                    </a:solidFill>
                  </a:rPr>
                  <a:t>Choose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oMath>
                </a14:m>
                <a:r>
                  <a:rPr lang="en-US" altLang="zh-CN" sz="2400" dirty="0">
                    <a:solidFill>
                      <a:srgbClr val="A6B5A1"/>
                    </a:solidFill>
                  </a:rPr>
                  <a:t>, let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oMath>
                </a14:m>
                <a:r>
                  <a:rPr lang="en-US" altLang="zh-CN" sz="2400" dirty="0">
                    <a:solidFill>
                      <a:srgbClr val="A6B5A1"/>
                    </a:solidFill>
                  </a:rPr>
                  <a:t>,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sub>
                    </m:sSub>
                    <m:r>
                      <a:rPr lang="en-US" altLang="zh-CN" sz="2400" i="1">
                        <a:solidFill>
                          <a:srgbClr val="A6B5A1"/>
                        </a:solidFill>
                        <a:latin typeface="Cambria Math"/>
                      </a:rPr>
                      <m:t>)</m:t>
                    </m:r>
                  </m:oMath>
                </a14:m>
                <a:r>
                  <a:rPr lang="en-US" altLang="zh-CN" sz="2400" dirty="0">
                    <a:solidFill>
                      <a:srgbClr val="A6B5A1"/>
                    </a:solidFill>
                  </a:rPr>
                  <a:t>, </a:t>
                </a:r>
                <a:r>
                  <a:rPr lang="en-US" altLang="zh-CN" sz="2400" dirty="0" err="1">
                    <a:solidFill>
                      <a:srgbClr val="A6B5A1"/>
                    </a:solidFill>
                  </a:rPr>
                  <a:t>s.t.</a:t>
                </a:r>
                <a:r>
                  <a:rPr lang="en-US" altLang="zh-CN" sz="2400" dirty="0">
                    <a:solidFill>
                      <a:srgbClr val="A6B5A1"/>
                    </a:solidFill>
                  </a:rPr>
                  <a:t> </a:t>
                </a:r>
                <a14:m>
                  <m:oMath xmlns:m="http://schemas.openxmlformats.org/officeDocument/2006/math">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e>
                    </m:d>
                    <m:r>
                      <a:rPr lang="en-US" altLang="zh-CN" sz="2400" i="1">
                        <a:solidFill>
                          <a:srgbClr val="A6B5A1"/>
                        </a:solidFill>
                        <a:latin typeface="Cambria Math"/>
                      </a:rPr>
                      <m:t>&lt;</m:t>
                    </m:r>
                    <m:d>
                      <m:dPr>
                        <m:begChr m:val="|"/>
                        <m:endChr m:val="|"/>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i="1">
                                <a:solidFill>
                                  <a:srgbClr val="A6B5A1"/>
                                </a:solidFill>
                                <a:latin typeface="Cambria Math"/>
                              </a:rPr>
                              <m:t>1</m:t>
                            </m:r>
                          </m:sub>
                        </m:sSub>
                      </m:e>
                    </m:d>
                  </m:oMath>
                </a14:m>
                <a:r>
                  <a:rPr lang="en-US" altLang="zh-CN" sz="2400" dirty="0">
                    <a:solidFill>
                      <a:srgbClr val="A6B5A1"/>
                    </a:solidFill>
                  </a:rPr>
                  <a:t>. Add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𝑦</m:t>
                        </m:r>
                      </m:e>
                      <m:sub>
                        <m:r>
                          <a:rPr lang="en-US" altLang="zh-CN" sz="2400" i="1">
                            <a:solidFill>
                              <a:srgbClr val="A6B5A1"/>
                            </a:solidFill>
                            <a:latin typeface="Cambria Math"/>
                          </a:rPr>
                          <m:t>1</m:t>
                        </m:r>
                      </m:sub>
                    </m:sSub>
                  </m:oMath>
                </a14:m>
                <a:r>
                  <a:rPr lang="en-US" altLang="zh-CN" sz="2400" dirty="0">
                    <a:solidFill>
                      <a:srgbClr val="A6B5A1"/>
                    </a:solidFill>
                  </a:rPr>
                  <a:t> to </a:t>
                </a:r>
                <a14:m>
                  <m:oMath xmlns:m="http://schemas.openxmlformats.org/officeDocument/2006/math">
                    <m:r>
                      <a:rPr lang="en-US" altLang="zh-CN" sz="2400" i="1">
                        <a:solidFill>
                          <a:srgbClr val="A6B5A1"/>
                        </a:solidFill>
                        <a:latin typeface="Cambria Math"/>
                      </a:rPr>
                      <m:t>𝑌</m:t>
                    </m:r>
                  </m:oMath>
                </a14:m>
                <a:r>
                  <a:rPr lang="en-US" altLang="zh-CN" sz="2400" dirty="0" smtClean="0">
                    <a:solidFill>
                      <a:srgbClr val="A6B5A1"/>
                    </a:solidFill>
                  </a:rPr>
                  <a:t>.</a:t>
                </a:r>
              </a:p>
              <a:p>
                <a:pPr lvl="1"/>
                <a:r>
                  <a:rPr lang="en-US" altLang="zh-CN" sz="2400" dirty="0" smtClean="0">
                    <a:solidFill>
                      <a:srgbClr val="A6B5A1"/>
                    </a:solidFill>
                  </a:rPr>
                  <a:t>Remove </a:t>
                </a:r>
                <a14:m>
                  <m:oMath xmlns:m="http://schemas.openxmlformats.org/officeDocument/2006/math">
                    <m:d>
                      <m:dPr>
                        <m:ctrlPr>
                          <a:rPr lang="en-US" altLang="zh-CN" sz="2400" i="1">
                            <a:solidFill>
                              <a:srgbClr val="A6B5A1"/>
                            </a:solidFill>
                            <a:latin typeface="Cambria Math"/>
                          </a:rPr>
                        </m:ctrlPr>
                      </m:dPr>
                      <m:e>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b="0" i="1" smtClean="0">
                                <a:solidFill>
                                  <a:srgbClr val="A6B5A1"/>
                                </a:solidFill>
                                <a:latin typeface="Cambria Math"/>
                              </a:rPr>
                              <m:t>𝑖</m:t>
                            </m:r>
                            <m:r>
                              <a:rPr lang="en-US" altLang="zh-CN" sz="2400" b="0" i="1" smtClean="0">
                                <a:solidFill>
                                  <a:srgbClr val="A6B5A1"/>
                                </a:solidFill>
                                <a:latin typeface="Cambria Math"/>
                              </a:rPr>
                              <m:t>−1</m:t>
                            </m:r>
                          </m:sub>
                        </m:sSub>
                      </m:e>
                    </m:d>
                  </m:oMath>
                </a14:m>
                <a:r>
                  <a:rPr lang="en-US" altLang="zh-CN" sz="2400" dirty="0">
                    <a:solidFill>
                      <a:srgbClr val="A6B5A1"/>
                    </a:solidFill>
                  </a:rPr>
                  <a:t> from </a:t>
                </a:r>
                <a14:m>
                  <m:oMath xmlns:m="http://schemas.openxmlformats.org/officeDocument/2006/math">
                    <m:r>
                      <a:rPr lang="en-US" altLang="zh-CN" sz="2400" i="1" dirty="0">
                        <a:solidFill>
                          <a:srgbClr val="A6B5A1"/>
                        </a:solidFill>
                        <a:latin typeface="Cambria Math"/>
                      </a:rPr>
                      <m:t>𝑇</m:t>
                    </m:r>
                  </m:oMath>
                </a14:m>
                <a:r>
                  <a:rPr lang="en-US" altLang="zh-CN" sz="2400" dirty="0">
                    <a:solidFill>
                      <a:srgbClr val="A6B5A1"/>
                    </a:solidFill>
                  </a:rPr>
                  <a:t>, add to </a:t>
                </a:r>
                <a14:m>
                  <m:oMath xmlns:m="http://schemas.openxmlformats.org/officeDocument/2006/math">
                    <m:r>
                      <a:rPr lang="en-US" altLang="zh-CN" sz="2400" i="1">
                        <a:solidFill>
                          <a:srgbClr val="A6B5A1"/>
                        </a:solidFill>
                        <a:latin typeface="Cambria Math"/>
                      </a:rPr>
                      <m:t>𝑋</m:t>
                    </m:r>
                  </m:oMath>
                </a14:m>
                <a:r>
                  <a:rPr lang="en-US" altLang="zh-CN" sz="2400" dirty="0">
                    <a:solidFill>
                      <a:srgbClr val="A6B5A1"/>
                    </a:solidFill>
                  </a:rPr>
                  <a:t>, denotes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𝑥</m:t>
                        </m:r>
                      </m:e>
                      <m:sub>
                        <m:r>
                          <a:rPr lang="en-US" altLang="zh-CN" sz="2400" b="0" i="1" smtClean="0">
                            <a:solidFill>
                              <a:srgbClr val="A6B5A1"/>
                            </a:solidFill>
                            <a:latin typeface="Cambria Math"/>
                          </a:rPr>
                          <m:t>2</m:t>
                        </m:r>
                      </m:sub>
                    </m:sSub>
                  </m:oMath>
                </a14:m>
                <a:r>
                  <a:rPr lang="en-US" altLang="zh-CN" sz="2400" dirty="0" smtClean="0">
                    <a:solidFill>
                      <a:srgbClr val="A6B5A1"/>
                    </a:solidFill>
                  </a:rPr>
                  <a:t>. </a:t>
                </a:r>
              </a:p>
              <a:p>
                <a:pPr lvl="1"/>
                <a:r>
                  <a:rPr lang="en-US" altLang="zh-CN" sz="2400" dirty="0">
                    <a:solidFill>
                      <a:srgbClr val="A6B5A1"/>
                    </a:solidFill>
                  </a:rPr>
                  <a:t>Reverse the tour </a:t>
                </a:r>
                <a14:m>
                  <m:oMath xmlns:m="http://schemas.openxmlformats.org/officeDocument/2006/math">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2</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3</m:t>
                        </m:r>
                      </m:sub>
                    </m:sSub>
                    <m:r>
                      <a:rPr lang="en-US" altLang="zh-CN" sz="2400" i="1">
                        <a:solidFill>
                          <a:srgbClr val="A6B5A1"/>
                        </a:solidFill>
                        <a:latin typeface="Cambria Math"/>
                      </a:rPr>
                      <m:t>,…,</m:t>
                    </m:r>
                    <m:sSub>
                      <m:sSubPr>
                        <m:ctrlPr>
                          <a:rPr lang="en-US" altLang="zh-CN" sz="2400" i="1">
                            <a:solidFill>
                              <a:srgbClr val="A6B5A1"/>
                            </a:solidFill>
                            <a:latin typeface="Cambria Math"/>
                          </a:rPr>
                        </m:ctrlPr>
                      </m:sSubPr>
                      <m:e>
                        <m:r>
                          <a:rPr lang="en-US" altLang="zh-CN" sz="2400" i="1">
                            <a:solidFill>
                              <a:srgbClr val="A6B5A1"/>
                            </a:solidFill>
                            <a:latin typeface="Cambria Math"/>
                          </a:rPr>
                          <m:t>𝑝</m:t>
                        </m:r>
                      </m:e>
                      <m:sub>
                        <m:r>
                          <a:rPr lang="en-US" altLang="zh-CN" sz="2400" i="1">
                            <a:solidFill>
                              <a:srgbClr val="A6B5A1"/>
                            </a:solidFill>
                            <a:latin typeface="Cambria Math"/>
                          </a:rPr>
                          <m:t>𝑖</m:t>
                        </m:r>
                        <m:r>
                          <a:rPr lang="en-US" altLang="zh-CN" sz="2400" i="1">
                            <a:solidFill>
                              <a:srgbClr val="A6B5A1"/>
                            </a:solidFill>
                            <a:latin typeface="Cambria Math"/>
                          </a:rPr>
                          <m:t>−1</m:t>
                        </m:r>
                      </m:sub>
                    </m:sSub>
                  </m:oMath>
                </a14:m>
                <a:r>
                  <a:rPr lang="en-US" altLang="zh-CN" sz="2400" dirty="0">
                    <a:solidFill>
                      <a:srgbClr val="A6B5A1"/>
                    </a:solidFill>
                  </a:rPr>
                  <a:t>.</a:t>
                </a:r>
                <a:endParaRPr lang="en-US" altLang="zh-CN" sz="2400" dirty="0" smtClean="0">
                  <a:solidFill>
                    <a:srgbClr val="A6B5A1"/>
                  </a:solidFill>
                </a:endParaRPr>
              </a:p>
              <a:p>
                <a:pPr lvl="1"/>
                <a:r>
                  <a:rPr lang="en-US" altLang="zh-CN" sz="2400" dirty="0" smtClean="0">
                    <a:solidFill>
                      <a:srgbClr val="A6B5A1"/>
                    </a:solidFill>
                  </a:rPr>
                  <a:t>Update if new tour is better.</a:t>
                </a:r>
              </a:p>
              <a:p>
                <a:pPr lvl="1"/>
                <a:endParaRPr lang="en-US" altLang="zh-CN" dirty="0" smtClean="0">
                  <a:solidFill>
                    <a:srgbClr val="A6B5A1"/>
                  </a:solidFill>
                </a:endParaRPr>
              </a:p>
              <a:p>
                <a:pPr lvl="1"/>
                <a:endParaRPr lang="en-US" altLang="zh-CN" dirty="0" smtClean="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4978896" cy="4525963"/>
              </a:xfrm>
              <a:blipFill rotWithShape="1">
                <a:blip r:embed="rId2"/>
                <a:stretch>
                  <a:fillRect l="-2693" t="-1752" r="-3182"/>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a:off x="5796136" y="2225676"/>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7128284" y="220486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695238" y="23219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6993378" y="1700808"/>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93378" y="1700808"/>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228184" y="184482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228184" y="1844824"/>
                <a:ext cx="422938" cy="369332"/>
              </a:xfrm>
              <a:prstGeom prst="rect">
                <a:avLst/>
              </a:prstGeom>
              <a:blipFill rotWithShape="1">
                <a:blip r:embed="rId4"/>
                <a:stretch>
                  <a:fillRect b="-8333"/>
                </a:stretch>
              </a:blipFill>
            </p:spPr>
            <p:txBody>
              <a:bodyPr/>
              <a:lstStyle/>
              <a:p>
                <a:r>
                  <a:rPr lang="zh-CN" altLang="en-US">
                    <a:noFill/>
                  </a:rPr>
                  <a:t> </a:t>
                </a:r>
              </a:p>
            </p:txBody>
          </p:sp>
        </mc:Fallback>
      </mc:AlternateContent>
      <p:sp>
        <p:nvSpPr>
          <p:cNvPr id="14" name="椭圆 13"/>
          <p:cNvSpPr/>
          <p:nvPr/>
        </p:nvSpPr>
        <p:spPr>
          <a:xfrm>
            <a:off x="6601671" y="230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p:cNvSpPr txBox="1"/>
              <p:nvPr/>
            </p:nvSpPr>
            <p:spPr>
              <a:xfrm>
                <a:off x="7677454" y="1835532"/>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r>
                            <a:rPr lang="en-US" altLang="zh-CN" b="0" i="1" smtClean="0">
                              <a:latin typeface="Cambria Math"/>
                            </a:rPr>
                            <m:t>−1</m:t>
                          </m:r>
                        </m:sub>
                      </m:sSub>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677454" y="1835532"/>
                <a:ext cx="422938" cy="369332"/>
              </a:xfrm>
              <a:prstGeom prst="rect">
                <a:avLst/>
              </a:prstGeom>
              <a:blipFill rotWithShape="1">
                <a:blip r:embed="rId5"/>
                <a:stretch>
                  <a:fillRect r="-30000"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92080" y="5229200"/>
                <a:ext cx="345638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1</m:t>
                          </m:r>
                        </m:sub>
                      </m:sSub>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𝑥</m:t>
                          </m:r>
                        </m:e>
                        <m:sub>
                          <m:r>
                            <a:rPr lang="en-US" altLang="zh-CN" b="0" i="1" smtClean="0">
                              <a:solidFill>
                                <a:schemeClr val="tx1"/>
                              </a:solidFill>
                              <a:latin typeface="Cambria Math"/>
                            </a:rPr>
                            <m:t>2</m:t>
                          </m:r>
                        </m:sub>
                      </m:sSub>
                      <m:r>
                        <a:rPr lang="en-US" altLang="zh-CN" b="0" i="1" smtClean="0">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i="1">
                          <a:latin typeface="Cambria Math"/>
                        </a:rPr>
                        <m:t>={</m:t>
                      </m:r>
                      <m:sSub>
                        <m:sSubPr>
                          <m:ctrlPr>
                            <a:rPr lang="en-US" altLang="zh-CN" i="1" smtClean="0">
                              <a:solidFill>
                                <a:schemeClr val="tx1"/>
                              </a:solidFill>
                              <a:latin typeface="Cambria Math"/>
                            </a:rPr>
                          </m:ctrlPr>
                        </m:sSubPr>
                        <m:e>
                          <m:r>
                            <a:rPr lang="en-US" altLang="zh-CN" b="0" i="1" smtClean="0">
                              <a:solidFill>
                                <a:schemeClr val="tx1"/>
                              </a:solidFill>
                              <a:latin typeface="Cambria Math"/>
                            </a:rPr>
                            <m:t>𝑦</m:t>
                          </m:r>
                        </m:e>
                        <m:sub>
                          <m:r>
                            <a:rPr lang="en-US" altLang="zh-CN" b="0" i="1" smtClean="0">
                              <a:solidFill>
                                <a:schemeClr val="tx1"/>
                              </a:solidFill>
                              <a:latin typeface="Cambria Math"/>
                            </a:rPr>
                            <m:t>1</m:t>
                          </m:r>
                        </m:sub>
                      </m:sSub>
                      <m:r>
                        <a:rPr lang="en-US" altLang="zh-CN" i="1">
                          <a:latin typeface="Cambria Math"/>
                        </a:rPr>
                        <m:t>}</m:t>
                      </m:r>
                    </m:oMath>
                  </m:oMathPara>
                </a14:m>
                <a:endParaRPr lang="en-US" altLang="zh-CN"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𝑇</m:t>
                      </m:r>
                      <m:r>
                        <a:rPr lang="en-US" altLang="zh-CN" i="1">
                          <a:latin typeface="Cambria Math"/>
                        </a:rPr>
                        <m:t>=</m:t>
                      </m:r>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r>
                            <a:rPr lang="en-US" altLang="zh-CN" b="0" i="1" smtClean="0">
                              <a:latin typeface="Cambria Math"/>
                            </a:rPr>
                            <m:t>−1</m:t>
                          </m:r>
                        </m:sub>
                      </m:sSub>
                      <m:r>
                        <a:rPr lang="en-US" altLang="zh-CN" b="0" i="1" smtClean="0">
                          <a:latin typeface="Cambria Math"/>
                        </a:rPr>
                        <m:t>,</m:t>
                      </m:r>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r>
                            <a:rPr lang="en-US" altLang="zh-CN" b="0" i="1" smtClean="0">
                              <a:latin typeface="Cambria Math"/>
                            </a:rPr>
                            <m:t>−2</m:t>
                          </m:r>
                        </m:sub>
                      </m:sSub>
                      <m:r>
                        <a:rPr lang="en-US" altLang="zh-CN" b="0" i="1" smtClean="0">
                          <a:latin typeface="Cambria Math"/>
                        </a:rPr>
                        <m:t>,…</m:t>
                      </m:r>
                      <m:sSub>
                        <m:sSubPr>
                          <m:ctrlPr>
                            <a:rPr lang="en-US" altLang="zh-CN" i="1">
                              <a:latin typeface="Cambria Math"/>
                            </a:rPr>
                          </m:ctrlPr>
                        </m:sSubPr>
                        <m:e>
                          <m:r>
                            <a:rPr lang="en-US" altLang="zh-CN" b="0" i="1" smtClean="0">
                              <a:latin typeface="Cambria Math"/>
                            </a:rPr>
                            <m:t>,</m:t>
                          </m:r>
                          <m:r>
                            <a:rPr lang="en-US" altLang="zh-CN" i="1">
                              <a:latin typeface="Cambria Math"/>
                            </a:rPr>
                            <m:t>𝑝</m:t>
                          </m:r>
                        </m:e>
                        <m:sub>
                          <m:r>
                            <a:rPr lang="en-US" altLang="zh-CN" i="1">
                              <a:latin typeface="Cambria Math"/>
                            </a:rPr>
                            <m:t>2</m:t>
                          </m:r>
                        </m:sub>
                      </m:sSub>
                      <m:r>
                        <a:rPr lang="en-US" altLang="zh-CN" b="0" i="1" smtClean="0">
                          <a:latin typeface="Cambria Math"/>
                        </a:rPr>
                        <m:t>,</m:t>
                      </m:r>
                      <m:sSub>
                        <m:sSubPr>
                          <m:ctrlPr>
                            <a:rPr lang="en-US" altLang="zh-CN" i="1">
                              <a:latin typeface="Cambria Math"/>
                            </a:rPr>
                          </m:ctrlPr>
                        </m:sSubPr>
                        <m:e>
                          <m:sSub>
                            <m:sSubPr>
                              <m:ctrlPr>
                                <a:rPr lang="en-US" altLang="zh-CN" i="1">
                                  <a:latin typeface="Cambria Math"/>
                                </a:rPr>
                              </m:ctrlPr>
                            </m:sSubPr>
                            <m:e>
                              <m:r>
                                <a:rPr lang="en-US" altLang="zh-CN" i="1">
                                  <a:latin typeface="Cambria Math"/>
                                </a:rPr>
                                <m:t>𝑝</m:t>
                              </m:r>
                            </m:e>
                            <m:sub>
                              <m:r>
                                <a:rPr lang="en-US" altLang="zh-CN" b="0" i="1" smtClean="0">
                                  <a:latin typeface="Cambria Math"/>
                                </a:rPr>
                                <m:t>𝑖</m:t>
                              </m:r>
                            </m:sub>
                          </m:sSub>
                          <m:r>
                            <a:rPr lang="en-US" altLang="zh-CN" b="0" i="1" smtClean="0">
                              <a:latin typeface="Cambria Math"/>
                            </a:rPr>
                            <m:t>,…</m:t>
                          </m:r>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292080" y="5229200"/>
                <a:ext cx="3456384" cy="923330"/>
              </a:xfrm>
              <a:prstGeom prst="rect">
                <a:avLst/>
              </a:prstGeom>
              <a:blipFill rotWithShape="1">
                <a:blip r:embed="rId6"/>
                <a:stretch>
                  <a:fillRect b="-2649"/>
                </a:stretch>
              </a:blipFill>
            </p:spPr>
            <p:txBody>
              <a:bodyPr/>
              <a:lstStyle/>
              <a:p>
                <a:r>
                  <a:rPr lang="zh-CN" altLang="en-US">
                    <a:noFill/>
                  </a:rPr>
                  <a:t> </a:t>
                </a:r>
              </a:p>
            </p:txBody>
          </p:sp>
        </mc:Fallback>
      </mc:AlternateContent>
      <p:sp>
        <p:nvSpPr>
          <p:cNvPr id="17" name="椭圆 16"/>
          <p:cNvSpPr/>
          <p:nvPr/>
        </p:nvSpPr>
        <p:spPr>
          <a:xfrm>
            <a:off x="7834191" y="47116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p:cNvSpPr txBox="1"/>
              <p:nvPr/>
            </p:nvSpPr>
            <p:spPr>
              <a:xfrm>
                <a:off x="7893478" y="465313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893478" y="4653136"/>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sp>
        <p:nvSpPr>
          <p:cNvPr id="20" name="椭圆 19"/>
          <p:cNvSpPr/>
          <p:nvPr/>
        </p:nvSpPr>
        <p:spPr>
          <a:xfrm>
            <a:off x="8230961" y="435165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8244408" y="429309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8244408" y="4293096"/>
                <a:ext cx="422938" cy="369332"/>
              </a:xfrm>
              <a:prstGeom prst="rect">
                <a:avLst/>
              </a:prstGeom>
              <a:blipFill rotWithShape="1">
                <a:blip r:embed="rId8"/>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252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07704" y="287542"/>
                <a:ext cx="6779096" cy="5838621"/>
              </a:xfrm>
            </p:spPr>
            <p:txBody>
              <a:bodyPr/>
              <a:lstStyle/>
              <a:p>
                <a:r>
                  <a:rPr lang="en-US" altLang="zh-CN" dirty="0" smtClean="0"/>
                  <a:t>Notes</a:t>
                </a:r>
              </a:p>
              <a:p>
                <a:pPr lvl="1"/>
                <a14:m>
                  <m:oMath xmlns:m="http://schemas.openxmlformats.org/officeDocument/2006/math">
                    <m:sSub>
                      <m:sSubPr>
                        <m:ctrlPr>
                          <a:rPr lang="en-US" altLang="zh-CN" sz="2400" i="1" dirty="0" smtClean="0">
                            <a:solidFill>
                              <a:srgbClr val="A6B5A1"/>
                            </a:solidFill>
                            <a:latin typeface="Cambria Math"/>
                          </a:rPr>
                        </m:ctrlPr>
                      </m:sSubPr>
                      <m:e>
                        <m:r>
                          <a:rPr lang="en-US" altLang="zh-CN" sz="2400" b="0" i="1" dirty="0" smtClean="0">
                            <a:solidFill>
                              <a:srgbClr val="A6B5A1"/>
                            </a:solidFill>
                            <a:latin typeface="Cambria Math"/>
                          </a:rPr>
                          <m:t>𝑥</m:t>
                        </m:r>
                      </m:e>
                      <m:sub>
                        <m:r>
                          <a:rPr lang="en-US" altLang="zh-CN" sz="2400" b="0" i="1" dirty="0" smtClean="0">
                            <a:solidFill>
                              <a:srgbClr val="A6B5A1"/>
                            </a:solidFill>
                            <a:latin typeface="Cambria Math"/>
                          </a:rPr>
                          <m:t>𝑖</m:t>
                        </m:r>
                      </m:sub>
                    </m:sSub>
                  </m:oMath>
                </a14:m>
                <a:r>
                  <a:rPr lang="zh-CN" altLang="en-US" sz="2400" dirty="0" smtClean="0">
                    <a:solidFill>
                      <a:srgbClr val="A6B5A1"/>
                    </a:solidFill>
                  </a:rPr>
                  <a:t> </a:t>
                </a:r>
                <a:r>
                  <a:rPr lang="en-US" altLang="zh-CN" sz="2400" dirty="0" smtClean="0">
                    <a:solidFill>
                      <a:srgbClr val="A6B5A1"/>
                    </a:solidFill>
                  </a:rPr>
                  <a:t>can’t be in </a:t>
                </a:r>
                <a14:m>
                  <m:oMath xmlns:m="http://schemas.openxmlformats.org/officeDocument/2006/math">
                    <m:r>
                      <a:rPr lang="en-US" altLang="zh-CN" sz="2400" b="0" i="1" smtClean="0">
                        <a:solidFill>
                          <a:srgbClr val="A6B5A1"/>
                        </a:solidFill>
                        <a:latin typeface="Cambria Math"/>
                      </a:rPr>
                      <m:t>𝑌</m:t>
                    </m:r>
                  </m:oMath>
                </a14:m>
                <a:r>
                  <a:rPr lang="zh-CN" altLang="en-US" sz="2400" dirty="0" smtClean="0">
                    <a:solidFill>
                      <a:srgbClr val="A6B5A1"/>
                    </a:solidFill>
                  </a:rPr>
                  <a:t> </a:t>
                </a:r>
                <a:r>
                  <a:rPr lang="en-US" altLang="zh-CN" sz="2400" dirty="0" smtClean="0">
                    <a:solidFill>
                      <a:srgbClr val="A6B5A1"/>
                    </a:solidFill>
                  </a:rPr>
                  <a:t>when selecting.</a:t>
                </a:r>
              </a:p>
              <a:p>
                <a:pPr lvl="1"/>
                <a14:m>
                  <m:oMath xmlns:m="http://schemas.openxmlformats.org/officeDocument/2006/math">
                    <m:sSub>
                      <m:sSubPr>
                        <m:ctrlPr>
                          <a:rPr lang="en-US" altLang="zh-CN" sz="2400" i="1" dirty="0">
                            <a:solidFill>
                              <a:srgbClr val="A6B5A1"/>
                            </a:solidFill>
                            <a:latin typeface="Cambria Math"/>
                          </a:rPr>
                        </m:ctrlPr>
                      </m:sSubPr>
                      <m:e>
                        <m:r>
                          <a:rPr lang="en-US" altLang="zh-CN" sz="2400" b="0" i="1" dirty="0" smtClean="0">
                            <a:solidFill>
                              <a:srgbClr val="A6B5A1"/>
                            </a:solidFill>
                            <a:latin typeface="Cambria Math"/>
                          </a:rPr>
                          <m:t>𝑦</m:t>
                        </m:r>
                      </m:e>
                      <m:sub>
                        <m:r>
                          <a:rPr lang="en-US" altLang="zh-CN" sz="2400" i="1" dirty="0">
                            <a:solidFill>
                              <a:srgbClr val="A6B5A1"/>
                            </a:solidFill>
                            <a:latin typeface="Cambria Math"/>
                          </a:rPr>
                          <m:t>𝑖</m:t>
                        </m:r>
                      </m:sub>
                    </m:sSub>
                  </m:oMath>
                </a14:m>
                <a:r>
                  <a:rPr lang="zh-CN" altLang="en-US" sz="2400" dirty="0">
                    <a:solidFill>
                      <a:srgbClr val="A6B5A1"/>
                    </a:solidFill>
                  </a:rPr>
                  <a:t> </a:t>
                </a:r>
                <a:r>
                  <a:rPr lang="en-US" altLang="zh-CN" sz="2400" dirty="0">
                    <a:solidFill>
                      <a:srgbClr val="A6B5A1"/>
                    </a:solidFill>
                  </a:rPr>
                  <a:t>can’t be in </a:t>
                </a:r>
                <a14:m>
                  <m:oMath xmlns:m="http://schemas.openxmlformats.org/officeDocument/2006/math">
                    <m:r>
                      <a:rPr lang="en-US" altLang="zh-CN" sz="2400" b="0" i="1" smtClean="0">
                        <a:solidFill>
                          <a:srgbClr val="A6B5A1"/>
                        </a:solidFill>
                        <a:latin typeface="Cambria Math"/>
                      </a:rPr>
                      <m:t>𝑋</m:t>
                    </m:r>
                  </m:oMath>
                </a14:m>
                <a:r>
                  <a:rPr lang="zh-CN" altLang="en-US" sz="2400" dirty="0">
                    <a:solidFill>
                      <a:srgbClr val="A6B5A1"/>
                    </a:solidFill>
                  </a:rPr>
                  <a:t> </a:t>
                </a:r>
                <a:r>
                  <a:rPr lang="en-US" altLang="zh-CN" sz="2400" dirty="0">
                    <a:solidFill>
                      <a:srgbClr val="A6B5A1"/>
                    </a:solidFill>
                  </a:rPr>
                  <a:t>when selecting</a:t>
                </a:r>
                <a:r>
                  <a:rPr lang="en-US" altLang="zh-CN" sz="2400" dirty="0" smtClean="0">
                    <a:solidFill>
                      <a:srgbClr val="A6B5A1"/>
                    </a:solidFill>
                  </a:rPr>
                  <a:t>.</a:t>
                </a:r>
              </a:p>
              <a:p>
                <a:pPr lvl="1"/>
                <a:r>
                  <a:rPr lang="en-US" altLang="zh-CN" sz="2400" dirty="0" smtClean="0">
                    <a:solidFill>
                      <a:srgbClr val="A6B5A1"/>
                    </a:solidFill>
                  </a:rPr>
                  <a:t>Enumerate </a:t>
                </a:r>
                <a14:m>
                  <m:oMath xmlns:m="http://schemas.openxmlformats.org/officeDocument/2006/math">
                    <m:sSub>
                      <m:sSubPr>
                        <m:ctrlPr>
                          <a:rPr lang="en-US" altLang="zh-CN" sz="2400" i="1" dirty="0">
                            <a:solidFill>
                              <a:srgbClr val="A6B5A1"/>
                            </a:solidFill>
                            <a:latin typeface="Cambria Math"/>
                          </a:rPr>
                        </m:ctrlPr>
                      </m:sSubPr>
                      <m:e>
                        <m:r>
                          <a:rPr lang="en-US" altLang="zh-CN" sz="2400" i="1" dirty="0">
                            <a:solidFill>
                              <a:srgbClr val="A6B5A1"/>
                            </a:solidFill>
                            <a:latin typeface="Cambria Math"/>
                          </a:rPr>
                          <m:t>𝑥</m:t>
                        </m:r>
                      </m:e>
                      <m:sub>
                        <m:r>
                          <a:rPr lang="en-US" altLang="zh-CN" sz="2400" b="0" i="1" dirty="0" smtClean="0">
                            <a:solidFill>
                              <a:srgbClr val="A6B5A1"/>
                            </a:solidFill>
                            <a:latin typeface="Cambria Math"/>
                          </a:rPr>
                          <m:t>1</m:t>
                        </m:r>
                      </m:sub>
                    </m:sSub>
                    <m:r>
                      <a:rPr lang="en-US" altLang="zh-CN" sz="2400" b="0" i="1" dirty="0" smtClean="0">
                        <a:solidFill>
                          <a:srgbClr val="A6B5A1"/>
                        </a:solidFill>
                        <a:latin typeface="Cambria Math"/>
                      </a:rPr>
                      <m:t>,</m:t>
                    </m:r>
                    <m:sSub>
                      <m:sSubPr>
                        <m:ctrlPr>
                          <a:rPr lang="en-US" altLang="zh-CN" sz="2400" i="1" dirty="0">
                            <a:solidFill>
                              <a:srgbClr val="A6B5A1"/>
                            </a:solidFill>
                            <a:latin typeface="Cambria Math"/>
                          </a:rPr>
                        </m:ctrlPr>
                      </m:sSubPr>
                      <m:e>
                        <m:r>
                          <a:rPr lang="en-US" altLang="zh-CN" sz="2400" b="0" i="1" dirty="0" smtClean="0">
                            <a:solidFill>
                              <a:srgbClr val="A6B5A1"/>
                            </a:solidFill>
                            <a:latin typeface="Cambria Math"/>
                          </a:rPr>
                          <m:t>𝑦</m:t>
                        </m:r>
                      </m:e>
                      <m:sub>
                        <m:r>
                          <a:rPr lang="en-US" altLang="zh-CN" sz="2400" b="0" i="1" dirty="0" smtClean="0">
                            <a:solidFill>
                              <a:srgbClr val="A6B5A1"/>
                            </a:solidFill>
                            <a:latin typeface="Cambria Math"/>
                          </a:rPr>
                          <m:t>1</m:t>
                        </m:r>
                      </m:sub>
                    </m:sSub>
                    <m:r>
                      <a:rPr lang="en-US" altLang="zh-CN" sz="2400" b="0" i="1" dirty="0" smtClean="0">
                        <a:solidFill>
                          <a:srgbClr val="A6B5A1"/>
                        </a:solidFill>
                        <a:latin typeface="Cambria Math"/>
                      </a:rPr>
                      <m:t>,</m:t>
                    </m:r>
                    <m:sSub>
                      <m:sSubPr>
                        <m:ctrlPr>
                          <a:rPr lang="en-US" altLang="zh-CN" sz="2400" i="1" dirty="0">
                            <a:solidFill>
                              <a:srgbClr val="A6B5A1"/>
                            </a:solidFill>
                            <a:latin typeface="Cambria Math"/>
                          </a:rPr>
                        </m:ctrlPr>
                      </m:sSubPr>
                      <m:e>
                        <m:r>
                          <a:rPr lang="en-US" altLang="zh-CN" sz="2400" b="0" i="1" dirty="0" smtClean="0">
                            <a:solidFill>
                              <a:srgbClr val="A6B5A1"/>
                            </a:solidFill>
                            <a:latin typeface="Cambria Math"/>
                          </a:rPr>
                          <m:t>𝑦</m:t>
                        </m:r>
                      </m:e>
                      <m:sub>
                        <m:r>
                          <a:rPr lang="en-US" altLang="zh-CN" sz="2400" b="0" i="1" dirty="0" smtClean="0">
                            <a:solidFill>
                              <a:srgbClr val="A6B5A1"/>
                            </a:solidFill>
                            <a:latin typeface="Cambria Math"/>
                          </a:rPr>
                          <m:t>2</m:t>
                        </m:r>
                      </m:sub>
                    </m:sSub>
                  </m:oMath>
                </a14:m>
                <a:r>
                  <a:rPr lang="en-US" altLang="zh-CN" sz="2400" dirty="0" smtClean="0">
                    <a:solidFill>
                      <a:srgbClr val="A6B5A1"/>
                    </a:solidFill>
                  </a:rPr>
                  <a:t>, others are chosen uniquely.</a:t>
                </a:r>
              </a:p>
              <a:p>
                <a:pPr lvl="1"/>
                <a:r>
                  <a:rPr lang="en-US" altLang="zh-CN" sz="2400" dirty="0" smtClean="0">
                    <a:solidFill>
                      <a:srgbClr val="A6B5A1"/>
                    </a:solidFill>
                  </a:rPr>
                  <a:t>Select the nearest valid </a:t>
                </a:r>
                <a14:m>
                  <m:oMath xmlns:m="http://schemas.openxmlformats.org/officeDocument/2006/math">
                    <m:sSub>
                      <m:sSubPr>
                        <m:ctrlPr>
                          <a:rPr lang="en-US" altLang="zh-CN" sz="2400" i="1" dirty="0">
                            <a:solidFill>
                              <a:srgbClr val="A6B5A1"/>
                            </a:solidFill>
                            <a:latin typeface="Cambria Math"/>
                          </a:rPr>
                        </m:ctrlPr>
                      </m:sSubPr>
                      <m:e>
                        <m:r>
                          <a:rPr lang="en-US" altLang="zh-CN" sz="2400" i="1" dirty="0">
                            <a:solidFill>
                              <a:srgbClr val="A6B5A1"/>
                            </a:solidFill>
                            <a:latin typeface="Cambria Math"/>
                          </a:rPr>
                          <m:t>𝑦</m:t>
                        </m:r>
                      </m:e>
                      <m:sub>
                        <m:r>
                          <a:rPr lang="en-US" altLang="zh-CN" sz="2400" i="1" dirty="0">
                            <a:solidFill>
                              <a:srgbClr val="A6B5A1"/>
                            </a:solidFill>
                            <a:latin typeface="Cambria Math"/>
                          </a:rPr>
                          <m:t>𝑖</m:t>
                        </m:r>
                      </m:sub>
                    </m:sSub>
                  </m:oMath>
                </a14:m>
                <a:r>
                  <a:rPr lang="en-US" altLang="zh-CN" sz="1600" dirty="0">
                    <a:solidFill>
                      <a:srgbClr val="A6B5A1"/>
                    </a:solidFill>
                  </a:rPr>
                  <a:t> </a:t>
                </a:r>
                <a:r>
                  <a:rPr lang="en-US" altLang="zh-CN" sz="2400" dirty="0" smtClean="0">
                    <a:solidFill>
                      <a:srgbClr val="A6B5A1"/>
                    </a:solidFill>
                  </a:rPr>
                  <a:t>.</a:t>
                </a:r>
                <a:endParaRPr lang="zh-CN" altLang="en-US" sz="2400" dirty="0">
                  <a:solidFill>
                    <a:srgbClr val="A6B5A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07704" y="287542"/>
                <a:ext cx="6779096" cy="5838621"/>
              </a:xfrm>
              <a:blipFill rotWithShape="1">
                <a:blip r:embed="rId2"/>
                <a:stretch>
                  <a:fillRect l="-2068" t="-1357"/>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274638"/>
            <a:ext cx="1144800" cy="2074242"/>
          </a:xfrm>
          <a:solidFill>
            <a:schemeClr val="tx1">
              <a:alpha val="99000"/>
            </a:schemeClr>
          </a:solidFill>
        </p:spPr>
        <p:txBody>
          <a:bodyPr>
            <a:normAutofit/>
          </a:bodyPr>
          <a:lstStyle/>
          <a:p>
            <a:r>
              <a:rPr lang="en-US" altLang="zh-CN" dirty="0" smtClean="0">
                <a:solidFill>
                  <a:schemeClr val="bg1"/>
                </a:solidFill>
              </a:rPr>
              <a:t>L</a:t>
            </a:r>
            <a:br>
              <a:rPr lang="en-US" altLang="zh-CN" dirty="0" smtClean="0">
                <a:solidFill>
                  <a:schemeClr val="bg1"/>
                </a:solidFill>
              </a:rPr>
            </a:br>
            <a:r>
              <a:rPr lang="en-US" altLang="zh-CN" dirty="0" smtClean="0">
                <a:solidFill>
                  <a:schemeClr val="bg1"/>
                </a:solidFill>
              </a:rPr>
              <a:t>K</a:t>
            </a:r>
            <a:endParaRPr lang="zh-CN" altLang="en-US" dirty="0">
              <a:solidFill>
                <a:schemeClr val="bg1"/>
              </a:solidFill>
            </a:endParaRPr>
          </a:p>
        </p:txBody>
      </p:sp>
      <p:cxnSp>
        <p:nvCxnSpPr>
          <p:cNvPr id="6" name="直接连接符 5"/>
          <p:cNvCxnSpPr/>
          <p:nvPr/>
        </p:nvCxnSpPr>
        <p:spPr>
          <a:xfrm>
            <a:off x="462771" y="1412776"/>
            <a:ext cx="0" cy="5445224"/>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3707904" y="2947319"/>
            <a:ext cx="2880320" cy="3465676"/>
            <a:chOff x="3995936" y="2987660"/>
            <a:chExt cx="2880320" cy="3465676"/>
          </a:xfrm>
        </p:grpSpPr>
        <p:sp>
          <p:nvSpPr>
            <p:cNvPr id="17" name="弧形 16"/>
            <p:cNvSpPr/>
            <p:nvPr/>
          </p:nvSpPr>
          <p:spPr>
            <a:xfrm>
              <a:off x="4005046" y="3512528"/>
              <a:ext cx="2736304" cy="2715492"/>
            </a:xfrm>
            <a:prstGeom prst="arc">
              <a:avLst>
                <a:gd name="adj1" fmla="val 17732696"/>
                <a:gd name="adj2" fmla="val 162924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5337194" y="349171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04148" y="36088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TextBox 20"/>
                <p:cNvSpPr txBox="1"/>
                <p:nvPr/>
              </p:nvSpPr>
              <p:spPr>
                <a:xfrm>
                  <a:off x="5202288" y="2987660"/>
                  <a:ext cx="38693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1</m:t>
                            </m:r>
                          </m:sub>
                        </m:sSub>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202288" y="2987660"/>
                  <a:ext cx="386934" cy="370294"/>
                </a:xfrm>
                <a:prstGeom prst="rect">
                  <a:avLst/>
                </a:prstGeom>
                <a:blipFill rotWithShape="1">
                  <a:blip r:embed="rId3"/>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437094" y="313167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𝑛</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437094" y="3131676"/>
                  <a:ext cx="422938" cy="369332"/>
                </a:xfrm>
                <a:prstGeom prst="rect">
                  <a:avLst/>
                </a:prstGeom>
                <a:blipFill rotWithShape="1">
                  <a:blip r:embed="rId4"/>
                  <a:stretch>
                    <a:fillRect b="-6557"/>
                  </a:stretch>
                </a:blipFill>
              </p:spPr>
              <p:txBody>
                <a:bodyPr/>
                <a:lstStyle/>
                <a:p>
                  <a:r>
                    <a:rPr lang="zh-CN" altLang="en-US">
                      <a:noFill/>
                    </a:rPr>
                    <a:t> </a:t>
                  </a:r>
                </a:p>
              </p:txBody>
            </p:sp>
          </mc:Fallback>
        </mc:AlternateContent>
        <p:sp>
          <p:nvSpPr>
            <p:cNvPr id="23" name="椭圆 22"/>
            <p:cNvSpPr/>
            <p:nvPr/>
          </p:nvSpPr>
          <p:spPr>
            <a:xfrm>
              <a:off x="4810581" y="359061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5886364" y="3122384"/>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2</m:t>
                            </m:r>
                          </m:sub>
                        </m:sSub>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886364" y="3122384"/>
                  <a:ext cx="422938" cy="369332"/>
                </a:xfrm>
                <a:prstGeom prst="rect">
                  <a:avLst/>
                </a:prstGeom>
                <a:blipFill rotWithShape="1">
                  <a:blip r:embed="rId5"/>
                  <a:stretch>
                    <a:fillRect b="-8333"/>
                  </a:stretch>
                </a:blipFill>
              </p:spPr>
              <p:txBody>
                <a:bodyPr/>
                <a:lstStyle/>
                <a:p>
                  <a:r>
                    <a:rPr lang="zh-CN" altLang="en-US">
                      <a:noFill/>
                    </a:rPr>
                    <a:t> </a:t>
                  </a:r>
                </a:p>
              </p:txBody>
            </p:sp>
          </mc:Fallback>
        </mc:AlternateContent>
        <p:sp>
          <p:nvSpPr>
            <p:cNvPr id="25" name="椭圆 24"/>
            <p:cNvSpPr/>
            <p:nvPr/>
          </p:nvSpPr>
          <p:spPr>
            <a:xfrm>
              <a:off x="6043101" y="599854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TextBox 25"/>
                <p:cNvSpPr txBox="1"/>
                <p:nvPr/>
              </p:nvSpPr>
              <p:spPr>
                <a:xfrm>
                  <a:off x="6102388" y="5939988"/>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sub>
                        </m:sSub>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6102388" y="5939988"/>
                  <a:ext cx="422938" cy="369332"/>
                </a:xfrm>
                <a:prstGeom prst="rect">
                  <a:avLst/>
                </a:prstGeom>
                <a:blipFill rotWithShape="1">
                  <a:blip r:embed="rId6"/>
                  <a:stretch>
                    <a:fillRect b="-8333"/>
                  </a:stretch>
                </a:blipFill>
              </p:spPr>
              <p:txBody>
                <a:bodyPr/>
                <a:lstStyle/>
                <a:p>
                  <a:r>
                    <a:rPr lang="zh-CN" altLang="en-US">
                      <a:noFill/>
                    </a:rPr>
                    <a:t> </a:t>
                  </a:r>
                </a:p>
              </p:txBody>
            </p:sp>
          </mc:Fallback>
        </mc:AlternateContent>
        <p:cxnSp>
          <p:nvCxnSpPr>
            <p:cNvPr id="27" name="直接连接符 26"/>
            <p:cNvCxnSpPr>
              <a:stCxn id="20" idx="0"/>
              <a:endCxn id="25" idx="3"/>
            </p:cNvCxnSpPr>
            <p:nvPr/>
          </p:nvCxnSpPr>
          <p:spPr>
            <a:xfrm>
              <a:off x="5940152" y="3608838"/>
              <a:ext cx="113494" cy="2451174"/>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5634336" y="4423665"/>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1</m:t>
                            </m:r>
                          </m:sub>
                        </m:sSub>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5634336" y="4423665"/>
                  <a:ext cx="422938" cy="369332"/>
                </a:xfrm>
                <a:prstGeom prst="rect">
                  <a:avLst/>
                </a:prstGeom>
                <a:blipFill rotWithShape="1">
                  <a:blip r:embed="rId7"/>
                  <a:stretch>
                    <a:fillRect b="-6557"/>
                  </a:stretch>
                </a:blipFill>
              </p:spPr>
              <p:txBody>
                <a:bodyPr/>
                <a:lstStyle/>
                <a:p>
                  <a:r>
                    <a:rPr lang="zh-CN" altLang="en-US">
                      <a:noFill/>
                    </a:rPr>
                    <a:t> </a:t>
                  </a:r>
                </a:p>
              </p:txBody>
            </p:sp>
          </mc:Fallback>
        </mc:AlternateContent>
        <p:sp>
          <p:nvSpPr>
            <p:cNvPr id="29" name="椭圆 28"/>
            <p:cNvSpPr/>
            <p:nvPr/>
          </p:nvSpPr>
          <p:spPr>
            <a:xfrm>
              <a:off x="6439871" y="56385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TextBox 29"/>
                <p:cNvSpPr txBox="1"/>
                <p:nvPr/>
              </p:nvSpPr>
              <p:spPr>
                <a:xfrm>
                  <a:off x="6453318" y="5579948"/>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𝑖</m:t>
                            </m:r>
                            <m:r>
                              <a:rPr lang="en-US" altLang="zh-CN" b="0" i="1" smtClean="0">
                                <a:latin typeface="Cambria Math"/>
                              </a:rPr>
                              <m:t>−1</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453318" y="5579948"/>
                  <a:ext cx="422938" cy="369332"/>
                </a:xfrm>
                <a:prstGeom prst="rect">
                  <a:avLst/>
                </a:prstGeom>
                <a:blipFill rotWithShape="1">
                  <a:blip r:embed="rId8"/>
                  <a:stretch>
                    <a:fillRect r="-30000" b="-8333"/>
                  </a:stretch>
                </a:blipFill>
              </p:spPr>
              <p:txBody>
                <a:bodyPr/>
                <a:lstStyle/>
                <a:p>
                  <a:r>
                    <a:rPr lang="zh-CN" altLang="en-US">
                      <a:noFill/>
                    </a:rPr>
                    <a:t> </a:t>
                  </a:r>
                </a:p>
              </p:txBody>
            </p:sp>
          </mc:Fallback>
        </mc:AlternateContent>
        <p:sp>
          <p:nvSpPr>
            <p:cNvPr id="31" name="弧形 30"/>
            <p:cNvSpPr/>
            <p:nvPr/>
          </p:nvSpPr>
          <p:spPr>
            <a:xfrm>
              <a:off x="4005046" y="3512528"/>
              <a:ext cx="2736304" cy="2715492"/>
            </a:xfrm>
            <a:prstGeom prst="arc">
              <a:avLst>
                <a:gd name="adj1" fmla="val 2292858"/>
                <a:gd name="adj2" fmla="val 3406092"/>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358357" y="578376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TextBox 32"/>
                <p:cNvSpPr txBox="1"/>
                <p:nvPr/>
              </p:nvSpPr>
              <p:spPr>
                <a:xfrm>
                  <a:off x="3995936" y="5733256"/>
                  <a:ext cx="422938"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𝑗</m:t>
                            </m:r>
                          </m:sub>
                        </m:sSub>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3995936" y="5733256"/>
                  <a:ext cx="422938" cy="391646"/>
                </a:xfrm>
                <a:prstGeom prst="rect">
                  <a:avLst/>
                </a:prstGeom>
                <a:blipFill rotWithShape="1">
                  <a:blip r:embed="rId9"/>
                  <a:stretch>
                    <a:fillRect b="-7813"/>
                  </a:stretch>
                </a:blipFill>
              </p:spPr>
              <p:txBody>
                <a:bodyPr/>
                <a:lstStyle/>
                <a:p>
                  <a:r>
                    <a:rPr lang="zh-CN" altLang="en-US">
                      <a:noFill/>
                    </a:rPr>
                    <a:t> </a:t>
                  </a:r>
                </a:p>
              </p:txBody>
            </p:sp>
          </mc:Fallback>
        </mc:AlternateContent>
        <p:cxnSp>
          <p:nvCxnSpPr>
            <p:cNvPr id="5" name="直接连接符 4"/>
            <p:cNvCxnSpPr>
              <a:stCxn id="29" idx="2"/>
              <a:endCxn id="32" idx="6"/>
            </p:cNvCxnSpPr>
            <p:nvPr/>
          </p:nvCxnSpPr>
          <p:spPr>
            <a:xfrm flipH="1">
              <a:off x="4430365" y="5674513"/>
              <a:ext cx="2009506" cy="145257"/>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5301190" y="5373216"/>
                  <a:ext cx="4229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2</m:t>
                            </m:r>
                          </m:sub>
                        </m:sSub>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301190" y="5373216"/>
                  <a:ext cx="422938" cy="369332"/>
                </a:xfrm>
                <a:prstGeom prst="rect">
                  <a:avLst/>
                </a:prstGeom>
                <a:blipFill rotWithShape="1">
                  <a:blip r:embed="rId10"/>
                  <a:stretch>
                    <a:fillRect b="-8333"/>
                  </a:stretch>
                </a:blipFill>
              </p:spPr>
              <p:txBody>
                <a:bodyPr/>
                <a:lstStyle/>
                <a:p>
                  <a:r>
                    <a:rPr lang="zh-CN" altLang="en-US">
                      <a:noFill/>
                    </a:rPr>
                    <a:t> </a:t>
                  </a:r>
                </a:p>
              </p:txBody>
            </p:sp>
          </mc:Fallback>
        </mc:AlternateContent>
        <p:sp>
          <p:nvSpPr>
            <p:cNvPr id="35" name="椭圆 34"/>
            <p:cNvSpPr/>
            <p:nvPr/>
          </p:nvSpPr>
          <p:spPr>
            <a:xfrm>
              <a:off x="4768976" y="606639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TextBox 35"/>
                <p:cNvSpPr txBox="1"/>
                <p:nvPr/>
              </p:nvSpPr>
              <p:spPr>
                <a:xfrm>
                  <a:off x="4509102" y="6061690"/>
                  <a:ext cx="422938"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𝑗</m:t>
                            </m:r>
                            <m:r>
                              <a:rPr lang="en-US" altLang="zh-CN" b="0" i="1" smtClean="0">
                                <a:latin typeface="Cambria Math"/>
                              </a:rPr>
                              <m:t>−1</m:t>
                            </m:r>
                          </m:sub>
                        </m:sSub>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4509102" y="6061690"/>
                  <a:ext cx="422938" cy="391646"/>
                </a:xfrm>
                <a:prstGeom prst="rect">
                  <a:avLst/>
                </a:prstGeom>
                <a:blipFill rotWithShape="1">
                  <a:blip r:embed="rId11"/>
                  <a:stretch>
                    <a:fillRect r="-34286" b="-7813"/>
                  </a:stretch>
                </a:blipFill>
              </p:spPr>
              <p:txBody>
                <a:bodyPr/>
                <a:lstStyle/>
                <a:p>
                  <a:r>
                    <a:rPr lang="zh-CN" altLang="en-US">
                      <a:noFill/>
                    </a:rPr>
                    <a:t> </a:t>
                  </a:r>
                </a:p>
              </p:txBody>
            </p:sp>
          </mc:Fallback>
        </mc:AlternateContent>
        <p:sp>
          <p:nvSpPr>
            <p:cNvPr id="37" name="弧形 36"/>
            <p:cNvSpPr/>
            <p:nvPr/>
          </p:nvSpPr>
          <p:spPr>
            <a:xfrm>
              <a:off x="3995936" y="3501008"/>
              <a:ext cx="2736304" cy="2715492"/>
            </a:xfrm>
            <a:prstGeom prst="arc">
              <a:avLst>
                <a:gd name="adj1" fmla="val 6975836"/>
                <a:gd name="adj2" fmla="val 7990034"/>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p:cNvCxnSpPr>
              <a:stCxn id="19" idx="4"/>
              <a:endCxn id="35" idx="0"/>
            </p:cNvCxnSpPr>
            <p:nvPr/>
          </p:nvCxnSpPr>
          <p:spPr>
            <a:xfrm flipH="1">
              <a:off x="4804980" y="3563724"/>
              <a:ext cx="568218" cy="2502667"/>
            </a:xfrm>
            <a:prstGeom prst="line">
              <a:avLst/>
            </a:prstGeom>
            <a:ln w="25400">
              <a:solidFill>
                <a:srgbClr val="79847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27090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Parallelize</a:t>
                </a:r>
              </a:p>
              <a:p>
                <a:pPr lvl="1"/>
                <a:r>
                  <a:rPr lang="en-US" altLang="zh-CN" dirty="0" smtClean="0">
                    <a:solidFill>
                      <a:srgbClr val="A6B5A1"/>
                    </a:solidFill>
                  </a:rPr>
                  <a:t>Every processor runs an entire algorithm.</a:t>
                </a:r>
                <a:r>
                  <a:rPr lang="en-US" altLang="zh-CN" dirty="0">
                    <a:solidFill>
                      <a:srgbClr val="A6B5A1"/>
                    </a:solidFill>
                  </a:rPr>
                  <a:t> </a:t>
                </a:r>
                <a:r>
                  <a:rPr lang="en-US" altLang="zh-CN" dirty="0" smtClean="0">
                    <a:solidFill>
                      <a:srgbClr val="A6B5A1"/>
                    </a:solidFill>
                  </a:rPr>
                  <a:t>Send its answer to master thread.</a:t>
                </a:r>
              </a:p>
              <a:p>
                <a:pPr lvl="1"/>
                <a:r>
                  <a:rPr lang="en-US" altLang="zh-CN" dirty="0" smtClean="0">
                    <a:solidFill>
                      <a:srgbClr val="A6B5A1"/>
                    </a:solidFill>
                  </a:rPr>
                  <a:t>Master check if there is an edge was selected by all the processors. If so, mark these edges as “fixed”.</a:t>
                </a:r>
              </a:p>
              <a:p>
                <a:pPr lvl="1"/>
                <a:r>
                  <a:rPr lang="en-US" altLang="zh-CN" dirty="0" smtClean="0">
                    <a:solidFill>
                      <a:srgbClr val="A6B5A1"/>
                    </a:solidFill>
                  </a:rPr>
                  <a:t>Master sends to everyone. Loop again, but “fixed” edges can’t be chosen as </a:t>
                </a:r>
                <a14:m>
                  <m:oMath xmlns:m="http://schemas.openxmlformats.org/officeDocument/2006/math">
                    <m:sSub>
                      <m:sSubPr>
                        <m:ctrlPr>
                          <a:rPr lang="en-US" altLang="zh-CN" i="1" smtClean="0">
                            <a:solidFill>
                              <a:srgbClr val="A6B5A1"/>
                            </a:solidFill>
                            <a:latin typeface="Cambria Math"/>
                          </a:rPr>
                        </m:ctrlPr>
                      </m:sSubPr>
                      <m:e>
                        <m:r>
                          <a:rPr lang="en-US" altLang="zh-CN" b="0" i="1" smtClean="0">
                            <a:solidFill>
                              <a:srgbClr val="A6B5A1"/>
                            </a:solidFill>
                            <a:latin typeface="Cambria Math"/>
                          </a:rPr>
                          <m:t>𝑥</m:t>
                        </m:r>
                      </m:e>
                      <m:sub>
                        <m:r>
                          <a:rPr lang="en-US" altLang="zh-CN" b="0" i="1" smtClean="0">
                            <a:solidFill>
                              <a:srgbClr val="A6B5A1"/>
                            </a:solidFill>
                            <a:latin typeface="Cambria Math"/>
                          </a:rPr>
                          <m:t>𝑖</m:t>
                        </m:r>
                      </m:sub>
                    </m:sSub>
                  </m:oMath>
                </a14:m>
                <a:r>
                  <a:rPr lang="en-US" altLang="zh-CN" dirty="0" smtClean="0">
                    <a:solidFill>
                      <a:srgbClr val="A6B5A1"/>
                    </a:solidFill>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r="-1481"/>
                </a:stretch>
              </a:blipFill>
            </p:spPr>
            <p:txBody>
              <a:bodyPr/>
              <a:lstStyle/>
              <a:p>
                <a:r>
                  <a:rPr lang="zh-CN" altLang="en-US">
                    <a:noFill/>
                  </a:rPr>
                  <a:t> </a:t>
                </a:r>
              </a:p>
            </p:txBody>
          </p:sp>
        </mc:Fallback>
      </mc:AlternateContent>
      <p:cxnSp>
        <p:nvCxnSpPr>
          <p:cNvPr id="11" name="直接连接符 10"/>
          <p:cNvCxnSpPr/>
          <p:nvPr/>
        </p:nvCxnSpPr>
        <p:spPr>
          <a:xfrm>
            <a:off x="8676456"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884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287542"/>
            <a:ext cx="6779096" cy="5838621"/>
          </a:xfrm>
        </p:spPr>
        <p:txBody>
          <a:bodyPr/>
          <a:lstStyle/>
          <a:p>
            <a:r>
              <a:rPr lang="en-US" altLang="zh-CN" dirty="0" smtClean="0"/>
              <a:t>Performance</a:t>
            </a:r>
          </a:p>
          <a:p>
            <a:pPr lvl="1"/>
            <a:r>
              <a:rPr lang="en-US" altLang="zh-CN" sz="2400" dirty="0" smtClean="0">
                <a:solidFill>
                  <a:srgbClr val="A6B5A1"/>
                </a:solidFill>
              </a:rPr>
              <a:t>More processors, more better answer.</a:t>
            </a:r>
          </a:p>
          <a:p>
            <a:pPr lvl="1"/>
            <a:r>
              <a:rPr lang="en-US" altLang="zh-CN" sz="2400" dirty="0" smtClean="0">
                <a:solidFill>
                  <a:srgbClr val="A6B5A1"/>
                </a:solidFill>
              </a:rPr>
              <a:t>“Fixed” edges let the program run faster.</a:t>
            </a:r>
            <a:endParaRPr lang="zh-CN" altLang="en-US" sz="2400" dirty="0">
              <a:solidFill>
                <a:srgbClr val="A6B5A1"/>
              </a:solidFill>
            </a:endParaRPr>
          </a:p>
        </p:txBody>
      </p:sp>
      <p:sp>
        <p:nvSpPr>
          <p:cNvPr id="4" name="标题 1"/>
          <p:cNvSpPr>
            <a:spLocks noGrp="1"/>
          </p:cNvSpPr>
          <p:nvPr>
            <p:ph type="title"/>
          </p:nvPr>
        </p:nvSpPr>
        <p:spPr>
          <a:xfrm>
            <a:off x="457200" y="274638"/>
            <a:ext cx="1144800" cy="2074242"/>
          </a:xfrm>
          <a:solidFill>
            <a:schemeClr val="tx1">
              <a:alpha val="99000"/>
            </a:schemeClr>
          </a:solidFill>
        </p:spPr>
        <p:txBody>
          <a:bodyPr>
            <a:normAutofit/>
          </a:bodyPr>
          <a:lstStyle/>
          <a:p>
            <a:r>
              <a:rPr lang="en-US" altLang="zh-CN" dirty="0" smtClean="0">
                <a:solidFill>
                  <a:schemeClr val="bg1"/>
                </a:solidFill>
              </a:rPr>
              <a:t>L</a:t>
            </a:r>
            <a:br>
              <a:rPr lang="en-US" altLang="zh-CN" dirty="0" smtClean="0">
                <a:solidFill>
                  <a:schemeClr val="bg1"/>
                </a:solidFill>
              </a:rPr>
            </a:br>
            <a:r>
              <a:rPr lang="en-US" altLang="zh-CN" dirty="0" smtClean="0">
                <a:solidFill>
                  <a:schemeClr val="bg1"/>
                </a:solidFill>
              </a:rPr>
              <a:t>K</a:t>
            </a:r>
            <a:endParaRPr lang="zh-CN" altLang="en-US" dirty="0">
              <a:solidFill>
                <a:schemeClr val="bg1"/>
              </a:solidFill>
            </a:endParaRPr>
          </a:p>
        </p:txBody>
      </p:sp>
      <p:cxnSp>
        <p:nvCxnSpPr>
          <p:cNvPr id="6" name="直接连接符 5"/>
          <p:cNvCxnSpPr/>
          <p:nvPr/>
        </p:nvCxnSpPr>
        <p:spPr>
          <a:xfrm>
            <a:off x="462771" y="1412776"/>
            <a:ext cx="0" cy="5445224"/>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287542"/>
            <a:ext cx="467544" cy="0"/>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图表 6"/>
          <p:cNvGraphicFramePr/>
          <p:nvPr>
            <p:extLst>
              <p:ext uri="{D42A27DB-BD31-4B8C-83A1-F6EECF244321}">
                <p14:modId xmlns:p14="http://schemas.microsoft.com/office/powerpoint/2010/main" val="3624469000"/>
              </p:ext>
            </p:extLst>
          </p:nvPr>
        </p:nvGraphicFramePr>
        <p:xfrm>
          <a:off x="2339752" y="2103388"/>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321751" y="5760150"/>
            <a:ext cx="1080120" cy="369332"/>
          </a:xfrm>
          <a:prstGeom prst="rect">
            <a:avLst/>
          </a:prstGeom>
          <a:noFill/>
        </p:spPr>
        <p:txBody>
          <a:bodyPr wrap="square" rtlCol="0">
            <a:spAutoFit/>
          </a:bodyPr>
          <a:lstStyle/>
          <a:p>
            <a:r>
              <a:rPr lang="en-US" altLang="zh-CN" dirty="0" smtClean="0"/>
              <a:t>Threads</a:t>
            </a:r>
          </a:p>
        </p:txBody>
      </p:sp>
    </p:spTree>
    <p:extLst>
      <p:ext uri="{BB962C8B-B14F-4D97-AF65-F5344CB8AC3E}">
        <p14:creationId xmlns:p14="http://schemas.microsoft.com/office/powerpoint/2010/main" val="4114402615"/>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Lin-Kernighan</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smtClean="0"/>
              <a:t>Performance</a:t>
            </a:r>
            <a:endParaRPr lang="en-US" altLang="zh-CN" dirty="0" smtClean="0">
              <a:solidFill>
                <a:srgbClr val="A6B5A1"/>
              </a:solidFill>
            </a:endParaRPr>
          </a:p>
          <a:p>
            <a:pPr lvl="1"/>
            <a:endParaRPr lang="en-US" altLang="zh-CN" dirty="0" smtClean="0">
              <a:solidFill>
                <a:srgbClr val="A6B5A1"/>
              </a:solidFill>
            </a:endParaRPr>
          </a:p>
        </p:txBody>
      </p:sp>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3110731193"/>
              </p:ext>
            </p:extLst>
          </p:nvPr>
        </p:nvGraphicFramePr>
        <p:xfrm>
          <a:off x="1475656" y="2798936"/>
          <a:ext cx="6264696" cy="1854200"/>
        </p:xfrm>
        <a:graphic>
          <a:graphicData uri="http://schemas.openxmlformats.org/drawingml/2006/table">
            <a:tbl>
              <a:tblPr firstRow="1" bandRow="1">
                <a:tableStyleId>{073A0DAA-6AF3-43AB-8588-CEC1D06C72B9}</a:tableStyleId>
              </a:tblPr>
              <a:tblGrid>
                <a:gridCol w="849024"/>
                <a:gridCol w="1095192"/>
                <a:gridCol w="1584176"/>
                <a:gridCol w="1512168"/>
                <a:gridCol w="1224136"/>
              </a:tblGrid>
              <a:tr h="370840">
                <a:tc>
                  <a:txBody>
                    <a:bodyPr/>
                    <a:lstStyle/>
                    <a:p>
                      <a:r>
                        <a:rPr lang="en-US" altLang="zh-CN" dirty="0" smtClean="0"/>
                        <a:t>Cities</a:t>
                      </a:r>
                      <a:endParaRPr lang="zh-CN" altLang="en-US" dirty="0"/>
                    </a:p>
                  </a:txBody>
                  <a:tcPr/>
                </a:tc>
                <a:tc>
                  <a:txBody>
                    <a:bodyPr/>
                    <a:lstStyle/>
                    <a:p>
                      <a:r>
                        <a:rPr lang="en-US" altLang="zh-CN" dirty="0" smtClean="0"/>
                        <a:t>Opt Len</a:t>
                      </a:r>
                      <a:endParaRPr lang="zh-CN" altLang="en-US" dirty="0"/>
                    </a:p>
                  </a:txBody>
                  <a:tcPr/>
                </a:tc>
                <a:tc>
                  <a:txBody>
                    <a:bodyPr/>
                    <a:lstStyle/>
                    <a:p>
                      <a:r>
                        <a:rPr lang="en-US" altLang="zh-CN" dirty="0" smtClean="0"/>
                        <a:t>LK</a:t>
                      </a:r>
                      <a:r>
                        <a:rPr lang="en-US" altLang="zh-CN" baseline="0" dirty="0" smtClean="0"/>
                        <a:t> / GA</a:t>
                      </a:r>
                      <a:endParaRPr lang="zh-CN" altLang="en-US" dirty="0"/>
                    </a:p>
                  </a:txBody>
                  <a:tcPr/>
                </a:tc>
                <a:tc>
                  <a:txBody>
                    <a:bodyPr/>
                    <a:lstStyle/>
                    <a:p>
                      <a:r>
                        <a:rPr lang="en-US" altLang="zh-CN" dirty="0" smtClean="0"/>
                        <a:t>Difference</a:t>
                      </a:r>
                      <a:endParaRPr lang="zh-CN" altLang="en-US" dirty="0"/>
                    </a:p>
                  </a:txBody>
                  <a:tcPr/>
                </a:tc>
                <a:tc>
                  <a:txBody>
                    <a:bodyPr/>
                    <a:lstStyle/>
                    <a:p>
                      <a:r>
                        <a:rPr lang="en-US" altLang="zh-CN" dirty="0" smtClean="0"/>
                        <a:t>Time(s)</a:t>
                      </a:r>
                      <a:endParaRPr lang="zh-CN" altLang="en-US" dirty="0"/>
                    </a:p>
                  </a:txBody>
                  <a:tcPr/>
                </a:tc>
              </a:tr>
              <a:tr h="370840">
                <a:tc>
                  <a:txBody>
                    <a:bodyPr/>
                    <a:lstStyle/>
                    <a:p>
                      <a:r>
                        <a:rPr lang="en-US" altLang="zh-CN" dirty="0" smtClean="0"/>
                        <a:t>52</a:t>
                      </a:r>
                      <a:endParaRPr lang="zh-CN" altLang="en-US" dirty="0"/>
                    </a:p>
                  </a:txBody>
                  <a:tcPr/>
                </a:tc>
                <a:tc>
                  <a:txBody>
                    <a:bodyPr/>
                    <a:lstStyle/>
                    <a:p>
                      <a:r>
                        <a:rPr lang="en-US" altLang="zh-CN" dirty="0" smtClean="0"/>
                        <a:t>7544</a:t>
                      </a:r>
                      <a:endParaRPr lang="zh-CN" altLang="en-US" dirty="0"/>
                    </a:p>
                  </a:txBody>
                  <a:tcPr/>
                </a:tc>
                <a:tc>
                  <a:txBody>
                    <a:bodyPr/>
                    <a:lstStyle/>
                    <a:p>
                      <a:r>
                        <a:rPr lang="en-US" altLang="zh-CN" dirty="0" smtClean="0"/>
                        <a:t>7544 / </a:t>
                      </a:r>
                      <a:r>
                        <a:rPr lang="en-US" altLang="zh-CN" dirty="0" smtClean="0"/>
                        <a:t>7567</a:t>
                      </a:r>
                      <a:endParaRPr lang="zh-CN" altLang="en-US" dirty="0"/>
                    </a:p>
                  </a:txBody>
                  <a:tcPr/>
                </a:tc>
                <a:tc>
                  <a:txBody>
                    <a:bodyPr/>
                    <a:lstStyle/>
                    <a:p>
                      <a:r>
                        <a:rPr lang="en-US" altLang="zh-CN" dirty="0" smtClean="0">
                          <a:solidFill>
                            <a:srgbClr val="FF0000"/>
                          </a:solidFill>
                        </a:rPr>
                        <a:t>0%</a:t>
                      </a:r>
                      <a:r>
                        <a:rPr lang="en-US" altLang="zh-CN" dirty="0" smtClean="0">
                          <a:solidFill>
                            <a:schemeClr val="tx1"/>
                          </a:solidFill>
                        </a:rPr>
                        <a:t> </a:t>
                      </a:r>
                      <a:r>
                        <a:rPr lang="en-US" altLang="zh-CN" dirty="0" smtClean="0">
                          <a:solidFill>
                            <a:schemeClr val="tx1"/>
                          </a:solidFill>
                        </a:rPr>
                        <a:t>/ 0.3%</a:t>
                      </a:r>
                      <a:endParaRPr lang="zh-CN" altLang="en-US" dirty="0">
                        <a:solidFill>
                          <a:schemeClr val="tx1"/>
                        </a:solidFill>
                      </a:endParaRPr>
                    </a:p>
                  </a:txBody>
                  <a:tcPr/>
                </a:tc>
                <a:tc>
                  <a:txBody>
                    <a:bodyPr/>
                    <a:lstStyle/>
                    <a:p>
                      <a:r>
                        <a:rPr lang="en-US" altLang="zh-CN" dirty="0" smtClean="0">
                          <a:solidFill>
                            <a:schemeClr val="tx1"/>
                          </a:solidFill>
                        </a:rPr>
                        <a:t>2.44</a:t>
                      </a:r>
                      <a:endParaRPr lang="zh-CN" altLang="en-US" dirty="0">
                        <a:solidFill>
                          <a:schemeClr val="tx1"/>
                        </a:solidFill>
                      </a:endParaRPr>
                    </a:p>
                  </a:txBody>
                  <a:tcPr/>
                </a:tc>
              </a:tr>
              <a:tr h="370840">
                <a:tc>
                  <a:txBody>
                    <a:bodyPr/>
                    <a:lstStyle/>
                    <a:p>
                      <a:r>
                        <a:rPr lang="en-US" altLang="zh-CN" dirty="0" smtClean="0"/>
                        <a:t>130</a:t>
                      </a:r>
                      <a:endParaRPr lang="zh-CN" altLang="en-US" dirty="0"/>
                    </a:p>
                  </a:txBody>
                  <a:tcPr/>
                </a:tc>
                <a:tc>
                  <a:txBody>
                    <a:bodyPr/>
                    <a:lstStyle/>
                    <a:p>
                      <a:r>
                        <a:rPr lang="en-US" altLang="zh-CN" dirty="0" smtClean="0"/>
                        <a:t>6110</a:t>
                      </a:r>
                      <a:endParaRPr lang="zh-CN" altLang="en-US" dirty="0"/>
                    </a:p>
                  </a:txBody>
                  <a:tcPr/>
                </a:tc>
                <a:tc>
                  <a:txBody>
                    <a:bodyPr/>
                    <a:lstStyle/>
                    <a:p>
                      <a:r>
                        <a:rPr lang="en-US" altLang="zh-CN" dirty="0" smtClean="0"/>
                        <a:t>6110 / </a:t>
                      </a:r>
                      <a:r>
                        <a:rPr lang="en-US" altLang="zh-CN" dirty="0" smtClean="0"/>
                        <a:t>7806</a:t>
                      </a:r>
                      <a:endParaRPr lang="zh-CN" altLang="en-US" dirty="0"/>
                    </a:p>
                  </a:txBody>
                  <a:tcPr/>
                </a:tc>
                <a:tc>
                  <a:txBody>
                    <a:bodyPr/>
                    <a:lstStyle/>
                    <a:p>
                      <a:r>
                        <a:rPr lang="en-US" altLang="zh-CN" dirty="0" smtClean="0">
                          <a:solidFill>
                            <a:srgbClr val="FF0000"/>
                          </a:solidFill>
                        </a:rPr>
                        <a:t>0</a:t>
                      </a:r>
                      <a:r>
                        <a:rPr lang="en-US" altLang="zh-CN" dirty="0" smtClean="0">
                          <a:solidFill>
                            <a:srgbClr val="FF0000"/>
                          </a:solidFill>
                        </a:rPr>
                        <a:t>% </a:t>
                      </a:r>
                      <a:r>
                        <a:rPr lang="en-US" altLang="zh-CN" dirty="0" smtClean="0">
                          <a:solidFill>
                            <a:schemeClr val="tx1"/>
                          </a:solidFill>
                        </a:rPr>
                        <a:t>/ 27.7%</a:t>
                      </a:r>
                      <a:endParaRPr lang="zh-CN" altLang="en-US" dirty="0">
                        <a:solidFill>
                          <a:schemeClr val="tx1"/>
                        </a:solidFill>
                      </a:endParaRPr>
                    </a:p>
                  </a:txBody>
                  <a:tcPr/>
                </a:tc>
                <a:tc>
                  <a:txBody>
                    <a:bodyPr/>
                    <a:lstStyle/>
                    <a:p>
                      <a:r>
                        <a:rPr lang="en-US" altLang="zh-CN" dirty="0" smtClean="0">
                          <a:solidFill>
                            <a:schemeClr val="tx1"/>
                          </a:solidFill>
                        </a:rPr>
                        <a:t>7.33</a:t>
                      </a:r>
                      <a:endParaRPr lang="zh-CN" altLang="en-US" dirty="0">
                        <a:solidFill>
                          <a:schemeClr val="tx1"/>
                        </a:solidFill>
                      </a:endParaRPr>
                    </a:p>
                  </a:txBody>
                  <a:tcPr/>
                </a:tc>
              </a:tr>
              <a:tr h="370840">
                <a:tc>
                  <a:txBody>
                    <a:bodyPr/>
                    <a:lstStyle/>
                    <a:p>
                      <a:r>
                        <a:rPr lang="en-US" altLang="zh-CN" dirty="0" smtClean="0"/>
                        <a:t>150</a:t>
                      </a:r>
                      <a:endParaRPr lang="zh-CN" altLang="en-US" dirty="0"/>
                    </a:p>
                  </a:txBody>
                  <a:tcPr/>
                </a:tc>
                <a:tc>
                  <a:txBody>
                    <a:bodyPr/>
                    <a:lstStyle/>
                    <a:p>
                      <a:r>
                        <a:rPr lang="en-US" altLang="zh-CN" dirty="0" smtClean="0"/>
                        <a:t>6531</a:t>
                      </a:r>
                      <a:endParaRPr lang="zh-CN" altLang="en-US" dirty="0"/>
                    </a:p>
                  </a:txBody>
                  <a:tcPr/>
                </a:tc>
                <a:tc>
                  <a:txBody>
                    <a:bodyPr/>
                    <a:lstStyle/>
                    <a:p>
                      <a:r>
                        <a:rPr lang="en-US" altLang="zh-CN" dirty="0" smtClean="0"/>
                        <a:t>6531 </a:t>
                      </a:r>
                      <a:r>
                        <a:rPr lang="en-US" altLang="zh-CN" dirty="0" smtClean="0"/>
                        <a:t>/ 8012</a:t>
                      </a:r>
                      <a:endParaRPr lang="zh-CN" altLang="en-US" dirty="0"/>
                    </a:p>
                  </a:txBody>
                  <a:tcPr/>
                </a:tc>
                <a:tc>
                  <a:txBody>
                    <a:bodyPr/>
                    <a:lstStyle/>
                    <a:p>
                      <a:r>
                        <a:rPr lang="en-US" altLang="zh-CN" dirty="0" smtClean="0">
                          <a:solidFill>
                            <a:srgbClr val="FF0000"/>
                          </a:solidFill>
                        </a:rPr>
                        <a:t>0</a:t>
                      </a:r>
                      <a:r>
                        <a:rPr lang="en-US" altLang="zh-CN" dirty="0" smtClean="0">
                          <a:solidFill>
                            <a:srgbClr val="FF0000"/>
                          </a:solidFill>
                        </a:rPr>
                        <a:t>% </a:t>
                      </a:r>
                      <a:r>
                        <a:rPr lang="en-US" altLang="zh-CN" dirty="0" smtClean="0">
                          <a:solidFill>
                            <a:schemeClr val="tx1"/>
                          </a:solidFill>
                        </a:rPr>
                        <a:t>/ 22.7%</a:t>
                      </a:r>
                      <a:endParaRPr lang="zh-CN" altLang="en-US" dirty="0">
                        <a:solidFill>
                          <a:schemeClr val="tx1"/>
                        </a:solidFill>
                      </a:endParaRPr>
                    </a:p>
                  </a:txBody>
                  <a:tcPr/>
                </a:tc>
                <a:tc>
                  <a:txBody>
                    <a:bodyPr/>
                    <a:lstStyle/>
                    <a:p>
                      <a:r>
                        <a:rPr lang="en-US" altLang="zh-CN" dirty="0" smtClean="0">
                          <a:solidFill>
                            <a:schemeClr val="tx1"/>
                          </a:solidFill>
                        </a:rPr>
                        <a:t>9.61</a:t>
                      </a:r>
                      <a:endParaRPr lang="zh-CN" altLang="en-US" dirty="0">
                        <a:solidFill>
                          <a:schemeClr val="tx1"/>
                        </a:solidFill>
                      </a:endParaRPr>
                    </a:p>
                  </a:txBody>
                  <a:tcPr/>
                </a:tc>
              </a:tr>
              <a:tr h="370840">
                <a:tc>
                  <a:txBody>
                    <a:bodyPr/>
                    <a:lstStyle/>
                    <a:p>
                      <a:r>
                        <a:rPr lang="en-US" altLang="zh-CN" dirty="0" smtClean="0"/>
                        <a:t>225</a:t>
                      </a:r>
                      <a:endParaRPr lang="zh-CN" altLang="en-US" dirty="0"/>
                    </a:p>
                  </a:txBody>
                  <a:tcPr/>
                </a:tc>
                <a:tc>
                  <a:txBody>
                    <a:bodyPr/>
                    <a:lstStyle/>
                    <a:p>
                      <a:r>
                        <a:rPr lang="en-US" altLang="zh-CN" dirty="0" smtClean="0"/>
                        <a:t>3859</a:t>
                      </a:r>
                      <a:endParaRPr lang="zh-CN" altLang="en-US" dirty="0"/>
                    </a:p>
                  </a:txBody>
                  <a:tcPr/>
                </a:tc>
                <a:tc>
                  <a:txBody>
                    <a:bodyPr/>
                    <a:lstStyle/>
                    <a:p>
                      <a:r>
                        <a:rPr lang="en-US" altLang="zh-CN" dirty="0" smtClean="0"/>
                        <a:t>3888 / </a:t>
                      </a:r>
                      <a:endParaRPr lang="zh-CN" altLang="en-US" dirty="0"/>
                    </a:p>
                  </a:txBody>
                  <a:tcPr/>
                </a:tc>
                <a:tc>
                  <a:txBody>
                    <a:bodyPr/>
                    <a:lstStyle/>
                    <a:p>
                      <a:r>
                        <a:rPr lang="en-US" altLang="zh-CN" dirty="0" smtClean="0"/>
                        <a:t>0.75%</a:t>
                      </a:r>
                      <a:endParaRPr lang="zh-CN" altLang="en-US" dirty="0"/>
                    </a:p>
                  </a:txBody>
                  <a:tcPr/>
                </a:tc>
                <a:tc>
                  <a:txBody>
                    <a:bodyPr/>
                    <a:lstStyle/>
                    <a:p>
                      <a:r>
                        <a:rPr lang="en-US" altLang="zh-CN" dirty="0" smtClean="0"/>
                        <a:t>54.83</a:t>
                      </a:r>
                      <a:endParaRPr lang="zh-CN" altLang="en-US" dirty="0"/>
                    </a:p>
                  </a:txBody>
                  <a:tcPr/>
                </a:tc>
              </a:tr>
            </a:tbl>
          </a:graphicData>
        </a:graphic>
      </p:graphicFrame>
      <p:sp>
        <p:nvSpPr>
          <p:cNvPr id="5" name="TextBox 4"/>
          <p:cNvSpPr txBox="1"/>
          <p:nvPr/>
        </p:nvSpPr>
        <p:spPr>
          <a:xfrm>
            <a:off x="4499992" y="5271591"/>
            <a:ext cx="3312368" cy="461665"/>
          </a:xfrm>
          <a:prstGeom prst="rect">
            <a:avLst/>
          </a:prstGeom>
          <a:noFill/>
        </p:spPr>
        <p:txBody>
          <a:bodyPr wrap="square" rtlCol="0">
            <a:spAutoFit/>
          </a:bodyPr>
          <a:lstStyle/>
          <a:p>
            <a:r>
              <a:rPr lang="en-US" altLang="zh-CN" sz="2400" i="1" dirty="0" smtClean="0">
                <a:solidFill>
                  <a:schemeClr val="accent1"/>
                </a:solidFill>
              </a:rPr>
              <a:t>Test data from TSPLIB</a:t>
            </a:r>
            <a:endParaRPr lang="zh-CN" altLang="en-US" sz="2400" i="1" dirty="0">
              <a:solidFill>
                <a:schemeClr val="accent1"/>
              </a:solidFill>
            </a:endParaRPr>
          </a:p>
        </p:txBody>
      </p:sp>
    </p:spTree>
    <p:extLst>
      <p:ext uri="{BB962C8B-B14F-4D97-AF65-F5344CB8AC3E}">
        <p14:creationId xmlns:p14="http://schemas.microsoft.com/office/powerpoint/2010/main" val="53735574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en-US" altLang="zh-CN" dirty="0" smtClean="0"/>
              <a:t>Navigator</a:t>
            </a:r>
            <a:endParaRPr lang="zh-CN" altLang="en-US" dirty="0"/>
          </a:p>
        </p:txBody>
      </p:sp>
      <p:sp>
        <p:nvSpPr>
          <p:cNvPr id="13" name="TextBox 12"/>
          <p:cNvSpPr txBox="1"/>
          <p:nvPr/>
        </p:nvSpPr>
        <p:spPr>
          <a:xfrm>
            <a:off x="2096834" y="3356992"/>
            <a:ext cx="828092"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Intro</a:t>
            </a:r>
            <a:endParaRPr lang="zh-CN" altLang="en-US" sz="2200" dirty="0">
              <a:solidFill>
                <a:schemeClr val="accent1"/>
              </a:solidFill>
              <a:latin typeface="Impact" pitchFamily="34" charset="0"/>
            </a:endParaRPr>
          </a:p>
        </p:txBody>
      </p:sp>
      <p:sp>
        <p:nvSpPr>
          <p:cNvPr id="14" name="TextBox 13"/>
          <p:cNvSpPr txBox="1"/>
          <p:nvPr/>
        </p:nvSpPr>
        <p:spPr>
          <a:xfrm>
            <a:off x="3347864" y="3356992"/>
            <a:ext cx="122413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Goal</a:t>
            </a:r>
            <a:endParaRPr lang="zh-CN" altLang="en-US" sz="2200" dirty="0">
              <a:solidFill>
                <a:schemeClr val="accent1"/>
              </a:solidFill>
              <a:latin typeface="Impact" pitchFamily="34" charset="0"/>
            </a:endParaRPr>
          </a:p>
        </p:txBody>
      </p:sp>
      <p:sp>
        <p:nvSpPr>
          <p:cNvPr id="15" name="TextBox 14"/>
          <p:cNvSpPr txBox="1"/>
          <p:nvPr/>
        </p:nvSpPr>
        <p:spPr>
          <a:xfrm>
            <a:off x="5796136" y="3356992"/>
            <a:ext cx="141326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Summary</a:t>
            </a:r>
            <a:endParaRPr lang="zh-CN" altLang="en-US" sz="2200" dirty="0">
              <a:solidFill>
                <a:schemeClr val="accent1"/>
              </a:solidFill>
              <a:latin typeface="Impact" pitchFamily="34" charset="0"/>
            </a:endParaRPr>
          </a:p>
        </p:txBody>
      </p:sp>
      <p:sp>
        <p:nvSpPr>
          <p:cNvPr id="16" name="TextBox 15"/>
          <p:cNvSpPr txBox="1"/>
          <p:nvPr/>
        </p:nvSpPr>
        <p:spPr>
          <a:xfrm>
            <a:off x="4572000" y="3356992"/>
            <a:ext cx="1107014" cy="430887"/>
          </a:xfrm>
          <a:prstGeom prst="rect">
            <a:avLst/>
          </a:prstGeom>
          <a:noFill/>
        </p:spPr>
        <p:txBody>
          <a:bodyPr wrap="square" rtlCol="0" anchor="b">
            <a:spAutoFit/>
          </a:bodyPr>
          <a:lstStyle/>
          <a:p>
            <a:r>
              <a:rPr lang="en-US" altLang="zh-CN" sz="2200" dirty="0" smtClean="0">
                <a:latin typeface="Impact" pitchFamily="34" charset="0"/>
              </a:rPr>
              <a:t>Works</a:t>
            </a:r>
            <a:endParaRPr lang="zh-CN" altLang="en-US" sz="2200" dirty="0">
              <a:latin typeface="Impact" pitchFamily="34" charset="0"/>
            </a:endParaRPr>
          </a:p>
        </p:txBody>
      </p:sp>
      <p:cxnSp>
        <p:nvCxnSpPr>
          <p:cNvPr id="18" name="直接连接符 17"/>
          <p:cNvCxnSpPr/>
          <p:nvPr/>
        </p:nvCxnSpPr>
        <p:spPr>
          <a:xfrm>
            <a:off x="2150622" y="3284984"/>
            <a:ext cx="4824536" cy="0"/>
          </a:xfrm>
          <a:prstGeom prst="line">
            <a:avLst/>
          </a:prstGeom>
          <a:ln w="15240">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35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16"/>
                                        </p:tgtEl>
                                        <p:attrNameLst>
                                          <p:attrName>style.color</p:attrName>
                                        </p:attrNameLst>
                                      </p:cBhvr>
                                      <p:to>
                                        <a:srgbClr val="A6B5A1"/>
                                      </p:to>
                                    </p:animClr>
                                  </p:childTnLst>
                                </p:cTn>
                              </p:par>
                            </p:childTnLst>
                          </p:cTn>
                        </p:par>
                        <p:par>
                          <p:cTn id="7" fill="hold">
                            <p:stCondLst>
                              <p:cond delay="200"/>
                            </p:stCondLst>
                            <p:childTnLst>
                              <p:par>
                                <p:cTn id="8" presetID="3" presetClass="emph" presetSubtype="2" fill="hold" grpId="0" nodeType="afterEffect">
                                  <p:stCondLst>
                                    <p:cond delay="0"/>
                                  </p:stCondLst>
                                  <p:childTnLst>
                                    <p:animClr clrSpc="rgb" dir="cw">
                                      <p:cBhvr override="childStyle">
                                        <p:cTn id="9" dur="200" fill="hold"/>
                                        <p:tgtEl>
                                          <p:spTgt spid="15"/>
                                        </p:tgtEl>
                                        <p:attrNameLst>
                                          <p:attrName>style.color</p:attrName>
                                        </p:attrNameLst>
                                      </p:cBhvr>
                                      <p:to>
                                        <a:srgbClr val="4E717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Summary</a:t>
            </a:r>
            <a:endParaRPr lang="zh-CN" altLang="en-US" dirty="0">
              <a:solidFill>
                <a:schemeClr val="bg1"/>
              </a:solidFill>
            </a:endParaRPr>
          </a:p>
        </p:txBody>
      </p:sp>
      <p:sp>
        <p:nvSpPr>
          <p:cNvPr id="3" name="内容占位符 2"/>
          <p:cNvSpPr>
            <a:spLocks noGrp="1"/>
          </p:cNvSpPr>
          <p:nvPr>
            <p:ph idx="1"/>
          </p:nvPr>
        </p:nvSpPr>
        <p:spPr>
          <a:xfrm>
            <a:off x="457200" y="1639341"/>
            <a:ext cx="8229600" cy="4525963"/>
          </a:xfrm>
        </p:spPr>
        <p:txBody>
          <a:bodyPr/>
          <a:lstStyle/>
          <a:p>
            <a:pPr lvl="1"/>
            <a:endParaRPr lang="en-US" altLang="zh-CN" dirty="0" smtClean="0">
              <a:solidFill>
                <a:srgbClr val="A6B5A1"/>
              </a:solidFill>
            </a:endParaRPr>
          </a:p>
        </p:txBody>
      </p:sp>
      <p:graphicFrame>
        <p:nvGraphicFramePr>
          <p:cNvPr id="4" name="图示 3"/>
          <p:cNvGraphicFramePr/>
          <p:nvPr>
            <p:extLst>
              <p:ext uri="{D42A27DB-BD31-4B8C-83A1-F6EECF244321}">
                <p14:modId xmlns:p14="http://schemas.microsoft.com/office/powerpoint/2010/main" val="4035626747"/>
              </p:ext>
            </p:extLst>
          </p:nvPr>
        </p:nvGraphicFramePr>
        <p:xfrm>
          <a:off x="1043608" y="1556792"/>
          <a:ext cx="702078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29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en-US" altLang="zh-CN" dirty="0" smtClean="0"/>
              <a:t>Navigator</a:t>
            </a:r>
            <a:endParaRPr lang="zh-CN" altLang="en-US" dirty="0"/>
          </a:p>
        </p:txBody>
      </p:sp>
      <p:sp>
        <p:nvSpPr>
          <p:cNvPr id="13" name="TextBox 12"/>
          <p:cNvSpPr txBox="1"/>
          <p:nvPr/>
        </p:nvSpPr>
        <p:spPr>
          <a:xfrm>
            <a:off x="2096834" y="3356992"/>
            <a:ext cx="828092"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Intro</a:t>
            </a:r>
            <a:endParaRPr lang="zh-CN" altLang="en-US" sz="2200" dirty="0">
              <a:solidFill>
                <a:schemeClr val="accent1"/>
              </a:solidFill>
              <a:latin typeface="Impact" pitchFamily="34" charset="0"/>
            </a:endParaRPr>
          </a:p>
        </p:txBody>
      </p:sp>
      <p:sp>
        <p:nvSpPr>
          <p:cNvPr id="14" name="TextBox 13"/>
          <p:cNvSpPr txBox="1"/>
          <p:nvPr/>
        </p:nvSpPr>
        <p:spPr>
          <a:xfrm>
            <a:off x="3347864" y="3356992"/>
            <a:ext cx="122413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Goal</a:t>
            </a:r>
            <a:endParaRPr lang="zh-CN" altLang="en-US" sz="2200" dirty="0">
              <a:solidFill>
                <a:schemeClr val="accent1"/>
              </a:solidFill>
              <a:latin typeface="Impact" pitchFamily="34" charset="0"/>
            </a:endParaRPr>
          </a:p>
        </p:txBody>
      </p:sp>
      <p:sp>
        <p:nvSpPr>
          <p:cNvPr id="15" name="TextBox 14"/>
          <p:cNvSpPr txBox="1"/>
          <p:nvPr/>
        </p:nvSpPr>
        <p:spPr>
          <a:xfrm>
            <a:off x="5796136" y="3356992"/>
            <a:ext cx="1413266" cy="430887"/>
          </a:xfrm>
          <a:prstGeom prst="rect">
            <a:avLst/>
          </a:prstGeom>
          <a:noFill/>
        </p:spPr>
        <p:txBody>
          <a:bodyPr wrap="square" rtlCol="0" anchor="b">
            <a:spAutoFit/>
          </a:bodyPr>
          <a:lstStyle/>
          <a:p>
            <a:r>
              <a:rPr lang="en-US" altLang="zh-CN" sz="2200" dirty="0" smtClean="0">
                <a:latin typeface="Impact" pitchFamily="34" charset="0"/>
              </a:rPr>
              <a:t>Summary</a:t>
            </a:r>
            <a:endParaRPr lang="zh-CN" altLang="en-US" sz="2200" dirty="0">
              <a:latin typeface="Impact" pitchFamily="34" charset="0"/>
            </a:endParaRPr>
          </a:p>
        </p:txBody>
      </p:sp>
      <p:sp>
        <p:nvSpPr>
          <p:cNvPr id="16" name="TextBox 15"/>
          <p:cNvSpPr txBox="1"/>
          <p:nvPr/>
        </p:nvSpPr>
        <p:spPr>
          <a:xfrm>
            <a:off x="4572000" y="3356992"/>
            <a:ext cx="1107014"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Works</a:t>
            </a:r>
            <a:endParaRPr lang="zh-CN" altLang="en-US" sz="2200" dirty="0">
              <a:solidFill>
                <a:schemeClr val="accent1"/>
              </a:solidFill>
              <a:latin typeface="Impact" pitchFamily="34" charset="0"/>
            </a:endParaRPr>
          </a:p>
        </p:txBody>
      </p:sp>
      <p:cxnSp>
        <p:nvCxnSpPr>
          <p:cNvPr id="18" name="直接连接符 17"/>
          <p:cNvCxnSpPr/>
          <p:nvPr/>
        </p:nvCxnSpPr>
        <p:spPr>
          <a:xfrm>
            <a:off x="2150622" y="3284984"/>
            <a:ext cx="4824536" cy="0"/>
          </a:xfrm>
          <a:prstGeom prst="line">
            <a:avLst/>
          </a:prstGeom>
          <a:ln w="15240">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5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15"/>
                                        </p:tgtEl>
                                        <p:attrNameLst>
                                          <p:attrName>style.color</p:attrName>
                                        </p:attrNameLst>
                                      </p:cBhvr>
                                      <p:to>
                                        <a:srgbClr val="A6B5A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07704" y="-387423"/>
            <a:ext cx="7632848" cy="7632848"/>
          </a:xfrm>
          <a:prstGeom prst="rect">
            <a:avLst/>
          </a:prstGeom>
          <a:blipFill dpi="0" rotWithShape="1">
            <a:blip r:embed="rId2">
              <a:alphaModFix amt="45000"/>
            </a:blip>
            <a:srcRect/>
            <a:stretch>
              <a:fillRect/>
            </a:stretch>
          </a:blipFill>
          <a:ln>
            <a:noFill/>
          </a:ln>
          <a:effectLst>
            <a:softEdge rad="889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rot="18900000">
            <a:off x="-1188116" y="917813"/>
            <a:ext cx="5315443" cy="1137226"/>
          </a:xfrm>
          <a:custGeom>
            <a:avLst/>
            <a:gdLst>
              <a:gd name="connsiteX0" fmla="*/ 0 w 6340975"/>
              <a:gd name="connsiteY0" fmla="*/ 0 h 1108701"/>
              <a:gd name="connsiteX1" fmla="*/ 6340975 w 6340975"/>
              <a:gd name="connsiteY1" fmla="*/ 0 h 1108701"/>
              <a:gd name="connsiteX2" fmla="*/ 6340975 w 6340975"/>
              <a:gd name="connsiteY2" fmla="*/ 1108701 h 1108701"/>
              <a:gd name="connsiteX3" fmla="*/ 0 w 6340975"/>
              <a:gd name="connsiteY3" fmla="*/ 1108701 h 1108701"/>
              <a:gd name="connsiteX4" fmla="*/ 0 w 6340975"/>
              <a:gd name="connsiteY4" fmla="*/ 0 h 1108701"/>
              <a:gd name="connsiteX0" fmla="*/ 0 w 6340975"/>
              <a:gd name="connsiteY0" fmla="*/ 0 h 1127718"/>
              <a:gd name="connsiteX1" fmla="*/ 6340975 w 6340975"/>
              <a:gd name="connsiteY1" fmla="*/ 0 h 1127718"/>
              <a:gd name="connsiteX2" fmla="*/ 6340975 w 6340975"/>
              <a:gd name="connsiteY2" fmla="*/ 1108701 h 1127718"/>
              <a:gd name="connsiteX3" fmla="*/ 456409 w 6340975"/>
              <a:gd name="connsiteY3" fmla="*/ 1127718 h 1127718"/>
              <a:gd name="connsiteX4" fmla="*/ 0 w 6340975"/>
              <a:gd name="connsiteY4" fmla="*/ 0 h 1127718"/>
              <a:gd name="connsiteX0" fmla="*/ 1131512 w 5884566"/>
              <a:gd name="connsiteY0" fmla="*/ 0 h 1137226"/>
              <a:gd name="connsiteX1" fmla="*/ 5884566 w 5884566"/>
              <a:gd name="connsiteY1" fmla="*/ 9508 h 1137226"/>
              <a:gd name="connsiteX2" fmla="*/ 5884566 w 5884566"/>
              <a:gd name="connsiteY2" fmla="*/ 1118209 h 1137226"/>
              <a:gd name="connsiteX3" fmla="*/ 0 w 5884566"/>
              <a:gd name="connsiteY3" fmla="*/ 1137226 h 1137226"/>
              <a:gd name="connsiteX4" fmla="*/ 1131512 w 5884566"/>
              <a:gd name="connsiteY4" fmla="*/ 0 h 1137226"/>
              <a:gd name="connsiteX0" fmla="*/ 1131512 w 5884566"/>
              <a:gd name="connsiteY0" fmla="*/ 0 h 1137226"/>
              <a:gd name="connsiteX1" fmla="*/ 5884566 w 5884566"/>
              <a:gd name="connsiteY1" fmla="*/ 9508 h 1137226"/>
              <a:gd name="connsiteX2" fmla="*/ 5315443 w 5884566"/>
              <a:gd name="connsiteY2" fmla="*/ 1114842 h 1137226"/>
              <a:gd name="connsiteX3" fmla="*/ 0 w 5884566"/>
              <a:gd name="connsiteY3" fmla="*/ 1137226 h 1137226"/>
              <a:gd name="connsiteX4" fmla="*/ 1131512 w 5884566"/>
              <a:gd name="connsiteY4" fmla="*/ 0 h 1137226"/>
              <a:gd name="connsiteX0" fmla="*/ 1131512 w 5315443"/>
              <a:gd name="connsiteY0" fmla="*/ 0 h 1137226"/>
              <a:gd name="connsiteX1" fmla="*/ 4204136 w 5315443"/>
              <a:gd name="connsiteY1" fmla="*/ 6140 h 1137226"/>
              <a:gd name="connsiteX2" fmla="*/ 5315443 w 5315443"/>
              <a:gd name="connsiteY2" fmla="*/ 1114842 h 1137226"/>
              <a:gd name="connsiteX3" fmla="*/ 0 w 5315443"/>
              <a:gd name="connsiteY3" fmla="*/ 1137226 h 1137226"/>
              <a:gd name="connsiteX4" fmla="*/ 1131512 w 5315443"/>
              <a:gd name="connsiteY4" fmla="*/ 0 h 1137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5443" h="1137226">
                <a:moveTo>
                  <a:pt x="1131512" y="0"/>
                </a:moveTo>
                <a:lnTo>
                  <a:pt x="4204136" y="6140"/>
                </a:lnTo>
                <a:lnTo>
                  <a:pt x="5315443" y="1114842"/>
                </a:lnTo>
                <a:lnTo>
                  <a:pt x="0" y="1137226"/>
                </a:lnTo>
                <a:lnTo>
                  <a:pt x="1131512" y="0"/>
                </a:lnTo>
                <a:close/>
              </a:path>
            </a:pathLst>
          </a:custGeom>
          <a:solidFill>
            <a:schemeClr val="tx2"/>
          </a:solidFill>
        </p:spPr>
        <p:txBody>
          <a:bodyPr>
            <a:noAutofit/>
          </a:bodyPr>
          <a:lstStyle/>
          <a:p>
            <a:r>
              <a:rPr lang="en-US" altLang="zh-CN" sz="3200" dirty="0" smtClean="0">
                <a:solidFill>
                  <a:schemeClr val="bg1"/>
                </a:solidFill>
                <a:latin typeface="Arial Black" pitchFamily="34" charset="0"/>
                <a:ea typeface="Droid Sans" pitchFamily="34" charset="0"/>
                <a:cs typeface="Arial" pitchFamily="34" charset="0"/>
              </a:rPr>
              <a:t>Traveling </a:t>
            </a:r>
            <a:br>
              <a:rPr lang="en-US" altLang="zh-CN" sz="3200" dirty="0" smtClean="0">
                <a:solidFill>
                  <a:schemeClr val="bg1"/>
                </a:solidFill>
                <a:latin typeface="Arial Black" pitchFamily="34" charset="0"/>
                <a:ea typeface="Droid Sans" pitchFamily="34" charset="0"/>
                <a:cs typeface="Arial" pitchFamily="34" charset="0"/>
              </a:rPr>
            </a:br>
            <a:r>
              <a:rPr lang="en-US" altLang="zh-CN" sz="3200" dirty="0" smtClean="0">
                <a:solidFill>
                  <a:schemeClr val="bg1"/>
                </a:solidFill>
                <a:latin typeface="Arial Black" pitchFamily="34" charset="0"/>
                <a:ea typeface="Droid Sans" pitchFamily="34" charset="0"/>
                <a:cs typeface="Arial" pitchFamily="34" charset="0"/>
              </a:rPr>
              <a:t>Salesman Problem</a:t>
            </a:r>
            <a:endParaRPr lang="zh-CN" altLang="en-US" sz="3200" dirty="0">
              <a:solidFill>
                <a:schemeClr val="bg1"/>
              </a:solidFill>
              <a:latin typeface="Arial Black" pitchFamily="34" charset="0"/>
              <a:cs typeface="Arial" pitchFamily="34" charset="0"/>
            </a:endParaRPr>
          </a:p>
        </p:txBody>
      </p:sp>
      <p:sp>
        <p:nvSpPr>
          <p:cNvPr id="3" name="副标题 2"/>
          <p:cNvSpPr>
            <a:spLocks noGrp="1"/>
          </p:cNvSpPr>
          <p:nvPr>
            <p:ph type="subTitle" idx="1"/>
          </p:nvPr>
        </p:nvSpPr>
        <p:spPr>
          <a:xfrm>
            <a:off x="1331640" y="4700736"/>
            <a:ext cx="7192888" cy="1752600"/>
          </a:xfrm>
        </p:spPr>
        <p:txBody>
          <a:bodyPr>
            <a:normAutofit/>
          </a:bodyPr>
          <a:lstStyle/>
          <a:p>
            <a:pPr algn="r"/>
            <a:r>
              <a:rPr lang="en-US" altLang="zh-CN" sz="4800" dirty="0" smtClean="0">
                <a:solidFill>
                  <a:schemeClr val="tx1"/>
                </a:solidFill>
                <a:latin typeface="Impact" pitchFamily="34" charset="0"/>
                <a:ea typeface="Sansation" pitchFamily="2" charset="-122"/>
                <a:cs typeface="Droid Sans" pitchFamily="34" charset="0"/>
              </a:rPr>
              <a:t>Thanks!</a:t>
            </a:r>
          </a:p>
        </p:txBody>
      </p:sp>
      <p:sp>
        <p:nvSpPr>
          <p:cNvPr id="8" name="TextBox 7"/>
          <p:cNvSpPr txBox="1"/>
          <p:nvPr/>
        </p:nvSpPr>
        <p:spPr>
          <a:xfrm>
            <a:off x="5580112" y="6488668"/>
            <a:ext cx="3600400" cy="369332"/>
          </a:xfrm>
          <a:prstGeom prst="rect">
            <a:avLst/>
          </a:prstGeom>
          <a:solidFill>
            <a:schemeClr val="tx2"/>
          </a:solidFill>
        </p:spPr>
        <p:txBody>
          <a:bodyPr wrap="square" rtlCol="0">
            <a:spAutoFit/>
          </a:bodyPr>
          <a:lstStyle/>
          <a:p>
            <a:r>
              <a:rPr lang="en-US" altLang="zh-CN" dirty="0" smtClean="0">
                <a:solidFill>
                  <a:schemeClr val="bg1"/>
                </a:solidFill>
                <a:latin typeface="Arial" pitchFamily="34" charset="0"/>
                <a:cs typeface="Arial" pitchFamily="34" charset="0"/>
              </a:rPr>
              <a:t>  Tong Xiao, </a:t>
            </a:r>
            <a:r>
              <a:rPr lang="en-US" altLang="zh-CN" dirty="0" err="1" smtClean="0">
                <a:solidFill>
                  <a:schemeClr val="bg1"/>
                </a:solidFill>
                <a:latin typeface="Arial" pitchFamily="34" charset="0"/>
                <a:cs typeface="Arial" pitchFamily="34" charset="0"/>
              </a:rPr>
              <a:t>Jiaxin</a:t>
            </a:r>
            <a:r>
              <a:rPr lang="en-US" altLang="zh-CN" dirty="0" smtClean="0">
                <a:solidFill>
                  <a:schemeClr val="bg1"/>
                </a:solidFill>
                <a:latin typeface="Arial" pitchFamily="34" charset="0"/>
                <a:cs typeface="Arial" pitchFamily="34" charset="0"/>
              </a:rPr>
              <a:t> Mao, Zhen </a:t>
            </a:r>
            <a:r>
              <a:rPr lang="en-US" altLang="zh-CN" dirty="0" err="1" smtClean="0">
                <a:solidFill>
                  <a:schemeClr val="bg1"/>
                </a:solidFill>
                <a:latin typeface="Arial" pitchFamily="34" charset="0"/>
                <a:cs typeface="Arial" pitchFamily="34" charset="0"/>
              </a:rPr>
              <a:t>Ru</a:t>
            </a:r>
            <a:endParaRPr lang="zh-CN" altLang="en-US"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5807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en-US" altLang="zh-CN" dirty="0" smtClean="0"/>
              <a:t>Navigator</a:t>
            </a:r>
            <a:endParaRPr lang="zh-CN" altLang="en-US" dirty="0"/>
          </a:p>
        </p:txBody>
      </p:sp>
      <p:sp>
        <p:nvSpPr>
          <p:cNvPr id="13" name="TextBox 12"/>
          <p:cNvSpPr txBox="1"/>
          <p:nvPr/>
        </p:nvSpPr>
        <p:spPr>
          <a:xfrm>
            <a:off x="2096834" y="3356992"/>
            <a:ext cx="828092"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Intro</a:t>
            </a:r>
            <a:endParaRPr lang="zh-CN" altLang="en-US" sz="2200" dirty="0">
              <a:solidFill>
                <a:schemeClr val="accent1"/>
              </a:solidFill>
              <a:latin typeface="Impact" pitchFamily="34" charset="0"/>
            </a:endParaRPr>
          </a:p>
        </p:txBody>
      </p:sp>
      <p:sp>
        <p:nvSpPr>
          <p:cNvPr id="14" name="TextBox 13"/>
          <p:cNvSpPr txBox="1"/>
          <p:nvPr/>
        </p:nvSpPr>
        <p:spPr>
          <a:xfrm>
            <a:off x="3347864" y="3356992"/>
            <a:ext cx="122413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Goal</a:t>
            </a:r>
            <a:endParaRPr lang="zh-CN" altLang="en-US" sz="2200" dirty="0">
              <a:solidFill>
                <a:schemeClr val="accent1"/>
              </a:solidFill>
              <a:latin typeface="Impact" pitchFamily="34" charset="0"/>
            </a:endParaRPr>
          </a:p>
        </p:txBody>
      </p:sp>
      <p:sp>
        <p:nvSpPr>
          <p:cNvPr id="15" name="TextBox 14"/>
          <p:cNvSpPr txBox="1"/>
          <p:nvPr/>
        </p:nvSpPr>
        <p:spPr>
          <a:xfrm>
            <a:off x="5796136" y="3356992"/>
            <a:ext cx="141326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Summary</a:t>
            </a:r>
            <a:endParaRPr lang="zh-CN" altLang="en-US" sz="2200" dirty="0">
              <a:solidFill>
                <a:schemeClr val="accent1"/>
              </a:solidFill>
              <a:latin typeface="Impact" pitchFamily="34" charset="0"/>
            </a:endParaRPr>
          </a:p>
        </p:txBody>
      </p:sp>
      <p:sp>
        <p:nvSpPr>
          <p:cNvPr id="16" name="TextBox 15"/>
          <p:cNvSpPr txBox="1"/>
          <p:nvPr/>
        </p:nvSpPr>
        <p:spPr>
          <a:xfrm>
            <a:off x="4545106" y="3356992"/>
            <a:ext cx="1107014"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Works</a:t>
            </a:r>
            <a:endParaRPr lang="zh-CN" altLang="en-US" sz="2200" dirty="0">
              <a:solidFill>
                <a:schemeClr val="accent1"/>
              </a:solidFill>
              <a:latin typeface="Impact" pitchFamily="34" charset="0"/>
            </a:endParaRPr>
          </a:p>
        </p:txBody>
      </p:sp>
      <p:cxnSp>
        <p:nvCxnSpPr>
          <p:cNvPr id="18" name="直接连接符 17"/>
          <p:cNvCxnSpPr/>
          <p:nvPr/>
        </p:nvCxnSpPr>
        <p:spPr>
          <a:xfrm>
            <a:off x="2150622" y="3284984"/>
            <a:ext cx="4824536" cy="0"/>
          </a:xfrm>
          <a:prstGeom prst="line">
            <a:avLst/>
          </a:prstGeom>
          <a:ln w="15240">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20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13"/>
                                        </p:tgtEl>
                                        <p:attrNameLst>
                                          <p:attrName>style.color</p:attrName>
                                        </p:attrNameLst>
                                      </p:cBhvr>
                                      <p:to>
                                        <a:srgbClr val="4E717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582046" y="1651294"/>
            <a:ext cx="5641391" cy="3222568"/>
          </a:xfrm>
          <a:prstGeom prst="rect">
            <a:avLst/>
          </a:prstGeom>
        </p:spPr>
      </p:pic>
      <p:sp>
        <p:nvSpPr>
          <p:cNvPr id="3" name="内容占位符 2"/>
          <p:cNvSpPr>
            <a:spLocks noGrp="1"/>
          </p:cNvSpPr>
          <p:nvPr>
            <p:ph idx="1"/>
          </p:nvPr>
        </p:nvSpPr>
        <p:spPr>
          <a:xfrm>
            <a:off x="1907704" y="287542"/>
            <a:ext cx="6779096" cy="5838621"/>
          </a:xfrm>
        </p:spPr>
        <p:txBody>
          <a:bodyPr/>
          <a:lstStyle/>
          <a:p>
            <a:r>
              <a:rPr lang="en-US" altLang="zh-CN" dirty="0" smtClean="0"/>
              <a:t>Description</a:t>
            </a:r>
          </a:p>
          <a:p>
            <a:pPr lvl="1"/>
            <a:r>
              <a:rPr lang="en-US" altLang="zh-CN" sz="2400" dirty="0">
                <a:solidFill>
                  <a:srgbClr val="A6B5A1"/>
                </a:solidFill>
              </a:rPr>
              <a:t>Shortest </a:t>
            </a:r>
            <a:r>
              <a:rPr lang="en-US" altLang="zh-CN" sz="2400" dirty="0" smtClean="0">
                <a:solidFill>
                  <a:srgbClr val="A6B5A1"/>
                </a:solidFill>
              </a:rPr>
              <a:t>circle</a:t>
            </a:r>
            <a:endParaRPr lang="zh-CN" altLang="en-US" sz="2400" dirty="0">
              <a:solidFill>
                <a:srgbClr val="A6B5A1"/>
              </a:solidFill>
            </a:endParaRPr>
          </a:p>
        </p:txBody>
      </p:sp>
      <p:sp>
        <p:nvSpPr>
          <p:cNvPr id="4" name="标题 1"/>
          <p:cNvSpPr>
            <a:spLocks noGrp="1"/>
          </p:cNvSpPr>
          <p:nvPr>
            <p:ph type="title"/>
          </p:nvPr>
        </p:nvSpPr>
        <p:spPr>
          <a:xfrm>
            <a:off x="457200" y="274638"/>
            <a:ext cx="1144800" cy="2074242"/>
          </a:xfrm>
          <a:solidFill>
            <a:schemeClr val="tx1">
              <a:alpha val="99000"/>
            </a:schemeClr>
          </a:solidFill>
        </p:spPr>
        <p:txBody>
          <a:bodyPr>
            <a:normAutofit fontScale="90000"/>
          </a:bodyPr>
          <a:lstStyle/>
          <a:p>
            <a:r>
              <a:rPr lang="en-US" altLang="zh-CN" dirty="0" smtClean="0">
                <a:solidFill>
                  <a:schemeClr val="bg1"/>
                </a:solidFill>
              </a:rPr>
              <a:t>T</a:t>
            </a:r>
            <a:br>
              <a:rPr lang="en-US" altLang="zh-CN" dirty="0" smtClean="0">
                <a:solidFill>
                  <a:schemeClr val="bg1"/>
                </a:solidFill>
              </a:rPr>
            </a:br>
            <a:r>
              <a:rPr lang="en-US" altLang="zh-CN" dirty="0" smtClean="0">
                <a:solidFill>
                  <a:schemeClr val="bg1"/>
                </a:solidFill>
              </a:rPr>
              <a:t>S</a:t>
            </a:r>
            <a:br>
              <a:rPr lang="en-US" altLang="zh-CN" dirty="0" smtClean="0">
                <a:solidFill>
                  <a:schemeClr val="bg1"/>
                </a:solidFill>
              </a:rPr>
            </a:br>
            <a:r>
              <a:rPr lang="en-US" altLang="zh-CN" dirty="0" smtClean="0">
                <a:solidFill>
                  <a:schemeClr val="bg1"/>
                </a:solidFill>
              </a:rPr>
              <a:t>P</a:t>
            </a:r>
            <a:endParaRPr lang="zh-CN" altLang="en-US" dirty="0">
              <a:solidFill>
                <a:schemeClr val="bg1"/>
              </a:solidFill>
            </a:endParaRPr>
          </a:p>
        </p:txBody>
      </p:sp>
      <p:cxnSp>
        <p:nvCxnSpPr>
          <p:cNvPr id="6" name="直接连接符 5"/>
          <p:cNvCxnSpPr/>
          <p:nvPr/>
        </p:nvCxnSpPr>
        <p:spPr>
          <a:xfrm>
            <a:off x="462771" y="1412776"/>
            <a:ext cx="0" cy="5445224"/>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4573" y="1556792"/>
            <a:ext cx="6103851" cy="3816424"/>
          </a:xfrm>
          <a:prstGeom prst="rect">
            <a:avLst/>
          </a:prstGeom>
        </p:spPr>
      </p:pic>
    </p:spTree>
    <p:extLst>
      <p:ext uri="{BB962C8B-B14F-4D97-AF65-F5344CB8AC3E}">
        <p14:creationId xmlns:p14="http://schemas.microsoft.com/office/powerpoint/2010/main" val="246654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TSP</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Complexity</a:t>
                </a:r>
              </a:p>
              <a:p>
                <a:pPr lvl="1"/>
                <a:r>
                  <a:rPr lang="en-US" altLang="zh-CN" sz="2400" dirty="0" smtClean="0">
                    <a:solidFill>
                      <a:srgbClr val="A6B5A1"/>
                    </a:solidFill>
                  </a:rPr>
                  <a:t>NP-Hard</a:t>
                </a:r>
              </a:p>
              <a:p>
                <a:pPr lvl="1"/>
                <a:r>
                  <a:rPr lang="en-US" altLang="zh-CN" sz="2400" b="0" dirty="0" smtClean="0">
                    <a:solidFill>
                      <a:srgbClr val="A6B5A1"/>
                    </a:solidFill>
                  </a:rPr>
                  <a:t>Dynamic Programming: </a:t>
                </a:r>
                <a14:m>
                  <m:oMath xmlns:m="http://schemas.openxmlformats.org/officeDocument/2006/math">
                    <m:r>
                      <a:rPr lang="en-US" altLang="zh-CN" sz="2400" b="0" i="1" smtClean="0">
                        <a:solidFill>
                          <a:srgbClr val="A6B5A1"/>
                        </a:solidFill>
                        <a:latin typeface="Cambria Math"/>
                      </a:rPr>
                      <m:t>𝑂</m:t>
                    </m:r>
                    <m:d>
                      <m:dPr>
                        <m:ctrlPr>
                          <a:rPr lang="en-US" altLang="zh-CN" sz="2400" b="0" i="1" smtClean="0">
                            <a:solidFill>
                              <a:srgbClr val="A6B5A1"/>
                            </a:solidFill>
                            <a:latin typeface="Cambria Math"/>
                          </a:rPr>
                        </m:ctrlPr>
                      </m:dPr>
                      <m:e>
                        <m:sSup>
                          <m:sSupPr>
                            <m:ctrlPr>
                              <a:rPr lang="en-US" altLang="zh-CN" sz="2400" b="0" i="1" smtClean="0">
                                <a:solidFill>
                                  <a:srgbClr val="A6B5A1"/>
                                </a:solidFill>
                                <a:latin typeface="Cambria Math"/>
                              </a:rPr>
                            </m:ctrlPr>
                          </m:sSupPr>
                          <m:e>
                            <m:r>
                              <a:rPr lang="en-US" altLang="zh-CN" sz="2400" b="0" i="1" smtClean="0">
                                <a:solidFill>
                                  <a:srgbClr val="A6B5A1"/>
                                </a:solidFill>
                                <a:latin typeface="Cambria Math"/>
                              </a:rPr>
                              <m:t>𝑛</m:t>
                            </m:r>
                          </m:e>
                          <m:sup>
                            <m:r>
                              <a:rPr lang="en-US" altLang="zh-CN" sz="2400" b="0" i="1" smtClean="0">
                                <a:solidFill>
                                  <a:srgbClr val="A6B5A1"/>
                                </a:solidFill>
                                <a:latin typeface="Cambria Math"/>
                              </a:rPr>
                              <m:t>2</m:t>
                            </m:r>
                          </m:sup>
                        </m:sSup>
                        <m:sSup>
                          <m:sSupPr>
                            <m:ctrlPr>
                              <a:rPr lang="en-US" altLang="zh-CN" sz="2400" i="1">
                                <a:solidFill>
                                  <a:srgbClr val="A6B5A1"/>
                                </a:solidFill>
                                <a:latin typeface="Cambria Math"/>
                              </a:rPr>
                            </m:ctrlPr>
                          </m:sSupPr>
                          <m:e>
                            <m:r>
                              <a:rPr lang="en-US" altLang="zh-CN" sz="2400" b="0" i="1" smtClean="0">
                                <a:solidFill>
                                  <a:srgbClr val="A6B5A1"/>
                                </a:solidFill>
                                <a:latin typeface="Cambria Math"/>
                              </a:rPr>
                              <m:t>2</m:t>
                            </m:r>
                          </m:e>
                          <m:sup>
                            <m:r>
                              <a:rPr lang="en-US" altLang="zh-CN" sz="2400" b="0" i="1" smtClean="0">
                                <a:solidFill>
                                  <a:srgbClr val="A6B5A1"/>
                                </a:solidFill>
                                <a:latin typeface="Cambria Math"/>
                              </a:rPr>
                              <m:t>𝑛</m:t>
                            </m:r>
                          </m:sup>
                        </m:sSup>
                      </m:e>
                    </m:d>
                  </m:oMath>
                </a14:m>
                <a:endParaRPr lang="en-US" altLang="zh-CN" sz="2400" b="0" dirty="0" smtClean="0">
                  <a:solidFill>
                    <a:srgbClr val="A6B5A1"/>
                  </a:solidFill>
                </a:endParaRPr>
              </a:p>
              <a:p>
                <a:pPr lvl="1"/>
                <a:r>
                  <a:rPr lang="en-US" altLang="zh-CN" sz="2400" dirty="0" smtClean="0">
                    <a:solidFill>
                      <a:srgbClr val="A6B5A1"/>
                    </a:solidFill>
                  </a:rPr>
                  <a:t>9,663,676,416 when </a:t>
                </a:r>
                <a:r>
                  <a:rPr lang="en-US" altLang="zh-CN" sz="2400" dirty="0">
                    <a:solidFill>
                      <a:srgbClr val="A6B5A1"/>
                    </a:solidFill>
                  </a:rPr>
                  <a:t>n = </a:t>
                </a:r>
                <a:r>
                  <a:rPr lang="en-US" altLang="zh-CN" sz="2400" dirty="0" smtClean="0">
                    <a:solidFill>
                      <a:srgbClr val="A6B5A1"/>
                    </a:solidFill>
                  </a:rPr>
                  <a:t>30</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zh-CN" altLang="en-US">
                    <a:noFill/>
                  </a:rPr>
                  <a:t> </a:t>
                </a:r>
              </a:p>
            </p:txBody>
          </p:sp>
        </mc:Fallback>
      </mc:AlternateContent>
      <p:cxnSp>
        <p:nvCxnSpPr>
          <p:cNvPr id="13" name="直接连接符 12"/>
          <p:cNvCxnSpPr/>
          <p:nvPr/>
        </p:nvCxnSpPr>
        <p:spPr>
          <a:xfrm flipV="1">
            <a:off x="462771" y="0"/>
            <a:ext cx="0" cy="287542"/>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1165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en-US" altLang="zh-CN" dirty="0" smtClean="0"/>
              <a:t>Navigator</a:t>
            </a:r>
            <a:endParaRPr lang="zh-CN" altLang="en-US" dirty="0"/>
          </a:p>
        </p:txBody>
      </p:sp>
      <p:sp>
        <p:nvSpPr>
          <p:cNvPr id="13" name="TextBox 12"/>
          <p:cNvSpPr txBox="1"/>
          <p:nvPr/>
        </p:nvSpPr>
        <p:spPr>
          <a:xfrm>
            <a:off x="2096834" y="3356992"/>
            <a:ext cx="828092" cy="430887"/>
          </a:xfrm>
          <a:prstGeom prst="rect">
            <a:avLst/>
          </a:prstGeom>
          <a:noFill/>
        </p:spPr>
        <p:txBody>
          <a:bodyPr wrap="square" rtlCol="0" anchor="b">
            <a:spAutoFit/>
          </a:bodyPr>
          <a:lstStyle/>
          <a:p>
            <a:r>
              <a:rPr lang="en-US" altLang="zh-CN" sz="2200" dirty="0" smtClean="0">
                <a:latin typeface="Impact" pitchFamily="34" charset="0"/>
              </a:rPr>
              <a:t>Intro</a:t>
            </a:r>
            <a:endParaRPr lang="zh-CN" altLang="en-US" sz="2200" dirty="0">
              <a:latin typeface="Impact" pitchFamily="34" charset="0"/>
            </a:endParaRPr>
          </a:p>
        </p:txBody>
      </p:sp>
      <p:sp>
        <p:nvSpPr>
          <p:cNvPr id="14" name="TextBox 13"/>
          <p:cNvSpPr txBox="1"/>
          <p:nvPr/>
        </p:nvSpPr>
        <p:spPr>
          <a:xfrm>
            <a:off x="3347864" y="3356992"/>
            <a:ext cx="122413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Goal</a:t>
            </a:r>
            <a:endParaRPr lang="zh-CN" altLang="en-US" sz="2200" dirty="0">
              <a:solidFill>
                <a:schemeClr val="accent1"/>
              </a:solidFill>
              <a:latin typeface="Impact" pitchFamily="34" charset="0"/>
            </a:endParaRPr>
          </a:p>
        </p:txBody>
      </p:sp>
      <p:sp>
        <p:nvSpPr>
          <p:cNvPr id="15" name="TextBox 14"/>
          <p:cNvSpPr txBox="1"/>
          <p:nvPr/>
        </p:nvSpPr>
        <p:spPr>
          <a:xfrm>
            <a:off x="5796136" y="3356992"/>
            <a:ext cx="141326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Summary</a:t>
            </a:r>
            <a:endParaRPr lang="zh-CN" altLang="en-US" sz="2200" dirty="0">
              <a:solidFill>
                <a:schemeClr val="accent1"/>
              </a:solidFill>
              <a:latin typeface="Impact" pitchFamily="34" charset="0"/>
            </a:endParaRPr>
          </a:p>
        </p:txBody>
      </p:sp>
      <p:sp>
        <p:nvSpPr>
          <p:cNvPr id="16" name="TextBox 15"/>
          <p:cNvSpPr txBox="1"/>
          <p:nvPr/>
        </p:nvSpPr>
        <p:spPr>
          <a:xfrm>
            <a:off x="4545106" y="3356992"/>
            <a:ext cx="1107014"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Works</a:t>
            </a:r>
            <a:endParaRPr lang="zh-CN" altLang="en-US" sz="2200" dirty="0">
              <a:solidFill>
                <a:schemeClr val="accent1"/>
              </a:solidFill>
              <a:latin typeface="Impact" pitchFamily="34" charset="0"/>
            </a:endParaRPr>
          </a:p>
        </p:txBody>
      </p:sp>
      <p:cxnSp>
        <p:nvCxnSpPr>
          <p:cNvPr id="18" name="直接连接符 17"/>
          <p:cNvCxnSpPr/>
          <p:nvPr/>
        </p:nvCxnSpPr>
        <p:spPr>
          <a:xfrm>
            <a:off x="2150622" y="3284984"/>
            <a:ext cx="4824536" cy="0"/>
          </a:xfrm>
          <a:prstGeom prst="line">
            <a:avLst/>
          </a:prstGeom>
          <a:ln w="15240">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22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13"/>
                                        </p:tgtEl>
                                        <p:attrNameLst>
                                          <p:attrName>style.color</p:attrName>
                                        </p:attrNameLst>
                                      </p:cBhvr>
                                      <p:to>
                                        <a:srgbClr val="A6B5A1"/>
                                      </p:to>
                                    </p:animClr>
                                  </p:childTnLst>
                                </p:cTn>
                              </p:par>
                            </p:childTnLst>
                          </p:cTn>
                        </p:par>
                        <p:par>
                          <p:cTn id="7" fill="hold">
                            <p:stCondLst>
                              <p:cond delay="200"/>
                            </p:stCondLst>
                            <p:childTnLst>
                              <p:par>
                                <p:cTn id="8" presetID="3" presetClass="emph" presetSubtype="2" fill="hold" nodeType="afterEffect">
                                  <p:stCondLst>
                                    <p:cond delay="0"/>
                                  </p:stCondLst>
                                  <p:childTnLst>
                                    <p:animClr clrSpc="rgb" dir="cw">
                                      <p:cBhvr override="childStyle">
                                        <p:cTn id="9" dur="200" fill="hold"/>
                                        <p:tgtEl>
                                          <p:spTgt spid="14">
                                            <p:txEl>
                                              <p:pRg st="0" end="0"/>
                                            </p:txEl>
                                          </p:spTgt>
                                        </p:tgtEl>
                                        <p:attrNameLst>
                                          <p:attrName>style.color</p:attrName>
                                        </p:attrNameLst>
                                      </p:cBhvr>
                                      <p:to>
                                        <a:srgbClr val="4E717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tx1">
              <a:alpha val="99000"/>
            </a:schemeClr>
          </a:solidFill>
        </p:spPr>
        <p:txBody>
          <a:bodyPr/>
          <a:lstStyle/>
          <a:p>
            <a:r>
              <a:rPr lang="en-US" altLang="zh-CN" dirty="0" smtClean="0">
                <a:solidFill>
                  <a:schemeClr val="bg1"/>
                </a:solidFill>
              </a:rPr>
              <a:t>Goal</a:t>
            </a:r>
            <a:endParaRPr lang="zh-CN" altLang="en-US" dirty="0">
              <a:solidFill>
                <a:schemeClr val="bg1"/>
              </a:solidFill>
            </a:endParaRPr>
          </a:p>
        </p:txBody>
      </p:sp>
      <p:sp>
        <p:nvSpPr>
          <p:cNvPr id="3" name="内容占位符 2"/>
          <p:cNvSpPr>
            <a:spLocks noGrp="1"/>
          </p:cNvSpPr>
          <p:nvPr>
            <p:ph idx="1"/>
          </p:nvPr>
        </p:nvSpPr>
        <p:spPr/>
        <p:txBody>
          <a:bodyPr/>
          <a:lstStyle/>
          <a:p>
            <a:r>
              <a:rPr lang="en-US" altLang="zh-CN" dirty="0" smtClean="0"/>
              <a:t>Approximate solution</a:t>
            </a:r>
          </a:p>
          <a:p>
            <a:pPr lvl="1"/>
            <a:r>
              <a:rPr lang="en-US" altLang="zh-CN" sz="2400" dirty="0" smtClean="0">
                <a:solidFill>
                  <a:srgbClr val="A6B5A1"/>
                </a:solidFill>
              </a:rPr>
              <a:t>Genetic Algorithm</a:t>
            </a:r>
          </a:p>
          <a:p>
            <a:pPr lvl="1"/>
            <a:r>
              <a:rPr lang="en-US" altLang="zh-CN" sz="2400" b="0" dirty="0" smtClean="0">
                <a:solidFill>
                  <a:srgbClr val="A6B5A1"/>
                </a:solidFill>
              </a:rPr>
              <a:t>Lin-Kernighan Algorithm</a:t>
            </a:r>
          </a:p>
          <a:p>
            <a:r>
              <a:rPr lang="en-US" altLang="zh-CN" dirty="0" smtClean="0"/>
              <a:t>Parallelize</a:t>
            </a:r>
            <a:endParaRPr lang="en-US" altLang="zh-CN" dirty="0"/>
          </a:p>
          <a:p>
            <a:pPr lvl="1"/>
            <a:r>
              <a:rPr lang="en-US" altLang="zh-CN" sz="2400" dirty="0" smtClean="0">
                <a:solidFill>
                  <a:srgbClr val="A6B5A1"/>
                </a:solidFill>
              </a:rPr>
              <a:t>Faster speed vs. Better solution</a:t>
            </a:r>
          </a:p>
          <a:p>
            <a:r>
              <a:rPr lang="en-US" altLang="zh-CN" dirty="0" smtClean="0"/>
              <a:t>Expectation</a:t>
            </a:r>
            <a:endParaRPr lang="en-US" altLang="zh-CN" dirty="0"/>
          </a:p>
          <a:p>
            <a:pPr lvl="1"/>
            <a:r>
              <a:rPr lang="en-US" altLang="zh-CN" sz="2400" dirty="0" smtClean="0">
                <a:solidFill>
                  <a:srgbClr val="A6B5A1"/>
                </a:solidFill>
              </a:rPr>
              <a:t>n = 100~200</a:t>
            </a:r>
          </a:p>
          <a:p>
            <a:pPr lvl="1"/>
            <a:endParaRPr lang="en-US" altLang="zh-CN" dirty="0" smtClean="0"/>
          </a:p>
          <a:p>
            <a:endParaRPr lang="en-US" altLang="zh-CN" dirty="0" smtClean="0">
              <a:solidFill>
                <a:srgbClr val="A6B5A1"/>
              </a:solidFill>
            </a:endParaRPr>
          </a:p>
        </p:txBody>
      </p:sp>
    </p:spTree>
    <p:extLst>
      <p:ext uri="{BB962C8B-B14F-4D97-AF65-F5344CB8AC3E}">
        <p14:creationId xmlns:p14="http://schemas.microsoft.com/office/powerpoint/2010/main" val="11332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en-US" altLang="zh-CN" dirty="0" smtClean="0"/>
              <a:t>Navigator</a:t>
            </a:r>
            <a:endParaRPr lang="zh-CN" altLang="en-US" dirty="0"/>
          </a:p>
        </p:txBody>
      </p:sp>
      <p:sp>
        <p:nvSpPr>
          <p:cNvPr id="13" name="TextBox 12"/>
          <p:cNvSpPr txBox="1"/>
          <p:nvPr/>
        </p:nvSpPr>
        <p:spPr>
          <a:xfrm>
            <a:off x="2096834" y="3356992"/>
            <a:ext cx="828092"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Intro</a:t>
            </a:r>
            <a:endParaRPr lang="zh-CN" altLang="en-US" sz="2200" dirty="0">
              <a:solidFill>
                <a:schemeClr val="accent1"/>
              </a:solidFill>
              <a:latin typeface="Impact" pitchFamily="34" charset="0"/>
            </a:endParaRPr>
          </a:p>
        </p:txBody>
      </p:sp>
      <p:sp>
        <p:nvSpPr>
          <p:cNvPr id="14" name="TextBox 13"/>
          <p:cNvSpPr txBox="1"/>
          <p:nvPr/>
        </p:nvSpPr>
        <p:spPr>
          <a:xfrm>
            <a:off x="3347864" y="3356992"/>
            <a:ext cx="1224136" cy="430887"/>
          </a:xfrm>
          <a:prstGeom prst="rect">
            <a:avLst/>
          </a:prstGeom>
          <a:noFill/>
        </p:spPr>
        <p:txBody>
          <a:bodyPr wrap="square" rtlCol="0" anchor="b">
            <a:spAutoFit/>
          </a:bodyPr>
          <a:lstStyle/>
          <a:p>
            <a:r>
              <a:rPr lang="en-US" altLang="zh-CN" sz="2200" dirty="0" smtClean="0">
                <a:latin typeface="Impact" pitchFamily="34" charset="0"/>
              </a:rPr>
              <a:t>Goal</a:t>
            </a:r>
            <a:endParaRPr lang="zh-CN" altLang="en-US" sz="2200" dirty="0">
              <a:latin typeface="Impact" pitchFamily="34" charset="0"/>
            </a:endParaRPr>
          </a:p>
        </p:txBody>
      </p:sp>
      <p:sp>
        <p:nvSpPr>
          <p:cNvPr id="15" name="TextBox 14"/>
          <p:cNvSpPr txBox="1"/>
          <p:nvPr/>
        </p:nvSpPr>
        <p:spPr>
          <a:xfrm>
            <a:off x="5796136" y="3356992"/>
            <a:ext cx="1413266"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Summary</a:t>
            </a:r>
            <a:endParaRPr lang="zh-CN" altLang="en-US" sz="2200" dirty="0">
              <a:solidFill>
                <a:schemeClr val="accent1"/>
              </a:solidFill>
              <a:latin typeface="Impact" pitchFamily="34" charset="0"/>
            </a:endParaRPr>
          </a:p>
        </p:txBody>
      </p:sp>
      <p:sp>
        <p:nvSpPr>
          <p:cNvPr id="16" name="TextBox 15"/>
          <p:cNvSpPr txBox="1"/>
          <p:nvPr/>
        </p:nvSpPr>
        <p:spPr>
          <a:xfrm>
            <a:off x="4545106" y="3356992"/>
            <a:ext cx="1107014" cy="430887"/>
          </a:xfrm>
          <a:prstGeom prst="rect">
            <a:avLst/>
          </a:prstGeom>
          <a:noFill/>
        </p:spPr>
        <p:txBody>
          <a:bodyPr wrap="square" rtlCol="0" anchor="b">
            <a:spAutoFit/>
          </a:bodyPr>
          <a:lstStyle/>
          <a:p>
            <a:r>
              <a:rPr lang="en-US" altLang="zh-CN" sz="2200" dirty="0" smtClean="0">
                <a:solidFill>
                  <a:schemeClr val="accent1"/>
                </a:solidFill>
                <a:latin typeface="Impact" pitchFamily="34" charset="0"/>
              </a:rPr>
              <a:t>Works</a:t>
            </a:r>
            <a:endParaRPr lang="zh-CN" altLang="en-US" sz="2200" dirty="0">
              <a:solidFill>
                <a:schemeClr val="accent1"/>
              </a:solidFill>
              <a:latin typeface="Impact" pitchFamily="34" charset="0"/>
            </a:endParaRPr>
          </a:p>
        </p:txBody>
      </p:sp>
      <p:cxnSp>
        <p:nvCxnSpPr>
          <p:cNvPr id="18" name="直接连接符 17"/>
          <p:cNvCxnSpPr/>
          <p:nvPr/>
        </p:nvCxnSpPr>
        <p:spPr>
          <a:xfrm>
            <a:off x="2150622" y="3284984"/>
            <a:ext cx="4824536" cy="0"/>
          </a:xfrm>
          <a:prstGeom prst="line">
            <a:avLst/>
          </a:prstGeom>
          <a:ln w="15240">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7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 fill="hold"/>
                                        <p:tgtEl>
                                          <p:spTgt spid="14"/>
                                        </p:tgtEl>
                                        <p:attrNameLst>
                                          <p:attrName>style.color</p:attrName>
                                        </p:attrNameLst>
                                      </p:cBhvr>
                                      <p:to>
                                        <a:srgbClr val="A6B5A1"/>
                                      </p:to>
                                    </p:animClr>
                                  </p:childTnLst>
                                </p:cTn>
                              </p:par>
                            </p:childTnLst>
                          </p:cTn>
                        </p:par>
                        <p:par>
                          <p:cTn id="7" fill="hold">
                            <p:stCondLst>
                              <p:cond delay="200"/>
                            </p:stCondLst>
                            <p:childTnLst>
                              <p:par>
                                <p:cTn id="8" presetID="3" presetClass="emph" presetSubtype="2" fill="hold" grpId="0" nodeType="afterEffect">
                                  <p:stCondLst>
                                    <p:cond delay="0"/>
                                  </p:stCondLst>
                                  <p:childTnLst>
                                    <p:animClr clrSpc="rgb" dir="cw">
                                      <p:cBhvr override="childStyle">
                                        <p:cTn id="9" dur="200" fill="hold"/>
                                        <p:tgtEl>
                                          <p:spTgt spid="16"/>
                                        </p:tgtEl>
                                        <p:attrNameLst>
                                          <p:attrName>style.color</p:attrName>
                                        </p:attrNameLst>
                                      </p:cBhvr>
                                      <p:to>
                                        <a:srgbClr val="4E717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287542"/>
            <a:ext cx="6779096" cy="5838621"/>
          </a:xfrm>
        </p:spPr>
        <p:txBody>
          <a:bodyPr/>
          <a:lstStyle/>
          <a:p>
            <a:r>
              <a:rPr lang="en-US" altLang="zh-CN" dirty="0" smtClean="0"/>
              <a:t>Description</a:t>
            </a:r>
            <a:endParaRPr lang="zh-CN" altLang="en-US" sz="2400" dirty="0">
              <a:solidFill>
                <a:srgbClr val="A6B5A1"/>
              </a:solidFill>
            </a:endParaRPr>
          </a:p>
        </p:txBody>
      </p:sp>
      <p:sp>
        <p:nvSpPr>
          <p:cNvPr id="4" name="标题 1"/>
          <p:cNvSpPr>
            <a:spLocks noGrp="1"/>
          </p:cNvSpPr>
          <p:nvPr>
            <p:ph type="title"/>
          </p:nvPr>
        </p:nvSpPr>
        <p:spPr>
          <a:xfrm>
            <a:off x="457200" y="274638"/>
            <a:ext cx="1144800" cy="2074242"/>
          </a:xfrm>
          <a:solidFill>
            <a:schemeClr val="tx1">
              <a:alpha val="99000"/>
            </a:schemeClr>
          </a:solidFill>
        </p:spPr>
        <p:txBody>
          <a:bodyPr>
            <a:normAutofit/>
          </a:bodyPr>
          <a:lstStyle/>
          <a:p>
            <a:r>
              <a:rPr lang="en-US" altLang="zh-CN" dirty="0" smtClean="0">
                <a:solidFill>
                  <a:schemeClr val="bg1"/>
                </a:solidFill>
              </a:rPr>
              <a:t>G</a:t>
            </a:r>
            <a:br>
              <a:rPr lang="en-US" altLang="zh-CN" dirty="0" smtClean="0">
                <a:solidFill>
                  <a:schemeClr val="bg1"/>
                </a:solidFill>
              </a:rPr>
            </a:br>
            <a:r>
              <a:rPr lang="en-US" altLang="zh-CN" dirty="0">
                <a:solidFill>
                  <a:schemeClr val="bg1"/>
                </a:solidFill>
              </a:rPr>
              <a:t>A</a:t>
            </a:r>
            <a:endParaRPr lang="zh-CN" altLang="en-US" dirty="0">
              <a:solidFill>
                <a:schemeClr val="bg1"/>
              </a:solidFill>
            </a:endParaRPr>
          </a:p>
        </p:txBody>
      </p:sp>
      <p:cxnSp>
        <p:nvCxnSpPr>
          <p:cNvPr id="6" name="直接连接符 5"/>
          <p:cNvCxnSpPr/>
          <p:nvPr/>
        </p:nvCxnSpPr>
        <p:spPr>
          <a:xfrm>
            <a:off x="462771" y="1412776"/>
            <a:ext cx="0" cy="5445224"/>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11560" y="2622212"/>
            <a:ext cx="922639" cy="28950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36440" y="1412776"/>
            <a:ext cx="6096000" cy="4064000"/>
            <a:chOff x="2436440" y="1525240"/>
            <a:chExt cx="6096000" cy="4064000"/>
          </a:xfrm>
        </p:grpSpPr>
        <p:grpSp>
          <p:nvGrpSpPr>
            <p:cNvPr id="13" name="组合 12"/>
            <p:cNvGrpSpPr/>
            <p:nvPr/>
          </p:nvGrpSpPr>
          <p:grpSpPr>
            <a:xfrm>
              <a:off x="2436440" y="1525240"/>
              <a:ext cx="6096000" cy="4064000"/>
              <a:chOff x="2436440" y="1525240"/>
              <a:chExt cx="6096000" cy="4064000"/>
            </a:xfrm>
          </p:grpSpPr>
          <p:graphicFrame>
            <p:nvGraphicFramePr>
              <p:cNvPr id="5" name="图示 4"/>
              <p:cNvGraphicFramePr/>
              <p:nvPr>
                <p:extLst>
                  <p:ext uri="{D42A27DB-BD31-4B8C-83A1-F6EECF244321}">
                    <p14:modId xmlns:p14="http://schemas.microsoft.com/office/powerpoint/2010/main" val="1024794174"/>
                  </p:ext>
                </p:extLst>
              </p:nvPr>
            </p:nvGraphicFramePr>
            <p:xfrm>
              <a:off x="2436440" y="152524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椭圆 7"/>
              <p:cNvSpPr/>
              <p:nvPr/>
            </p:nvSpPr>
            <p:spPr>
              <a:xfrm>
                <a:off x="2501988" y="1772816"/>
                <a:ext cx="1353600" cy="1353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Group 1</a:t>
                </a:r>
                <a:endParaRPr lang="zh-CN" altLang="en-US" dirty="0">
                  <a:latin typeface="+mj-lt"/>
                </a:endParaRPr>
              </a:p>
            </p:txBody>
          </p:sp>
          <p:sp>
            <p:nvSpPr>
              <p:cNvPr id="9" name="椭圆 8"/>
              <p:cNvSpPr/>
              <p:nvPr/>
            </p:nvSpPr>
            <p:spPr>
              <a:xfrm>
                <a:off x="4036277" y="1760474"/>
                <a:ext cx="1353600" cy="1353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Group 2</a:t>
                </a:r>
                <a:endParaRPr lang="zh-CN" altLang="en-US" dirty="0">
                  <a:latin typeface="+mj-lt"/>
                </a:endParaRPr>
              </a:p>
            </p:txBody>
          </p:sp>
          <p:sp>
            <p:nvSpPr>
              <p:cNvPr id="10" name="椭圆 9"/>
              <p:cNvSpPr/>
              <p:nvPr/>
            </p:nvSpPr>
            <p:spPr>
              <a:xfrm>
                <a:off x="5571671" y="1764142"/>
                <a:ext cx="1353600" cy="1353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Group 3</a:t>
                </a:r>
                <a:endParaRPr lang="zh-CN" altLang="en-US" dirty="0">
                  <a:latin typeface="+mj-lt"/>
                </a:endParaRPr>
              </a:p>
            </p:txBody>
          </p:sp>
          <p:sp>
            <p:nvSpPr>
              <p:cNvPr id="11" name="椭圆 10"/>
              <p:cNvSpPr/>
              <p:nvPr/>
            </p:nvSpPr>
            <p:spPr>
              <a:xfrm>
                <a:off x="7115506" y="1769148"/>
                <a:ext cx="1353600" cy="1353600"/>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j-lt"/>
                  </a:rPr>
                  <a:t>Group 4</a:t>
                </a:r>
                <a:endParaRPr lang="zh-CN" altLang="en-US" dirty="0">
                  <a:latin typeface="+mj-lt"/>
                </a:endParaRPr>
              </a:p>
            </p:txBody>
          </p:sp>
        </p:grpSp>
        <p:sp>
          <p:nvSpPr>
            <p:cNvPr id="12" name="TextBox 11"/>
            <p:cNvSpPr txBox="1"/>
            <p:nvPr/>
          </p:nvSpPr>
          <p:spPr>
            <a:xfrm>
              <a:off x="4082263" y="4869160"/>
              <a:ext cx="2952328" cy="369332"/>
            </a:xfrm>
            <a:prstGeom prst="rect">
              <a:avLst/>
            </a:prstGeom>
            <a:noFill/>
          </p:spPr>
          <p:txBody>
            <a:bodyPr wrap="square" rtlCol="0">
              <a:spAutoFit/>
            </a:bodyPr>
            <a:lstStyle/>
            <a:p>
              <a:r>
                <a:rPr lang="en-US" altLang="zh-CN" dirty="0" smtClean="0">
                  <a:solidFill>
                    <a:schemeClr val="bg1"/>
                  </a:solidFill>
                </a:rPr>
                <a:t>Send genes to each other</a:t>
              </a:r>
              <a:endParaRPr lang="zh-CN" altLang="en-US" dirty="0">
                <a:solidFill>
                  <a:schemeClr val="bg1"/>
                </a:solidFill>
              </a:endParaRPr>
            </a:p>
          </p:txBody>
        </p:sp>
      </p:grpSp>
    </p:spTree>
    <p:extLst>
      <p:ext uri="{BB962C8B-B14F-4D97-AF65-F5344CB8AC3E}">
        <p14:creationId xmlns:p14="http://schemas.microsoft.com/office/powerpoint/2010/main" val="18120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4E7178"/>
      </a:dk1>
      <a:lt1>
        <a:srgbClr val="FFFFFF"/>
      </a:lt1>
      <a:dk2>
        <a:srgbClr val="202B30"/>
      </a:dk2>
      <a:lt2>
        <a:srgbClr val="4FA9B8"/>
      </a:lt2>
      <a:accent1>
        <a:srgbClr val="A6B5A1"/>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Black"/>
        <a:ea typeface="方正粗宋简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2443</Words>
  <Application>Microsoft Office PowerPoint</Application>
  <PresentationFormat>全屏显示(4:3)</PresentationFormat>
  <Paragraphs>288</Paragraphs>
  <Slides>28</Slides>
  <Notes>14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Traveling  Salesman Problem</vt:lpstr>
      <vt:lpstr>Content</vt:lpstr>
      <vt:lpstr>Navigator</vt:lpstr>
      <vt:lpstr>T S P</vt:lpstr>
      <vt:lpstr>TSP</vt:lpstr>
      <vt:lpstr>Navigator</vt:lpstr>
      <vt:lpstr>Goal</vt:lpstr>
      <vt:lpstr>Navigator</vt:lpstr>
      <vt:lpstr>G A</vt:lpstr>
      <vt:lpstr>Lin-Kernighan</vt:lpstr>
      <vt:lpstr>L K</vt:lpstr>
      <vt:lpstr>Lin-Kernighan</vt:lpstr>
      <vt:lpstr>Lin-Kernighan</vt:lpstr>
      <vt:lpstr>Lin-Kernighan</vt:lpstr>
      <vt:lpstr>Lin-Kernighan</vt:lpstr>
      <vt:lpstr>Lin-Kernighan</vt:lpstr>
      <vt:lpstr>Lin-Kernighan</vt:lpstr>
      <vt:lpstr>Lin-Kernighan</vt:lpstr>
      <vt:lpstr>Lin-Kernighan</vt:lpstr>
      <vt:lpstr>Lin-Kernighan</vt:lpstr>
      <vt:lpstr>L K</vt:lpstr>
      <vt:lpstr>Lin-Kernighan</vt:lpstr>
      <vt:lpstr>L K</vt:lpstr>
      <vt:lpstr>Lin-Kernighan</vt:lpstr>
      <vt:lpstr>Navigator</vt:lpstr>
      <vt:lpstr>Summary</vt:lpstr>
      <vt:lpstr>Navigator</vt:lpstr>
      <vt:lpstr>Traveling  Salesman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dc:title>
  <dc:creator>Cysu</dc:creator>
  <cp:lastModifiedBy>Cysu</cp:lastModifiedBy>
  <cp:revision>90</cp:revision>
  <dcterms:created xsi:type="dcterms:W3CDTF">2011-12-26T03:11:13Z</dcterms:created>
  <dcterms:modified xsi:type="dcterms:W3CDTF">2011-12-27T05:31:33Z</dcterms:modified>
</cp:coreProperties>
</file>