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8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57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36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14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93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72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50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29" algn="l" defTabSz="457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0013A"/>
    <a:srgbClr val="9A9A9A"/>
    <a:srgbClr val="FF0000"/>
    <a:srgbClr val="50AE39"/>
    <a:srgbClr val="3181FF"/>
    <a:srgbClr val="2A69AF"/>
    <a:srgbClr val="0E0E0E"/>
    <a:srgbClr val="000000"/>
    <a:srgbClr val="FF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4" d="100"/>
          <a:sy n="54" d="100"/>
        </p:scale>
        <p:origin x="-3216" y="-1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420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68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4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64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920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523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8" indent="0">
              <a:buNone/>
              <a:defRPr sz="2000" b="1"/>
            </a:lvl2pPr>
            <a:lvl3pPr marL="914157" indent="0">
              <a:buNone/>
              <a:defRPr sz="1800" b="1"/>
            </a:lvl3pPr>
            <a:lvl4pPr marL="1371236" indent="0">
              <a:buNone/>
              <a:defRPr sz="1600" b="1"/>
            </a:lvl4pPr>
            <a:lvl5pPr marL="1828314" indent="0">
              <a:buNone/>
              <a:defRPr sz="1600" b="1"/>
            </a:lvl5pPr>
            <a:lvl6pPr marL="2285393" indent="0">
              <a:buNone/>
              <a:defRPr sz="1600" b="1"/>
            </a:lvl6pPr>
            <a:lvl7pPr marL="2742472" indent="0">
              <a:buNone/>
              <a:defRPr sz="1600" b="1"/>
            </a:lvl7pPr>
            <a:lvl8pPr marL="3199550" indent="0">
              <a:buNone/>
              <a:defRPr sz="1600" b="1"/>
            </a:lvl8pPr>
            <a:lvl9pPr marL="365662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8" indent="0">
              <a:buNone/>
              <a:defRPr sz="2000" b="1"/>
            </a:lvl2pPr>
            <a:lvl3pPr marL="914157" indent="0">
              <a:buNone/>
              <a:defRPr sz="1800" b="1"/>
            </a:lvl3pPr>
            <a:lvl4pPr marL="1371236" indent="0">
              <a:buNone/>
              <a:defRPr sz="1600" b="1"/>
            </a:lvl4pPr>
            <a:lvl5pPr marL="1828314" indent="0">
              <a:buNone/>
              <a:defRPr sz="1600" b="1"/>
            </a:lvl5pPr>
            <a:lvl6pPr marL="2285393" indent="0">
              <a:buNone/>
              <a:defRPr sz="1600" b="1"/>
            </a:lvl6pPr>
            <a:lvl7pPr marL="2742472" indent="0">
              <a:buNone/>
              <a:defRPr sz="1600" b="1"/>
            </a:lvl7pPr>
            <a:lvl8pPr marL="3199550" indent="0">
              <a:buNone/>
              <a:defRPr sz="1600" b="1"/>
            </a:lvl8pPr>
            <a:lvl9pPr marL="365662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23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64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689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78" indent="0">
              <a:buNone/>
              <a:defRPr sz="1200"/>
            </a:lvl2pPr>
            <a:lvl3pPr marL="914157" indent="0">
              <a:buNone/>
              <a:defRPr sz="1000"/>
            </a:lvl3pPr>
            <a:lvl4pPr marL="1371236" indent="0">
              <a:buNone/>
              <a:defRPr sz="900"/>
            </a:lvl4pPr>
            <a:lvl5pPr marL="1828314" indent="0">
              <a:buNone/>
              <a:defRPr sz="900"/>
            </a:lvl5pPr>
            <a:lvl6pPr marL="2285393" indent="0">
              <a:buNone/>
              <a:defRPr sz="900"/>
            </a:lvl6pPr>
            <a:lvl7pPr marL="2742472" indent="0">
              <a:buNone/>
              <a:defRPr sz="900"/>
            </a:lvl7pPr>
            <a:lvl8pPr marL="3199550" indent="0">
              <a:buNone/>
              <a:defRPr sz="900"/>
            </a:lvl8pPr>
            <a:lvl9pPr marL="3656629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87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78" indent="0">
              <a:buNone/>
              <a:defRPr sz="2800"/>
            </a:lvl2pPr>
            <a:lvl3pPr marL="914157" indent="0">
              <a:buNone/>
              <a:defRPr sz="2400"/>
            </a:lvl3pPr>
            <a:lvl4pPr marL="1371236" indent="0">
              <a:buNone/>
              <a:defRPr sz="2000"/>
            </a:lvl4pPr>
            <a:lvl5pPr marL="1828314" indent="0">
              <a:buNone/>
              <a:defRPr sz="2000"/>
            </a:lvl5pPr>
            <a:lvl6pPr marL="2285393" indent="0">
              <a:buNone/>
              <a:defRPr sz="2000"/>
            </a:lvl6pPr>
            <a:lvl7pPr marL="2742472" indent="0">
              <a:buNone/>
              <a:defRPr sz="2000"/>
            </a:lvl7pPr>
            <a:lvl8pPr marL="3199550" indent="0">
              <a:buNone/>
              <a:defRPr sz="2000"/>
            </a:lvl8pPr>
            <a:lvl9pPr marL="3656629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78" indent="0">
              <a:buNone/>
              <a:defRPr sz="1200"/>
            </a:lvl2pPr>
            <a:lvl3pPr marL="914157" indent="0">
              <a:buNone/>
              <a:defRPr sz="1000"/>
            </a:lvl3pPr>
            <a:lvl4pPr marL="1371236" indent="0">
              <a:buNone/>
              <a:defRPr sz="900"/>
            </a:lvl4pPr>
            <a:lvl5pPr marL="1828314" indent="0">
              <a:buNone/>
              <a:defRPr sz="900"/>
            </a:lvl5pPr>
            <a:lvl6pPr marL="2285393" indent="0">
              <a:buNone/>
              <a:defRPr sz="900"/>
            </a:lvl6pPr>
            <a:lvl7pPr marL="2742472" indent="0">
              <a:buNone/>
              <a:defRPr sz="900"/>
            </a:lvl7pPr>
            <a:lvl8pPr marL="3199550" indent="0">
              <a:buNone/>
              <a:defRPr sz="900"/>
            </a:lvl8pPr>
            <a:lvl9pPr marL="3656629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74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3"/>
            <a:ext cx="8229600" cy="4525963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1848-DB05-B741-A7B3-4E2AE1CD8CE6}" type="datetimeFigureOut">
              <a:rPr kumimoji="1" lang="zh-CN" altLang="en-US" smtClean="0"/>
              <a:t>14/11/14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3B1D-C27A-0F43-8CE7-E9E08FE51B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010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9" indent="-342809" algn="l" defTabSz="45707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53" indent="-285674" algn="l" defTabSz="45707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96" indent="-228539" algn="l" defTabSz="45707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75" indent="-228539" algn="l" defTabSz="45707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53" indent="-228539" algn="l" defTabSz="45707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32" indent="-228539" algn="l" defTabSz="4570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1" indent="-228539" algn="l" defTabSz="4570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89" indent="-228539" algn="l" defTabSz="4570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68" indent="-228539" algn="l" defTabSz="4570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8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7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6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4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3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72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50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29" algn="l" defTabSz="457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jpg"/><Relationship Id="rId12" Type="http://schemas.openxmlformats.org/officeDocument/2006/relationships/image" Target="../media/image15.jpg"/><Relationship Id="rId13" Type="http://schemas.openxmlformats.org/officeDocument/2006/relationships/image" Target="../media/image16.jpg"/><Relationship Id="rId14" Type="http://schemas.openxmlformats.org/officeDocument/2006/relationships/image" Target="../media/image17.jpg"/><Relationship Id="rId15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3.emf"/><Relationship Id="rId5" Type="http://schemas.openxmlformats.org/officeDocument/2006/relationships/image" Target="../media/image27.jpg"/><Relationship Id="rId6" Type="http://schemas.openxmlformats.org/officeDocument/2006/relationships/oleObject" Target="../embeddings/oleObject2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25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2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image" Target="../media/image30.emf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3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2.jpg"/><Relationship Id="rId4" Type="http://schemas.openxmlformats.org/officeDocument/2006/relationships/image" Target="../media/image33.jpg"/><Relationship Id="rId5" Type="http://schemas.openxmlformats.org/officeDocument/2006/relationships/image" Target="../media/image34.jpg"/><Relationship Id="rId6" Type="http://schemas.openxmlformats.org/officeDocument/2006/relationships/image" Target="../media/image35.jpg"/><Relationship Id="rId7" Type="http://schemas.openxmlformats.org/officeDocument/2006/relationships/oleObject" Target="../embeddings/oleObject5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29.em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jpg"/><Relationship Id="rId20" Type="http://schemas.openxmlformats.org/officeDocument/2006/relationships/image" Target="../media/image54.jpg"/><Relationship Id="rId21" Type="http://schemas.openxmlformats.org/officeDocument/2006/relationships/image" Target="../media/image55.jpg"/><Relationship Id="rId10" Type="http://schemas.openxmlformats.org/officeDocument/2006/relationships/image" Target="../media/image44.jpg"/><Relationship Id="rId11" Type="http://schemas.openxmlformats.org/officeDocument/2006/relationships/image" Target="../media/image45.jpg"/><Relationship Id="rId12" Type="http://schemas.openxmlformats.org/officeDocument/2006/relationships/image" Target="../media/image46.jpg"/><Relationship Id="rId13" Type="http://schemas.openxmlformats.org/officeDocument/2006/relationships/image" Target="../media/image47.jpg"/><Relationship Id="rId14" Type="http://schemas.openxmlformats.org/officeDocument/2006/relationships/image" Target="../media/image48.jpg"/><Relationship Id="rId15" Type="http://schemas.openxmlformats.org/officeDocument/2006/relationships/image" Target="../media/image49.jpg"/><Relationship Id="rId16" Type="http://schemas.openxmlformats.org/officeDocument/2006/relationships/image" Target="../media/image50.jpg"/><Relationship Id="rId17" Type="http://schemas.openxmlformats.org/officeDocument/2006/relationships/image" Target="../media/image51.jpg"/><Relationship Id="rId18" Type="http://schemas.openxmlformats.org/officeDocument/2006/relationships/image" Target="../media/image52.jpg"/><Relationship Id="rId19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Relationship Id="rId4" Type="http://schemas.openxmlformats.org/officeDocument/2006/relationships/image" Target="../media/image38.jpg"/><Relationship Id="rId5" Type="http://schemas.openxmlformats.org/officeDocument/2006/relationships/image" Target="../media/image39.jpg"/><Relationship Id="rId6" Type="http://schemas.openxmlformats.org/officeDocument/2006/relationships/image" Target="../media/image40.jpg"/><Relationship Id="rId7" Type="http://schemas.openxmlformats.org/officeDocument/2006/relationships/image" Target="../media/image41.jpg"/><Relationship Id="rId8" Type="http://schemas.openxmlformats.org/officeDocument/2006/relationships/image" Target="../media/image4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 68"/>
          <p:cNvGrpSpPr/>
          <p:nvPr/>
        </p:nvGrpSpPr>
        <p:grpSpPr>
          <a:xfrm>
            <a:off x="-2100066" y="-4071897"/>
            <a:ext cx="13061126" cy="14402660"/>
            <a:chOff x="-1945518" y="-4071897"/>
            <a:chExt cx="13061126" cy="14402660"/>
          </a:xfrm>
        </p:grpSpPr>
        <p:sp>
          <p:nvSpPr>
            <p:cNvPr id="66" name="等腰三角形 65"/>
            <p:cNvSpPr/>
            <p:nvPr/>
          </p:nvSpPr>
          <p:spPr>
            <a:xfrm>
              <a:off x="4566753" y="3793222"/>
              <a:ext cx="6502400" cy="823964"/>
            </a:xfrm>
            <a:prstGeom prst="triangle">
              <a:avLst/>
            </a:prstGeom>
            <a:solidFill>
              <a:srgbClr val="50AE39"/>
            </a:solidFill>
            <a:ln>
              <a:solidFill>
                <a:srgbClr val="50AE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grpSp>
          <p:nvGrpSpPr>
            <p:cNvPr id="23" name="组 22"/>
            <p:cNvGrpSpPr/>
            <p:nvPr/>
          </p:nvGrpSpPr>
          <p:grpSpPr>
            <a:xfrm>
              <a:off x="-1911493" y="862177"/>
              <a:ext cx="13004800" cy="745051"/>
              <a:chOff x="-22301" y="4392649"/>
              <a:chExt cx="13004800" cy="745051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850640" y="4508644"/>
                <a:ext cx="1760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Chiffon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906396" y="4508644"/>
                <a:ext cx="2020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Knitwear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530126" y="4508644"/>
                <a:ext cx="16138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Coat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0371101" y="4508644"/>
                <a:ext cx="2255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Down Coat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-22301" y="4392649"/>
                <a:ext cx="13004800" cy="745051"/>
              </a:xfrm>
              <a:prstGeom prst="rect">
                <a:avLst/>
              </a:prstGeom>
              <a:noFill/>
              <a:ln w="76200" cmpd="sng">
                <a:solidFill>
                  <a:srgbClr val="50AE3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" name="组 23"/>
            <p:cNvGrpSpPr/>
            <p:nvPr/>
          </p:nvGrpSpPr>
          <p:grpSpPr>
            <a:xfrm>
              <a:off x="-1911493" y="-4071897"/>
              <a:ext cx="13027101" cy="3975630"/>
              <a:chOff x="-22301" y="-6370"/>
              <a:chExt cx="13027101" cy="3975630"/>
            </a:xfrm>
          </p:grpSpPr>
          <p:pic>
            <p:nvPicPr>
              <p:cNvPr id="4" name="图片 3" descr="chiffon_windbreaker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297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5" name="图片 4" descr="coat_tshirt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2400" y="5297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6" name="图片 5" descr="downcoat_tshirt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53600" y="5297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8" name="图片 7" descr="knitwear_shawl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1200" y="5297"/>
                <a:ext cx="3251200" cy="3251200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392000" y="3362343"/>
                <a:ext cx="2589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Windbreaker   ×</a:t>
                </a:r>
                <a:endParaRPr kumimoji="1" lang="zh-CN" altLang="en-US" sz="2400" b="1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080080" y="3362343"/>
                <a:ext cx="1711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Shawl   ×</a:t>
                </a:r>
                <a:endParaRPr kumimoji="1" lang="zh-CN" altLang="en-US" sz="2400" b="1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348920" y="3362343"/>
                <a:ext cx="17068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T-Shirt   ×</a:t>
                </a:r>
                <a:endParaRPr kumimoji="1" lang="zh-CN" altLang="en-US" sz="2400" b="1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0724160" y="3361945"/>
                <a:ext cx="1535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Shirt   ×</a:t>
                </a:r>
                <a:endParaRPr kumimoji="1" lang="zh-CN" altLang="en-US" sz="2400" b="1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-22301" y="-6370"/>
                <a:ext cx="13004800" cy="3975630"/>
              </a:xfrm>
              <a:prstGeom prst="rect">
                <a:avLst/>
              </a:prstGeom>
              <a:noFill/>
              <a:ln w="76200" cmpd="sng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1" name="组 40"/>
            <p:cNvGrpSpPr/>
            <p:nvPr/>
          </p:nvGrpSpPr>
          <p:grpSpPr>
            <a:xfrm>
              <a:off x="-1920162" y="6355133"/>
              <a:ext cx="13013469" cy="3975630"/>
              <a:chOff x="-1889192" y="6118311"/>
              <a:chExt cx="13013469" cy="3975630"/>
            </a:xfrm>
          </p:grpSpPr>
          <p:pic>
            <p:nvPicPr>
              <p:cNvPr id="25" name="图片 24" descr="downcoat_windbreaker_1.jp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3208" y="6842741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6" name="图片 25" descr="downcoat_windbreaker_2.jp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4408" y="6842741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7" name="图片 26" descr="knitwear_sweater_1.jp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2008" y="6842741"/>
                <a:ext cx="3251200" cy="3251200"/>
              </a:xfrm>
              <a:prstGeom prst="rect">
                <a:avLst/>
              </a:prstGeom>
            </p:spPr>
          </p:pic>
          <p:pic>
            <p:nvPicPr>
              <p:cNvPr id="29" name="图片 28" descr="knitwear_sweater_2.jp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889192" y="6842741"/>
                <a:ext cx="3251200" cy="3251200"/>
              </a:xfrm>
              <a:prstGeom prst="rect">
                <a:avLst/>
              </a:prstGeom>
            </p:spPr>
          </p:pic>
          <p:sp>
            <p:nvSpPr>
              <p:cNvPr id="30" name="文本框 29"/>
              <p:cNvSpPr txBox="1"/>
              <p:nvPr/>
            </p:nvSpPr>
            <p:spPr>
              <a:xfrm>
                <a:off x="-1200106" y="6276814"/>
                <a:ext cx="2045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8000"/>
                    </a:solidFill>
                    <a:latin typeface="Helvetica"/>
                    <a:cs typeface="Helvetica"/>
                  </a:rPr>
                  <a:t>Sweater   ?</a:t>
                </a:r>
                <a:endParaRPr kumimoji="1" lang="zh-CN" altLang="en-US" sz="2400" b="1" dirty="0">
                  <a:solidFill>
                    <a:srgbClr val="FF8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023928" y="6276814"/>
                <a:ext cx="2045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8000"/>
                    </a:solidFill>
                    <a:latin typeface="Helvetica"/>
                    <a:cs typeface="Helvetica"/>
                  </a:rPr>
                  <a:t>Sweater   ?</a:t>
                </a:r>
                <a:endParaRPr kumimoji="1" lang="zh-CN" altLang="en-US" sz="2400" b="1" dirty="0">
                  <a:solidFill>
                    <a:srgbClr val="FF8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4992535" y="6276814"/>
                <a:ext cx="26550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8000"/>
                    </a:solidFill>
                    <a:latin typeface="Helvetica"/>
                    <a:cs typeface="Helvetica"/>
                  </a:rPr>
                  <a:t>Windbreaker   ?</a:t>
                </a:r>
                <a:endParaRPr kumimoji="1" lang="zh-CN" altLang="en-US" sz="2400" b="1" dirty="0">
                  <a:solidFill>
                    <a:srgbClr val="FF8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280620" y="6276814"/>
                <a:ext cx="26550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FF8000"/>
                    </a:solidFill>
                    <a:latin typeface="Helvetica"/>
                    <a:cs typeface="Helvetica"/>
                  </a:rPr>
                  <a:t>Windbreaker   ?</a:t>
                </a:r>
                <a:endParaRPr kumimoji="1" lang="zh-CN" altLang="en-US" sz="2400" b="1" dirty="0">
                  <a:solidFill>
                    <a:srgbClr val="FF8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-1880523" y="6118311"/>
                <a:ext cx="13004800" cy="3975630"/>
              </a:xfrm>
              <a:prstGeom prst="rect">
                <a:avLst/>
              </a:prstGeom>
              <a:noFill/>
              <a:ln w="76200" cmpd="sng">
                <a:solidFill>
                  <a:srgbClr val="FF8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FF8000"/>
                  </a:solidFill>
                </a:endParaRPr>
              </a:p>
            </p:txBody>
          </p:sp>
        </p:grpSp>
        <p:grpSp>
          <p:nvGrpSpPr>
            <p:cNvPr id="35" name="组 34"/>
            <p:cNvGrpSpPr/>
            <p:nvPr/>
          </p:nvGrpSpPr>
          <p:grpSpPr>
            <a:xfrm>
              <a:off x="-1911493" y="4651639"/>
              <a:ext cx="13004800" cy="745051"/>
              <a:chOff x="22301" y="4392649"/>
              <a:chExt cx="13004800" cy="745051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695790" y="4508644"/>
                <a:ext cx="21441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Knitwear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906396" y="4508644"/>
                <a:ext cx="2020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Knitwear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7081179" y="4508644"/>
                <a:ext cx="22486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Down Coat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0340131" y="4508644"/>
                <a:ext cx="2255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50AE39"/>
                    </a:solidFill>
                    <a:latin typeface="Helvetica"/>
                    <a:cs typeface="Helvetica"/>
                  </a:rPr>
                  <a:t>Down Coat  √</a:t>
                </a:r>
                <a:endParaRPr kumimoji="1" lang="zh-CN" altLang="en-US" sz="2400" b="1" dirty="0">
                  <a:solidFill>
                    <a:srgbClr val="50AE39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2301" y="4392649"/>
                <a:ext cx="13004800" cy="745051"/>
              </a:xfrm>
              <a:prstGeom prst="rect">
                <a:avLst/>
              </a:prstGeom>
              <a:noFill/>
              <a:ln w="76200" cmpd="sng">
                <a:solidFill>
                  <a:srgbClr val="50AE3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3" name="等腰三角形 42"/>
            <p:cNvSpPr/>
            <p:nvPr/>
          </p:nvSpPr>
          <p:spPr>
            <a:xfrm>
              <a:off x="-1945518" y="5531169"/>
              <a:ext cx="13030156" cy="823964"/>
            </a:xfrm>
            <a:prstGeom prst="triangle">
              <a:avLst/>
            </a:prstGeom>
            <a:solidFill>
              <a:srgbClr val="FF8000"/>
            </a:solidFill>
            <a:ln>
              <a:solidFill>
                <a:srgbClr val="FF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47" name="等腰三角形 46"/>
            <p:cNvSpPr/>
            <p:nvPr/>
          </p:nvSpPr>
          <p:spPr>
            <a:xfrm flipV="1">
              <a:off x="-1889192" y="-96269"/>
              <a:ext cx="12973830" cy="82377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857378" y="-22151"/>
              <a:ext cx="3572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Pure Random </a:t>
              </a:r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Noise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129987" y="5720843"/>
              <a:ext cx="3163566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Confusing Noise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-1167293" y="2724008"/>
              <a:ext cx="11418507" cy="902421"/>
            </a:xfrm>
            <a:prstGeom prst="rect">
              <a:avLst/>
            </a:prstGeom>
            <a:noFill/>
            <a:ln w="76200" cmpd="sng">
              <a:noFill/>
            </a:ln>
          </p:spPr>
          <p:txBody>
            <a:bodyPr wrap="square" rtlCol="0" anchor="b">
              <a:spAutoFit/>
            </a:bodyPr>
            <a:lstStyle/>
            <a:p>
              <a:pPr algn="ctr">
                <a:lnSpc>
                  <a:spcPct val="50000"/>
                </a:lnSpc>
              </a:pPr>
              <a:endParaRPr kumimoji="1" lang="en-US" altLang="zh-CN" sz="3200" b="1" dirty="0">
                <a:solidFill>
                  <a:srgbClr val="2A69AF"/>
                </a:solidFill>
                <a:latin typeface="Helvetica"/>
                <a:cs typeface="Helvetica"/>
              </a:endParaRPr>
            </a:p>
            <a:p>
              <a:pPr algn="ctr">
                <a:lnSpc>
                  <a:spcPct val="50000"/>
                </a:lnSpc>
              </a:pPr>
              <a:r>
                <a:rPr kumimoji="1" lang="en-US" altLang="zh-CN" sz="3200" b="1" dirty="0">
                  <a:solidFill>
                    <a:srgbClr val="2A69AF"/>
                  </a:solidFill>
                  <a:latin typeface="Helvetica"/>
                  <a:cs typeface="Helvetica"/>
                </a:rPr>
                <a:t>Label Noise Model and Convolutional Neural Networks</a:t>
              </a:r>
            </a:p>
            <a:p>
              <a:pPr algn="ctr">
                <a:lnSpc>
                  <a:spcPct val="50000"/>
                </a:lnSpc>
              </a:pPr>
              <a:endParaRPr kumimoji="1" lang="zh-CN" altLang="en-US" sz="3200" b="1" dirty="0">
                <a:solidFill>
                  <a:srgbClr val="2A69AF"/>
                </a:solidFill>
                <a:latin typeface="Helvetica"/>
                <a:cs typeface="Helvetica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-1932840" y="3658284"/>
              <a:ext cx="6502400" cy="823777"/>
            </a:xfrm>
            <a:prstGeom prst="triangle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59" name="等腰三角形 58"/>
            <p:cNvSpPr/>
            <p:nvPr/>
          </p:nvSpPr>
          <p:spPr>
            <a:xfrm>
              <a:off x="-1932840" y="1797264"/>
              <a:ext cx="6502400" cy="823964"/>
            </a:xfrm>
            <a:prstGeom prst="triangle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34710" y="3658284"/>
              <a:ext cx="1767300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Inference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34710" y="1955585"/>
              <a:ext cx="1767300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Inference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flipV="1">
              <a:off x="4566753" y="1624049"/>
              <a:ext cx="6502400" cy="823777"/>
            </a:xfrm>
            <a:prstGeom prst="triangle">
              <a:avLst/>
            </a:prstGeom>
            <a:solidFill>
              <a:srgbClr val="50AE39"/>
            </a:solidFill>
            <a:ln>
              <a:solidFill>
                <a:srgbClr val="50AE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2400" dirty="0">
                <a:latin typeface="Helvetica"/>
                <a:cs typeface="Helvetica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709501" y="3982896"/>
              <a:ext cx="2449717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Supervision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709501" y="1693975"/>
              <a:ext cx="2449717" cy="521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Supervision</a:t>
              </a:r>
              <a:endParaRPr kumimoji="1" lang="zh-CN" altLang="en-US" sz="28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-1911493" y="2652207"/>
              <a:ext cx="13004800" cy="997654"/>
            </a:xfrm>
            <a:prstGeom prst="rect">
              <a:avLst/>
            </a:prstGeom>
            <a:noFill/>
            <a:ln w="76200" cmpd="sng">
              <a:solidFill>
                <a:srgbClr val="2A69A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84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 76"/>
          <p:cNvGrpSpPr/>
          <p:nvPr/>
        </p:nvGrpSpPr>
        <p:grpSpPr>
          <a:xfrm>
            <a:off x="-4467890" y="-4012582"/>
            <a:ext cx="15373931" cy="16120102"/>
            <a:chOff x="-4467890" y="-4012582"/>
            <a:chExt cx="15373931" cy="16120102"/>
          </a:xfrm>
        </p:grpSpPr>
        <p:grpSp>
          <p:nvGrpSpPr>
            <p:cNvPr id="75" name="组 74"/>
            <p:cNvGrpSpPr/>
            <p:nvPr/>
          </p:nvGrpSpPr>
          <p:grpSpPr>
            <a:xfrm>
              <a:off x="-4467890" y="-4012582"/>
              <a:ext cx="15373931" cy="16120102"/>
              <a:chOff x="-4467890" y="-4012582"/>
              <a:chExt cx="15373931" cy="16120102"/>
            </a:xfrm>
          </p:grpSpPr>
          <p:grpSp>
            <p:nvGrpSpPr>
              <p:cNvPr id="71" name="组 70"/>
              <p:cNvGrpSpPr/>
              <p:nvPr/>
            </p:nvGrpSpPr>
            <p:grpSpPr>
              <a:xfrm>
                <a:off x="-4467890" y="-4012582"/>
                <a:ext cx="15373931" cy="16120102"/>
                <a:chOff x="-4467890" y="-4012582"/>
                <a:chExt cx="15373931" cy="16120102"/>
              </a:xfrm>
            </p:grpSpPr>
            <p:sp>
              <p:nvSpPr>
                <p:cNvPr id="70" name="矩形 69"/>
                <p:cNvSpPr/>
                <p:nvPr/>
              </p:nvSpPr>
              <p:spPr>
                <a:xfrm>
                  <a:off x="-2098759" y="3220729"/>
                  <a:ext cx="13004800" cy="3251810"/>
                </a:xfrm>
                <a:prstGeom prst="rect">
                  <a:avLst/>
                </a:prstGeom>
                <a:noFill/>
                <a:ln w="38100" cmpd="sng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zh-CN" altLang="en-US" sz="2400" b="1" dirty="0">
                    <a:solidFill>
                      <a:srgbClr val="2A69AF"/>
                    </a:solidFill>
                    <a:latin typeface="Helvetica"/>
                    <a:cs typeface="Helvetica"/>
                  </a:endParaRPr>
                </a:p>
              </p:txBody>
            </p:sp>
            <p:grpSp>
              <p:nvGrpSpPr>
                <p:cNvPr id="54" name="组 53"/>
                <p:cNvGrpSpPr/>
                <p:nvPr/>
              </p:nvGrpSpPr>
              <p:grpSpPr>
                <a:xfrm>
                  <a:off x="-4467890" y="3221338"/>
                  <a:ext cx="15373931" cy="4395536"/>
                  <a:chOff x="-4467890" y="3606800"/>
                  <a:chExt cx="15373931" cy="4395536"/>
                </a:xfrm>
              </p:grpSpPr>
              <p:pic>
                <p:nvPicPr>
                  <p:cNvPr id="24" name="图片 23" descr="downcoat_windbreaker_1.jp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54841" y="3606800"/>
                    <a:ext cx="3251200" cy="3251200"/>
                  </a:xfrm>
                  <a:prstGeom prst="rect">
                    <a:avLst/>
                  </a:prstGeom>
                </p:spPr>
              </p:pic>
              <p:pic>
                <p:nvPicPr>
                  <p:cNvPr id="25" name="图片 24" descr="knitwear_sweater_1.jp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03641" y="3606800"/>
                    <a:ext cx="3251200" cy="3251200"/>
                  </a:xfrm>
                  <a:prstGeom prst="rect">
                    <a:avLst/>
                  </a:prstGeom>
                </p:spPr>
              </p:pic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4961837" y="7122702"/>
                    <a:ext cx="2568550" cy="584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3200" b="1" dirty="0">
                        <a:solidFill>
                          <a:srgbClr val="FF0000"/>
                        </a:solidFill>
                        <a:latin typeface="Helvetica"/>
                        <a:cs typeface="Helvetica"/>
                      </a:rPr>
                      <a:t>Sweater </a:t>
                    </a:r>
                    <a:r>
                      <a:rPr kumimoji="1" lang="en-US" altLang="zh-CN" sz="3200" b="1" dirty="0" smtClean="0">
                        <a:solidFill>
                          <a:srgbClr val="FF0000"/>
                        </a:solidFill>
                        <a:latin typeface="Helvetica"/>
                        <a:cs typeface="Helvetica"/>
                      </a:rPr>
                      <a:t>?</a:t>
                    </a:r>
                    <a:endParaRPr kumimoji="1" lang="zh-CN" altLang="en-US" sz="3200" b="1" dirty="0">
                      <a:solidFill>
                        <a:srgbClr val="FF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7803820" y="7122702"/>
                    <a:ext cx="3080693" cy="584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3200" b="1" dirty="0" smtClean="0">
                        <a:solidFill>
                          <a:srgbClr val="FF0000"/>
                        </a:solidFill>
                        <a:latin typeface="Helvetica"/>
                        <a:cs typeface="Helvetica"/>
                      </a:rPr>
                      <a:t>Windbreaker </a:t>
                    </a:r>
                    <a:r>
                      <a:rPr kumimoji="1" lang="en-US" altLang="zh-CN" sz="3200" b="1" dirty="0">
                        <a:solidFill>
                          <a:srgbClr val="FF0000"/>
                        </a:solidFill>
                        <a:latin typeface="Helvetica"/>
                        <a:cs typeface="Helvetica"/>
                      </a:rPr>
                      <a:t>?</a:t>
                    </a:r>
                    <a:endParaRPr kumimoji="1" lang="zh-CN" altLang="en-US" sz="3200" b="1" dirty="0">
                      <a:solidFill>
                        <a:srgbClr val="FF0000"/>
                      </a:solidFill>
                      <a:latin typeface="Helvetica"/>
                      <a:cs typeface="Helvetica"/>
                    </a:endParaRPr>
                  </a:p>
                </p:txBody>
              </p:sp>
              <p:pic>
                <p:nvPicPr>
                  <p:cNvPr id="28" name="图片 27" descr="chiffon_windbreaker.jp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2098759" y="3606800"/>
                    <a:ext cx="3251200" cy="3251200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 descr="knitwear_shawl.jpg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52441" y="3606800"/>
                    <a:ext cx="3251200" cy="3251200"/>
                  </a:xfrm>
                  <a:prstGeom prst="rect">
                    <a:avLst/>
                  </a:prstGeom>
                </p:spPr>
              </p:pic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-1961447" y="7122702"/>
                    <a:ext cx="3251200" cy="584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3200" b="1" dirty="0" smtClean="0">
                        <a:solidFill>
                          <a:srgbClr val="FF0000"/>
                        </a:solidFill>
                        <a:latin typeface="Helvetica"/>
                        <a:cs typeface="Helvetica"/>
                      </a:rPr>
                      <a:t>Windbreaker ×</a:t>
                    </a:r>
                    <a:endParaRPr kumimoji="1" lang="zh-CN" altLang="en-US" sz="3200" b="1" dirty="0">
                      <a:solidFill>
                        <a:srgbClr val="FF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1962506" y="7122702"/>
                    <a:ext cx="2149033" cy="584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3200" b="1" dirty="0" smtClean="0">
                        <a:solidFill>
                          <a:srgbClr val="FF0000"/>
                        </a:solidFill>
                        <a:latin typeface="Helvetica"/>
                        <a:cs typeface="Helvetica"/>
                      </a:rPr>
                      <a:t>Shawl </a:t>
                    </a:r>
                    <a:r>
                      <a:rPr kumimoji="1" lang="en-US" altLang="zh-CN" sz="3200" b="1" dirty="0">
                        <a:solidFill>
                          <a:srgbClr val="FF0000"/>
                        </a:solidFill>
                        <a:latin typeface="Helvetica"/>
                        <a:cs typeface="Helvetica"/>
                      </a:rPr>
                      <a:t>×</a:t>
                    </a:r>
                    <a:endParaRPr kumimoji="1" lang="zh-CN" altLang="en-US" sz="3200" b="1" dirty="0">
                      <a:solidFill>
                        <a:srgbClr val="FF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-2120287" y="6879524"/>
                    <a:ext cx="13004800" cy="1122812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kumimoji="1" lang="zh-CN" altLang="en-US" sz="2400" b="1" dirty="0">
                      <a:solidFill>
                        <a:srgbClr val="2A69AF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-4467890" y="3606800"/>
                    <a:ext cx="2330571" cy="3251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4"/>
                  </a:lnRef>
                  <a:fillRef idx="3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3200" b="1" dirty="0" smtClean="0">
                        <a:solidFill>
                          <a:schemeClr val="bg1"/>
                        </a:solidFill>
                        <a:latin typeface="Helvetica"/>
                        <a:cs typeface="Helvetica"/>
                      </a:rPr>
                      <a:t>Training</a:t>
                    </a:r>
                  </a:p>
                  <a:p>
                    <a:pPr algn="ctr"/>
                    <a:r>
                      <a:rPr kumimoji="1" lang="en-US" altLang="zh-CN" sz="3200" b="1" dirty="0" smtClean="0">
                        <a:solidFill>
                          <a:schemeClr val="bg1"/>
                        </a:solidFill>
                        <a:latin typeface="Helvetica"/>
                        <a:cs typeface="Helvetica"/>
                      </a:rPr>
                      <a:t>Images</a:t>
                    </a:r>
                    <a:endParaRPr kumimoji="1" lang="zh-CN" altLang="en-US" sz="3200" b="1" dirty="0">
                      <a:solidFill>
                        <a:schemeClr val="bg1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-4463658" y="6891734"/>
                    <a:ext cx="2326339" cy="1110602"/>
                  </a:xfrm>
                  <a:prstGeom prst="rect">
                    <a:avLst/>
                  </a:prstGeom>
                  <a:solidFill>
                    <a:srgbClr val="FF0000"/>
                  </a:solidFill>
                  <a:ln w="38100" cmpd="sng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3200" b="1" dirty="0" smtClean="0">
                        <a:solidFill>
                          <a:schemeClr val="bg1"/>
                        </a:solidFill>
                        <a:latin typeface="Helvetica"/>
                        <a:cs typeface="Helvetica"/>
                      </a:rPr>
                      <a:t>Noisy Labels</a:t>
                    </a:r>
                    <a:endParaRPr kumimoji="1" lang="zh-CN" altLang="en-US" sz="3200" b="1" dirty="0">
                      <a:solidFill>
                        <a:schemeClr val="bg1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55" name="组 54"/>
                <p:cNvGrpSpPr/>
                <p:nvPr/>
              </p:nvGrpSpPr>
              <p:grpSpPr>
                <a:xfrm>
                  <a:off x="-4467890" y="8566745"/>
                  <a:ext cx="15352403" cy="3540775"/>
                  <a:chOff x="-4467890" y="8566745"/>
                  <a:chExt cx="15352403" cy="3540775"/>
                </a:xfrm>
              </p:grpSpPr>
              <p:pic>
                <p:nvPicPr>
                  <p:cNvPr id="21" name="图片 20" descr="taobao_4.jpg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29519" y="8646556"/>
                    <a:ext cx="2038285" cy="2038285"/>
                  </a:xfrm>
                  <a:prstGeom prst="rect">
                    <a:avLst/>
                  </a:prstGeom>
                </p:spPr>
              </p:pic>
              <p:pic>
                <p:nvPicPr>
                  <p:cNvPr id="19" name="图片 18" descr="taobao_1.jpg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20593" y="8612138"/>
                    <a:ext cx="2015647" cy="2015647"/>
                  </a:xfrm>
                  <a:prstGeom prst="rect">
                    <a:avLst/>
                  </a:prstGeom>
                </p:spPr>
              </p:pic>
              <p:pic>
                <p:nvPicPr>
                  <p:cNvPr id="11" name="图片 10" descr="amazon_logo.jpg"/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6398"/>
                  <a:stretch/>
                </p:blipFill>
                <p:spPr>
                  <a:xfrm>
                    <a:off x="-1391519" y="10810826"/>
                    <a:ext cx="3810000" cy="1167073"/>
                  </a:xfrm>
                  <a:prstGeom prst="rect">
                    <a:avLst/>
                  </a:prstGeom>
                </p:spPr>
              </p:pic>
              <p:pic>
                <p:nvPicPr>
                  <p:cNvPr id="12" name="图片 11" descr="ebay_logo.png"/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84668" y="10728637"/>
                    <a:ext cx="3434404" cy="1260205"/>
                  </a:xfrm>
                  <a:prstGeom prst="rect">
                    <a:avLst/>
                  </a:prstGeom>
                </p:spPr>
              </p:pic>
              <p:pic>
                <p:nvPicPr>
                  <p:cNvPr id="13" name="图片 12" descr="taobao_logo.png"/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62689" r="37739"/>
                  <a:stretch/>
                </p:blipFill>
                <p:spPr>
                  <a:xfrm>
                    <a:off x="6436132" y="10805280"/>
                    <a:ext cx="4126126" cy="1030282"/>
                  </a:xfrm>
                  <a:prstGeom prst="rect">
                    <a:avLst/>
                  </a:prstGeom>
                </p:spPr>
              </p:pic>
              <p:pic>
                <p:nvPicPr>
                  <p:cNvPr id="17" name="图片 16" descr="ebay_2.jpg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82050" y="8566745"/>
                    <a:ext cx="1911795" cy="2048352"/>
                  </a:xfrm>
                  <a:prstGeom prst="rect">
                    <a:avLst/>
                  </a:prstGeom>
                </p:spPr>
              </p:pic>
              <p:pic>
                <p:nvPicPr>
                  <p:cNvPr id="18" name="图片 17" descr="ebay_3.jpg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93845" y="8566746"/>
                    <a:ext cx="2015648" cy="2015648"/>
                  </a:xfrm>
                  <a:prstGeom prst="rect">
                    <a:avLst/>
                  </a:prstGeom>
                </p:spPr>
              </p:pic>
              <p:sp>
                <p:nvSpPr>
                  <p:cNvPr id="35" name="矩形 34"/>
                  <p:cNvSpPr/>
                  <p:nvPr/>
                </p:nvSpPr>
                <p:spPr>
                  <a:xfrm>
                    <a:off x="-4467890" y="8583097"/>
                    <a:ext cx="2330571" cy="3524423"/>
                  </a:xfrm>
                  <a:prstGeom prst="rect">
                    <a:avLst/>
                  </a:prstGeom>
                  <a:solidFill>
                    <a:srgbClr val="FF8000"/>
                  </a:solidFill>
                  <a:ln w="38100" cmpd="sng">
                    <a:solidFill>
                      <a:srgbClr val="FF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3200" b="1" dirty="0" smtClean="0">
                        <a:solidFill>
                          <a:schemeClr val="bg1"/>
                        </a:solidFill>
                        <a:latin typeface="Helvetica"/>
                        <a:cs typeface="Helvetica"/>
                      </a:rPr>
                      <a:t>Web</a:t>
                    </a:r>
                  </a:p>
                  <a:p>
                    <a:pPr algn="ctr"/>
                    <a:r>
                      <a:rPr kumimoji="1" lang="en-US" altLang="zh-CN" sz="3200" b="1" dirty="0" smtClean="0">
                        <a:solidFill>
                          <a:schemeClr val="bg1"/>
                        </a:solidFill>
                        <a:latin typeface="Helvetica"/>
                        <a:cs typeface="Helvetica"/>
                      </a:rPr>
                      <a:t>Images</a:t>
                    </a:r>
                    <a:endParaRPr kumimoji="1" lang="zh-CN" altLang="en-US" sz="3200" b="1" dirty="0">
                      <a:solidFill>
                        <a:schemeClr val="bg1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36" name="矩形 35"/>
                  <p:cNvSpPr/>
                  <p:nvPr/>
                </p:nvSpPr>
                <p:spPr>
                  <a:xfrm>
                    <a:off x="-2120287" y="8583097"/>
                    <a:ext cx="13004800" cy="3524423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FF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kumimoji="1" lang="zh-CN" altLang="en-US" sz="2400" b="1" dirty="0">
                      <a:solidFill>
                        <a:srgbClr val="2A69AF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53" name="组 52"/>
                <p:cNvGrpSpPr/>
                <p:nvPr/>
              </p:nvGrpSpPr>
              <p:grpSpPr>
                <a:xfrm>
                  <a:off x="-4467890" y="-1896480"/>
                  <a:ext cx="15335694" cy="4184300"/>
                  <a:chOff x="-4467890" y="-1597378"/>
                  <a:chExt cx="15335694" cy="4184300"/>
                </a:xfrm>
              </p:grpSpPr>
              <p:sp>
                <p:nvSpPr>
                  <p:cNvPr id="42" name="矩形 41"/>
                  <p:cNvSpPr/>
                  <p:nvPr/>
                </p:nvSpPr>
                <p:spPr>
                  <a:xfrm>
                    <a:off x="-4467890" y="-1597378"/>
                    <a:ext cx="2330571" cy="2071928"/>
                  </a:xfrm>
                  <a:prstGeom prst="rect">
                    <a:avLst/>
                  </a:prstGeom>
                  <a:solidFill>
                    <a:srgbClr val="2A69AF"/>
                  </a:solidFill>
                  <a:ln w="38100" cmpd="sng">
                    <a:solidFill>
                      <a:srgbClr val="2A69A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3200" b="1" dirty="0" smtClean="0">
                        <a:solidFill>
                          <a:schemeClr val="bg1"/>
                        </a:solidFill>
                        <a:latin typeface="Helvetica"/>
                        <a:cs typeface="Helvetica"/>
                      </a:rPr>
                      <a:t>Label Noise Model</a:t>
                    </a:r>
                    <a:endParaRPr kumimoji="1" lang="zh-CN" altLang="en-US" sz="3200" b="1" dirty="0">
                      <a:solidFill>
                        <a:schemeClr val="bg1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>
                  <a:xfrm>
                    <a:off x="-4463658" y="514994"/>
                    <a:ext cx="2330571" cy="2071928"/>
                  </a:xfrm>
                  <a:prstGeom prst="rect">
                    <a:avLst/>
                  </a:prstGeom>
                  <a:solidFill>
                    <a:srgbClr val="2A69AF"/>
                  </a:solidFill>
                  <a:ln w="38100" cmpd="sng">
                    <a:solidFill>
                      <a:srgbClr val="2A69A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3200" b="1" dirty="0" smtClean="0">
                        <a:solidFill>
                          <a:schemeClr val="bg1"/>
                        </a:solidFill>
                        <a:latin typeface="Helvetica"/>
                        <a:cs typeface="Helvetica"/>
                      </a:rPr>
                      <a:t>CNNs</a:t>
                    </a:r>
                    <a:endParaRPr kumimoji="1" lang="zh-CN" altLang="en-US" sz="3200" b="1" dirty="0">
                      <a:solidFill>
                        <a:schemeClr val="bg1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44" name="矩形 43"/>
                  <p:cNvSpPr/>
                  <p:nvPr/>
                </p:nvSpPr>
                <p:spPr>
                  <a:xfrm>
                    <a:off x="-2137319" y="514994"/>
                    <a:ext cx="13004800" cy="2071928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2A69A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3600" b="1" dirty="0" smtClean="0">
                        <a:solidFill>
                          <a:srgbClr val="2A69AF"/>
                        </a:solidFill>
                        <a:latin typeface="Helvetica"/>
                        <a:cs typeface="Helvetica"/>
                      </a:rPr>
                      <a:t>Extract Features</a:t>
                    </a:r>
                    <a:endParaRPr kumimoji="1" lang="zh-CN" altLang="en-US" sz="3600" b="1" dirty="0">
                      <a:solidFill>
                        <a:srgbClr val="2A69AF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45" name="矩形 44"/>
                  <p:cNvSpPr/>
                  <p:nvPr/>
                </p:nvSpPr>
                <p:spPr>
                  <a:xfrm>
                    <a:off x="-2136996" y="-1597378"/>
                    <a:ext cx="13004800" cy="2071928"/>
                  </a:xfrm>
                  <a:prstGeom prst="rect">
                    <a:avLst/>
                  </a:prstGeom>
                  <a:noFill/>
                  <a:ln w="38100" cmpd="sng">
                    <a:solidFill>
                      <a:srgbClr val="2A69A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3600" b="1" dirty="0" smtClean="0">
                        <a:solidFill>
                          <a:srgbClr val="2A69AF"/>
                        </a:solidFill>
                        <a:latin typeface="Helvetica"/>
                        <a:cs typeface="Helvetica"/>
                      </a:rPr>
                      <a:t>Detect Noise</a:t>
                    </a:r>
                  </a:p>
                  <a:p>
                    <a:pPr algn="ctr"/>
                    <a:r>
                      <a:rPr kumimoji="1" lang="en-US" altLang="zh-CN" sz="3600" b="1" dirty="0" smtClean="0">
                        <a:solidFill>
                          <a:srgbClr val="2A69AF"/>
                        </a:solidFill>
                        <a:latin typeface="Helvetica"/>
                        <a:cs typeface="Helvetica"/>
                      </a:rPr>
                      <a:t>Predict True Labels</a:t>
                    </a:r>
                    <a:endParaRPr kumimoji="1" lang="zh-CN" altLang="en-US" sz="3600" b="1" dirty="0">
                      <a:solidFill>
                        <a:srgbClr val="2A69AF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56" name="组 55"/>
                <p:cNvGrpSpPr/>
                <p:nvPr/>
              </p:nvGrpSpPr>
              <p:grpSpPr>
                <a:xfrm>
                  <a:off x="-4467890" y="-4012582"/>
                  <a:ext cx="15335371" cy="1182584"/>
                  <a:chOff x="-4467890" y="-4012582"/>
                  <a:chExt cx="15335371" cy="1182584"/>
                </a:xfrm>
              </p:grpSpPr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-1622783" y="-3727255"/>
                    <a:ext cx="2641723" cy="584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3200" b="1" dirty="0" smtClean="0">
                        <a:solidFill>
                          <a:srgbClr val="50AE39"/>
                        </a:solidFill>
                        <a:latin typeface="Helvetica"/>
                        <a:cs typeface="Helvetica"/>
                      </a:rPr>
                      <a:t>Chiffon √</a:t>
                    </a:r>
                    <a:endParaRPr kumimoji="1" lang="zh-CN" altLang="en-US" sz="3200" b="1" dirty="0">
                      <a:solidFill>
                        <a:srgbClr val="50AE39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1716881" y="-3727255"/>
                    <a:ext cx="2614895" cy="584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3200" b="1" dirty="0" smtClean="0">
                        <a:solidFill>
                          <a:srgbClr val="50AE39"/>
                        </a:solidFill>
                        <a:latin typeface="Helvetica"/>
                        <a:cs typeface="Helvetica"/>
                      </a:rPr>
                      <a:t>Sweater </a:t>
                    </a:r>
                    <a:r>
                      <a:rPr kumimoji="1" lang="en-US" altLang="zh-CN" sz="3200" b="1" dirty="0">
                        <a:solidFill>
                          <a:srgbClr val="50AE39"/>
                        </a:solidFill>
                        <a:latin typeface="Helvetica"/>
                        <a:cs typeface="Helvetica"/>
                      </a:rPr>
                      <a:t>√</a:t>
                    </a:r>
                    <a:endParaRPr kumimoji="1" lang="zh-CN" altLang="en-US" sz="3200" b="1" dirty="0">
                      <a:solidFill>
                        <a:srgbClr val="50AE39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4921559" y="-3727255"/>
                    <a:ext cx="2248641" cy="584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3200" b="1" dirty="0" smtClean="0">
                        <a:solidFill>
                          <a:srgbClr val="50AE39"/>
                        </a:solidFill>
                        <a:latin typeface="Helvetica"/>
                        <a:cs typeface="Helvetica"/>
                      </a:rPr>
                      <a:t>Knitwear √</a:t>
                    </a:r>
                    <a:endParaRPr kumimoji="1" lang="zh-CN" altLang="en-US" sz="3200" b="1" dirty="0">
                      <a:solidFill>
                        <a:srgbClr val="50AE39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7747376" y="-3727255"/>
                    <a:ext cx="3007217" cy="584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3200" b="1" dirty="0">
                        <a:solidFill>
                          <a:srgbClr val="50AE39"/>
                        </a:solidFill>
                        <a:latin typeface="Helvetica"/>
                        <a:cs typeface="Helvetica"/>
                      </a:rPr>
                      <a:t>Down Coat  √</a:t>
                    </a:r>
                    <a:endParaRPr kumimoji="1" lang="zh-CN" altLang="en-US" sz="3200" b="1" dirty="0">
                      <a:solidFill>
                        <a:srgbClr val="50AE39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50" name="矩形 49"/>
                  <p:cNvSpPr/>
                  <p:nvPr/>
                </p:nvSpPr>
                <p:spPr>
                  <a:xfrm>
                    <a:off x="-2137319" y="-3984360"/>
                    <a:ext cx="13004800" cy="1154361"/>
                  </a:xfrm>
                  <a:prstGeom prst="rect">
                    <a:avLst/>
                  </a:prstGeom>
                  <a:noFill/>
                  <a:ln w="76200" cmpd="sng">
                    <a:solidFill>
                      <a:srgbClr val="50AE39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2400"/>
                  </a:p>
                </p:txBody>
              </p:sp>
              <p:sp>
                <p:nvSpPr>
                  <p:cNvPr id="52" name="矩形 51"/>
                  <p:cNvSpPr/>
                  <p:nvPr/>
                </p:nvSpPr>
                <p:spPr>
                  <a:xfrm>
                    <a:off x="-4467890" y="-4012582"/>
                    <a:ext cx="2330571" cy="1182584"/>
                  </a:xfrm>
                  <a:prstGeom prst="rect">
                    <a:avLst/>
                  </a:prstGeom>
                  <a:solidFill>
                    <a:srgbClr val="50AE39"/>
                  </a:solidFill>
                  <a:ln w="38100" cmpd="sng">
                    <a:solidFill>
                      <a:srgbClr val="50AE39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3200" b="1" dirty="0" smtClean="0">
                        <a:solidFill>
                          <a:schemeClr val="bg1"/>
                        </a:solidFill>
                        <a:latin typeface="Helvetica"/>
                        <a:cs typeface="Helvetica"/>
                      </a:rPr>
                      <a:t>True Labels</a:t>
                    </a:r>
                    <a:endParaRPr kumimoji="1" lang="zh-CN" altLang="en-US" sz="3200" b="1" dirty="0">
                      <a:solidFill>
                        <a:schemeClr val="bg1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sp>
              <p:nvSpPr>
                <p:cNvPr id="64" name="文本框 63"/>
                <p:cNvSpPr txBox="1"/>
                <p:nvPr/>
              </p:nvSpPr>
              <p:spPr>
                <a:xfrm>
                  <a:off x="7810897" y="-2650588"/>
                  <a:ext cx="2164670" cy="584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3200" b="1" dirty="0" smtClean="0">
                      <a:solidFill>
                        <a:srgbClr val="50AE39"/>
                      </a:solidFill>
                      <a:latin typeface="Helvetica"/>
                      <a:cs typeface="Helvetica"/>
                    </a:rPr>
                    <a:t>Supervise</a:t>
                  </a:r>
                  <a:endParaRPr kumimoji="1" lang="zh-CN" altLang="en-US" sz="3200" b="1" dirty="0">
                    <a:solidFill>
                      <a:srgbClr val="50AE39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5" name="上箭头 64"/>
                <p:cNvSpPr/>
                <p:nvPr/>
              </p:nvSpPr>
              <p:spPr>
                <a:xfrm>
                  <a:off x="1042117" y="7656573"/>
                  <a:ext cx="875862" cy="885920"/>
                </a:xfrm>
                <a:prstGeom prst="upArrow">
                  <a:avLst/>
                </a:prstGeom>
                <a:solidFill>
                  <a:srgbClr val="FF8000"/>
                </a:solidFill>
                <a:ln>
                  <a:solidFill>
                    <a:srgbClr val="FF8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6" name="上箭头 65"/>
                <p:cNvSpPr/>
                <p:nvPr/>
              </p:nvSpPr>
              <p:spPr>
                <a:xfrm>
                  <a:off x="1042117" y="2335418"/>
                  <a:ext cx="875862" cy="885920"/>
                </a:xfrm>
                <a:prstGeom prst="up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7" name="上箭头 66"/>
                <p:cNvSpPr/>
                <p:nvPr/>
              </p:nvSpPr>
              <p:spPr>
                <a:xfrm>
                  <a:off x="1042117" y="-2803924"/>
                  <a:ext cx="875862" cy="885920"/>
                </a:xfrm>
                <a:prstGeom prst="upArrow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pic>
            <p:nvPicPr>
              <p:cNvPr id="72" name="图片 71" descr="ebay_5.jp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6790" y="8583098"/>
                <a:ext cx="1999296" cy="1999296"/>
              </a:xfrm>
              <a:prstGeom prst="rect">
                <a:avLst/>
              </a:prstGeom>
            </p:spPr>
          </p:pic>
          <p:pic>
            <p:nvPicPr>
              <p:cNvPr id="73" name="图片 72" descr="taobao_3.jp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137319" y="8583098"/>
                <a:ext cx="2044687" cy="2044687"/>
              </a:xfrm>
              <a:prstGeom prst="rect">
                <a:avLst/>
              </a:prstGeom>
            </p:spPr>
          </p:pic>
          <p:pic>
            <p:nvPicPr>
              <p:cNvPr id="74" name="图片 73" descr="ebay_6.jpg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0200" y="8612138"/>
                <a:ext cx="1984605" cy="2072703"/>
              </a:xfrm>
              <a:prstGeom prst="rect">
                <a:avLst/>
              </a:prstGeom>
            </p:spPr>
          </p:pic>
        </p:grpSp>
        <p:sp>
          <p:nvSpPr>
            <p:cNvPr id="76" name="下箭头 75"/>
            <p:cNvSpPr/>
            <p:nvPr/>
          </p:nvSpPr>
          <p:spPr>
            <a:xfrm>
              <a:off x="6966453" y="-2829999"/>
              <a:ext cx="899999" cy="4036152"/>
            </a:xfrm>
            <a:prstGeom prst="downArrow">
              <a:avLst/>
            </a:prstGeom>
            <a:solidFill>
              <a:srgbClr val="50AE39"/>
            </a:solidFill>
            <a:ln>
              <a:solidFill>
                <a:srgbClr val="50AE3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263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 32"/>
          <p:cNvGrpSpPr/>
          <p:nvPr/>
        </p:nvGrpSpPr>
        <p:grpSpPr>
          <a:xfrm>
            <a:off x="-2872646" y="-310"/>
            <a:ext cx="18756625" cy="6502400"/>
            <a:chOff x="-2872648" y="-311"/>
            <a:chExt cx="18756625" cy="6502400"/>
          </a:xfrm>
        </p:grpSpPr>
        <p:pic>
          <p:nvPicPr>
            <p:cNvPr id="4" name="图片 3" descr="tshirt_clear_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72648" y="-311"/>
              <a:ext cx="3251200" cy="3251200"/>
            </a:xfrm>
            <a:prstGeom prst="rect">
              <a:avLst/>
            </a:prstGeom>
          </p:spPr>
        </p:pic>
        <p:pic>
          <p:nvPicPr>
            <p:cNvPr id="5" name="图片 4" descr="tshirt_clear_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0254" y="-311"/>
              <a:ext cx="3251200" cy="3251200"/>
            </a:xfrm>
            <a:prstGeom prst="rect">
              <a:avLst/>
            </a:prstGeom>
          </p:spPr>
        </p:pic>
        <p:pic>
          <p:nvPicPr>
            <p:cNvPr id="7" name="图片 6" descr="tshirt_confusing_1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72648" y="3250889"/>
              <a:ext cx="3251200" cy="3251200"/>
            </a:xfrm>
            <a:prstGeom prst="rect">
              <a:avLst/>
            </a:prstGeom>
          </p:spPr>
        </p:pic>
        <p:pic>
          <p:nvPicPr>
            <p:cNvPr id="8" name="图片 7" descr="tshirt_confusing_2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0254" y="3250889"/>
              <a:ext cx="3251200" cy="3251200"/>
            </a:xfrm>
            <a:prstGeom prst="rect">
              <a:avLst/>
            </a:prstGeom>
          </p:spPr>
        </p:pic>
        <p:grpSp>
          <p:nvGrpSpPr>
            <p:cNvPr id="30" name="组 29"/>
            <p:cNvGrpSpPr/>
            <p:nvPr/>
          </p:nvGrpSpPr>
          <p:grpSpPr>
            <a:xfrm>
              <a:off x="522146" y="471671"/>
              <a:ext cx="5458108" cy="2307237"/>
              <a:chOff x="522146" y="471659"/>
              <a:chExt cx="5458108" cy="230723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522146" y="471659"/>
                <a:ext cx="545810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Noise Free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 smtClean="0">
                    <a:latin typeface="Helvetica"/>
                    <a:cs typeface="Helvetica"/>
                  </a:rPr>
                  <a:t>Pure Random         2</a:t>
                </a:r>
                <a:r>
                  <a:rPr kumimoji="1" lang="en-US" altLang="zh-CN" sz="2800" b="1" dirty="0">
                    <a:latin typeface="Helvetica"/>
                    <a:cs typeface="Helvetica"/>
                  </a:rPr>
                  <a:t>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Confusing Noise    7%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6104" y="491815"/>
                <a:ext cx="2052882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kumimoji="1" lang="en-US" altLang="zh-CN" sz="2800" b="1" dirty="0">
                    <a:latin typeface="Helvetica"/>
                    <a:cs typeface="Helvetica"/>
                  </a:rPr>
                  <a:t>91%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586104" y="1372492"/>
                <a:ext cx="63467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586104" y="2253168"/>
                <a:ext cx="151057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</p:grpSp>
        <p:grpSp>
          <p:nvGrpSpPr>
            <p:cNvPr id="31" name="组 30"/>
            <p:cNvGrpSpPr/>
            <p:nvPr/>
          </p:nvGrpSpPr>
          <p:grpSpPr>
            <a:xfrm>
              <a:off x="9751138" y="3722871"/>
              <a:ext cx="6132839" cy="2307237"/>
              <a:chOff x="9751138" y="3663165"/>
              <a:chExt cx="6132839" cy="2307237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9751138" y="3663165"/>
                <a:ext cx="613283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Noise Free                   24%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 smtClean="0">
                    <a:latin typeface="Helvetica"/>
                    <a:cs typeface="Helvetica"/>
                  </a:rPr>
                  <a:t>Pure Random             </a:t>
                </a:r>
                <a:r>
                  <a:rPr kumimoji="1" lang="en-US" altLang="zh-CN" sz="2800" b="1" dirty="0">
                    <a:latin typeface="Helvetica"/>
                    <a:cs typeface="Helvetica"/>
                  </a:rPr>
                  <a:t>18%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Confusing Noise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815097" y="3683321"/>
                <a:ext cx="606263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815097" y="4563998"/>
                <a:ext cx="494503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2815097" y="5444674"/>
                <a:ext cx="1520663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kumimoji="1" lang="en-US" altLang="zh-CN" sz="2800" b="1" dirty="0">
                    <a:latin typeface="Helvetica"/>
                    <a:cs typeface="Helvetica"/>
                  </a:rPr>
                  <a:t>58%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9753600" y="471671"/>
              <a:ext cx="5458108" cy="2307237"/>
              <a:chOff x="9753600" y="600526"/>
              <a:chExt cx="5458108" cy="2307237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9753600" y="600526"/>
                <a:ext cx="545810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Noise Free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 smtClean="0">
                    <a:latin typeface="Helvetica"/>
                    <a:cs typeface="Helvetica"/>
                  </a:rPr>
                  <a:t>Pure Random         </a:t>
                </a:r>
                <a:r>
                  <a:rPr kumimoji="1" lang="en-US" altLang="zh-CN" sz="2800" b="1" dirty="0">
                    <a:latin typeface="Helvetica"/>
                    <a:cs typeface="Helvetica"/>
                  </a:rPr>
                  <a:t>5%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Confusing Noise      13%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2817558" y="620682"/>
                <a:ext cx="1985562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kumimoji="1" lang="en-US" altLang="zh-CN" sz="2800" b="1" dirty="0">
                    <a:latin typeface="Helvetica"/>
                    <a:cs typeface="Helvetica"/>
                  </a:rPr>
                  <a:t>82%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2817558" y="1501359"/>
                <a:ext cx="151057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2817558" y="2382035"/>
                <a:ext cx="354823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</p:grpSp>
        <p:grpSp>
          <p:nvGrpSpPr>
            <p:cNvPr id="32" name="组 31"/>
            <p:cNvGrpSpPr/>
            <p:nvPr/>
          </p:nvGrpSpPr>
          <p:grpSpPr>
            <a:xfrm>
              <a:off x="519684" y="3722871"/>
              <a:ext cx="6132839" cy="2307237"/>
              <a:chOff x="519684" y="3574257"/>
              <a:chExt cx="6132839" cy="2307237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519684" y="3574257"/>
                <a:ext cx="613283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Noise Free                    31%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 smtClean="0">
                    <a:latin typeface="Helvetica"/>
                    <a:cs typeface="Helvetica"/>
                  </a:rPr>
                  <a:t>Pure Random         </a:t>
                </a:r>
                <a:r>
                  <a:rPr kumimoji="1" lang="en-US" altLang="zh-CN" sz="2800" b="1" dirty="0">
                    <a:latin typeface="Helvetica"/>
                    <a:cs typeface="Helvetica"/>
                  </a:rPr>
                  <a:t>6%</a:t>
                </a:r>
              </a:p>
              <a:p>
                <a:endParaRPr kumimoji="1" lang="en-US" altLang="zh-CN" sz="28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2800" b="1" dirty="0">
                    <a:latin typeface="Helvetica"/>
                    <a:cs typeface="Helvetica"/>
                  </a:rPr>
                  <a:t>Confusing Noise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583643" y="3594413"/>
                <a:ext cx="697312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583642" y="4475090"/>
                <a:ext cx="153519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583643" y="5355766"/>
                <a:ext cx="1474326" cy="52572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kumimoji="1" lang="en-US" altLang="zh-CN" sz="2800" b="1" dirty="0">
                    <a:latin typeface="Helvetica"/>
                    <a:cs typeface="Helvetica"/>
                  </a:rPr>
                  <a:t>63%</a:t>
                </a:r>
                <a:endParaRPr kumimoji="1" lang="zh-CN" altLang="en-US" sz="2800" b="1" dirty="0">
                  <a:latin typeface="Helvetica"/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893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-6707883" y="-453543"/>
            <a:ext cx="22047669" cy="7546869"/>
            <a:chOff x="-6707883" y="-453543"/>
            <a:chExt cx="22047669" cy="7546869"/>
          </a:xfrm>
        </p:grpSpPr>
        <p:grpSp>
          <p:nvGrpSpPr>
            <p:cNvPr id="32" name="组 31"/>
            <p:cNvGrpSpPr/>
            <p:nvPr/>
          </p:nvGrpSpPr>
          <p:grpSpPr>
            <a:xfrm>
              <a:off x="5816952" y="4932871"/>
              <a:ext cx="2818705" cy="2159000"/>
              <a:chOff x="5699731" y="3925646"/>
              <a:chExt cx="2818705" cy="215900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5699731" y="3925646"/>
                <a:ext cx="2651997" cy="2159000"/>
              </a:xfrm>
              <a:prstGeom prst="rect">
                <a:avLst/>
              </a:prstGeom>
              <a:solidFill>
                <a:srgbClr val="2A69AF">
                  <a:alpha val="13000"/>
                </a:srgbClr>
              </a:solidFill>
              <a:ln>
                <a:solidFill>
                  <a:srgbClr val="2A69A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22" name="组 21"/>
              <p:cNvGrpSpPr/>
              <p:nvPr/>
            </p:nvGrpSpPr>
            <p:grpSpPr>
              <a:xfrm>
                <a:off x="5838666" y="4497933"/>
                <a:ext cx="2679770" cy="1384420"/>
                <a:chOff x="5402115" y="1716046"/>
                <a:chExt cx="2679770" cy="1384420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5402115" y="1736571"/>
                  <a:ext cx="267977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b="1" dirty="0">
                      <a:latin typeface="Helvetica"/>
                      <a:cs typeface="Helvetica"/>
                    </a:rPr>
                    <a:t>Noise Free              41%</a:t>
                  </a:r>
                </a:p>
                <a:p>
                  <a:endParaRPr kumimoji="1" lang="en-US" altLang="zh-CN" sz="1600" b="1" dirty="0">
                    <a:latin typeface="Helvetica"/>
                    <a:cs typeface="Helvetica"/>
                  </a:endParaRPr>
                </a:p>
                <a:p>
                  <a:r>
                    <a:rPr kumimoji="1" lang="en-US" altLang="zh-CN" sz="1600" b="1" dirty="0" smtClean="0">
                      <a:latin typeface="Helvetica"/>
                      <a:cs typeface="Helvetica"/>
                    </a:rPr>
                    <a:t>Random           </a:t>
                  </a:r>
                  <a:r>
                    <a:rPr kumimoji="1" lang="en-US" altLang="zh-CN" sz="1600" b="1" dirty="0">
                      <a:latin typeface="Helvetica"/>
                      <a:cs typeface="Helvetica"/>
                    </a:rPr>
                    <a:t>3%</a:t>
                  </a:r>
                </a:p>
                <a:p>
                  <a:endParaRPr kumimoji="1" lang="en-US" altLang="zh-CN" sz="1600" b="1" dirty="0">
                    <a:latin typeface="Helvetica"/>
                    <a:cs typeface="Helvetica"/>
                  </a:endParaRPr>
                </a:p>
                <a:p>
                  <a:r>
                    <a:rPr kumimoji="1" lang="en-US" altLang="zh-CN" sz="1600" b="1" dirty="0">
                      <a:latin typeface="Helvetica"/>
                      <a:cs typeface="Helvetica"/>
                    </a:rPr>
                    <a:t>Confusing                56%</a:t>
                  </a:r>
                  <a:endParaRPr kumimoji="1" lang="zh-CN" altLang="en-US" sz="16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6820406" y="1716046"/>
                  <a:ext cx="385289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6820405" y="2210257"/>
                  <a:ext cx="45719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6820405" y="2704468"/>
                  <a:ext cx="490912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kumimoji="1" lang="zh-CN" altLang="en-US" b="1" dirty="0">
                    <a:latin typeface="Helvetica"/>
                    <a:cs typeface="Helvetica"/>
                  </a:endParaRPr>
                </a:p>
              </p:txBody>
            </p:sp>
          </p:grpSp>
          <p:graphicFrame>
            <p:nvGraphicFramePr>
              <p:cNvPr id="28" name="对象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4076592"/>
                  </p:ext>
                </p:extLst>
              </p:nvPr>
            </p:nvGraphicFramePr>
            <p:xfrm>
              <a:off x="5908958" y="4083069"/>
              <a:ext cx="9017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3" name="Equation" r:id="rId3" imgW="901700" imgH="330200" progId="Equation.DSMT4">
                      <p:embed/>
                    </p:oleObj>
                  </mc:Choice>
                  <mc:Fallback>
                    <p:oleObj name="Equation" r:id="rId3" imgW="901700" imgH="330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908958" y="4083069"/>
                            <a:ext cx="9017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" name="矩形 20"/>
            <p:cNvSpPr/>
            <p:nvPr/>
          </p:nvSpPr>
          <p:spPr>
            <a:xfrm>
              <a:off x="5813256" y="-453543"/>
              <a:ext cx="2651997" cy="2635799"/>
            </a:xfrm>
            <a:prstGeom prst="rect">
              <a:avLst/>
            </a:prstGeom>
            <a:solidFill>
              <a:srgbClr val="2A69AF">
                <a:alpha val="13000"/>
              </a:srgbClr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9328794" y="-453543"/>
              <a:ext cx="2651997" cy="2635799"/>
            </a:xfrm>
            <a:prstGeom prst="rect">
              <a:avLst/>
            </a:prstGeom>
            <a:solidFill>
              <a:srgbClr val="2A69AF">
                <a:alpha val="13000"/>
              </a:srgbClr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9325407" y="4931527"/>
              <a:ext cx="2651997" cy="2159000"/>
            </a:xfrm>
            <a:prstGeom prst="rect">
              <a:avLst/>
            </a:prstGeom>
            <a:solidFill>
              <a:srgbClr val="2A69AF">
                <a:alpha val="13000"/>
              </a:srgbClr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" name="图片 3" descr="diagram_input_image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707883" y="1817793"/>
              <a:ext cx="3251200" cy="32512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-2696179" y="-218631"/>
              <a:ext cx="3505200" cy="2159000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5 Layers of</a:t>
              </a:r>
            </a:p>
            <a:p>
              <a:pPr algn="ctr"/>
              <a:r>
                <a:rPr kumimoji="1" lang="en-US" altLang="zh-CN" sz="2800" b="1" dirty="0" err="1">
                  <a:latin typeface="Helvetica"/>
                  <a:cs typeface="Helvetica"/>
                </a:rPr>
                <a:t>Conv</a:t>
              </a:r>
              <a:r>
                <a:rPr kumimoji="1" lang="en-US" altLang="zh-CN" sz="2800" b="1" dirty="0">
                  <a:latin typeface="Helvetica"/>
                  <a:cs typeface="Helvetica"/>
                </a:rPr>
                <a:t> + 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Pool + Norm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493325" y="-218631"/>
              <a:ext cx="3505200" cy="2159000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3 FC Layers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of Size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4096→4096→14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-2703679" y="4931526"/>
              <a:ext cx="3505200" cy="2159000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5 Layers of</a:t>
              </a:r>
            </a:p>
            <a:p>
              <a:pPr algn="ctr"/>
              <a:r>
                <a:rPr kumimoji="1" lang="en-US" altLang="zh-CN" sz="2800" b="1" dirty="0" err="1">
                  <a:latin typeface="Helvetica"/>
                  <a:cs typeface="Helvetica"/>
                </a:rPr>
                <a:t>Conv</a:t>
              </a:r>
              <a:r>
                <a:rPr kumimoji="1" lang="en-US" altLang="zh-CN" sz="2800" b="1" dirty="0">
                  <a:latin typeface="Helvetica"/>
                  <a:cs typeface="Helvetica"/>
                </a:rPr>
                <a:t> +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Pool + Norm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93325" y="4934326"/>
              <a:ext cx="3505200" cy="2159000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3 FC Layers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of Size</a:t>
              </a:r>
            </a:p>
            <a:p>
              <a:pPr algn="ctr"/>
              <a:r>
                <a:rPr kumimoji="1" lang="en-US" altLang="zh-CN" sz="2800" b="1" dirty="0">
                  <a:latin typeface="Helvetica"/>
                  <a:cs typeface="Helvetica"/>
                </a:rPr>
                <a:t>4096→1024→3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9337449" y="2644313"/>
              <a:ext cx="2624666" cy="1788362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latin typeface="Helvetica"/>
                  <a:cs typeface="Helvetica"/>
                </a:rPr>
                <a:t>Label Noise Model Layer</a:t>
              </a: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5905202" y="-241862"/>
              <a:ext cx="2489491" cy="2322497"/>
              <a:chOff x="5402115" y="1229956"/>
              <a:chExt cx="2489491" cy="2322497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5402115" y="1736571"/>
                <a:ext cx="248949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Down Coat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Windbreaker      4%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Jacket               1%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……</a:t>
                </a:r>
                <a:endParaRPr kumimoji="1" lang="zh-CN" altLang="en-US" sz="16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820405" y="1716046"/>
                <a:ext cx="991535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zh-CN" sz="2000" b="1" dirty="0">
                    <a:latin typeface="Helvetica"/>
                    <a:cs typeface="Helvetica"/>
                  </a:rPr>
                  <a:t>94%</a:t>
                </a:r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820405" y="2210257"/>
                <a:ext cx="145150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820405" y="2704468"/>
                <a:ext cx="45719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4309753"/>
                  </p:ext>
                </p:extLst>
              </p:nvPr>
            </p:nvGraphicFramePr>
            <p:xfrm>
              <a:off x="5472407" y="1229956"/>
              <a:ext cx="9271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4" name="Equation" r:id="rId6" imgW="927100" imgH="330200" progId="Equation.DSMT4">
                      <p:embed/>
                    </p:oleObj>
                  </mc:Choice>
                  <mc:Fallback>
                    <p:oleObj name="Equation" r:id="rId6" imgW="927100" imgH="330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472407" y="1229956"/>
                            <a:ext cx="9271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" name="文本框 32"/>
            <p:cNvSpPr txBox="1"/>
            <p:nvPr/>
          </p:nvSpPr>
          <p:spPr>
            <a:xfrm>
              <a:off x="12715119" y="2630553"/>
              <a:ext cx="2624667" cy="18158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zh-CN" sz="2800" b="1" dirty="0">
                <a:solidFill>
                  <a:srgbClr val="FFFFFF"/>
                </a:solidFill>
                <a:latin typeface="Helvetica"/>
                <a:cs typeface="Helvetica"/>
              </a:endParaRPr>
            </a:p>
            <a:p>
              <a:pPr algn="ctr"/>
              <a:r>
                <a:rPr kumimoji="1" lang="en-US" altLang="zh-CN" sz="2800" b="1" dirty="0">
                  <a:solidFill>
                    <a:srgbClr val="FFFFFF"/>
                  </a:solidFill>
                  <a:latin typeface="Helvetica"/>
                  <a:cs typeface="Helvetica"/>
                </a:rPr>
                <a:t>Weak Label:</a:t>
              </a:r>
            </a:p>
            <a:p>
              <a:pPr algn="ctr"/>
              <a:r>
                <a:rPr kumimoji="1" lang="en-US" altLang="zh-CN" sz="2800" b="1" dirty="0">
                  <a:solidFill>
                    <a:srgbClr val="FFFFFF"/>
                  </a:solidFill>
                  <a:latin typeface="Helvetica"/>
                  <a:cs typeface="Helvetica"/>
                </a:rPr>
                <a:t>Windbreaker</a:t>
              </a:r>
            </a:p>
            <a:p>
              <a:pPr algn="ctr"/>
              <a:endParaRPr kumimoji="1" lang="zh-CN" altLang="en-US" sz="28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37" name="组 36"/>
            <p:cNvGrpSpPr/>
            <p:nvPr/>
          </p:nvGrpSpPr>
          <p:grpSpPr>
            <a:xfrm>
              <a:off x="9471984" y="188812"/>
              <a:ext cx="2489491" cy="1836407"/>
              <a:chOff x="5402115" y="1716046"/>
              <a:chExt cx="2489491" cy="1836407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5402115" y="1736571"/>
                <a:ext cx="248949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Down Coat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Windbreaker       11%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Jacket                4%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……</a:t>
                </a:r>
                <a:endParaRPr kumimoji="1" lang="zh-CN" altLang="en-US" sz="16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820405" y="1716046"/>
                <a:ext cx="891505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zh-CN" sz="2000" b="1" dirty="0">
                    <a:latin typeface="Helvetica"/>
                    <a:cs typeface="Helvetica"/>
                  </a:rPr>
                  <a:t>75%</a:t>
                </a:r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820405" y="2210257"/>
                <a:ext cx="210640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820405" y="2704468"/>
                <a:ext cx="109234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/>
              </a:p>
            </p:txBody>
          </p:sp>
        </p:grp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995490"/>
                </p:ext>
              </p:extLst>
            </p:nvPr>
          </p:nvGraphicFramePr>
          <p:xfrm>
            <a:off x="9515445" y="-305977"/>
            <a:ext cx="11811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Equation" r:id="rId8" imgW="1181100" imgH="393700" progId="Equation.DSMT4">
                    <p:embed/>
                  </p:oleObj>
                </mc:Choice>
                <mc:Fallback>
                  <p:oleObj name="Equation" r:id="rId8" imgW="11811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515445" y="-305977"/>
                          <a:ext cx="11811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组 46"/>
            <p:cNvGrpSpPr/>
            <p:nvPr/>
          </p:nvGrpSpPr>
          <p:grpSpPr>
            <a:xfrm>
              <a:off x="9375725" y="5541120"/>
              <a:ext cx="2679770" cy="1384420"/>
              <a:chOff x="5402115" y="1716046"/>
              <a:chExt cx="2679770" cy="138442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5402115" y="1736571"/>
                <a:ext cx="26797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Noise Free          11%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 smtClean="0">
                    <a:latin typeface="Helvetica"/>
                    <a:cs typeface="Helvetica"/>
                  </a:rPr>
                  <a:t>Random           </a:t>
                </a:r>
                <a:r>
                  <a:rPr kumimoji="1" lang="en-US" altLang="zh-CN" sz="1600" b="1" dirty="0">
                    <a:latin typeface="Helvetica"/>
                    <a:cs typeface="Helvetica"/>
                  </a:rPr>
                  <a:t>4%</a:t>
                </a:r>
              </a:p>
              <a:p>
                <a:endParaRPr kumimoji="1" lang="en-US" altLang="zh-CN" sz="1600" b="1" dirty="0">
                  <a:latin typeface="Helvetica"/>
                  <a:cs typeface="Helvetica"/>
                </a:endParaRPr>
              </a:p>
              <a:p>
                <a:r>
                  <a:rPr kumimoji="1" lang="en-US" altLang="zh-CN" sz="1600" b="1" dirty="0">
                    <a:latin typeface="Helvetica"/>
                    <a:cs typeface="Helvetica"/>
                  </a:rPr>
                  <a:t>Confusing</a:t>
                </a:r>
                <a:endParaRPr kumimoji="1" lang="zh-CN" altLang="en-US" sz="16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820407" y="1716046"/>
                <a:ext cx="195598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kumimoji="1" lang="zh-CN" altLang="en-US" sz="2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820405" y="2210257"/>
                <a:ext cx="45719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6820404" y="2704468"/>
                <a:ext cx="1052422" cy="395998"/>
              </a:xfrm>
              <a:prstGeom prst="rect">
                <a:avLst/>
              </a:prstGeom>
              <a:solidFill>
                <a:srgbClr val="2A69AF"/>
              </a:solidFill>
              <a:ln>
                <a:solidFill>
                  <a:srgbClr val="2A6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zh-CN" b="1" dirty="0" smtClean="0">
                    <a:latin typeface="Helvetica"/>
                    <a:cs typeface="Helvetica"/>
                  </a:rPr>
                  <a:t>85%</a:t>
                </a:r>
                <a:endParaRPr kumimoji="1" lang="zh-CN" altLang="en-US" b="1" dirty="0">
                  <a:latin typeface="Helvetica"/>
                  <a:cs typeface="Helvetica"/>
                </a:endParaRPr>
              </a:p>
            </p:txBody>
          </p:sp>
        </p:grpSp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7470308"/>
                </p:ext>
              </p:extLst>
            </p:nvPr>
          </p:nvGraphicFramePr>
          <p:xfrm>
            <a:off x="9421571" y="5022667"/>
            <a:ext cx="11684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Equation" r:id="rId10" imgW="1168400" imgH="393700" progId="Equation.DSMT4">
                    <p:embed/>
                  </p:oleObj>
                </mc:Choice>
                <mc:Fallback>
                  <p:oleObj name="Equation" r:id="rId10" imgW="11684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421571" y="5022667"/>
                          <a:ext cx="11684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文本框 55"/>
            <p:cNvSpPr txBox="1"/>
            <p:nvPr/>
          </p:nvSpPr>
          <p:spPr>
            <a:xfrm>
              <a:off x="1493325" y="2537183"/>
              <a:ext cx="3505200" cy="1815882"/>
            </a:xfrm>
            <a:prstGeom prst="rect">
              <a:avLst/>
            </a:prstGeom>
            <a:solidFill>
              <a:srgbClr val="50AE39"/>
            </a:solidFill>
            <a:ln>
              <a:solidFill>
                <a:srgbClr val="50AE3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zh-CN" sz="2800" b="1" dirty="0">
                <a:solidFill>
                  <a:srgbClr val="FFFFFF"/>
                </a:solidFill>
                <a:latin typeface="Helvetica"/>
                <a:cs typeface="Helvetica"/>
              </a:endParaRPr>
            </a:p>
            <a:p>
              <a:pPr algn="ctr"/>
              <a:r>
                <a:rPr kumimoji="1" lang="en-US" altLang="zh-CN" sz="2800" b="1" dirty="0">
                  <a:solidFill>
                    <a:srgbClr val="FFFFFF"/>
                  </a:solidFill>
                  <a:latin typeface="Helvetica"/>
                  <a:cs typeface="Helvetica"/>
                </a:rPr>
                <a:t>Strongly Labeled Dataset</a:t>
              </a:r>
            </a:p>
            <a:p>
              <a:pPr algn="ctr"/>
              <a:endParaRPr kumimoji="1" lang="zh-CN" altLang="en-US" sz="28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58" name="肘形连接符 57"/>
            <p:cNvCxnSpPr>
              <a:stCxn id="4" idx="3"/>
              <a:endCxn id="5" idx="1"/>
            </p:cNvCxnSpPr>
            <p:nvPr/>
          </p:nvCxnSpPr>
          <p:spPr>
            <a:xfrm flipV="1">
              <a:off x="-3456683" y="860869"/>
              <a:ext cx="760504" cy="2582524"/>
            </a:xfrm>
            <a:prstGeom prst="bentConnector3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>
              <a:stCxn id="4" idx="3"/>
              <a:endCxn id="7" idx="1"/>
            </p:cNvCxnSpPr>
            <p:nvPr/>
          </p:nvCxnSpPr>
          <p:spPr>
            <a:xfrm>
              <a:off x="-3456683" y="3443393"/>
              <a:ext cx="753004" cy="2567633"/>
            </a:xfrm>
            <a:prstGeom prst="bentConnector3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>
              <a:stCxn id="5" idx="3"/>
              <a:endCxn id="6" idx="1"/>
            </p:cNvCxnSpPr>
            <p:nvPr/>
          </p:nvCxnSpPr>
          <p:spPr>
            <a:xfrm>
              <a:off x="809021" y="860869"/>
              <a:ext cx="684304" cy="0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/>
            <p:cNvCxnSpPr>
              <a:stCxn id="6" idx="3"/>
              <a:endCxn id="21" idx="1"/>
            </p:cNvCxnSpPr>
            <p:nvPr/>
          </p:nvCxnSpPr>
          <p:spPr>
            <a:xfrm>
              <a:off x="4998525" y="860869"/>
              <a:ext cx="814731" cy="3488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/>
            <p:cNvCxnSpPr>
              <a:stCxn id="7" idx="3"/>
              <a:endCxn id="8" idx="1"/>
            </p:cNvCxnSpPr>
            <p:nvPr/>
          </p:nvCxnSpPr>
          <p:spPr>
            <a:xfrm>
              <a:off x="801521" y="6011026"/>
              <a:ext cx="691804" cy="2800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/>
            <p:cNvCxnSpPr>
              <a:stCxn id="8" idx="3"/>
              <a:endCxn id="29" idx="1"/>
            </p:cNvCxnSpPr>
            <p:nvPr/>
          </p:nvCxnSpPr>
          <p:spPr>
            <a:xfrm flipV="1">
              <a:off x="4998525" y="6012371"/>
              <a:ext cx="818427" cy="1455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/>
            <p:cNvCxnSpPr>
              <a:stCxn id="21" idx="3"/>
              <a:endCxn id="9" idx="1"/>
            </p:cNvCxnSpPr>
            <p:nvPr/>
          </p:nvCxnSpPr>
          <p:spPr>
            <a:xfrm>
              <a:off x="8465253" y="864357"/>
              <a:ext cx="872196" cy="2674137"/>
            </a:xfrm>
            <a:prstGeom prst="bentConnector3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肘形连接符 77"/>
            <p:cNvCxnSpPr>
              <a:stCxn id="29" idx="3"/>
              <a:endCxn id="9" idx="1"/>
            </p:cNvCxnSpPr>
            <p:nvPr/>
          </p:nvCxnSpPr>
          <p:spPr>
            <a:xfrm flipV="1">
              <a:off x="8468949" y="3538494"/>
              <a:ext cx="868500" cy="2473877"/>
            </a:xfrm>
            <a:prstGeom prst="bentConnector3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/>
            <p:cNvCxnSpPr>
              <a:stCxn id="9" idx="0"/>
              <a:endCxn id="38" idx="2"/>
            </p:cNvCxnSpPr>
            <p:nvPr/>
          </p:nvCxnSpPr>
          <p:spPr>
            <a:xfrm flipV="1">
              <a:off x="10649782" y="2182256"/>
              <a:ext cx="5011" cy="462057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箭头连接符 83"/>
            <p:cNvCxnSpPr>
              <a:stCxn id="33" idx="1"/>
              <a:endCxn id="9" idx="3"/>
            </p:cNvCxnSpPr>
            <p:nvPr/>
          </p:nvCxnSpPr>
          <p:spPr>
            <a:xfrm flipH="1">
              <a:off x="11962115" y="3538494"/>
              <a:ext cx="753004" cy="0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箭头连接符 85"/>
            <p:cNvCxnSpPr>
              <a:stCxn id="9" idx="2"/>
              <a:endCxn id="49" idx="0"/>
            </p:cNvCxnSpPr>
            <p:nvPr/>
          </p:nvCxnSpPr>
          <p:spPr>
            <a:xfrm>
              <a:off x="10649782" y="4432675"/>
              <a:ext cx="1624" cy="498852"/>
            </a:xfrm>
            <a:prstGeom prst="straightConnector1">
              <a:avLst/>
            </a:prstGeom>
            <a:ln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87"/>
            <p:cNvCxnSpPr>
              <a:stCxn id="56" idx="0"/>
              <a:endCxn id="6" idx="2"/>
            </p:cNvCxnSpPr>
            <p:nvPr/>
          </p:nvCxnSpPr>
          <p:spPr>
            <a:xfrm flipV="1">
              <a:off x="3245925" y="1940369"/>
              <a:ext cx="0" cy="596814"/>
            </a:xfrm>
            <a:prstGeom prst="straightConnector1">
              <a:avLst/>
            </a:prstGeom>
            <a:ln w="76200" cmpd="sng">
              <a:solidFill>
                <a:srgbClr val="50AE3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89"/>
            <p:cNvCxnSpPr>
              <a:stCxn id="56" idx="2"/>
              <a:endCxn id="8" idx="0"/>
            </p:cNvCxnSpPr>
            <p:nvPr/>
          </p:nvCxnSpPr>
          <p:spPr>
            <a:xfrm>
              <a:off x="3245925" y="4353065"/>
              <a:ext cx="0" cy="581261"/>
            </a:xfrm>
            <a:prstGeom prst="straightConnector1">
              <a:avLst/>
            </a:prstGeom>
            <a:ln w="76200" cmpd="sng">
              <a:solidFill>
                <a:srgbClr val="50AE3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肘形连接符 91"/>
            <p:cNvCxnSpPr>
              <a:stCxn id="38" idx="0"/>
              <a:endCxn id="6" idx="0"/>
            </p:cNvCxnSpPr>
            <p:nvPr/>
          </p:nvCxnSpPr>
          <p:spPr>
            <a:xfrm rot="16200000" flipH="1" flipV="1">
              <a:off x="6832903" y="-4040521"/>
              <a:ext cx="234912" cy="7408868"/>
            </a:xfrm>
            <a:prstGeom prst="bentConnector3">
              <a:avLst>
                <a:gd name="adj1" fmla="val -281059"/>
              </a:avLst>
            </a:prstGeom>
            <a:ln w="76200" cmpd="sng"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肘形连接符 139"/>
            <p:cNvCxnSpPr>
              <a:stCxn id="49" idx="2"/>
              <a:endCxn id="8" idx="2"/>
            </p:cNvCxnSpPr>
            <p:nvPr/>
          </p:nvCxnSpPr>
          <p:spPr>
            <a:xfrm rot="5400000">
              <a:off x="6947267" y="3389186"/>
              <a:ext cx="2799" cy="7405481"/>
            </a:xfrm>
            <a:prstGeom prst="bentConnector3">
              <a:avLst>
                <a:gd name="adj1" fmla="val 22474348"/>
              </a:avLst>
            </a:prstGeom>
            <a:ln w="76200" cmpd="sng">
              <a:solidFill>
                <a:srgbClr val="2A69A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618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 63"/>
          <p:cNvGrpSpPr/>
          <p:nvPr/>
        </p:nvGrpSpPr>
        <p:grpSpPr>
          <a:xfrm>
            <a:off x="-4542344" y="9014864"/>
            <a:ext cx="9916538" cy="3271491"/>
            <a:chOff x="5448474" y="-1652792"/>
            <a:chExt cx="9916538" cy="3271491"/>
          </a:xfrm>
        </p:grpSpPr>
        <p:grpSp>
          <p:nvGrpSpPr>
            <p:cNvPr id="60" name="组 59"/>
            <p:cNvGrpSpPr/>
            <p:nvPr/>
          </p:nvGrpSpPr>
          <p:grpSpPr>
            <a:xfrm>
              <a:off x="5448474" y="-1632501"/>
              <a:ext cx="9916538" cy="3251200"/>
              <a:chOff x="5448474" y="-1632501"/>
              <a:chExt cx="9916538" cy="3251200"/>
            </a:xfrm>
          </p:grpSpPr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8474" y="-1598192"/>
                <a:ext cx="2820893" cy="2820893"/>
              </a:xfrm>
              <a:prstGeom prst="rect">
                <a:avLst/>
              </a:prstGeom>
            </p:spPr>
          </p:pic>
          <p:grpSp>
            <p:nvGrpSpPr>
              <p:cNvPr id="34" name="组 33"/>
              <p:cNvGrpSpPr/>
              <p:nvPr/>
            </p:nvGrpSpPr>
            <p:grpSpPr>
              <a:xfrm>
                <a:off x="8543037" y="-1632501"/>
                <a:ext cx="3501697" cy="1384420"/>
                <a:chOff x="5402114" y="1718299"/>
                <a:chExt cx="3501697" cy="1384420"/>
              </a:xfrm>
            </p:grpSpPr>
            <p:sp>
              <p:nvSpPr>
                <p:cNvPr id="52" name="文本框 51"/>
                <p:cNvSpPr txBox="1"/>
                <p:nvPr/>
              </p:nvSpPr>
              <p:spPr>
                <a:xfrm>
                  <a:off x="5402114" y="1736571"/>
                  <a:ext cx="3501697" cy="1333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T-Shirt                  40%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Sweater              30%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Knitwear           27%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6964712" y="1718299"/>
                  <a:ext cx="527571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6964711" y="2212510"/>
                  <a:ext cx="350991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6964712" y="2706721"/>
                  <a:ext cx="289865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b="1" dirty="0"/>
                </a:p>
              </p:txBody>
            </p:sp>
          </p:grpSp>
          <p:grpSp>
            <p:nvGrpSpPr>
              <p:cNvPr id="35" name="组 34"/>
              <p:cNvGrpSpPr/>
              <p:nvPr/>
            </p:nvGrpSpPr>
            <p:grpSpPr>
              <a:xfrm>
                <a:off x="8522879" y="225143"/>
                <a:ext cx="3340436" cy="1393556"/>
                <a:chOff x="5402114" y="1706910"/>
                <a:chExt cx="3340436" cy="1393556"/>
              </a:xfrm>
            </p:grpSpPr>
            <p:sp>
              <p:nvSpPr>
                <p:cNvPr id="48" name="文本框 47"/>
                <p:cNvSpPr txBox="1"/>
                <p:nvPr/>
              </p:nvSpPr>
              <p:spPr>
                <a:xfrm>
                  <a:off x="5402114" y="1736571"/>
                  <a:ext cx="3340436" cy="1333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Noise Free               57%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Pointless        10%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Confusing           33%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6984871" y="1706910"/>
                  <a:ext cx="730716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6984871" y="2205689"/>
                  <a:ext cx="142086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6984870" y="2704468"/>
                  <a:ext cx="396495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000" b="1" dirty="0"/>
                </a:p>
              </p:txBody>
            </p:sp>
          </p:grpSp>
          <p:grpSp>
            <p:nvGrpSpPr>
              <p:cNvPr id="36" name="组 35"/>
              <p:cNvGrpSpPr/>
              <p:nvPr/>
            </p:nvGrpSpPr>
            <p:grpSpPr>
              <a:xfrm>
                <a:off x="11863315" y="-1632501"/>
                <a:ext cx="3501697" cy="1384420"/>
                <a:chOff x="5402114" y="1718299"/>
                <a:chExt cx="3501697" cy="1384420"/>
              </a:xfrm>
            </p:grpSpPr>
            <p:sp>
              <p:nvSpPr>
                <p:cNvPr id="44" name="文本框 43"/>
                <p:cNvSpPr txBox="1"/>
                <p:nvPr/>
              </p:nvSpPr>
              <p:spPr>
                <a:xfrm>
                  <a:off x="5402114" y="1736571"/>
                  <a:ext cx="3501697" cy="1333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Sweater</a:t>
                  </a: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Knitwear           24%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T-Shirt           2%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6964713" y="1718299"/>
                  <a:ext cx="931226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71%</a:t>
                  </a:r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6964709" y="2212510"/>
                  <a:ext cx="274305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6964712" y="2706721"/>
                  <a:ext cx="36000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b="1" dirty="0"/>
                </a:p>
              </p:txBody>
            </p:sp>
          </p:grpSp>
          <p:grpSp>
            <p:nvGrpSpPr>
              <p:cNvPr id="37" name="组 36"/>
              <p:cNvGrpSpPr/>
              <p:nvPr/>
            </p:nvGrpSpPr>
            <p:grpSpPr>
              <a:xfrm>
                <a:off x="11845041" y="225143"/>
                <a:ext cx="3340436" cy="1393556"/>
                <a:chOff x="5402114" y="1706910"/>
                <a:chExt cx="3340436" cy="1393556"/>
              </a:xfrm>
            </p:grpSpPr>
            <p:sp>
              <p:nvSpPr>
                <p:cNvPr id="40" name="文本框 39"/>
                <p:cNvSpPr txBox="1"/>
                <p:nvPr/>
              </p:nvSpPr>
              <p:spPr>
                <a:xfrm>
                  <a:off x="5402114" y="1736571"/>
                  <a:ext cx="3340436" cy="13336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Noise Free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Pointless       5%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endParaRPr kumimoji="1" lang="en-US" altLang="zh-CN" sz="2000" b="1" dirty="0">
                    <a:latin typeface="Helvetica"/>
                    <a:cs typeface="Helvetica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Confusing        24%</a:t>
                  </a:r>
                  <a:endParaRPr kumimoji="1" lang="en-US" altLang="zh-CN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6984870" y="1706910"/>
                  <a:ext cx="929343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kumimoji="1" lang="en-US" altLang="zh-CN" sz="2000" b="1" dirty="0">
                      <a:latin typeface="Helvetica"/>
                      <a:cs typeface="Helvetica"/>
                    </a:rPr>
                    <a:t>7</a:t>
                  </a:r>
                  <a:r>
                    <a:rPr kumimoji="1" lang="en-US" altLang="zh-CN" sz="2000" b="1" dirty="0" smtClean="0">
                      <a:latin typeface="Helvetica"/>
                      <a:cs typeface="Helvetica"/>
                    </a:rPr>
                    <a:t>1%</a:t>
                  </a:r>
                  <a:endParaRPr kumimoji="1" lang="zh-CN" altLang="en-US" sz="20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6984871" y="2205689"/>
                  <a:ext cx="70114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6984870" y="2704468"/>
                  <a:ext cx="272417" cy="395998"/>
                </a:xfrm>
                <a:prstGeom prst="rect">
                  <a:avLst/>
                </a:prstGeom>
                <a:solidFill>
                  <a:srgbClr val="2A69AF"/>
                </a:solidFill>
                <a:ln>
                  <a:solidFill>
                    <a:srgbClr val="2A6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000" b="1" dirty="0"/>
                </a:p>
              </p:txBody>
            </p:sp>
          </p:grpSp>
          <p:sp>
            <p:nvSpPr>
              <p:cNvPr id="38" name="文本框 37"/>
              <p:cNvSpPr txBox="1"/>
              <p:nvPr/>
            </p:nvSpPr>
            <p:spPr>
              <a:xfrm>
                <a:off x="5448474" y="1188392"/>
                <a:ext cx="1410145" cy="400110"/>
              </a:xfrm>
              <a:prstGeom prst="rect">
                <a:avLst/>
              </a:prstGeom>
              <a:solidFill>
                <a:srgbClr val="2A69A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Sweater</a:t>
                </a:r>
                <a:endParaRPr kumimoji="1" lang="zh-CN" altLang="en-US" sz="20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6858619" y="1188392"/>
                <a:ext cx="1410748" cy="400110"/>
              </a:xfrm>
              <a:prstGeom prst="rect">
                <a:avLst/>
              </a:prstGeom>
              <a:solidFill>
                <a:srgbClr val="50AE3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b="1" dirty="0" smtClean="0">
                    <a:solidFill>
                      <a:srgbClr val="FFFFFF"/>
                    </a:solidFill>
                    <a:latin typeface="Helvetica"/>
                    <a:cs typeface="Helvetica"/>
                  </a:rPr>
                  <a:t>Sweater</a:t>
                </a:r>
                <a:endParaRPr kumimoji="1" lang="zh-CN" altLang="en-US" sz="2000" b="1" dirty="0">
                  <a:solidFill>
                    <a:srgbClr val="FFFFFF"/>
                  </a:solidFill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62" name="直线连接符 61"/>
            <p:cNvCxnSpPr/>
            <p:nvPr/>
          </p:nvCxnSpPr>
          <p:spPr>
            <a:xfrm>
              <a:off x="8514011" y="-16037"/>
              <a:ext cx="6323711" cy="0"/>
            </a:xfrm>
            <a:prstGeom prst="line">
              <a:avLst/>
            </a:prstGeom>
            <a:ln>
              <a:solidFill>
                <a:srgbClr val="9A9A9A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/>
            <p:cNvCxnSpPr/>
            <p:nvPr/>
          </p:nvCxnSpPr>
          <p:spPr>
            <a:xfrm>
              <a:off x="11663949" y="-1652792"/>
              <a:ext cx="18274" cy="3251200"/>
            </a:xfrm>
            <a:prstGeom prst="line">
              <a:avLst/>
            </a:prstGeom>
            <a:ln>
              <a:solidFill>
                <a:srgbClr val="9A9A9A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 55"/>
          <p:cNvGrpSpPr/>
          <p:nvPr/>
        </p:nvGrpSpPr>
        <p:grpSpPr>
          <a:xfrm>
            <a:off x="-4713885" y="-1785659"/>
            <a:ext cx="19238346" cy="7381829"/>
            <a:chOff x="-4713885" y="-1785659"/>
            <a:chExt cx="19238346" cy="7381829"/>
          </a:xfrm>
        </p:grpSpPr>
        <p:pic>
          <p:nvPicPr>
            <p:cNvPr id="4" name="图片 3" descr="model_output_input_image_1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345" y="-1319967"/>
              <a:ext cx="2820893" cy="2820893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8220908" y="-1336004"/>
              <a:ext cx="3501697" cy="1333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Sweater                 44%</a:t>
              </a: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Shirt                     39%</a:t>
              </a: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Knitwear         10%</a:t>
              </a:r>
              <a:endParaRPr kumimoji="1" lang="en-US" altLang="zh-CN" sz="2000" b="1" dirty="0">
                <a:latin typeface="Helvetica"/>
                <a:cs typeface="Helvetic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783506" y="-1354276"/>
              <a:ext cx="566785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zh-CN" altLang="en-US" sz="2000" b="1" dirty="0">
                <a:latin typeface="Helvetica"/>
                <a:cs typeface="Helvetic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783505" y="-860065"/>
              <a:ext cx="460952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b="1" dirty="0">
                <a:latin typeface="Helvetica"/>
                <a:cs typeface="Helvetic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783507" y="-365854"/>
              <a:ext cx="116986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00750" y="533029"/>
              <a:ext cx="3340436" cy="1333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Noise Free</a:t>
              </a: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Random </a:t>
              </a:r>
              <a:r>
                <a:rPr kumimoji="1" lang="en-US" altLang="zh-CN" sz="2000" b="1" dirty="0" smtClean="0">
                  <a:latin typeface="Helvetica"/>
                  <a:cs typeface="Helvetica"/>
                </a:rPr>
                <a:t>          </a:t>
              </a:r>
              <a:r>
                <a:rPr kumimoji="1" lang="en-US" altLang="zh-CN" sz="2000" b="1" dirty="0" smtClean="0">
                  <a:latin typeface="Helvetica"/>
                  <a:cs typeface="Helvetica"/>
                </a:rPr>
                <a:t>19%</a:t>
              </a: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Confusing       16%</a:t>
              </a:r>
              <a:endParaRPr kumimoji="1" lang="en-US" altLang="zh-CN" sz="2000" b="1" dirty="0">
                <a:latin typeface="Helvetica"/>
                <a:cs typeface="Helvetic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783506" y="503368"/>
              <a:ext cx="885259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zh-CN" sz="2000" b="1" dirty="0" smtClean="0">
                  <a:latin typeface="Helvetica"/>
                  <a:cs typeface="Helvetica"/>
                </a:rPr>
                <a:t>65%</a:t>
              </a:r>
              <a:endParaRPr kumimoji="1" lang="zh-CN" altLang="en-US" sz="2000" b="1" dirty="0">
                <a:latin typeface="Helvetica"/>
                <a:cs typeface="Helvetic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783506" y="1002147"/>
              <a:ext cx="216187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b="1" dirty="0">
                <a:latin typeface="Helvetica"/>
                <a:cs typeface="Helvetic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783506" y="1500926"/>
              <a:ext cx="160429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541187" y="-1336004"/>
              <a:ext cx="2934398" cy="1333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Shirt</a:t>
              </a: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Sweater          3%</a:t>
              </a: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Chiffon          1%</a:t>
              </a:r>
              <a:endParaRPr kumimoji="1" lang="en-US" altLang="zh-CN" sz="2000" b="1" dirty="0">
                <a:latin typeface="Helvetica"/>
                <a:cs typeface="Helvetic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3103784" y="-1354276"/>
              <a:ext cx="1185849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zh-CN" sz="2000" b="1" dirty="0" smtClean="0">
                  <a:latin typeface="Helvetica"/>
                  <a:cs typeface="Helvetica"/>
                </a:rPr>
                <a:t>91%</a:t>
              </a:r>
              <a:endParaRPr kumimoji="1" lang="zh-CN" altLang="en-US" sz="2000" b="1" dirty="0">
                <a:latin typeface="Helvetica"/>
                <a:cs typeface="Helvetic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3103782" y="-860065"/>
              <a:ext cx="72000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b="1" dirty="0">
                <a:latin typeface="Helvetica"/>
                <a:cs typeface="Helvetic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3103784" y="-365854"/>
              <a:ext cx="36000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522912" y="533029"/>
              <a:ext cx="2952672" cy="1333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Noise Free</a:t>
              </a: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Random          </a:t>
              </a:r>
              <a:r>
                <a:rPr kumimoji="1" lang="en-US" altLang="zh-CN" sz="2000" b="1" dirty="0" smtClean="0">
                  <a:latin typeface="Helvetica"/>
                  <a:cs typeface="Helvetica"/>
                </a:rPr>
                <a:t>6%</a:t>
              </a: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Confusing      3%</a:t>
              </a:r>
              <a:endParaRPr kumimoji="1" lang="en-US" altLang="zh-CN" sz="2000" b="1" dirty="0">
                <a:latin typeface="Helvetica"/>
                <a:cs typeface="Helvetic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3105668" y="503368"/>
              <a:ext cx="1183965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zh-CN" sz="2000" b="1" dirty="0" smtClean="0">
                  <a:latin typeface="Helvetica"/>
                  <a:cs typeface="Helvetica"/>
                </a:rPr>
                <a:t>91%</a:t>
              </a:r>
              <a:endParaRPr kumimoji="1" lang="zh-CN" altLang="en-US" sz="2000" b="1" dirty="0">
                <a:latin typeface="Helvetica"/>
                <a:cs typeface="Helvetic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3105669" y="1002147"/>
              <a:ext cx="147012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b="1" dirty="0">
                <a:latin typeface="Helvetica"/>
                <a:cs typeface="Helvetic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3105669" y="1500926"/>
              <a:ext cx="70114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26345" y="1466617"/>
              <a:ext cx="1410145" cy="400110"/>
            </a:xfrm>
            <a:prstGeom prst="rect">
              <a:avLst/>
            </a:prstGeom>
            <a:solidFill>
              <a:srgbClr val="2A69A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Shirt</a:t>
              </a:r>
              <a:endParaRPr kumimoji="1" lang="zh-CN" altLang="en-US" sz="20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536490" y="1466617"/>
              <a:ext cx="1410748" cy="400110"/>
            </a:xfrm>
            <a:prstGeom prst="rect">
              <a:avLst/>
            </a:prstGeom>
            <a:solidFill>
              <a:srgbClr val="50AE3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Shirt</a:t>
              </a:r>
              <a:endParaRPr kumimoji="1" lang="zh-CN" altLang="en-US" sz="20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57" name="直线连接符 56"/>
            <p:cNvCxnSpPr/>
            <p:nvPr/>
          </p:nvCxnSpPr>
          <p:spPr>
            <a:xfrm>
              <a:off x="8200750" y="262188"/>
              <a:ext cx="6323711" cy="0"/>
            </a:xfrm>
            <a:prstGeom prst="line">
              <a:avLst/>
            </a:prstGeom>
            <a:ln>
              <a:solidFill>
                <a:srgbClr val="9A9A9A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/>
            <p:cNvCxnSpPr/>
            <p:nvPr/>
          </p:nvCxnSpPr>
          <p:spPr>
            <a:xfrm>
              <a:off x="11304378" y="-1319967"/>
              <a:ext cx="0" cy="3216891"/>
            </a:xfrm>
            <a:prstGeom prst="line">
              <a:avLst/>
            </a:prstGeom>
            <a:ln>
              <a:solidFill>
                <a:srgbClr val="9A9A9A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34577" y="2237750"/>
              <a:ext cx="2820893" cy="2820893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-1540014" y="2221713"/>
              <a:ext cx="3501697" cy="1333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T-Shirt</a:t>
              </a: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Chiffon           5%</a:t>
              </a: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Vest               2%</a:t>
              </a:r>
              <a:endParaRPr kumimoji="1" lang="en-US" altLang="zh-CN" sz="2000" b="1" dirty="0">
                <a:latin typeface="Helvetica"/>
                <a:cs typeface="Helvetica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2583" y="2203441"/>
              <a:ext cx="1152000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zh-CN" sz="2000" b="1" dirty="0" smtClean="0">
                  <a:latin typeface="Helvetica"/>
                  <a:cs typeface="Helvetica"/>
                </a:rPr>
                <a:t>89%</a:t>
              </a:r>
              <a:endParaRPr kumimoji="1" lang="zh-CN" altLang="en-US" sz="2000" b="1" dirty="0">
                <a:latin typeface="Helvetica"/>
                <a:cs typeface="Helvetica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2583" y="2697652"/>
              <a:ext cx="116988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b="1" dirty="0">
                <a:latin typeface="Helvetica"/>
                <a:cs typeface="Helvetica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22585" y="3191863"/>
              <a:ext cx="45719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-1560172" y="4090746"/>
              <a:ext cx="3340436" cy="1333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Noise Free              53%</a:t>
              </a: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Random          </a:t>
              </a:r>
              <a:r>
                <a:rPr kumimoji="1" lang="en-US" altLang="zh-CN" sz="2000" b="1" dirty="0" smtClean="0">
                  <a:latin typeface="Helvetica"/>
                  <a:cs typeface="Helvetica"/>
                </a:rPr>
                <a:t>12%</a:t>
              </a: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Confusing          34%</a:t>
              </a:r>
              <a:endParaRPr kumimoji="1" lang="en-US" altLang="zh-CN" sz="2000" b="1" dirty="0">
                <a:latin typeface="Helvetica"/>
                <a:cs typeface="Helvetica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2584" y="4061085"/>
              <a:ext cx="671590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zh-CN" altLang="en-US" sz="2000" b="1" dirty="0">
                <a:latin typeface="Helvetica"/>
                <a:cs typeface="Helvetica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22584" y="4559864"/>
              <a:ext cx="160429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b="1" dirty="0">
                <a:latin typeface="Helvetica"/>
                <a:cs typeface="Helvetica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2584" y="5058643"/>
              <a:ext cx="393341" cy="365801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b="1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780264" y="2221713"/>
              <a:ext cx="3501697" cy="1333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T-Shirt</a:t>
              </a: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Coat                  24%</a:t>
              </a: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Chiffon          1%</a:t>
              </a:r>
              <a:endParaRPr kumimoji="1" lang="en-US" altLang="zh-CN" sz="2000" b="1" dirty="0">
                <a:latin typeface="Helvetica"/>
                <a:cs typeface="Helvetica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342862" y="2203441"/>
              <a:ext cx="935999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zh-CN" sz="2000" b="1" dirty="0" smtClean="0">
                  <a:latin typeface="Helvetica"/>
                  <a:cs typeface="Helvetica"/>
                </a:rPr>
                <a:t>71%</a:t>
              </a:r>
              <a:endParaRPr kumimoji="1" lang="zh-CN" altLang="en-US" sz="2000" b="1" dirty="0">
                <a:latin typeface="Helvetica"/>
                <a:cs typeface="Helvetica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342860" y="2697652"/>
              <a:ext cx="288000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b="1" dirty="0">
                <a:latin typeface="Helvetica"/>
                <a:cs typeface="Helvetica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342862" y="3191863"/>
              <a:ext cx="36000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761990" y="4090746"/>
              <a:ext cx="3340436" cy="1333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Noise Free        24%</a:t>
              </a: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Random          </a:t>
              </a:r>
              <a:r>
                <a:rPr kumimoji="1" lang="en-US" altLang="zh-CN" sz="2000" b="1" dirty="0" smtClean="0">
                  <a:latin typeface="Helvetica"/>
                  <a:cs typeface="Helvetica"/>
                </a:rPr>
                <a:t>5%</a:t>
              </a: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Confusing</a:t>
              </a:r>
              <a:endParaRPr kumimoji="1" lang="en-US" altLang="zh-CN" sz="2000" b="1" dirty="0">
                <a:latin typeface="Helvetica"/>
                <a:cs typeface="Helvetica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344746" y="4061085"/>
              <a:ext cx="288000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zh-CN" altLang="en-US" sz="2000" b="1" dirty="0">
                <a:latin typeface="Helvetica"/>
                <a:cs typeface="Helvetica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344747" y="4559864"/>
              <a:ext cx="147012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b="1" dirty="0">
                <a:latin typeface="Helvetica"/>
                <a:cs typeface="Helvetica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344747" y="5058643"/>
              <a:ext cx="935999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zh-CN" sz="2000" b="1" dirty="0" smtClean="0">
                  <a:latin typeface="Helvetica"/>
                  <a:cs typeface="Helvetica"/>
                </a:rPr>
                <a:t>71%</a:t>
              </a:r>
              <a:endParaRPr kumimoji="1" lang="zh-CN" altLang="en-US" sz="2000" b="1" dirty="0">
                <a:latin typeface="Helvetica"/>
                <a:cs typeface="Helvetica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-4634577" y="5024334"/>
              <a:ext cx="1410145" cy="40011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Coat</a:t>
              </a:r>
              <a:endParaRPr kumimoji="1" lang="zh-CN" altLang="en-US" sz="20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-3224432" y="5024334"/>
              <a:ext cx="1410748" cy="400110"/>
            </a:xfrm>
            <a:prstGeom prst="rect">
              <a:avLst/>
            </a:prstGeom>
            <a:solidFill>
              <a:srgbClr val="50AE3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T-Shirt</a:t>
              </a:r>
              <a:endParaRPr kumimoji="1" lang="zh-CN" altLang="en-US" sz="20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69" name="直线连接符 68"/>
            <p:cNvCxnSpPr/>
            <p:nvPr/>
          </p:nvCxnSpPr>
          <p:spPr>
            <a:xfrm>
              <a:off x="-1560172" y="3819905"/>
              <a:ext cx="6323711" cy="0"/>
            </a:xfrm>
            <a:prstGeom prst="line">
              <a:avLst/>
            </a:prstGeom>
            <a:ln>
              <a:solidFill>
                <a:srgbClr val="9A9A9A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/>
            <p:cNvCxnSpPr/>
            <p:nvPr/>
          </p:nvCxnSpPr>
          <p:spPr>
            <a:xfrm>
              <a:off x="1545340" y="2203441"/>
              <a:ext cx="18274" cy="3251200"/>
            </a:xfrm>
            <a:prstGeom prst="line">
              <a:avLst/>
            </a:prstGeom>
            <a:ln>
              <a:solidFill>
                <a:srgbClr val="9A9A9A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7468" y="2230076"/>
              <a:ext cx="2820893" cy="2820893"/>
            </a:xfrm>
            <a:prstGeom prst="rect">
              <a:avLst/>
            </a:prstGeom>
          </p:spPr>
        </p:pic>
        <p:sp>
          <p:nvSpPr>
            <p:cNvPr id="96" name="文本框 95"/>
            <p:cNvSpPr txBox="1"/>
            <p:nvPr/>
          </p:nvSpPr>
          <p:spPr>
            <a:xfrm>
              <a:off x="8172031" y="2214039"/>
              <a:ext cx="3501697" cy="1333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Chiffon</a:t>
              </a: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Shirt                11%</a:t>
              </a: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T-Shirt            3%</a:t>
              </a:r>
              <a:endParaRPr kumimoji="1" lang="en-US" altLang="zh-CN" sz="2000" b="1" dirty="0">
                <a:latin typeface="Helvetica"/>
                <a:cs typeface="Helvetica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9734628" y="2195767"/>
              <a:ext cx="1116000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zh-CN" sz="2000" b="1" dirty="0" smtClean="0">
                  <a:latin typeface="Helvetica"/>
                  <a:cs typeface="Helvetica"/>
                </a:rPr>
                <a:t>86%</a:t>
              </a:r>
              <a:endParaRPr kumimoji="1" lang="zh-CN" altLang="en-US" sz="2000" b="1" dirty="0">
                <a:latin typeface="Helvetica"/>
                <a:cs typeface="Helvetica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9734628" y="2689978"/>
              <a:ext cx="144000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b="1" dirty="0">
                <a:latin typeface="Helvetica"/>
                <a:cs typeface="Helvetica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9734629" y="3184189"/>
              <a:ext cx="72000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151873" y="4083072"/>
              <a:ext cx="3340436" cy="1333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Noise Free          36%</a:t>
              </a: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Random         </a:t>
              </a:r>
              <a:r>
                <a:rPr kumimoji="1" lang="en-US" altLang="zh-CN" sz="2000" b="1" dirty="0" smtClean="0">
                  <a:latin typeface="Helvetica"/>
                  <a:cs typeface="Helvetica"/>
                </a:rPr>
                <a:t>4%</a:t>
              </a: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Confusing</a:t>
              </a:r>
              <a:endParaRPr kumimoji="1" lang="en-US" altLang="zh-CN" sz="2000" b="1" dirty="0">
                <a:latin typeface="Helvetica"/>
                <a:cs typeface="Helvetica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9734629" y="4053411"/>
              <a:ext cx="396000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zh-CN" altLang="en-US" sz="2000" b="1" dirty="0">
                <a:latin typeface="Helvetica"/>
                <a:cs typeface="Helvetica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9734629" y="4552190"/>
              <a:ext cx="72000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b="1" dirty="0">
                <a:latin typeface="Helvetica"/>
                <a:cs typeface="Helvetica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9734628" y="5050969"/>
              <a:ext cx="828000" cy="365801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zh-CN" sz="2000" b="1" dirty="0" smtClean="0">
                  <a:latin typeface="Helvetica"/>
                  <a:cs typeface="Helvetica"/>
                </a:rPr>
                <a:t>60%</a:t>
              </a:r>
              <a:endParaRPr kumimoji="1" lang="zh-CN" altLang="en-US" sz="2000" b="1" dirty="0">
                <a:latin typeface="Helvetica"/>
                <a:cs typeface="Helvetica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492310" y="2214039"/>
              <a:ext cx="2797324" cy="1333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Chiffon</a:t>
              </a: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Shirt                 13%</a:t>
              </a: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T-Shirt             </a:t>
              </a:r>
              <a:r>
                <a:rPr kumimoji="1" lang="en-US" altLang="zh-CN" sz="2000" b="1" dirty="0">
                  <a:latin typeface="Helvetica"/>
                  <a:cs typeface="Helvetica"/>
                </a:rPr>
                <a:t>9</a:t>
              </a:r>
              <a:r>
                <a:rPr kumimoji="1" lang="en-US" altLang="zh-CN" sz="2000" b="1" dirty="0" smtClean="0">
                  <a:latin typeface="Helvetica"/>
                  <a:cs typeface="Helvetica"/>
                </a:rPr>
                <a:t>%</a:t>
              </a:r>
              <a:endParaRPr kumimoji="1" lang="en-US" altLang="zh-CN" sz="2000" b="1" dirty="0">
                <a:latin typeface="Helvetica"/>
                <a:cs typeface="Helvetica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13054907" y="2195767"/>
              <a:ext cx="899999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zh-CN" sz="2000" b="1" dirty="0" smtClean="0">
                  <a:latin typeface="Helvetica"/>
                  <a:cs typeface="Helvetica"/>
                </a:rPr>
                <a:t>64%</a:t>
              </a:r>
              <a:endParaRPr kumimoji="1" lang="zh-CN" altLang="en-US" sz="2000" b="1" dirty="0">
                <a:latin typeface="Helvetica"/>
                <a:cs typeface="Helvetica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13054905" y="2689978"/>
              <a:ext cx="180000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b="1" dirty="0">
                <a:latin typeface="Helvetica"/>
                <a:cs typeface="Helvetica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3054907" y="3184189"/>
              <a:ext cx="144000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1474035" y="4083072"/>
              <a:ext cx="2815598" cy="1333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Noise Free      </a:t>
              </a:r>
              <a:r>
                <a:rPr kumimoji="1" lang="en-US" altLang="zh-CN" sz="2000" b="1" dirty="0" smtClean="0">
                  <a:latin typeface="Helvetica"/>
                  <a:cs typeface="Helvetica"/>
                </a:rPr>
                <a:t> </a:t>
              </a:r>
              <a:r>
                <a:rPr kumimoji="1" lang="en-US" altLang="zh-CN" sz="2000" b="1" dirty="0" smtClean="0">
                  <a:latin typeface="Helvetica"/>
                  <a:cs typeface="Helvetica"/>
                </a:rPr>
                <a:t>9%</a:t>
              </a: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Random         </a:t>
              </a:r>
              <a:r>
                <a:rPr kumimoji="1" lang="en-US" altLang="zh-CN" sz="2000" b="1" dirty="0" smtClean="0">
                  <a:latin typeface="Helvetica"/>
                  <a:cs typeface="Helvetica"/>
                </a:rPr>
                <a:t>4%</a:t>
              </a: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endParaRPr kumimoji="1" lang="en-US" altLang="zh-CN" sz="2000" b="1" dirty="0">
                <a:latin typeface="Helvetica"/>
                <a:cs typeface="Helvetica"/>
              </a:endParaRPr>
            </a:p>
            <a:p>
              <a:pPr>
                <a:lnSpc>
                  <a:spcPct val="80000"/>
                </a:lnSpc>
              </a:pPr>
              <a:r>
                <a:rPr kumimoji="1" lang="en-US" altLang="zh-CN" sz="2000" b="1" dirty="0" smtClean="0">
                  <a:latin typeface="Helvetica"/>
                  <a:cs typeface="Helvetica"/>
                </a:rPr>
                <a:t>Confusing</a:t>
              </a:r>
              <a:endParaRPr kumimoji="1" lang="en-US" altLang="zh-CN" sz="2000" b="1" dirty="0">
                <a:latin typeface="Helvetica"/>
                <a:cs typeface="Helvetica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3056791" y="4053411"/>
              <a:ext cx="144000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zh-CN" altLang="en-US" sz="2000" b="1" dirty="0">
                <a:latin typeface="Helvetica"/>
                <a:cs typeface="Helvetica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3056792" y="4552190"/>
              <a:ext cx="75012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b="1" dirty="0">
                <a:latin typeface="Helvetica"/>
                <a:cs typeface="Helvetica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3056791" y="5050969"/>
              <a:ext cx="1151998" cy="395998"/>
            </a:xfrm>
            <a:prstGeom prst="rect">
              <a:avLst/>
            </a:prstGeom>
            <a:solidFill>
              <a:srgbClr val="2A69AF"/>
            </a:solidFill>
            <a:ln>
              <a:solidFill>
                <a:srgbClr val="2A6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zh-CN" sz="2000" b="1" dirty="0" smtClean="0">
                  <a:latin typeface="Helvetica"/>
                  <a:cs typeface="Helvetica"/>
                </a:rPr>
                <a:t>87%</a:t>
              </a:r>
              <a:endParaRPr kumimoji="1" lang="zh-CN" altLang="en-US" sz="2000" b="1" dirty="0">
                <a:latin typeface="Helvetica"/>
                <a:cs typeface="Helvetica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077468" y="5016660"/>
              <a:ext cx="1410145" cy="40011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T-Shirt</a:t>
              </a:r>
              <a:endParaRPr kumimoji="1" lang="zh-CN" altLang="en-US" sz="20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487613" y="5016660"/>
              <a:ext cx="1410748" cy="400110"/>
            </a:xfrm>
            <a:prstGeom prst="rect">
              <a:avLst/>
            </a:prstGeom>
            <a:solidFill>
              <a:srgbClr val="50AE3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Chiffon</a:t>
              </a:r>
              <a:endParaRPr kumimoji="1" lang="zh-CN" altLang="en-US" sz="2000" b="1" dirty="0">
                <a:solidFill>
                  <a:srgbClr val="FFFFFF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17" name="直线连接符 116"/>
            <p:cNvCxnSpPr/>
            <p:nvPr/>
          </p:nvCxnSpPr>
          <p:spPr>
            <a:xfrm>
              <a:off x="8151873" y="3812231"/>
              <a:ext cx="6323711" cy="0"/>
            </a:xfrm>
            <a:prstGeom prst="line">
              <a:avLst/>
            </a:prstGeom>
            <a:ln>
              <a:solidFill>
                <a:srgbClr val="9A9A9A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连接符 117"/>
            <p:cNvCxnSpPr/>
            <p:nvPr/>
          </p:nvCxnSpPr>
          <p:spPr>
            <a:xfrm>
              <a:off x="11317859" y="2195767"/>
              <a:ext cx="18274" cy="3251200"/>
            </a:xfrm>
            <a:prstGeom prst="line">
              <a:avLst/>
            </a:prstGeom>
            <a:ln>
              <a:solidFill>
                <a:srgbClr val="9A9A9A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矩形 132"/>
            <p:cNvSpPr/>
            <p:nvPr/>
          </p:nvSpPr>
          <p:spPr>
            <a:xfrm>
              <a:off x="1492877" y="355173"/>
              <a:ext cx="3292954" cy="1618618"/>
            </a:xfrm>
            <a:prstGeom prst="rect">
              <a:avLst/>
            </a:prstGeom>
            <a:noFill/>
            <a:ln w="12700" cmpd="sng"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1492877" y="-1323994"/>
              <a:ext cx="3292954" cy="1679167"/>
            </a:xfrm>
            <a:prstGeom prst="rect">
              <a:avLst/>
            </a:prstGeom>
            <a:noFill/>
            <a:ln w="12700" cmpd="sng"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-4713885" y="-1321562"/>
              <a:ext cx="2881919" cy="2270759"/>
            </a:xfrm>
            <a:prstGeom prst="rect">
              <a:avLst/>
            </a:prstGeom>
            <a:noFill/>
            <a:ln w="12700" cmpd="sng"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smtClean="0">
                  <a:solidFill>
                    <a:srgbClr val="0E0E0E"/>
                  </a:solidFill>
                  <a:latin typeface="Times New Roman"/>
                  <a:cs typeface="Times New Roman"/>
                </a:rPr>
                <a:t>Image </a:t>
              </a:r>
              <a:endParaRPr kumimoji="1" lang="zh-CN" altLang="en-US" sz="3200" b="1" dirty="0">
                <a:solidFill>
                  <a:srgbClr val="0E0E0E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-4713883" y="949197"/>
              <a:ext cx="1410144" cy="1033988"/>
            </a:xfrm>
            <a:prstGeom prst="rect">
              <a:avLst/>
            </a:prstGeom>
            <a:noFill/>
            <a:ln w="12700" cmpd="sng"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0E0E0E"/>
                  </a:solidFill>
                  <a:latin typeface="Times New Roman"/>
                  <a:cs typeface="Times New Roman"/>
                </a:rPr>
                <a:t>Noisy</a:t>
              </a:r>
            </a:p>
            <a:p>
              <a:pPr algn="ctr"/>
              <a:r>
                <a:rPr kumimoji="1" lang="en-US" altLang="zh-CN" sz="2400" b="1" dirty="0" smtClean="0">
                  <a:solidFill>
                    <a:srgbClr val="0E0E0E"/>
                  </a:solidFill>
                  <a:latin typeface="Times New Roman"/>
                  <a:cs typeface="Times New Roman"/>
                </a:rPr>
                <a:t>Label</a:t>
              </a:r>
              <a:endParaRPr kumimoji="1" lang="zh-CN" altLang="en-US" sz="2400" b="1" dirty="0">
                <a:solidFill>
                  <a:srgbClr val="0E0E0E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-3303740" y="949197"/>
              <a:ext cx="1471774" cy="1033988"/>
            </a:xfrm>
            <a:prstGeom prst="rect">
              <a:avLst/>
            </a:prstGeom>
            <a:noFill/>
            <a:ln w="12700" cmpd="sng"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0E0E0E"/>
                  </a:solidFill>
                  <a:latin typeface="Times New Roman"/>
                  <a:cs typeface="Times New Roman"/>
                </a:rPr>
                <a:t>True</a:t>
              </a:r>
            </a:p>
            <a:p>
              <a:pPr algn="ctr"/>
              <a:r>
                <a:rPr kumimoji="1" lang="en-US" altLang="zh-CN" sz="2400" b="1" dirty="0" smtClean="0">
                  <a:solidFill>
                    <a:srgbClr val="0E0E0E"/>
                  </a:solidFill>
                  <a:latin typeface="Times New Roman"/>
                  <a:cs typeface="Times New Roman"/>
                </a:rPr>
                <a:t>Label</a:t>
              </a:r>
              <a:endParaRPr kumimoji="1" lang="zh-CN" altLang="en-US" sz="2400" b="1" dirty="0">
                <a:solidFill>
                  <a:srgbClr val="0E0E0E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-1821221" y="-1321562"/>
              <a:ext cx="3292954" cy="1676735"/>
            </a:xfrm>
            <a:prstGeom prst="rect">
              <a:avLst/>
            </a:prstGeom>
            <a:noFill/>
            <a:ln w="12700" cmpd="sng"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127" name="对象 1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5476208"/>
                </p:ext>
              </p:extLst>
            </p:nvPr>
          </p:nvGraphicFramePr>
          <p:xfrm>
            <a:off x="-908061" y="-712103"/>
            <a:ext cx="1466632" cy="457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5" name="Equation" r:id="rId7" imgW="927100" imgH="330200" progId="Equation.DSMT4">
                    <p:embed/>
                  </p:oleObj>
                </mc:Choice>
                <mc:Fallback>
                  <p:oleObj name="Equation" r:id="rId7" imgW="927100" imgH="330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-908061" y="-712103"/>
                          <a:ext cx="1466632" cy="4578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" name="矩形 131"/>
            <p:cNvSpPr/>
            <p:nvPr/>
          </p:nvSpPr>
          <p:spPr>
            <a:xfrm>
              <a:off x="-1821221" y="355173"/>
              <a:ext cx="3292954" cy="1621049"/>
            </a:xfrm>
            <a:prstGeom prst="rect">
              <a:avLst/>
            </a:prstGeom>
            <a:noFill/>
            <a:ln w="12700" cmpd="sng"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aphicFrame>
          <p:nvGraphicFramePr>
            <p:cNvPr id="128" name="对象 1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57340"/>
                </p:ext>
              </p:extLst>
            </p:nvPr>
          </p:nvGraphicFramePr>
          <p:xfrm>
            <a:off x="-887970" y="936788"/>
            <a:ext cx="1426451" cy="457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" name="Equation" r:id="rId9" imgW="901700" imgH="330200" progId="Equation.DSMT4">
                    <p:embed/>
                  </p:oleObj>
                </mc:Choice>
                <mc:Fallback>
                  <p:oleObj name="Equation" r:id="rId9" imgW="901700" imgH="330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-887970" y="936788"/>
                          <a:ext cx="1426451" cy="4578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" name="对象 1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6460913"/>
                </p:ext>
              </p:extLst>
            </p:nvPr>
          </p:nvGraphicFramePr>
          <p:xfrm>
            <a:off x="2205129" y="-757340"/>
            <a:ext cx="1868449" cy="545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" name="Equation" r:id="rId11" imgW="1181100" imgH="393700" progId="Equation.DSMT4">
                    <p:embed/>
                  </p:oleObj>
                </mc:Choice>
                <mc:Fallback>
                  <p:oleObj name="Equation" r:id="rId11" imgW="11811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05129" y="-757340"/>
                          <a:ext cx="1868449" cy="5458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" name="对象 1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6594929"/>
                </p:ext>
              </p:extLst>
            </p:nvPr>
          </p:nvGraphicFramePr>
          <p:xfrm>
            <a:off x="2215175" y="891552"/>
            <a:ext cx="1848358" cy="545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" name="Equation" r:id="rId13" imgW="1168400" imgH="393700" progId="Equation.DSMT4">
                    <p:embed/>
                  </p:oleObj>
                </mc:Choice>
                <mc:Fallback>
                  <p:oleObj name="Equation" r:id="rId13" imgW="11684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215175" y="891552"/>
                          <a:ext cx="1848358" cy="5458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" name="文本框 139"/>
            <p:cNvSpPr txBox="1"/>
            <p:nvPr/>
          </p:nvSpPr>
          <p:spPr>
            <a:xfrm>
              <a:off x="-4670829" y="-1785659"/>
              <a:ext cx="2775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/>
                  <a:cs typeface="Times New Roman"/>
                </a:rPr>
                <a:t>Layout in each block</a:t>
              </a:r>
              <a:endParaRPr kumimoji="1" lang="zh-CN" alt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4713885" y="2109671"/>
              <a:ext cx="9498952" cy="3486499"/>
            </a:xfrm>
            <a:prstGeom prst="rect">
              <a:avLst/>
            </a:prstGeom>
            <a:noFill/>
            <a:ln w="19050" cmpd="sng"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4998368" y="2098179"/>
              <a:ext cx="9498952" cy="3486499"/>
            </a:xfrm>
            <a:prstGeom prst="rect">
              <a:avLst/>
            </a:prstGeom>
            <a:noFill/>
            <a:ln w="19050" cmpd="sng"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4998368" y="-1390679"/>
              <a:ext cx="9498952" cy="3368671"/>
            </a:xfrm>
            <a:prstGeom prst="rect">
              <a:avLst/>
            </a:prstGeom>
            <a:noFill/>
            <a:ln w="19050" cmpd="sng">
              <a:solidFill>
                <a:srgbClr val="2A69A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166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/>
        </p:nvGrpSpPr>
        <p:grpSpPr>
          <a:xfrm>
            <a:off x="-4258053" y="-3251200"/>
            <a:ext cx="16256000" cy="6502400"/>
            <a:chOff x="-2235200" y="0"/>
            <a:chExt cx="16256000" cy="6502400"/>
          </a:xfrm>
        </p:grpSpPr>
        <p:pic>
          <p:nvPicPr>
            <p:cNvPr id="4" name="图片 3" descr="noise_free_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400" y="0"/>
              <a:ext cx="3251200" cy="3251200"/>
            </a:xfrm>
            <a:prstGeom prst="rect">
              <a:avLst/>
            </a:prstGeom>
          </p:spPr>
        </p:pic>
        <p:pic>
          <p:nvPicPr>
            <p:cNvPr id="5" name="图片 4" descr="noise_free_4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0"/>
              <a:ext cx="3251200" cy="3251200"/>
            </a:xfrm>
            <a:prstGeom prst="rect">
              <a:avLst/>
            </a:prstGeom>
          </p:spPr>
        </p:pic>
        <p:pic>
          <p:nvPicPr>
            <p:cNvPr id="6" name="图片 5" descr="noise_free_2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5200" y="0"/>
              <a:ext cx="3251200" cy="3251200"/>
            </a:xfrm>
            <a:prstGeom prst="rect">
              <a:avLst/>
            </a:prstGeom>
          </p:spPr>
        </p:pic>
        <p:pic>
          <p:nvPicPr>
            <p:cNvPr id="7" name="图片 6" descr="noise_free_3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00" y="0"/>
              <a:ext cx="3251200" cy="3251200"/>
            </a:xfrm>
            <a:prstGeom prst="rect">
              <a:avLst/>
            </a:prstGeom>
          </p:spPr>
        </p:pic>
        <p:pic>
          <p:nvPicPr>
            <p:cNvPr id="8" name="图片 7" descr="noise_free_5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0" y="0"/>
              <a:ext cx="3251200" cy="3251200"/>
            </a:xfrm>
            <a:prstGeom prst="rect">
              <a:avLst/>
            </a:prstGeom>
          </p:spPr>
        </p:pic>
        <p:pic>
          <p:nvPicPr>
            <p:cNvPr id="9" name="图片 8" descr="noise_confusing_2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400" y="3251200"/>
              <a:ext cx="3251200" cy="32512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408" y="3251200"/>
              <a:ext cx="2440783" cy="3251200"/>
            </a:xfrm>
            <a:prstGeom prst="rect">
              <a:avLst/>
            </a:prstGeom>
          </p:spPr>
        </p:pic>
        <p:pic>
          <p:nvPicPr>
            <p:cNvPr id="11" name="图片 10" descr="noise_confusing_4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00" y="3251200"/>
              <a:ext cx="3251200" cy="3251200"/>
            </a:xfrm>
            <a:prstGeom prst="rect">
              <a:avLst/>
            </a:prstGeom>
          </p:spPr>
        </p:pic>
        <p:pic>
          <p:nvPicPr>
            <p:cNvPr id="12" name="图片 11" descr="noise_confusing_5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600" y="3251200"/>
              <a:ext cx="3251200" cy="3251200"/>
            </a:xfrm>
            <a:prstGeom prst="rect">
              <a:avLst/>
            </a:prstGeom>
          </p:spPr>
        </p:pic>
        <p:pic>
          <p:nvPicPr>
            <p:cNvPr id="13" name="图片 12" descr="noise_confusing_1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5200" y="3251200"/>
              <a:ext cx="3251200" cy="3251200"/>
            </a:xfrm>
            <a:prstGeom prst="rect">
              <a:avLst/>
            </a:prstGeom>
          </p:spPr>
        </p:pic>
      </p:grpSp>
      <p:grpSp>
        <p:nvGrpSpPr>
          <p:cNvPr id="24" name="组 23"/>
          <p:cNvGrpSpPr/>
          <p:nvPr/>
        </p:nvGrpSpPr>
        <p:grpSpPr>
          <a:xfrm>
            <a:off x="-4258053" y="4212306"/>
            <a:ext cx="16256000" cy="6502400"/>
            <a:chOff x="-4258053" y="4212306"/>
            <a:chExt cx="16256000" cy="6502400"/>
          </a:xfrm>
        </p:grpSpPr>
        <p:pic>
          <p:nvPicPr>
            <p:cNvPr id="2" name="图片 1" descr="102_上衣外套_上衣牛仔_0.814_3246305977,1148847979.jp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58053" y="7463506"/>
              <a:ext cx="3251200" cy="3251200"/>
            </a:xfrm>
            <a:prstGeom prst="rect">
              <a:avLst/>
            </a:prstGeom>
          </p:spPr>
        </p:pic>
        <p:pic>
          <p:nvPicPr>
            <p:cNvPr id="3" name="图片 2" descr="122_上衣外套_上衣外套_0.015_994642107,4218892080.jp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58053" y="4212306"/>
              <a:ext cx="3251200" cy="3251200"/>
            </a:xfrm>
            <a:prstGeom prst="rect">
              <a:avLst/>
            </a:prstGeom>
          </p:spPr>
        </p:pic>
        <p:pic>
          <p:nvPicPr>
            <p:cNvPr id="14" name="图片 13" descr="141_上衣外套_上衣外套_0.017_807735921,3319680317.jp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6853" y="4212306"/>
              <a:ext cx="3251200" cy="3251200"/>
            </a:xfrm>
            <a:prstGeom prst="rect">
              <a:avLst/>
            </a:prstGeom>
          </p:spPr>
        </p:pic>
        <p:pic>
          <p:nvPicPr>
            <p:cNvPr id="15" name="图片 14" descr="159_上衣外套_上衣牛仔_0.779_899728556,4159384590.jp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6853" y="7463506"/>
              <a:ext cx="3251200" cy="3251200"/>
            </a:xfrm>
            <a:prstGeom prst="rect">
              <a:avLst/>
            </a:prstGeom>
          </p:spPr>
        </p:pic>
        <p:pic>
          <p:nvPicPr>
            <p:cNvPr id="16" name="图片 15" descr="171_上衣外套_上衣牛仔_0.773_1540526339,655423178.jp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347" y="7463506"/>
              <a:ext cx="3251200" cy="3251200"/>
            </a:xfrm>
            <a:prstGeom prst="rect">
              <a:avLst/>
            </a:prstGeom>
          </p:spPr>
        </p:pic>
        <p:pic>
          <p:nvPicPr>
            <p:cNvPr id="17" name="图片 16" descr="204_上衣外套_上衣外套_0.022_1641891336,2625803985.jp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347" y="4212306"/>
              <a:ext cx="3251200" cy="3251200"/>
            </a:xfrm>
            <a:prstGeom prst="rect">
              <a:avLst/>
            </a:prstGeom>
          </p:spPr>
        </p:pic>
        <p:pic>
          <p:nvPicPr>
            <p:cNvPr id="19" name="图片 18" descr="231_上衣外套_上衣牛仔_0.752_3765331428,2302865737.jp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547" y="7463506"/>
              <a:ext cx="3251200" cy="3251200"/>
            </a:xfrm>
            <a:prstGeom prst="rect">
              <a:avLst/>
            </a:prstGeom>
          </p:spPr>
        </p:pic>
        <p:pic>
          <p:nvPicPr>
            <p:cNvPr id="20" name="图片 19" descr="245_上衣外套_上衣外套_0.025_920838356,1675533482.jp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547" y="4212306"/>
              <a:ext cx="3251200" cy="3251200"/>
            </a:xfrm>
            <a:prstGeom prst="rect">
              <a:avLst/>
            </a:prstGeom>
          </p:spPr>
        </p:pic>
        <p:pic>
          <p:nvPicPr>
            <p:cNvPr id="22" name="图片 21" descr="468_上衣外套_上衣牛仔_0.679_294756602,190527708.jp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6747" y="7463506"/>
              <a:ext cx="3251200" cy="3251200"/>
            </a:xfrm>
            <a:prstGeom prst="rect">
              <a:avLst/>
            </a:prstGeom>
          </p:spPr>
        </p:pic>
        <p:pic>
          <p:nvPicPr>
            <p:cNvPr id="23" name="图片 22" descr="384_上衣外套_上衣外套_0.034_474818956,3770659947.jp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6747" y="4212306"/>
              <a:ext cx="3251200" cy="325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874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89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414</Words>
  <Application>Microsoft Macintosh PowerPoint</Application>
  <PresentationFormat>全屏显示(4:3)</PresentationFormat>
  <Paragraphs>219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 XIAO</dc:creator>
  <cp:lastModifiedBy>Tong XIAO</cp:lastModifiedBy>
  <cp:revision>65</cp:revision>
  <dcterms:created xsi:type="dcterms:W3CDTF">2014-11-12T08:08:15Z</dcterms:created>
  <dcterms:modified xsi:type="dcterms:W3CDTF">2014-11-14T15:24:35Z</dcterms:modified>
</cp:coreProperties>
</file>