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8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3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2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9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013A"/>
    <a:srgbClr val="9A9A9A"/>
    <a:srgbClr val="FF0000"/>
    <a:srgbClr val="50AE39"/>
    <a:srgbClr val="3181FF"/>
    <a:srgbClr val="2A69AF"/>
    <a:srgbClr val="0E0E0E"/>
    <a:srgbClr val="000000"/>
    <a:srgbClr val="FF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952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6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2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2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4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89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8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3" indent="0">
              <a:buNone/>
              <a:defRPr sz="2000"/>
            </a:lvl6pPr>
            <a:lvl7pPr marL="2742472" indent="0">
              <a:buNone/>
              <a:defRPr sz="2000"/>
            </a:lvl7pPr>
            <a:lvl8pPr marL="3199550" indent="0">
              <a:buNone/>
              <a:defRPr sz="2000"/>
            </a:lvl8pPr>
            <a:lvl9pPr marL="365662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7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4570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4570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4570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4570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4570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1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8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3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2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9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jpg"/><Relationship Id="rId14" Type="http://schemas.openxmlformats.org/officeDocument/2006/relationships/image" Target="../media/image17.jpg"/><Relationship Id="rId1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3.emf"/><Relationship Id="rId5" Type="http://schemas.openxmlformats.org/officeDocument/2006/relationships/image" Target="../media/image27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jpg"/><Relationship Id="rId20" Type="http://schemas.openxmlformats.org/officeDocument/2006/relationships/image" Target="../media/image54.jpg"/><Relationship Id="rId21" Type="http://schemas.openxmlformats.org/officeDocument/2006/relationships/image" Target="../media/image55.jpg"/><Relationship Id="rId10" Type="http://schemas.openxmlformats.org/officeDocument/2006/relationships/image" Target="../media/image44.jpg"/><Relationship Id="rId11" Type="http://schemas.openxmlformats.org/officeDocument/2006/relationships/image" Target="../media/image45.jpg"/><Relationship Id="rId12" Type="http://schemas.openxmlformats.org/officeDocument/2006/relationships/image" Target="../media/image46.jpg"/><Relationship Id="rId13" Type="http://schemas.openxmlformats.org/officeDocument/2006/relationships/image" Target="../media/image47.jpg"/><Relationship Id="rId14" Type="http://schemas.openxmlformats.org/officeDocument/2006/relationships/image" Target="../media/image48.jpg"/><Relationship Id="rId15" Type="http://schemas.openxmlformats.org/officeDocument/2006/relationships/image" Target="../media/image49.jpg"/><Relationship Id="rId16" Type="http://schemas.openxmlformats.org/officeDocument/2006/relationships/image" Target="../media/image50.jpg"/><Relationship Id="rId17" Type="http://schemas.openxmlformats.org/officeDocument/2006/relationships/image" Target="../media/image51.jpg"/><Relationship Id="rId18" Type="http://schemas.openxmlformats.org/officeDocument/2006/relationships/image" Target="../media/image52.jpg"/><Relationship Id="rId19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-2100066" y="-4071897"/>
            <a:ext cx="13061126" cy="14402660"/>
            <a:chOff x="-1945518" y="-4071897"/>
            <a:chExt cx="13061126" cy="14402660"/>
          </a:xfrm>
        </p:grpSpPr>
        <p:sp>
          <p:nvSpPr>
            <p:cNvPr id="66" name="等腰三角形 65"/>
            <p:cNvSpPr/>
            <p:nvPr/>
          </p:nvSpPr>
          <p:spPr>
            <a:xfrm>
              <a:off x="4566753" y="3793222"/>
              <a:ext cx="6502400" cy="823964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-1911493" y="862177"/>
              <a:ext cx="13004800" cy="745051"/>
              <a:chOff x="-22301" y="4392649"/>
              <a:chExt cx="13004800" cy="74505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50640" y="4508644"/>
                <a:ext cx="1760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30126" y="4508644"/>
                <a:ext cx="1613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37110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-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-1911493" y="-4071897"/>
              <a:ext cx="13027101" cy="3975630"/>
              <a:chOff x="-22301" y="-6370"/>
              <a:chExt cx="13027101" cy="3975630"/>
            </a:xfrm>
          </p:grpSpPr>
          <p:pic>
            <p:nvPicPr>
              <p:cNvPr id="4" name="图片 3" descr="chiffon_windbreaker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5" name="图片 4" descr="coat_tshirt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24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6" name="图片 5" descr="downcoat_tshirt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36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8" name="图片 7" descr="knitwear_shawl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1200" y="5297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92000" y="3362343"/>
                <a:ext cx="2589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Windbreaker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080080" y="3362343"/>
                <a:ext cx="171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Shawl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348920" y="3362343"/>
                <a:ext cx="1706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T-Shirt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724160" y="3361945"/>
                <a:ext cx="153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22301" y="-6370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-1920162" y="6355133"/>
              <a:ext cx="13013469" cy="3975630"/>
              <a:chOff x="-1889192" y="6118311"/>
              <a:chExt cx="13013469" cy="3975630"/>
            </a:xfrm>
          </p:grpSpPr>
          <p:pic>
            <p:nvPicPr>
              <p:cNvPr id="25" name="图片 24" descr="downcoat_windbreaker_1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2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6" name="图片 25" descr="downcoat_windbreaker_2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4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7" name="图片 26" descr="knitwear_sweater_1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0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9" name="图片 28" descr="knitwear_sweater_2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89192" y="6842741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-1200106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23928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992535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280620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880523" y="6118311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8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8000"/>
                  </a:solidFill>
                </a:endParaRPr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-1911493" y="4651639"/>
              <a:ext cx="13004800" cy="745051"/>
              <a:chOff x="22301" y="4392649"/>
              <a:chExt cx="13004800" cy="74505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95790" y="4508644"/>
                <a:ext cx="2144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081179" y="4508644"/>
                <a:ext cx="224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34013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3" name="等腰三角形 42"/>
            <p:cNvSpPr/>
            <p:nvPr/>
          </p:nvSpPr>
          <p:spPr>
            <a:xfrm>
              <a:off x="-1945518" y="5531169"/>
              <a:ext cx="13030156" cy="823964"/>
            </a:xfrm>
            <a:prstGeom prst="triangle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flipV="1">
              <a:off x="-1889192" y="-96269"/>
              <a:ext cx="12973830" cy="82377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57378" y="-22151"/>
              <a:ext cx="3572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Pure Random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29987" y="5720843"/>
              <a:ext cx="3163566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Confusing 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1167293" y="2724008"/>
              <a:ext cx="11418507" cy="902421"/>
            </a:xfrm>
            <a:prstGeom prst="rect">
              <a:avLst/>
            </a:prstGeom>
            <a:noFill/>
            <a:ln w="76200" cmpd="sng">
              <a:noFill/>
            </a:ln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50000"/>
                </a:lnSpc>
              </a:pPr>
              <a:endParaRPr kumimoji="1" lang="en-US" altLang="zh-CN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  <a:p>
              <a:pPr algn="ctr">
                <a:lnSpc>
                  <a:spcPct val="50000"/>
                </a:lnSpc>
              </a:pPr>
              <a:r>
                <a:rPr kumimoji="1" lang="en-US" altLang="zh-CN" sz="3200" b="1" dirty="0">
                  <a:solidFill>
                    <a:srgbClr val="2A69AF"/>
                  </a:solidFill>
                  <a:latin typeface="Helvetica"/>
                  <a:cs typeface="Helvetica"/>
                </a:rPr>
                <a:t>Label Noise Model and Convolutional Neural Networks</a:t>
              </a:r>
            </a:p>
            <a:p>
              <a:pPr algn="ctr">
                <a:lnSpc>
                  <a:spcPct val="50000"/>
                </a:lnSpc>
              </a:pPr>
              <a:endParaRPr kumimoji="1" lang="zh-CN" altLang="en-US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1932840" y="3658284"/>
              <a:ext cx="6502400" cy="823777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-1932840" y="1797264"/>
              <a:ext cx="6502400" cy="823964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34710" y="3658284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4710" y="1955585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4566753" y="1624049"/>
              <a:ext cx="6502400" cy="823777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709501" y="3982896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09501" y="1693975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1911493" y="2652207"/>
              <a:ext cx="13004800" cy="997654"/>
            </a:xfrm>
            <a:prstGeom prst="rect">
              <a:avLst/>
            </a:prstGeom>
            <a:noFill/>
            <a:ln w="76200" cmpd="sng">
              <a:solidFill>
                <a:srgbClr val="2A69A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-4497010" y="-1806620"/>
            <a:ext cx="15403051" cy="13579526"/>
            <a:chOff x="-4497010" y="-1806620"/>
            <a:chExt cx="15403051" cy="13579526"/>
          </a:xfrm>
        </p:grpSpPr>
        <p:sp>
          <p:nvSpPr>
            <p:cNvPr id="70" name="矩形 69"/>
            <p:cNvSpPr/>
            <p:nvPr/>
          </p:nvSpPr>
          <p:spPr>
            <a:xfrm>
              <a:off x="-2098759" y="3220729"/>
              <a:ext cx="13004800" cy="325181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24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pic>
          <p:nvPicPr>
            <p:cNvPr id="24" name="图片 23" descr="downcoat_windbreake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841" y="3221338"/>
              <a:ext cx="3251200" cy="3251200"/>
            </a:xfrm>
            <a:prstGeom prst="rect">
              <a:avLst/>
            </a:prstGeom>
          </p:spPr>
        </p:pic>
        <p:pic>
          <p:nvPicPr>
            <p:cNvPr id="25" name="图片 24" descr="knitwear_sweater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641" y="3221338"/>
              <a:ext cx="3251200" cy="325120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961837" y="6737240"/>
              <a:ext cx="25685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Sweater </a:t>
              </a:r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?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03820" y="6737240"/>
              <a:ext cx="308069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Windbreaker 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?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28" name="图片 27" descr="chiffon_windbreak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8759" y="3221338"/>
              <a:ext cx="3251200" cy="3251200"/>
            </a:xfrm>
            <a:prstGeom prst="rect">
              <a:avLst/>
            </a:prstGeom>
          </p:spPr>
        </p:pic>
        <p:pic>
          <p:nvPicPr>
            <p:cNvPr id="29" name="图片 28" descr="knitwear_shawl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441" y="3221338"/>
              <a:ext cx="3251200" cy="32512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-1961447" y="6737240"/>
              <a:ext cx="325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Windbreaker ×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62506" y="6737240"/>
              <a:ext cx="21490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Shawl 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×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2120287" y="6494062"/>
              <a:ext cx="13004800" cy="112281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24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4467890" y="3221338"/>
              <a:ext cx="2330571" cy="3251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Training</a:t>
              </a:r>
            </a:p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Images</a:t>
              </a:r>
              <a:endParaRPr kumimoji="1" lang="zh-CN" altLang="en-US" sz="3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4463658" y="6506272"/>
              <a:ext cx="2326339" cy="1110602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Noisy Labels</a:t>
              </a:r>
              <a:endParaRPr kumimoji="1" lang="zh-CN" altLang="en-US" sz="3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-4481516" y="0"/>
              <a:ext cx="15342184" cy="2604366"/>
              <a:chOff x="-4474703" y="-316547"/>
              <a:chExt cx="15342184" cy="26043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4474703" y="-316547"/>
                <a:ext cx="2330571" cy="1680504"/>
              </a:xfrm>
              <a:prstGeom prst="rect">
                <a:avLst/>
              </a:prstGeom>
              <a:solidFill>
                <a:srgbClr val="2A69AF"/>
              </a:solidFill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Label Noise Model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4463658" y="1387474"/>
                <a:ext cx="2330571" cy="900345"/>
              </a:xfrm>
              <a:prstGeom prst="rect">
                <a:avLst/>
              </a:prstGeom>
              <a:solidFill>
                <a:srgbClr val="2A69AF"/>
              </a:solidFill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CNNs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137319" y="1387474"/>
                <a:ext cx="13004800" cy="900345"/>
              </a:xfrm>
              <a:prstGeom prst="rect">
                <a:avLst/>
              </a:prstGeom>
              <a:noFill/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Extract </a:t>
                </a:r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features</a:t>
                </a:r>
                <a:endParaRPr kumimoji="1" lang="zh-CN" altLang="en-US" sz="36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2143809" y="-316547"/>
                <a:ext cx="13004800" cy="1680504"/>
              </a:xfrm>
              <a:prstGeom prst="rect">
                <a:avLst/>
              </a:prstGeom>
              <a:noFill/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Detect and correct the wrong labels</a:t>
                </a:r>
                <a:endParaRPr kumimoji="1" lang="zh-CN" altLang="en-US" sz="36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-4497010" y="-1806620"/>
              <a:ext cx="15335371" cy="1182584"/>
              <a:chOff x="-4467890" y="-4012582"/>
              <a:chExt cx="15335371" cy="118258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-1622783" y="-3727255"/>
                <a:ext cx="264172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716881" y="-3727255"/>
                <a:ext cx="2614895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Sweater </a:t>
                </a:r>
                <a:r>
                  <a:rPr kumimoji="1" lang="en-US" altLang="zh-CN" sz="32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921559" y="-3727255"/>
                <a:ext cx="224864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747376" y="-3727255"/>
                <a:ext cx="300721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2137319" y="-3984360"/>
                <a:ext cx="13004800" cy="115436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4467890" y="-4012582"/>
                <a:ext cx="2330571" cy="1182584"/>
              </a:xfrm>
              <a:prstGeom prst="rect">
                <a:avLst/>
              </a:prstGeom>
              <a:solidFill>
                <a:srgbClr val="50AE39"/>
              </a:solidFill>
              <a:ln w="38100" cmpd="sng">
                <a:solidFill>
                  <a:srgbClr val="50AE3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Corrected </a:t>
                </a:r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Labels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5" name="上箭头 64"/>
            <p:cNvSpPr/>
            <p:nvPr/>
          </p:nvSpPr>
          <p:spPr>
            <a:xfrm>
              <a:off x="1042117" y="7656572"/>
              <a:ext cx="875862" cy="576000"/>
            </a:xfrm>
            <a:prstGeom prst="upArrow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上箭头 65"/>
            <p:cNvSpPr/>
            <p:nvPr/>
          </p:nvSpPr>
          <p:spPr>
            <a:xfrm>
              <a:off x="1042117" y="2614938"/>
              <a:ext cx="875862" cy="55904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上箭头 66"/>
            <p:cNvSpPr/>
            <p:nvPr/>
          </p:nvSpPr>
          <p:spPr>
            <a:xfrm>
              <a:off x="1042117" y="-548880"/>
              <a:ext cx="875862" cy="548880"/>
            </a:xfrm>
            <a:prstGeom prst="upArrow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-4486566" y="8232131"/>
              <a:ext cx="15352403" cy="3540775"/>
              <a:chOff x="-4467890" y="8566745"/>
              <a:chExt cx="15352403" cy="3540775"/>
            </a:xfrm>
          </p:grpSpPr>
          <p:pic>
            <p:nvPicPr>
              <p:cNvPr id="21" name="图片 20" descr="taobao_4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9519" y="8646556"/>
                <a:ext cx="2038285" cy="2038285"/>
              </a:xfrm>
              <a:prstGeom prst="rect">
                <a:avLst/>
              </a:prstGeom>
            </p:spPr>
          </p:pic>
          <p:pic>
            <p:nvPicPr>
              <p:cNvPr id="19" name="图片 18" descr="taobao_1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0593" y="8612138"/>
                <a:ext cx="2015647" cy="2015647"/>
              </a:xfrm>
              <a:prstGeom prst="rect">
                <a:avLst/>
              </a:prstGeom>
            </p:spPr>
          </p:pic>
          <p:pic>
            <p:nvPicPr>
              <p:cNvPr id="11" name="图片 10" descr="amazon_logo.jp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398"/>
              <a:stretch/>
            </p:blipFill>
            <p:spPr>
              <a:xfrm>
                <a:off x="-1391519" y="10810826"/>
                <a:ext cx="3810000" cy="1167073"/>
              </a:xfrm>
              <a:prstGeom prst="rect">
                <a:avLst/>
              </a:prstGeom>
            </p:spPr>
          </p:pic>
          <p:pic>
            <p:nvPicPr>
              <p:cNvPr id="12" name="图片 11" descr="ebay_logo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668" y="10728637"/>
                <a:ext cx="3434404" cy="1260205"/>
              </a:xfrm>
              <a:prstGeom prst="rect">
                <a:avLst/>
              </a:prstGeom>
            </p:spPr>
          </p:pic>
          <p:pic>
            <p:nvPicPr>
              <p:cNvPr id="13" name="图片 12" descr="taobao_logo.pn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89" r="37739"/>
              <a:stretch/>
            </p:blipFill>
            <p:spPr>
              <a:xfrm>
                <a:off x="6436132" y="10805280"/>
                <a:ext cx="4126126" cy="1030282"/>
              </a:xfrm>
              <a:prstGeom prst="rect">
                <a:avLst/>
              </a:prstGeom>
            </p:spPr>
          </p:pic>
          <p:pic>
            <p:nvPicPr>
              <p:cNvPr id="17" name="图片 16" descr="ebay_2.jp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50" y="8566745"/>
                <a:ext cx="1911795" cy="2048352"/>
              </a:xfrm>
              <a:prstGeom prst="rect">
                <a:avLst/>
              </a:prstGeom>
            </p:spPr>
          </p:pic>
          <p:pic>
            <p:nvPicPr>
              <p:cNvPr id="18" name="图片 17" descr="ebay_3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3845" y="8566746"/>
                <a:ext cx="2015648" cy="2015648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-4467890" y="8583097"/>
                <a:ext cx="2330571" cy="3524423"/>
              </a:xfrm>
              <a:prstGeom prst="rect">
                <a:avLst/>
              </a:prstGeom>
              <a:solidFill>
                <a:srgbClr val="FF8000"/>
              </a:solidFill>
              <a:ln w="38100" cmpd="sng">
                <a:solidFill>
                  <a:srgbClr val="FF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Web</a:t>
                </a:r>
              </a:p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Images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120287" y="8583097"/>
                <a:ext cx="13004800" cy="3524423"/>
              </a:xfrm>
              <a:prstGeom prst="rect">
                <a:avLst/>
              </a:prstGeom>
              <a:noFill/>
              <a:ln w="38100" cmpd="sng">
                <a:solidFill>
                  <a:srgbClr val="FF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24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72" name="图片 71" descr="ebay_5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790" y="8583098"/>
                <a:ext cx="1999296" cy="1999296"/>
              </a:xfrm>
              <a:prstGeom prst="rect">
                <a:avLst/>
              </a:prstGeom>
            </p:spPr>
          </p:pic>
          <p:pic>
            <p:nvPicPr>
              <p:cNvPr id="73" name="图片 72" descr="taobao_3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37319" y="8583098"/>
                <a:ext cx="2044687" cy="2044687"/>
              </a:xfrm>
              <a:prstGeom prst="rect">
                <a:avLst/>
              </a:prstGeom>
            </p:spPr>
          </p:pic>
          <p:pic>
            <p:nvPicPr>
              <p:cNvPr id="74" name="图片 73" descr="ebay_6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0200" y="8612138"/>
                <a:ext cx="1984605" cy="2072703"/>
              </a:xfrm>
              <a:prstGeom prst="rect">
                <a:avLst/>
              </a:prstGeom>
            </p:spPr>
          </p:pic>
        </p:grpSp>
        <p:sp>
          <p:nvSpPr>
            <p:cNvPr id="76" name="下箭头 75"/>
            <p:cNvSpPr/>
            <p:nvPr/>
          </p:nvSpPr>
          <p:spPr>
            <a:xfrm>
              <a:off x="8734363" y="-592502"/>
              <a:ext cx="899999" cy="2926744"/>
            </a:xfrm>
            <a:prstGeom prst="downArrow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6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-2872646" y="-310"/>
            <a:ext cx="18756625" cy="6502400"/>
            <a:chOff x="-2872648" y="-311"/>
            <a:chExt cx="18756625" cy="6502400"/>
          </a:xfrm>
        </p:grpSpPr>
        <p:pic>
          <p:nvPicPr>
            <p:cNvPr id="4" name="图片 3" descr="tshirt_clea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-311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tshirt_clear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-311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tshirt_confusing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3250889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tshirt_confusing_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3250889"/>
              <a:ext cx="3251200" cy="3251200"/>
            </a:xfrm>
            <a:prstGeom prst="rect">
              <a:avLst/>
            </a:prstGeom>
          </p:spPr>
        </p:pic>
        <p:grpSp>
          <p:nvGrpSpPr>
            <p:cNvPr id="30" name="组 29"/>
            <p:cNvGrpSpPr/>
            <p:nvPr/>
          </p:nvGrpSpPr>
          <p:grpSpPr>
            <a:xfrm>
              <a:off x="522146" y="471671"/>
              <a:ext cx="5458108" cy="2307237"/>
              <a:chOff x="522146" y="471659"/>
              <a:chExt cx="5458108" cy="23072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22146" y="471659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2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7%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6104" y="491815"/>
                <a:ext cx="205288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91%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86104" y="1372492"/>
                <a:ext cx="6346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86104" y="2253168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9751138" y="3722871"/>
              <a:ext cx="6132839" cy="2307237"/>
              <a:chOff x="9751138" y="3663165"/>
              <a:chExt cx="6132839" cy="230723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9751138" y="3663165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24%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18%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15097" y="3683321"/>
                <a:ext cx="6062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15097" y="4563998"/>
                <a:ext cx="49450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815097" y="5444674"/>
                <a:ext cx="15206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58%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9753600" y="471671"/>
              <a:ext cx="5458108" cy="2307237"/>
              <a:chOff x="9753600" y="600526"/>
              <a:chExt cx="5458108" cy="230723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753600" y="600526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5%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  13%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17558" y="620682"/>
                <a:ext cx="198556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82%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17558" y="1501359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817558" y="2382035"/>
                <a:ext cx="35482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519684" y="3722871"/>
              <a:ext cx="6132839" cy="2307237"/>
              <a:chOff x="519684" y="3574257"/>
              <a:chExt cx="6132839" cy="230723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19684" y="3574257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 31%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6%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583643" y="3594413"/>
                <a:ext cx="69731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83642" y="4475090"/>
                <a:ext cx="153519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3643" y="5355766"/>
                <a:ext cx="1474326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63%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-6707883" y="-453543"/>
            <a:ext cx="22047669" cy="7546869"/>
            <a:chOff x="-6707883" y="-453543"/>
            <a:chExt cx="22047669" cy="7546869"/>
          </a:xfrm>
        </p:grpSpPr>
        <p:grpSp>
          <p:nvGrpSpPr>
            <p:cNvPr id="32" name="组 31"/>
            <p:cNvGrpSpPr/>
            <p:nvPr/>
          </p:nvGrpSpPr>
          <p:grpSpPr>
            <a:xfrm>
              <a:off x="5816952" y="4932871"/>
              <a:ext cx="2818705" cy="2159000"/>
              <a:chOff x="5699731" y="3925646"/>
              <a:chExt cx="2818705" cy="21590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699731" y="3925646"/>
                <a:ext cx="2651997" cy="2159000"/>
              </a:xfrm>
              <a:prstGeom prst="rect">
                <a:avLst/>
              </a:prstGeom>
              <a:solidFill>
                <a:srgbClr val="2A69AF">
                  <a:alpha val="13000"/>
                </a:srgbClr>
              </a:solidFill>
              <a:ln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5838666" y="4497933"/>
                <a:ext cx="2679770" cy="1384420"/>
                <a:chOff x="5402115" y="1716046"/>
                <a:chExt cx="2679770" cy="138442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5402115" y="1736571"/>
                  <a:ext cx="267977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Noise Free              41%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 smtClean="0">
                      <a:latin typeface="Helvetica"/>
                      <a:cs typeface="Helvetica"/>
                    </a:rPr>
                    <a:t>Random           </a:t>
                  </a:r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3%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Confusing                56%</a:t>
                  </a:r>
                  <a:endParaRPr kumimoji="1" lang="zh-CN" altLang="en-US" sz="16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820406" y="1716046"/>
                  <a:ext cx="38528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820405" y="2210257"/>
                  <a:ext cx="4571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820405" y="2704468"/>
                  <a:ext cx="490912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b="1" dirty="0">
                    <a:latin typeface="Helvetica"/>
                    <a:cs typeface="Helvetica"/>
                  </a:endParaRPr>
                </a:p>
              </p:txBody>
            </p:sp>
          </p:grp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76592"/>
                  </p:ext>
                </p:extLst>
              </p:nvPr>
            </p:nvGraphicFramePr>
            <p:xfrm>
              <a:off x="5908958" y="4083069"/>
              <a:ext cx="901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Equation" r:id="rId3" imgW="901700" imgH="330200" progId="Equation.DSMT4">
                      <p:embed/>
                    </p:oleObj>
                  </mc:Choice>
                  <mc:Fallback>
                    <p:oleObj name="Equation" r:id="rId3" imgW="9017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08958" y="4083069"/>
                            <a:ext cx="901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矩形 20"/>
            <p:cNvSpPr/>
            <p:nvPr/>
          </p:nvSpPr>
          <p:spPr>
            <a:xfrm>
              <a:off x="5813256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328794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325407" y="4931527"/>
              <a:ext cx="2651997" cy="2159000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 descr="diagram_input_imag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07883" y="1817793"/>
              <a:ext cx="3251200" cy="32512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-2696179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 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93325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4096→4096→14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-2703679" y="49315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93325" y="49343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4096→1024→3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337449" y="2644313"/>
              <a:ext cx="2624666" cy="1788362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Label Noise Model Layer</a:t>
              </a: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5905202" y="-241862"/>
              <a:ext cx="2489491" cy="2322497"/>
              <a:chOff x="5402115" y="1229956"/>
              <a:chExt cx="2489491" cy="232249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820405" y="1716046"/>
                <a:ext cx="99153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94%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20405" y="2210257"/>
                <a:ext cx="14515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20405" y="2704468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4309753"/>
                  </p:ext>
                </p:extLst>
              </p:nvPr>
            </p:nvGraphicFramePr>
            <p:xfrm>
              <a:off x="5472407" y="1229956"/>
              <a:ext cx="9271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name="Equation" r:id="rId6" imgW="927100" imgH="330200" progId="Equation.DSMT4">
                      <p:embed/>
                    </p:oleObj>
                  </mc:Choice>
                  <mc:Fallback>
                    <p:oleObj name="Equation" r:id="rId6" imgW="9271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72407" y="1229956"/>
                            <a:ext cx="9271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文本框 32"/>
            <p:cNvSpPr txBox="1"/>
            <p:nvPr/>
          </p:nvSpPr>
          <p:spPr>
            <a:xfrm>
              <a:off x="12715119" y="2630553"/>
              <a:ext cx="2624667" cy="18158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Noisy </a:t>
              </a:r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Label:</a:t>
              </a:r>
            </a:p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Windbreaker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9471984" y="188812"/>
              <a:ext cx="2489491" cy="1836407"/>
              <a:chOff x="5402115" y="1716046"/>
              <a:chExt cx="2489491" cy="183640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820405" y="1716046"/>
                <a:ext cx="8915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75%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20405" y="2210257"/>
                <a:ext cx="21064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820405" y="2704468"/>
                <a:ext cx="10923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995490"/>
                </p:ext>
              </p:extLst>
            </p:nvPr>
          </p:nvGraphicFramePr>
          <p:xfrm>
            <a:off x="9515445" y="-305977"/>
            <a:ext cx="1181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Equation" r:id="rId8" imgW="1181100" imgH="393700" progId="Equation.DSMT4">
                    <p:embed/>
                  </p:oleObj>
                </mc:Choice>
                <mc:Fallback>
                  <p:oleObj name="Equation" r:id="rId8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15445" y="-305977"/>
                          <a:ext cx="1181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 46"/>
            <p:cNvGrpSpPr/>
            <p:nvPr/>
          </p:nvGrpSpPr>
          <p:grpSpPr>
            <a:xfrm>
              <a:off x="9375725" y="5541120"/>
              <a:ext cx="2679770" cy="1384420"/>
              <a:chOff x="5402115" y="1716046"/>
              <a:chExt cx="2679770" cy="138442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402115" y="1736571"/>
                <a:ext cx="26797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Noise Free   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 smtClean="0">
                    <a:latin typeface="Helvetica"/>
                    <a:cs typeface="Helvetica"/>
                  </a:rPr>
                  <a:t>Random           </a:t>
                </a:r>
                <a:r>
                  <a:rPr kumimoji="1" lang="en-US" altLang="zh-CN" sz="1600" b="1" dirty="0">
                    <a:latin typeface="Helvetica"/>
                    <a:cs typeface="Helvetica"/>
                  </a:rPr>
                  <a:t>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Confusing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20407" y="1716046"/>
                <a:ext cx="195598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20405" y="2210257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820404" y="2704468"/>
                <a:ext cx="1052422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b="1" dirty="0" smtClean="0">
                    <a:latin typeface="Helvetica"/>
                    <a:cs typeface="Helvetica"/>
                  </a:rPr>
                  <a:t>85%</a:t>
                </a:r>
                <a:endParaRPr kumimoji="1" lang="zh-CN" altLang="en-US" b="1" dirty="0">
                  <a:latin typeface="Helvetica"/>
                  <a:cs typeface="Helvetica"/>
                </a:endParaRP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470308"/>
                </p:ext>
              </p:extLst>
            </p:nvPr>
          </p:nvGraphicFramePr>
          <p:xfrm>
            <a:off x="9421571" y="5022667"/>
            <a:ext cx="116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Equation" r:id="rId10" imgW="1168400" imgH="393700" progId="Equation.DSMT4">
                    <p:embed/>
                  </p:oleObj>
                </mc:Choice>
                <mc:Fallback>
                  <p:oleObj name="Equation" r:id="rId10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21571" y="5022667"/>
                          <a:ext cx="1168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肘形连接符 57"/>
            <p:cNvCxnSpPr>
              <a:stCxn id="4" idx="3"/>
              <a:endCxn id="5" idx="1"/>
            </p:cNvCxnSpPr>
            <p:nvPr/>
          </p:nvCxnSpPr>
          <p:spPr>
            <a:xfrm flipV="1">
              <a:off x="-3456683" y="860869"/>
              <a:ext cx="760504" cy="2582524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4" idx="3"/>
              <a:endCxn id="7" idx="1"/>
            </p:cNvCxnSpPr>
            <p:nvPr/>
          </p:nvCxnSpPr>
          <p:spPr>
            <a:xfrm>
              <a:off x="-3456683" y="3443393"/>
              <a:ext cx="753004" cy="2567633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5" idx="3"/>
              <a:endCxn id="6" idx="1"/>
            </p:cNvCxnSpPr>
            <p:nvPr/>
          </p:nvCxnSpPr>
          <p:spPr>
            <a:xfrm>
              <a:off x="809021" y="860869"/>
              <a:ext cx="6843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" idx="3"/>
              <a:endCxn id="21" idx="1"/>
            </p:cNvCxnSpPr>
            <p:nvPr/>
          </p:nvCxnSpPr>
          <p:spPr>
            <a:xfrm>
              <a:off x="4998525" y="860869"/>
              <a:ext cx="814731" cy="3488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7" idx="3"/>
              <a:endCxn id="8" idx="1"/>
            </p:cNvCxnSpPr>
            <p:nvPr/>
          </p:nvCxnSpPr>
          <p:spPr>
            <a:xfrm>
              <a:off x="801521" y="6011026"/>
              <a:ext cx="691804" cy="280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>
              <a:stCxn id="8" idx="3"/>
              <a:endCxn id="29" idx="1"/>
            </p:cNvCxnSpPr>
            <p:nvPr/>
          </p:nvCxnSpPr>
          <p:spPr>
            <a:xfrm flipV="1">
              <a:off x="4998525" y="6012371"/>
              <a:ext cx="818427" cy="1455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21" idx="3"/>
              <a:endCxn id="9" idx="1"/>
            </p:cNvCxnSpPr>
            <p:nvPr/>
          </p:nvCxnSpPr>
          <p:spPr>
            <a:xfrm>
              <a:off x="8465253" y="864357"/>
              <a:ext cx="872196" cy="267413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29" idx="3"/>
              <a:endCxn id="9" idx="1"/>
            </p:cNvCxnSpPr>
            <p:nvPr/>
          </p:nvCxnSpPr>
          <p:spPr>
            <a:xfrm flipV="1">
              <a:off x="8468949" y="3538494"/>
              <a:ext cx="868500" cy="247387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9" idx="0"/>
              <a:endCxn id="38" idx="2"/>
            </p:cNvCxnSpPr>
            <p:nvPr/>
          </p:nvCxnSpPr>
          <p:spPr>
            <a:xfrm flipV="1">
              <a:off x="10649782" y="2182256"/>
              <a:ext cx="5011" cy="462057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/>
            <p:cNvCxnSpPr>
              <a:stCxn id="33" idx="1"/>
              <a:endCxn id="9" idx="3"/>
            </p:cNvCxnSpPr>
            <p:nvPr/>
          </p:nvCxnSpPr>
          <p:spPr>
            <a:xfrm flipH="1">
              <a:off x="11962115" y="3538494"/>
              <a:ext cx="7530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>
              <a:stCxn id="9" idx="2"/>
              <a:endCxn id="49" idx="0"/>
            </p:cNvCxnSpPr>
            <p:nvPr/>
          </p:nvCxnSpPr>
          <p:spPr>
            <a:xfrm>
              <a:off x="10649782" y="4432675"/>
              <a:ext cx="1624" cy="498852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>
              <a:stCxn id="56" idx="0"/>
              <a:endCxn id="6" idx="2"/>
            </p:cNvCxnSpPr>
            <p:nvPr/>
          </p:nvCxnSpPr>
          <p:spPr>
            <a:xfrm flipV="1">
              <a:off x="3245925" y="1940369"/>
              <a:ext cx="0" cy="596814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>
              <a:stCxn id="56" idx="2"/>
              <a:endCxn id="8" idx="0"/>
            </p:cNvCxnSpPr>
            <p:nvPr/>
          </p:nvCxnSpPr>
          <p:spPr>
            <a:xfrm>
              <a:off x="3245925" y="4353065"/>
              <a:ext cx="0" cy="581261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38" idx="0"/>
              <a:endCxn id="6" idx="0"/>
            </p:cNvCxnSpPr>
            <p:nvPr/>
          </p:nvCxnSpPr>
          <p:spPr>
            <a:xfrm rot="16200000" flipH="1" flipV="1">
              <a:off x="6832903" y="-4040521"/>
              <a:ext cx="234912" cy="7408868"/>
            </a:xfrm>
            <a:prstGeom prst="bentConnector3">
              <a:avLst>
                <a:gd name="adj1" fmla="val -138375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>
              <a:stCxn id="49" idx="2"/>
              <a:endCxn id="8" idx="2"/>
            </p:cNvCxnSpPr>
            <p:nvPr/>
          </p:nvCxnSpPr>
          <p:spPr>
            <a:xfrm rot="5400000">
              <a:off x="6947267" y="3389186"/>
              <a:ext cx="2799" cy="7405481"/>
            </a:xfrm>
            <a:prstGeom prst="bentConnector3">
              <a:avLst>
                <a:gd name="adj1" fmla="val 18441158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493325" y="2537183"/>
              <a:ext cx="3505200" cy="1815882"/>
            </a:xfrm>
            <a:prstGeom prst="rect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 smtClean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Data with </a:t>
              </a: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Clean Labels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 59"/>
          <p:cNvGrpSpPr/>
          <p:nvPr/>
        </p:nvGrpSpPr>
        <p:grpSpPr>
          <a:xfrm>
            <a:off x="-4542344" y="9035155"/>
            <a:ext cx="9916538" cy="3251200"/>
            <a:chOff x="5448474" y="-1632501"/>
            <a:chExt cx="9916538" cy="32512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74" y="-1598192"/>
              <a:ext cx="2820893" cy="2820893"/>
            </a:xfrm>
            <a:prstGeom prst="rect">
              <a:avLst/>
            </a:prstGeom>
          </p:spPr>
        </p:pic>
        <p:grpSp>
          <p:nvGrpSpPr>
            <p:cNvPr id="34" name="组 33"/>
            <p:cNvGrpSpPr/>
            <p:nvPr/>
          </p:nvGrpSpPr>
          <p:grpSpPr>
            <a:xfrm>
              <a:off x="8543037" y="-1632501"/>
              <a:ext cx="3501697" cy="1384420"/>
              <a:chOff x="5402114" y="1718299"/>
              <a:chExt cx="3501697" cy="138442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5402114" y="1736571"/>
                <a:ext cx="3501697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T-Shirt                  40%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Sweater              30%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Knitwear           27%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964712" y="1718299"/>
                <a:ext cx="527571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964711" y="2212510"/>
                <a:ext cx="350991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64712" y="2706721"/>
                <a:ext cx="28986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8522879" y="225143"/>
              <a:ext cx="3340436" cy="1393556"/>
              <a:chOff x="5402114" y="1706910"/>
              <a:chExt cx="3340436" cy="1393556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5402114" y="1736571"/>
                <a:ext cx="3340436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Noise Free               57%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Pointless        10%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Confusing           33%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984871" y="1706910"/>
                <a:ext cx="73071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984871" y="2205689"/>
                <a:ext cx="14208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84870" y="2704468"/>
                <a:ext cx="39649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/>
              </a:p>
            </p:txBody>
          </p:sp>
        </p:grpSp>
        <p:grpSp>
          <p:nvGrpSpPr>
            <p:cNvPr id="36" name="组 35"/>
            <p:cNvGrpSpPr/>
            <p:nvPr/>
          </p:nvGrpSpPr>
          <p:grpSpPr>
            <a:xfrm>
              <a:off x="11863315" y="-1632501"/>
              <a:ext cx="3501697" cy="1384420"/>
              <a:chOff x="5402114" y="1718299"/>
              <a:chExt cx="3501697" cy="1384420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402114" y="1736571"/>
                <a:ext cx="3501697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Sweater</a:t>
                </a: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Knitwear           24%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T-Shirt           2%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964713" y="1718299"/>
                <a:ext cx="93122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71%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964709" y="2212510"/>
                <a:ext cx="2743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964712" y="2706721"/>
                <a:ext cx="3600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11845041" y="225143"/>
              <a:ext cx="3340436" cy="1393556"/>
              <a:chOff x="5402114" y="1706910"/>
              <a:chExt cx="3340436" cy="139355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402114" y="1736571"/>
                <a:ext cx="3340436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Noise Free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Pointless       5%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Confusing        24%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984870" y="1706910"/>
                <a:ext cx="929343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</a:t>
                </a: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1%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984871" y="2205689"/>
                <a:ext cx="7011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984870" y="2704468"/>
                <a:ext cx="272417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5448474" y="1188392"/>
              <a:ext cx="1410145" cy="400110"/>
            </a:xfrm>
            <a:prstGeom prst="rect">
              <a:avLst/>
            </a:prstGeom>
            <a:solidFill>
              <a:srgbClr val="2A69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Sweater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58619" y="1188392"/>
              <a:ext cx="1410748" cy="400110"/>
            </a:xfrm>
            <a:prstGeom prst="rect">
              <a:avLst/>
            </a:prstGeom>
            <a:solidFill>
              <a:srgbClr val="50AE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Sweater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62" name="直线连接符 61"/>
          <p:cNvCxnSpPr/>
          <p:nvPr/>
        </p:nvCxnSpPr>
        <p:spPr>
          <a:xfrm>
            <a:off x="-1476807" y="10651619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673131" y="9014864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model_output_input_image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45" y="-1319967"/>
            <a:ext cx="2820893" cy="28208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0908" y="-1336004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Sweater                 44%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     39%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Knitwear         10%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3506" y="-1354276"/>
            <a:ext cx="566785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83505" y="-860065"/>
            <a:ext cx="46095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3507" y="-365854"/>
            <a:ext cx="116986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200750" y="533029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 19%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 16%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83506" y="503368"/>
            <a:ext cx="88525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65%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3506" y="1002147"/>
            <a:ext cx="216187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3506" y="1500926"/>
            <a:ext cx="16042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541187" y="-1336004"/>
            <a:ext cx="2934398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Sweater          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1%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03784" y="-1354276"/>
            <a:ext cx="118584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91%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03782" y="-860065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103784" y="-365854"/>
            <a:ext cx="3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1522912" y="533029"/>
            <a:ext cx="2952672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6%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3%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105668" y="503368"/>
            <a:ext cx="1183965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91%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105669" y="1002147"/>
            <a:ext cx="147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105669" y="1500926"/>
            <a:ext cx="70114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126345" y="1466617"/>
            <a:ext cx="1410145" cy="400110"/>
          </a:xfrm>
          <a:prstGeom prst="rect">
            <a:avLst/>
          </a:prstGeom>
          <a:solidFill>
            <a:srgbClr val="2A69A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36490" y="1466617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57" name="直线连接符 56"/>
          <p:cNvCxnSpPr/>
          <p:nvPr/>
        </p:nvCxnSpPr>
        <p:spPr>
          <a:xfrm>
            <a:off x="8200750" y="262188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11304378" y="-1319967"/>
            <a:ext cx="0" cy="3216891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4577" y="2237750"/>
            <a:ext cx="2820893" cy="2820893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-1540014" y="2221713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 5%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Vest               2%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583" y="2203441"/>
            <a:ext cx="115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89%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2583" y="2697652"/>
            <a:ext cx="116988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585" y="3191863"/>
            <a:ext cx="4571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-1560172" y="4090746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      53%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12%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    34%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584" y="4061085"/>
            <a:ext cx="67159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584" y="4559864"/>
            <a:ext cx="16042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84" y="5058643"/>
            <a:ext cx="393341" cy="365801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1780264" y="2221713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Coat                  24%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1%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42862" y="2203441"/>
            <a:ext cx="935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71%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42860" y="2697652"/>
            <a:ext cx="288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2862" y="3191863"/>
            <a:ext cx="3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761990" y="4090746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24%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5%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344746" y="4061085"/>
            <a:ext cx="288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44747" y="4559864"/>
            <a:ext cx="147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44747" y="5058643"/>
            <a:ext cx="935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71%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-4634577" y="5024334"/>
            <a:ext cx="141014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Coat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-3224432" y="5024334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T-Shirt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69" name="直线连接符 68"/>
          <p:cNvCxnSpPr/>
          <p:nvPr/>
        </p:nvCxnSpPr>
        <p:spPr>
          <a:xfrm>
            <a:off x="-1560172" y="3819905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545340" y="2203441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图片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2230076"/>
            <a:ext cx="2820893" cy="2820893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172031" y="2214039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11%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            3%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34628" y="2195767"/>
            <a:ext cx="111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86%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34628" y="2689978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734629" y="3184189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151873" y="4083072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  36%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734629" y="4053411"/>
            <a:ext cx="39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4629" y="4552190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734628" y="5050969"/>
            <a:ext cx="828000" cy="365801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60%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492310" y="2214039"/>
            <a:ext cx="2797324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 13%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             </a:t>
            </a:r>
            <a:r>
              <a:rPr kumimoji="1" lang="en-US" altLang="zh-CN" sz="2000" b="1" dirty="0">
                <a:latin typeface="Helvetica"/>
                <a:cs typeface="Helvetica"/>
              </a:rPr>
              <a:t>9</a:t>
            </a:r>
            <a:r>
              <a:rPr kumimoji="1" lang="en-US" altLang="zh-CN" sz="2000" b="1" dirty="0" smtClean="0">
                <a:latin typeface="Helvetica"/>
                <a:cs typeface="Helvetica"/>
              </a:rPr>
              <a:t>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3054907" y="2195767"/>
            <a:ext cx="899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64%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3054905" y="2689978"/>
            <a:ext cx="180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3054907" y="3184189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1474035" y="4083072"/>
            <a:ext cx="2815598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3056791" y="4053411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3056792" y="4552190"/>
            <a:ext cx="75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3056791" y="5050969"/>
            <a:ext cx="1151998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87%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077468" y="5016660"/>
            <a:ext cx="141014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T-Shirt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487613" y="5016660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Chiffon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117" name="直线连接符 116"/>
          <p:cNvCxnSpPr/>
          <p:nvPr/>
        </p:nvCxnSpPr>
        <p:spPr>
          <a:xfrm>
            <a:off x="8151873" y="3812231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/>
          <p:cNvCxnSpPr/>
          <p:nvPr/>
        </p:nvCxnSpPr>
        <p:spPr>
          <a:xfrm>
            <a:off x="11317859" y="2195767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492877" y="355173"/>
            <a:ext cx="3292954" cy="161861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492877" y="-1323994"/>
            <a:ext cx="3292954" cy="1679167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-4713885" y="-1321562"/>
            <a:ext cx="2881919" cy="2270759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Image </a:t>
            </a:r>
            <a:endParaRPr kumimoji="1" lang="zh-CN" altLang="en-US" sz="32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4713883" y="949197"/>
            <a:ext cx="1410144" cy="103398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Noisy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-3303740" y="949197"/>
            <a:ext cx="1471774" cy="103398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True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-1821221" y="-1321562"/>
            <a:ext cx="3292954" cy="1676735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76208"/>
              </p:ext>
            </p:extLst>
          </p:nvPr>
        </p:nvGraphicFramePr>
        <p:xfrm>
          <a:off x="-908061" y="-712103"/>
          <a:ext cx="1466632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7" imgW="927100" imgH="330200" progId="Equation.DSMT4">
                  <p:embed/>
                </p:oleObj>
              </mc:Choice>
              <mc:Fallback>
                <p:oleObj name="Equation" r:id="rId7" imgW="927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908061" y="-712103"/>
                        <a:ext cx="1466632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矩形 131"/>
          <p:cNvSpPr/>
          <p:nvPr/>
        </p:nvSpPr>
        <p:spPr>
          <a:xfrm>
            <a:off x="-1821221" y="355173"/>
            <a:ext cx="3292954" cy="1621049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340"/>
              </p:ext>
            </p:extLst>
          </p:nvPr>
        </p:nvGraphicFramePr>
        <p:xfrm>
          <a:off x="-887970" y="936788"/>
          <a:ext cx="1426451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9" imgW="901700" imgH="330200" progId="Equation.DSMT4">
                  <p:embed/>
                </p:oleObj>
              </mc:Choice>
              <mc:Fallback>
                <p:oleObj name="Equation" r:id="rId9" imgW="901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887970" y="936788"/>
                        <a:ext cx="1426451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60913"/>
              </p:ext>
            </p:extLst>
          </p:nvPr>
        </p:nvGraphicFramePr>
        <p:xfrm>
          <a:off x="2205129" y="-757340"/>
          <a:ext cx="1868449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11" imgW="1181100" imgH="393700" progId="Equation.DSMT4">
                  <p:embed/>
                </p:oleObj>
              </mc:Choice>
              <mc:Fallback>
                <p:oleObj name="Equation" r:id="rId11" imgW="1181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5129" y="-757340"/>
                        <a:ext cx="1868449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94929"/>
              </p:ext>
            </p:extLst>
          </p:nvPr>
        </p:nvGraphicFramePr>
        <p:xfrm>
          <a:off x="2215175" y="891552"/>
          <a:ext cx="1848358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13" imgW="1168400" imgH="393700" progId="Equation.DSMT4">
                  <p:embed/>
                </p:oleObj>
              </mc:Choice>
              <mc:Fallback>
                <p:oleObj name="Equation" r:id="rId13" imgW="1168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5175" y="891552"/>
                        <a:ext cx="1848358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文本框 139"/>
          <p:cNvSpPr txBox="1"/>
          <p:nvPr/>
        </p:nvSpPr>
        <p:spPr>
          <a:xfrm>
            <a:off x="-4670829" y="-1785659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Layout in each block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713885" y="2109671"/>
            <a:ext cx="9498952" cy="3486499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4998368" y="2098179"/>
            <a:ext cx="9498952" cy="3486499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998368" y="-1390679"/>
            <a:ext cx="9498952" cy="3368671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6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-4258053" y="-3251200"/>
            <a:ext cx="16256000" cy="6502400"/>
            <a:chOff x="-2235200" y="0"/>
            <a:chExt cx="16256000" cy="6502400"/>
          </a:xfrm>
        </p:grpSpPr>
        <p:pic>
          <p:nvPicPr>
            <p:cNvPr id="4" name="图片 3" descr="noise_free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0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noise_free_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0"/>
              <a:ext cx="3251200" cy="3251200"/>
            </a:xfrm>
            <a:prstGeom prst="rect">
              <a:avLst/>
            </a:prstGeom>
          </p:spPr>
        </p:pic>
        <p:pic>
          <p:nvPicPr>
            <p:cNvPr id="6" name="图片 5" descr="noise_free_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0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noise_free_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0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noise_free_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0"/>
              <a:ext cx="3251200" cy="3251200"/>
            </a:xfrm>
            <a:prstGeom prst="rect">
              <a:avLst/>
            </a:prstGeom>
          </p:spPr>
        </p:pic>
        <p:pic>
          <p:nvPicPr>
            <p:cNvPr id="9" name="图片 8" descr="noise_confusing_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3251200"/>
              <a:ext cx="3251200" cy="32512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408" y="3251200"/>
              <a:ext cx="2440783" cy="3251200"/>
            </a:xfrm>
            <a:prstGeom prst="rect">
              <a:avLst/>
            </a:prstGeom>
          </p:spPr>
        </p:pic>
        <p:pic>
          <p:nvPicPr>
            <p:cNvPr id="11" name="图片 10" descr="noise_confusing_4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3251200"/>
              <a:ext cx="3251200" cy="3251200"/>
            </a:xfrm>
            <a:prstGeom prst="rect">
              <a:avLst/>
            </a:prstGeom>
          </p:spPr>
        </p:pic>
        <p:pic>
          <p:nvPicPr>
            <p:cNvPr id="12" name="图片 11" descr="noise_confusing_5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251200"/>
              <a:ext cx="3251200" cy="3251200"/>
            </a:xfrm>
            <a:prstGeom prst="rect">
              <a:avLst/>
            </a:prstGeom>
          </p:spPr>
        </p:pic>
        <p:pic>
          <p:nvPicPr>
            <p:cNvPr id="13" name="图片 12" descr="noise_confusing_1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3251200"/>
              <a:ext cx="3251200" cy="3251200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>
            <a:off x="-4258053" y="4212306"/>
            <a:ext cx="16256000" cy="6502400"/>
            <a:chOff x="-4258053" y="4212306"/>
            <a:chExt cx="16256000" cy="6502400"/>
          </a:xfrm>
        </p:grpSpPr>
        <p:grpSp>
          <p:nvGrpSpPr>
            <p:cNvPr id="24" name="组 23"/>
            <p:cNvGrpSpPr/>
            <p:nvPr/>
          </p:nvGrpSpPr>
          <p:grpSpPr>
            <a:xfrm>
              <a:off x="-4258053" y="4212306"/>
              <a:ext cx="16256000" cy="6502400"/>
              <a:chOff x="-4258053" y="4212306"/>
              <a:chExt cx="16256000" cy="6502400"/>
            </a:xfrm>
          </p:grpSpPr>
          <p:pic>
            <p:nvPicPr>
              <p:cNvPr id="2" name="图片 1" descr="102_上衣外套_上衣牛仔_0.814_3246305977,1148847979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8053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3" name="图片 2" descr="122_上衣外套_上衣外套_0.015_994642107,4218892080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8053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4" name="图片 13" descr="141_上衣外套_上衣外套_0.017_807735921,3319680317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853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5" name="图片 14" descr="159_上衣外套_上衣牛仔_0.779_899728556,4159384590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853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6" name="图片 15" descr="171_上衣外套_上衣牛仔_0.773_1540526339,655423178.jp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3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7" name="图片 16" descr="204_上衣外套_上衣外套_0.022_1641891336,2625803985.jp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347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9" name="图片 18" descr="231_上衣外套_上衣牛仔_0.752_3765331428,2302865737.jp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5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0" name="图片 19" descr="245_上衣外套_上衣外套_0.025_920838356,1675533482.jp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547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2" name="图片 21" descr="468_上衣外套_上衣牛仔_0.679_294756602,190527708.jp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7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3" name="图片 22" descr="384_上衣外套_上衣外套_0.034_474818956,3770659947.jp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747" y="4212306"/>
                <a:ext cx="3251200" cy="3251200"/>
              </a:xfrm>
              <a:prstGeom prst="rect">
                <a:avLst/>
              </a:prstGeom>
            </p:spPr>
          </p:pic>
        </p:grpSp>
        <p:sp>
          <p:nvSpPr>
            <p:cNvPr id="30" name="矩形 29"/>
            <p:cNvSpPr/>
            <p:nvPr/>
          </p:nvSpPr>
          <p:spPr>
            <a:xfrm>
              <a:off x="-3968941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-3968941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729586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14938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90760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018833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729586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14938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90760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Jacket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18833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Jacket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4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_0199_721919398,258092629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5792" r="2963" b="9679"/>
          <a:stretch/>
        </p:blipFill>
        <p:spPr>
          <a:xfrm>
            <a:off x="5239003" y="2598322"/>
            <a:ext cx="8206016" cy="2576426"/>
          </a:xfrm>
          <a:prstGeom prst="rect">
            <a:avLst/>
          </a:prstGeom>
        </p:spPr>
      </p:pic>
      <p:pic>
        <p:nvPicPr>
          <p:cNvPr id="3" name="图片 2" descr="00_0541_1183122359,313100879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5792" r="3144" b="9679"/>
          <a:stretch/>
        </p:blipFill>
        <p:spPr>
          <a:xfrm>
            <a:off x="-3074720" y="2598322"/>
            <a:ext cx="8182338" cy="2576426"/>
          </a:xfrm>
          <a:prstGeom prst="rect">
            <a:avLst/>
          </a:prstGeom>
        </p:spPr>
      </p:pic>
      <p:pic>
        <p:nvPicPr>
          <p:cNvPr id="4" name="图片 3" descr="03_0468_3047218569,1124148079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5460" r="2963" b="10059"/>
          <a:stretch/>
        </p:blipFill>
        <p:spPr>
          <a:xfrm>
            <a:off x="5239003" y="-86186"/>
            <a:ext cx="8206016" cy="25749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8074" y="1221155"/>
            <a:ext cx="2739543" cy="1267646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8074" y="-87585"/>
            <a:ext cx="2739544" cy="1308740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74720" y="-87585"/>
            <a:ext cx="2717310" cy="1713654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rgbClr val="0E0E0E"/>
                </a:solidFill>
                <a:latin typeface="Helvetica"/>
                <a:cs typeface="Helvetica"/>
              </a:rPr>
              <a:t>Image </a:t>
            </a:r>
            <a:endParaRPr kumimoji="1" lang="zh-CN" altLang="en-US" sz="3200" b="1" dirty="0">
              <a:solidFill>
                <a:srgbClr val="0E0E0E"/>
              </a:solidFill>
              <a:latin typeface="Helvetica"/>
              <a:cs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074720" y="1626069"/>
            <a:ext cx="1404182" cy="872126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Helvetica"/>
                <a:cs typeface="Helvetica"/>
              </a:rPr>
              <a:t>Noisy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Helvetica"/>
                <a:cs typeface="Helvetica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Helvetica"/>
              <a:cs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670538" y="1626069"/>
            <a:ext cx="1318845" cy="872125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Helvetica"/>
                <a:cs typeface="Helvetica"/>
              </a:rPr>
              <a:t>True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Helvetica"/>
                <a:cs typeface="Helvetica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Helvetica"/>
              <a:cs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51692" y="-87585"/>
            <a:ext cx="2719766" cy="1308740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51124"/>
              </p:ext>
            </p:extLst>
          </p:nvPr>
        </p:nvGraphicFramePr>
        <p:xfrm>
          <a:off x="264554" y="358534"/>
          <a:ext cx="1466632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6" imgW="927100" imgH="330200" progId="Equation.DSMT4">
                  <p:embed/>
                </p:oleObj>
              </mc:Choice>
              <mc:Fallback>
                <p:oleObj name="Equation" r:id="rId6" imgW="927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554" y="358534"/>
                        <a:ext cx="1466632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-351692" y="1221155"/>
            <a:ext cx="2719766" cy="1267646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1184"/>
              </p:ext>
            </p:extLst>
          </p:nvPr>
        </p:nvGraphicFramePr>
        <p:xfrm>
          <a:off x="294966" y="1626070"/>
          <a:ext cx="1426451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8" imgW="901700" imgH="330200" progId="Equation.DSMT4">
                  <p:embed/>
                </p:oleObj>
              </mc:Choice>
              <mc:Fallback>
                <p:oleObj name="Equation" r:id="rId8" imgW="901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966" y="1626070"/>
                        <a:ext cx="1426451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22389"/>
              </p:ext>
            </p:extLst>
          </p:nvPr>
        </p:nvGraphicFramePr>
        <p:xfrm>
          <a:off x="2793575" y="260724"/>
          <a:ext cx="1868449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10" imgW="1181100" imgH="393700" progId="Equation.DSMT4">
                  <p:embed/>
                </p:oleObj>
              </mc:Choice>
              <mc:Fallback>
                <p:oleObj name="Equation" r:id="rId10" imgW="1181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3575" y="260724"/>
                        <a:ext cx="1868449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091433"/>
              </p:ext>
            </p:extLst>
          </p:nvPr>
        </p:nvGraphicFramePr>
        <p:xfrm>
          <a:off x="2813666" y="1538029"/>
          <a:ext cx="1848358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2" imgW="1168400" imgH="393700" progId="Equation.DSMT4">
                  <p:embed/>
                </p:oleObj>
              </mc:Choice>
              <mc:Fallback>
                <p:oleObj name="Equation" r:id="rId12" imgW="1168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3666" y="1538029"/>
                        <a:ext cx="1848358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177806" y="-549250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Helvetica"/>
                <a:cs typeface="Helvetica"/>
              </a:rPr>
              <a:t>Layout in each block</a:t>
            </a:r>
            <a:endParaRPr kumimoji="1" lang="zh-CN" alt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3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434</Words>
  <Application>Microsoft Macintosh PowerPoint</Application>
  <PresentationFormat>全屏显示(4:3)</PresentationFormat>
  <Paragraphs>234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XIAO</dc:creator>
  <cp:lastModifiedBy>Tong XIAO</cp:lastModifiedBy>
  <cp:revision>75</cp:revision>
  <dcterms:created xsi:type="dcterms:W3CDTF">2014-11-12T08:08:15Z</dcterms:created>
  <dcterms:modified xsi:type="dcterms:W3CDTF">2015-04-08T13:10:12Z</dcterms:modified>
</cp:coreProperties>
</file>