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8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3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2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5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9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A9A9A"/>
    <a:srgbClr val="FF0000"/>
    <a:srgbClr val="50AE39"/>
    <a:srgbClr val="3181FF"/>
    <a:srgbClr val="2A69AF"/>
    <a:srgbClr val="0E0E0E"/>
    <a:srgbClr val="000000"/>
    <a:srgbClr val="FF8000"/>
    <a:srgbClr val="FF00FF"/>
    <a:srgbClr val="0F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328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20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8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4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64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2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2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64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89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8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3" indent="0">
              <a:buNone/>
              <a:defRPr sz="2000"/>
            </a:lvl6pPr>
            <a:lvl7pPr marL="2742472" indent="0">
              <a:buNone/>
              <a:defRPr sz="2000"/>
            </a:lvl7pPr>
            <a:lvl8pPr marL="3199550" indent="0">
              <a:buNone/>
              <a:defRPr sz="2000"/>
            </a:lvl8pPr>
            <a:lvl9pPr marL="365662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7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1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45707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45707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4570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4570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4570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1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8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3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2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9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emf"/><Relationship Id="rId5" Type="http://schemas.openxmlformats.org/officeDocument/2006/relationships/image" Target="../media/image17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1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8" Type="http://schemas.openxmlformats.org/officeDocument/2006/relationships/image" Target="../media/image32.jpg"/><Relationship Id="rId9" Type="http://schemas.openxmlformats.org/officeDocument/2006/relationships/image" Target="../media/image33.jpg"/><Relationship Id="rId10" Type="http://schemas.openxmlformats.org/officeDocument/2006/relationships/image" Target="../media/image34.jpg"/><Relationship Id="rId11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-2100066" y="-4071897"/>
            <a:ext cx="13061126" cy="14402660"/>
            <a:chOff x="-1945518" y="-4071897"/>
            <a:chExt cx="13061126" cy="14402660"/>
          </a:xfrm>
        </p:grpSpPr>
        <p:sp>
          <p:nvSpPr>
            <p:cNvPr id="66" name="等腰三角形 65"/>
            <p:cNvSpPr/>
            <p:nvPr/>
          </p:nvSpPr>
          <p:spPr>
            <a:xfrm>
              <a:off x="4566753" y="3793222"/>
              <a:ext cx="6502400" cy="823964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-1911493" y="862177"/>
              <a:ext cx="13004800" cy="745051"/>
              <a:chOff x="-22301" y="4392649"/>
              <a:chExt cx="13004800" cy="745051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850640" y="4508644"/>
                <a:ext cx="1760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Chiffon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30126" y="4508644"/>
                <a:ext cx="1613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037110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-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-1911493" y="-4071897"/>
              <a:ext cx="13027101" cy="3975630"/>
              <a:chOff x="-22301" y="-6370"/>
              <a:chExt cx="13027101" cy="3975630"/>
            </a:xfrm>
          </p:grpSpPr>
          <p:pic>
            <p:nvPicPr>
              <p:cNvPr id="4" name="图片 3" descr="chiffon_windbreaker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5" name="图片 4" descr="coat_tshirt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24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6" name="图片 5" descr="downcoat_tshirt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36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8" name="图片 7" descr="knitwear_shawl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1200" y="5297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392000" y="3362343"/>
                <a:ext cx="2589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Windbreaker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080080" y="3362343"/>
                <a:ext cx="1711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Shawl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348920" y="3362343"/>
                <a:ext cx="1706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T-Shirt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724160" y="3361945"/>
                <a:ext cx="153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-22301" y="-6370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" name="组 40"/>
            <p:cNvGrpSpPr/>
            <p:nvPr/>
          </p:nvGrpSpPr>
          <p:grpSpPr>
            <a:xfrm>
              <a:off x="-1920162" y="6355133"/>
              <a:ext cx="13013469" cy="3975630"/>
              <a:chOff x="-1889192" y="6118311"/>
              <a:chExt cx="13013469" cy="3975630"/>
            </a:xfrm>
          </p:grpSpPr>
          <p:pic>
            <p:nvPicPr>
              <p:cNvPr id="25" name="图片 24" descr="downcoat_windbreaker_1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2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6" name="图片 25" descr="downcoat_windbreaker_2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4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7" name="图片 26" descr="knitwear_sweater_1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0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9" name="图片 28" descr="knitwear_sweater_2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89192" y="6842741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/>
            </p:nvSpPr>
            <p:spPr>
              <a:xfrm>
                <a:off x="-1200106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23928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992535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280620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880523" y="6118311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8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8000"/>
                  </a:solidFill>
                </a:endParaRPr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-1911493" y="4651639"/>
              <a:ext cx="13004800" cy="745051"/>
              <a:chOff x="22301" y="4392649"/>
              <a:chExt cx="13004800" cy="74505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695790" y="4508644"/>
                <a:ext cx="2144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081179" y="4508644"/>
                <a:ext cx="224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34013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3" name="等腰三角形 42"/>
            <p:cNvSpPr/>
            <p:nvPr/>
          </p:nvSpPr>
          <p:spPr>
            <a:xfrm>
              <a:off x="-1945518" y="5531169"/>
              <a:ext cx="13030156" cy="823964"/>
            </a:xfrm>
            <a:prstGeom prst="triangle">
              <a:avLst/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flipV="1">
              <a:off x="-1889192" y="-96269"/>
              <a:ext cx="12973830" cy="82377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57378" y="-22151"/>
              <a:ext cx="3572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Pure Random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29987" y="5720843"/>
              <a:ext cx="3163566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Confusing 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1167293" y="2724008"/>
              <a:ext cx="11418507" cy="902421"/>
            </a:xfrm>
            <a:prstGeom prst="rect">
              <a:avLst/>
            </a:prstGeom>
            <a:noFill/>
            <a:ln w="76200" cmpd="sng">
              <a:noFill/>
            </a:ln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50000"/>
                </a:lnSpc>
              </a:pPr>
              <a:endParaRPr kumimoji="1" lang="en-US" altLang="zh-CN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  <a:p>
              <a:pPr algn="ctr">
                <a:lnSpc>
                  <a:spcPct val="50000"/>
                </a:lnSpc>
              </a:pPr>
              <a:r>
                <a:rPr kumimoji="1" lang="en-US" altLang="zh-CN" sz="3200" b="1" dirty="0">
                  <a:solidFill>
                    <a:srgbClr val="2A69AF"/>
                  </a:solidFill>
                  <a:latin typeface="Helvetica"/>
                  <a:cs typeface="Helvetica"/>
                </a:rPr>
                <a:t>Label Noise Model and Convolutional Neural Networks</a:t>
              </a:r>
            </a:p>
            <a:p>
              <a:pPr algn="ctr">
                <a:lnSpc>
                  <a:spcPct val="50000"/>
                </a:lnSpc>
              </a:pPr>
              <a:endParaRPr kumimoji="1" lang="zh-CN" altLang="en-US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-1932840" y="3658284"/>
              <a:ext cx="6502400" cy="823777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-1932840" y="1797264"/>
              <a:ext cx="6502400" cy="823964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34710" y="3658284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4710" y="1955585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4566753" y="1624049"/>
              <a:ext cx="6502400" cy="823777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709501" y="3982896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709501" y="1693975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-1911493" y="2652207"/>
              <a:ext cx="13004800" cy="997654"/>
            </a:xfrm>
            <a:prstGeom prst="rect">
              <a:avLst/>
            </a:prstGeom>
            <a:noFill/>
            <a:ln w="76200" cmpd="sng">
              <a:solidFill>
                <a:srgbClr val="2A69A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-2872646" y="-310"/>
            <a:ext cx="18756625" cy="6502400"/>
            <a:chOff x="-2872648" y="-311"/>
            <a:chExt cx="18756625" cy="6502400"/>
          </a:xfrm>
        </p:grpSpPr>
        <p:pic>
          <p:nvPicPr>
            <p:cNvPr id="4" name="图片 3" descr="tshirt_clear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-311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tshirt_clear_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-311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tshirt_confusing_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3250889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tshirt_confusing_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3250889"/>
              <a:ext cx="3251200" cy="3251200"/>
            </a:xfrm>
            <a:prstGeom prst="rect">
              <a:avLst/>
            </a:prstGeom>
          </p:spPr>
        </p:pic>
        <p:grpSp>
          <p:nvGrpSpPr>
            <p:cNvPr id="30" name="组 29"/>
            <p:cNvGrpSpPr/>
            <p:nvPr/>
          </p:nvGrpSpPr>
          <p:grpSpPr>
            <a:xfrm>
              <a:off x="522146" y="471671"/>
              <a:ext cx="5458108" cy="2307237"/>
              <a:chOff x="522146" y="471659"/>
              <a:chExt cx="5458108" cy="23072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22146" y="471659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Pointless Noise     2%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7%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6104" y="491815"/>
                <a:ext cx="205288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91%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86104" y="1372492"/>
                <a:ext cx="6346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586104" y="2253168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9751138" y="3722871"/>
              <a:ext cx="6132839" cy="2307237"/>
              <a:chOff x="9751138" y="3663165"/>
              <a:chExt cx="6132839" cy="230723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9751138" y="3663165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24%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Pointless Noise         18%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815097" y="3683321"/>
                <a:ext cx="6062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815097" y="4563998"/>
                <a:ext cx="49450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815097" y="5444674"/>
                <a:ext cx="15206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58%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9753600" y="471671"/>
              <a:ext cx="5458108" cy="2307237"/>
              <a:chOff x="9753600" y="600526"/>
              <a:chExt cx="5458108" cy="230723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9753600" y="600526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Pointless Noise      5%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  13%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817558" y="620682"/>
                <a:ext cx="198556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82%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17558" y="1501359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2817558" y="2382035"/>
                <a:ext cx="35482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519684" y="3722871"/>
              <a:ext cx="6132839" cy="2307237"/>
              <a:chOff x="519684" y="3574257"/>
              <a:chExt cx="6132839" cy="230723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519684" y="3574257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 31%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Pointless Noise      6%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583643" y="3594413"/>
                <a:ext cx="69731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583642" y="4475090"/>
                <a:ext cx="153519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83643" y="5355766"/>
                <a:ext cx="1474326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63%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9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 31"/>
          <p:cNvGrpSpPr/>
          <p:nvPr/>
        </p:nvGrpSpPr>
        <p:grpSpPr>
          <a:xfrm>
            <a:off x="5816952" y="4932871"/>
            <a:ext cx="2818705" cy="2159000"/>
            <a:chOff x="5699731" y="3925646"/>
            <a:chExt cx="2818705" cy="2159000"/>
          </a:xfrm>
        </p:grpSpPr>
        <p:sp>
          <p:nvSpPr>
            <p:cNvPr id="29" name="矩形 28"/>
            <p:cNvSpPr/>
            <p:nvPr/>
          </p:nvSpPr>
          <p:spPr>
            <a:xfrm>
              <a:off x="5699731" y="3925646"/>
              <a:ext cx="2651997" cy="2159000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22" name="组 21"/>
            <p:cNvGrpSpPr/>
            <p:nvPr/>
          </p:nvGrpSpPr>
          <p:grpSpPr>
            <a:xfrm>
              <a:off x="5838666" y="4497933"/>
              <a:ext cx="2679770" cy="1384420"/>
              <a:chOff x="5402115" y="1716046"/>
              <a:chExt cx="2679770" cy="1384420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5402115" y="1736571"/>
                <a:ext cx="26797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Noise Free              41%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Pointless          3%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Confusing                56%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820406" y="1716046"/>
                <a:ext cx="38528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820405" y="2210257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20405" y="2704468"/>
                <a:ext cx="490912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b="1" dirty="0">
                  <a:latin typeface="Helvetica"/>
                  <a:cs typeface="Helvetica"/>
                </a:endParaRPr>
              </a:p>
            </p:txBody>
          </p:sp>
        </p:grp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4076592"/>
                </p:ext>
              </p:extLst>
            </p:nvPr>
          </p:nvGraphicFramePr>
          <p:xfrm>
            <a:off x="5908958" y="4083069"/>
            <a:ext cx="901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Equation" r:id="rId3" imgW="901700" imgH="330200" progId="Equation.DSMT4">
                    <p:embed/>
                  </p:oleObj>
                </mc:Choice>
                <mc:Fallback>
                  <p:oleObj name="Equation" r:id="rId3" imgW="9017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08958" y="4083069"/>
                          <a:ext cx="9017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图片 3" descr="diagram_input_im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7883" y="1817793"/>
            <a:ext cx="3251200" cy="3251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696179" y="-218631"/>
            <a:ext cx="3505200" cy="2159000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5 Layers of</a:t>
            </a:r>
          </a:p>
          <a:p>
            <a:pPr algn="ctr"/>
            <a:r>
              <a:rPr kumimoji="1" lang="en-US" altLang="zh-CN" sz="2800" b="1" dirty="0" err="1">
                <a:latin typeface="Helvetica"/>
                <a:cs typeface="Helvetica"/>
              </a:rPr>
              <a:t>Conv</a:t>
            </a:r>
            <a:r>
              <a:rPr kumimoji="1" lang="en-US" altLang="zh-CN" sz="2800" b="1" dirty="0">
                <a:latin typeface="Helvetica"/>
                <a:cs typeface="Helvetica"/>
              </a:rPr>
              <a:t> + </a:t>
            </a:r>
          </a:p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Pool + Norm</a:t>
            </a:r>
          </a:p>
        </p:txBody>
      </p:sp>
      <p:sp>
        <p:nvSpPr>
          <p:cNvPr id="6" name="矩形 5"/>
          <p:cNvSpPr/>
          <p:nvPr/>
        </p:nvSpPr>
        <p:spPr>
          <a:xfrm>
            <a:off x="1493325" y="-218631"/>
            <a:ext cx="3505200" cy="2159000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3 FC Layers</a:t>
            </a:r>
          </a:p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of Size</a:t>
            </a:r>
          </a:p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4096→4096→14</a:t>
            </a:r>
          </a:p>
        </p:txBody>
      </p:sp>
      <p:sp>
        <p:nvSpPr>
          <p:cNvPr id="7" name="矩形 6"/>
          <p:cNvSpPr/>
          <p:nvPr/>
        </p:nvSpPr>
        <p:spPr>
          <a:xfrm>
            <a:off x="-2703679" y="4931526"/>
            <a:ext cx="3505200" cy="2159000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5 Layers of</a:t>
            </a:r>
          </a:p>
          <a:p>
            <a:pPr algn="ctr"/>
            <a:r>
              <a:rPr kumimoji="1" lang="en-US" altLang="zh-CN" sz="2800" b="1" dirty="0" err="1">
                <a:latin typeface="Helvetica"/>
                <a:cs typeface="Helvetica"/>
              </a:rPr>
              <a:t>Conv</a:t>
            </a:r>
            <a:r>
              <a:rPr kumimoji="1" lang="en-US" altLang="zh-CN" sz="2800" b="1" dirty="0">
                <a:latin typeface="Helvetica"/>
                <a:cs typeface="Helvetica"/>
              </a:rPr>
              <a:t> +</a:t>
            </a:r>
          </a:p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Pool + Norm</a:t>
            </a:r>
          </a:p>
        </p:txBody>
      </p:sp>
      <p:sp>
        <p:nvSpPr>
          <p:cNvPr id="8" name="矩形 7"/>
          <p:cNvSpPr/>
          <p:nvPr/>
        </p:nvSpPr>
        <p:spPr>
          <a:xfrm>
            <a:off x="1493325" y="4934326"/>
            <a:ext cx="3505200" cy="2159000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3 FC Layers</a:t>
            </a:r>
          </a:p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of Size</a:t>
            </a:r>
          </a:p>
          <a:p>
            <a:pPr algn="ctr"/>
            <a:r>
              <a:rPr kumimoji="1" lang="en-US" altLang="zh-CN" sz="2800" b="1" dirty="0">
                <a:latin typeface="Helvetica"/>
                <a:cs typeface="Helvetica"/>
              </a:rPr>
              <a:t>4096→1024→3</a:t>
            </a:r>
          </a:p>
        </p:txBody>
      </p:sp>
      <p:sp>
        <p:nvSpPr>
          <p:cNvPr id="9" name="矩形 8"/>
          <p:cNvSpPr/>
          <p:nvPr/>
        </p:nvSpPr>
        <p:spPr>
          <a:xfrm>
            <a:off x="9337449" y="2644313"/>
            <a:ext cx="2624666" cy="1788362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Helvetica"/>
                <a:cs typeface="Helvetica"/>
              </a:rPr>
              <a:t>Label Noise Model Layer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5905202" y="-241862"/>
            <a:ext cx="2489491" cy="2322497"/>
            <a:chOff x="5402115" y="1229956"/>
            <a:chExt cx="2489491" cy="2322497"/>
          </a:xfrm>
        </p:grpSpPr>
        <p:sp>
          <p:nvSpPr>
            <p:cNvPr id="10" name="文本框 9"/>
            <p:cNvSpPr txBox="1"/>
            <p:nvPr/>
          </p:nvSpPr>
          <p:spPr>
            <a:xfrm>
              <a:off x="5402115" y="1736571"/>
              <a:ext cx="248949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Helvetica"/>
                  <a:cs typeface="Helvetica"/>
                </a:rPr>
                <a:t>Down Coat</a:t>
              </a:r>
            </a:p>
            <a:p>
              <a:endParaRPr kumimoji="1" lang="en-US" altLang="zh-CN" sz="1600" b="1" dirty="0">
                <a:latin typeface="Helvetica"/>
                <a:cs typeface="Helvetica"/>
              </a:endParaRPr>
            </a:p>
            <a:p>
              <a:r>
                <a:rPr kumimoji="1" lang="en-US" altLang="zh-CN" sz="1600" b="1" dirty="0">
                  <a:latin typeface="Helvetica"/>
                  <a:cs typeface="Helvetica"/>
                </a:rPr>
                <a:t>Windbreaker      4%</a:t>
              </a:r>
            </a:p>
            <a:p>
              <a:endParaRPr kumimoji="1" lang="en-US" altLang="zh-CN" sz="1600" b="1" dirty="0">
                <a:latin typeface="Helvetica"/>
                <a:cs typeface="Helvetica"/>
              </a:endParaRPr>
            </a:p>
            <a:p>
              <a:r>
                <a:rPr kumimoji="1" lang="en-US" altLang="zh-CN" sz="1600" b="1" dirty="0">
                  <a:latin typeface="Helvetica"/>
                  <a:cs typeface="Helvetica"/>
                </a:rPr>
                <a:t>Jacket               1%</a:t>
              </a:r>
            </a:p>
            <a:p>
              <a:endParaRPr kumimoji="1" lang="en-US" altLang="zh-CN" sz="1600" b="1" dirty="0">
                <a:latin typeface="Helvetica"/>
                <a:cs typeface="Helvetica"/>
              </a:endParaRPr>
            </a:p>
            <a:p>
              <a:r>
                <a:rPr kumimoji="1" lang="en-US" altLang="zh-CN" sz="1600" b="1" dirty="0">
                  <a:latin typeface="Helvetica"/>
                  <a:cs typeface="Helvetica"/>
                </a:rPr>
                <a:t>……</a:t>
              </a:r>
              <a:endParaRPr kumimoji="1" lang="zh-CN" altLang="en-US" sz="1600" b="1" dirty="0">
                <a:latin typeface="Helvetica"/>
                <a:cs typeface="Helvetic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20405" y="1716046"/>
              <a:ext cx="991535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>
                  <a:latin typeface="Helvetica"/>
                  <a:cs typeface="Helvetica"/>
                </a:rPr>
                <a:t>94%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20405" y="2210257"/>
              <a:ext cx="14515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dirty="0">
                <a:latin typeface="Helvetica"/>
                <a:cs typeface="Helvetic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20405" y="2704468"/>
              <a:ext cx="4571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309753"/>
                </p:ext>
              </p:extLst>
            </p:nvPr>
          </p:nvGraphicFramePr>
          <p:xfrm>
            <a:off x="5472407" y="1229956"/>
            <a:ext cx="927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Equation" r:id="rId6" imgW="927100" imgH="330200" progId="Equation.DSMT4">
                    <p:embed/>
                  </p:oleObj>
                </mc:Choice>
                <mc:Fallback>
                  <p:oleObj name="Equation" r:id="rId6" imgW="9271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72407" y="1229956"/>
                          <a:ext cx="9271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20"/>
          <p:cNvSpPr/>
          <p:nvPr/>
        </p:nvSpPr>
        <p:spPr>
          <a:xfrm>
            <a:off x="5813256" y="-453543"/>
            <a:ext cx="2651997" cy="2635799"/>
          </a:xfrm>
          <a:prstGeom prst="rect">
            <a:avLst/>
          </a:prstGeom>
          <a:solidFill>
            <a:srgbClr val="2A69AF">
              <a:alpha val="13000"/>
            </a:srgbClr>
          </a:solidFill>
          <a:ln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2715119" y="2630553"/>
            <a:ext cx="2624667" cy="18158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zh-CN" sz="2800" b="1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ctr"/>
            <a:r>
              <a:rPr kumimoji="1" lang="en-US" altLang="zh-CN" sz="2800" b="1" dirty="0">
                <a:solidFill>
                  <a:srgbClr val="FFFFFF"/>
                </a:solidFill>
                <a:latin typeface="Helvetica"/>
                <a:cs typeface="Helvetica"/>
              </a:rPr>
              <a:t>Weak Label:</a:t>
            </a:r>
          </a:p>
          <a:p>
            <a:pPr algn="ctr"/>
            <a:r>
              <a:rPr kumimoji="1" lang="en-US" altLang="zh-CN" sz="2800" b="1" dirty="0">
                <a:solidFill>
                  <a:srgbClr val="FFFFFF"/>
                </a:solidFill>
                <a:latin typeface="Helvetica"/>
                <a:cs typeface="Helvetica"/>
              </a:rPr>
              <a:t>Windbreaker</a:t>
            </a:r>
          </a:p>
          <a:p>
            <a:pPr algn="ctr"/>
            <a:endParaRPr kumimoji="1" lang="zh-CN" altLang="en-US" sz="28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9328794" y="-453543"/>
            <a:ext cx="2651997" cy="2635799"/>
            <a:chOff x="9092756" y="-3253126"/>
            <a:chExt cx="2651997" cy="2635799"/>
          </a:xfrm>
        </p:grpSpPr>
        <p:grpSp>
          <p:nvGrpSpPr>
            <p:cNvPr id="37" name="组 36"/>
            <p:cNvGrpSpPr/>
            <p:nvPr/>
          </p:nvGrpSpPr>
          <p:grpSpPr>
            <a:xfrm>
              <a:off x="9235946" y="-2610771"/>
              <a:ext cx="2489491" cy="1836407"/>
              <a:chOff x="5402115" y="1716046"/>
              <a:chExt cx="2489491" cy="1836407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820405" y="1716046"/>
                <a:ext cx="89150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75%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20405" y="2210257"/>
                <a:ext cx="21064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820405" y="2704468"/>
                <a:ext cx="109234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9092756" y="-3253126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743629"/>
                </p:ext>
              </p:extLst>
            </p:nvPr>
          </p:nvGraphicFramePr>
          <p:xfrm>
            <a:off x="9279407" y="-3105560"/>
            <a:ext cx="1181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Equation" r:id="rId8" imgW="1181100" imgH="393700" progId="Equation.DSMT4">
                    <p:embed/>
                  </p:oleObj>
                </mc:Choice>
                <mc:Fallback>
                  <p:oleObj name="Equation" r:id="rId8" imgW="11811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279407" y="-3105560"/>
                          <a:ext cx="11811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 54"/>
          <p:cNvGrpSpPr/>
          <p:nvPr/>
        </p:nvGrpSpPr>
        <p:grpSpPr>
          <a:xfrm>
            <a:off x="9325407" y="4931527"/>
            <a:ext cx="2730088" cy="2159000"/>
            <a:chOff x="7043786" y="7147487"/>
            <a:chExt cx="2730088" cy="2159000"/>
          </a:xfrm>
        </p:grpSpPr>
        <p:grpSp>
          <p:nvGrpSpPr>
            <p:cNvPr id="47" name="组 46"/>
            <p:cNvGrpSpPr/>
            <p:nvPr/>
          </p:nvGrpSpPr>
          <p:grpSpPr>
            <a:xfrm>
              <a:off x="7094104" y="7757080"/>
              <a:ext cx="2679770" cy="1384420"/>
              <a:chOff x="5402115" y="1716046"/>
              <a:chExt cx="2679770" cy="138442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5402115" y="1736571"/>
                <a:ext cx="26797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Noise Free   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Pointless    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Confusing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820407" y="1716046"/>
                <a:ext cx="195598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20405" y="2210257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820404" y="2704468"/>
                <a:ext cx="1052422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b="1" dirty="0" smtClean="0">
                    <a:latin typeface="Helvetica"/>
                    <a:cs typeface="Helvetica"/>
                  </a:rPr>
                  <a:t>85%</a:t>
                </a:r>
                <a:endParaRPr kumimoji="1" lang="zh-CN" altLang="en-US" b="1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7043786" y="7147487"/>
              <a:ext cx="2651997" cy="2159000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419176"/>
                </p:ext>
              </p:extLst>
            </p:nvPr>
          </p:nvGraphicFramePr>
          <p:xfrm>
            <a:off x="7139950" y="7238627"/>
            <a:ext cx="1168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Equation" r:id="rId10" imgW="1168400" imgH="393700" progId="Equation.DSMT4">
                    <p:embed/>
                  </p:oleObj>
                </mc:Choice>
                <mc:Fallback>
                  <p:oleObj name="Equation" r:id="rId10" imgW="11684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139950" y="7238627"/>
                          <a:ext cx="11684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文本框 55"/>
          <p:cNvSpPr txBox="1"/>
          <p:nvPr/>
        </p:nvSpPr>
        <p:spPr>
          <a:xfrm>
            <a:off x="1493325" y="2537183"/>
            <a:ext cx="3505200" cy="1815882"/>
          </a:xfrm>
          <a:prstGeom prst="rect">
            <a:avLst/>
          </a:prstGeom>
          <a:solidFill>
            <a:srgbClr val="50AE39"/>
          </a:solidFill>
          <a:ln>
            <a:solidFill>
              <a:srgbClr val="50AE39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zh-CN" sz="2800" b="1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ctr"/>
            <a:r>
              <a:rPr kumimoji="1" lang="en-US" altLang="zh-CN" sz="2800" b="1" dirty="0">
                <a:solidFill>
                  <a:srgbClr val="FFFFFF"/>
                </a:solidFill>
                <a:latin typeface="Helvetica"/>
                <a:cs typeface="Helvetica"/>
              </a:rPr>
              <a:t>Strongly Labeled Dataset</a:t>
            </a:r>
          </a:p>
          <a:p>
            <a:pPr algn="ctr"/>
            <a:endParaRPr kumimoji="1" lang="zh-CN" altLang="en-US" sz="28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58" name="肘形连接符 57"/>
          <p:cNvCxnSpPr>
            <a:stCxn id="4" idx="3"/>
            <a:endCxn id="5" idx="1"/>
          </p:cNvCxnSpPr>
          <p:nvPr/>
        </p:nvCxnSpPr>
        <p:spPr>
          <a:xfrm flipV="1">
            <a:off x="-3456683" y="860869"/>
            <a:ext cx="760504" cy="2582524"/>
          </a:xfrm>
          <a:prstGeom prst="bentConnector3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" idx="3"/>
            <a:endCxn id="7" idx="1"/>
          </p:cNvCxnSpPr>
          <p:nvPr/>
        </p:nvCxnSpPr>
        <p:spPr>
          <a:xfrm>
            <a:off x="-3456683" y="3443393"/>
            <a:ext cx="753004" cy="2567633"/>
          </a:xfrm>
          <a:prstGeom prst="bentConnector3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5" idx="3"/>
            <a:endCxn id="6" idx="1"/>
          </p:cNvCxnSpPr>
          <p:nvPr/>
        </p:nvCxnSpPr>
        <p:spPr>
          <a:xfrm>
            <a:off x="809021" y="860869"/>
            <a:ext cx="684304" cy="0"/>
          </a:xfrm>
          <a:prstGeom prst="straightConnector1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6" idx="3"/>
            <a:endCxn id="21" idx="1"/>
          </p:cNvCxnSpPr>
          <p:nvPr/>
        </p:nvCxnSpPr>
        <p:spPr>
          <a:xfrm>
            <a:off x="4998525" y="860869"/>
            <a:ext cx="814731" cy="3488"/>
          </a:xfrm>
          <a:prstGeom prst="straightConnector1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7" idx="3"/>
            <a:endCxn id="8" idx="1"/>
          </p:cNvCxnSpPr>
          <p:nvPr/>
        </p:nvCxnSpPr>
        <p:spPr>
          <a:xfrm>
            <a:off x="801521" y="6011026"/>
            <a:ext cx="691804" cy="2800"/>
          </a:xfrm>
          <a:prstGeom prst="straightConnector1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8" idx="3"/>
            <a:endCxn id="29" idx="1"/>
          </p:cNvCxnSpPr>
          <p:nvPr/>
        </p:nvCxnSpPr>
        <p:spPr>
          <a:xfrm flipV="1">
            <a:off x="4998525" y="6012371"/>
            <a:ext cx="818427" cy="1455"/>
          </a:xfrm>
          <a:prstGeom prst="straightConnector1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21" idx="3"/>
            <a:endCxn id="9" idx="1"/>
          </p:cNvCxnSpPr>
          <p:nvPr/>
        </p:nvCxnSpPr>
        <p:spPr>
          <a:xfrm>
            <a:off x="8465253" y="864357"/>
            <a:ext cx="872196" cy="2674137"/>
          </a:xfrm>
          <a:prstGeom prst="bentConnector3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9" idx="3"/>
            <a:endCxn id="9" idx="1"/>
          </p:cNvCxnSpPr>
          <p:nvPr/>
        </p:nvCxnSpPr>
        <p:spPr>
          <a:xfrm flipV="1">
            <a:off x="8468949" y="3538494"/>
            <a:ext cx="868500" cy="2473877"/>
          </a:xfrm>
          <a:prstGeom prst="bentConnector3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9" idx="0"/>
            <a:endCxn id="38" idx="2"/>
          </p:cNvCxnSpPr>
          <p:nvPr/>
        </p:nvCxnSpPr>
        <p:spPr>
          <a:xfrm flipV="1">
            <a:off x="10649782" y="2182256"/>
            <a:ext cx="5011" cy="462057"/>
          </a:xfrm>
          <a:prstGeom prst="straightConnector1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33" idx="1"/>
            <a:endCxn id="9" idx="3"/>
          </p:cNvCxnSpPr>
          <p:nvPr/>
        </p:nvCxnSpPr>
        <p:spPr>
          <a:xfrm flipH="1">
            <a:off x="11962115" y="3538494"/>
            <a:ext cx="753004" cy="0"/>
          </a:xfrm>
          <a:prstGeom prst="straightConnector1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9" idx="2"/>
            <a:endCxn id="49" idx="0"/>
          </p:cNvCxnSpPr>
          <p:nvPr/>
        </p:nvCxnSpPr>
        <p:spPr>
          <a:xfrm>
            <a:off x="10649782" y="4432675"/>
            <a:ext cx="1624" cy="498852"/>
          </a:xfrm>
          <a:prstGeom prst="straightConnector1">
            <a:avLst/>
          </a:prstGeom>
          <a:ln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56" idx="0"/>
            <a:endCxn id="6" idx="2"/>
          </p:cNvCxnSpPr>
          <p:nvPr/>
        </p:nvCxnSpPr>
        <p:spPr>
          <a:xfrm flipV="1">
            <a:off x="3245925" y="1940369"/>
            <a:ext cx="0" cy="596814"/>
          </a:xfrm>
          <a:prstGeom prst="straightConnector1">
            <a:avLst/>
          </a:prstGeom>
          <a:ln w="76200" cmpd="sng">
            <a:solidFill>
              <a:srgbClr val="50AE3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6" idx="2"/>
            <a:endCxn id="8" idx="0"/>
          </p:cNvCxnSpPr>
          <p:nvPr/>
        </p:nvCxnSpPr>
        <p:spPr>
          <a:xfrm>
            <a:off x="3245925" y="4353065"/>
            <a:ext cx="0" cy="581261"/>
          </a:xfrm>
          <a:prstGeom prst="straightConnector1">
            <a:avLst/>
          </a:prstGeom>
          <a:ln w="76200" cmpd="sng">
            <a:solidFill>
              <a:srgbClr val="50AE3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38" idx="0"/>
            <a:endCxn id="6" idx="0"/>
          </p:cNvCxnSpPr>
          <p:nvPr/>
        </p:nvCxnSpPr>
        <p:spPr>
          <a:xfrm rot="16200000" flipH="1" flipV="1">
            <a:off x="6832903" y="-4040521"/>
            <a:ext cx="234912" cy="7408868"/>
          </a:xfrm>
          <a:prstGeom prst="bentConnector3">
            <a:avLst>
              <a:gd name="adj1" fmla="val -281059"/>
            </a:avLst>
          </a:prstGeom>
          <a:ln w="76200" cmpd="sng"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49" idx="2"/>
            <a:endCxn id="8" idx="2"/>
          </p:cNvCxnSpPr>
          <p:nvPr/>
        </p:nvCxnSpPr>
        <p:spPr>
          <a:xfrm rot="5400000">
            <a:off x="6947267" y="3389186"/>
            <a:ext cx="2799" cy="7405481"/>
          </a:xfrm>
          <a:prstGeom prst="bentConnector3">
            <a:avLst>
              <a:gd name="adj1" fmla="val 22474348"/>
            </a:avLst>
          </a:prstGeom>
          <a:ln w="76200" cmpd="sng">
            <a:solidFill>
              <a:srgbClr val="2A69A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8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-4542344" y="9014864"/>
            <a:ext cx="9916538" cy="3271491"/>
            <a:chOff x="5448474" y="-1652792"/>
            <a:chExt cx="9916538" cy="3271491"/>
          </a:xfrm>
        </p:grpSpPr>
        <p:grpSp>
          <p:nvGrpSpPr>
            <p:cNvPr id="60" name="组 59"/>
            <p:cNvGrpSpPr/>
            <p:nvPr/>
          </p:nvGrpSpPr>
          <p:grpSpPr>
            <a:xfrm>
              <a:off x="5448474" y="-1632501"/>
              <a:ext cx="9916538" cy="3251200"/>
              <a:chOff x="5448474" y="-1632501"/>
              <a:chExt cx="9916538" cy="3251200"/>
            </a:xfrm>
          </p:grpSpPr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8474" y="-1598192"/>
                <a:ext cx="2820893" cy="2820893"/>
              </a:xfrm>
              <a:prstGeom prst="rect">
                <a:avLst/>
              </a:prstGeom>
            </p:spPr>
          </p:pic>
          <p:grpSp>
            <p:nvGrpSpPr>
              <p:cNvPr id="34" name="组 33"/>
              <p:cNvGrpSpPr/>
              <p:nvPr/>
            </p:nvGrpSpPr>
            <p:grpSpPr>
              <a:xfrm>
                <a:off x="8543037" y="-1632501"/>
                <a:ext cx="3501697" cy="1384420"/>
                <a:chOff x="5402114" y="1718299"/>
                <a:chExt cx="3501697" cy="1384420"/>
              </a:xfrm>
            </p:grpSpPr>
            <p:sp>
              <p:nvSpPr>
                <p:cNvPr id="52" name="文本框 51"/>
                <p:cNvSpPr txBox="1"/>
                <p:nvPr/>
              </p:nvSpPr>
              <p:spPr>
                <a:xfrm>
                  <a:off x="5402114" y="1736571"/>
                  <a:ext cx="3501697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T-Shirt                  40%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Sweater              30%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Knitwear           27%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6964712" y="1718299"/>
                  <a:ext cx="527571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6964711" y="2212510"/>
                  <a:ext cx="350991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6964712" y="2706721"/>
                  <a:ext cx="289865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8522879" y="225143"/>
                <a:ext cx="3340436" cy="1393556"/>
                <a:chOff x="5402114" y="1706910"/>
                <a:chExt cx="3340436" cy="1393556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5402114" y="1736571"/>
                  <a:ext cx="3340436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Noise Free               57%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Pointless        10%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Confusing           33%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6984871" y="1706910"/>
                  <a:ext cx="730716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6984871" y="2205689"/>
                  <a:ext cx="142086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6984870" y="2704468"/>
                  <a:ext cx="396495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b="1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11863315" y="-1632501"/>
                <a:ext cx="3501697" cy="1384420"/>
                <a:chOff x="5402114" y="1718299"/>
                <a:chExt cx="3501697" cy="1384420"/>
              </a:xfrm>
            </p:grpSpPr>
            <p:sp>
              <p:nvSpPr>
                <p:cNvPr id="44" name="文本框 43"/>
                <p:cNvSpPr txBox="1"/>
                <p:nvPr/>
              </p:nvSpPr>
              <p:spPr>
                <a:xfrm>
                  <a:off x="5402114" y="1736571"/>
                  <a:ext cx="3501697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Sweater</a:t>
                  </a: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Knitwear           24%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T-Shirt           2%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6964713" y="1718299"/>
                  <a:ext cx="931226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71%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6964709" y="2212510"/>
                  <a:ext cx="274305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6964712" y="2706721"/>
                  <a:ext cx="36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/>
                </a:p>
              </p:txBody>
            </p:sp>
          </p:grpSp>
          <p:grpSp>
            <p:nvGrpSpPr>
              <p:cNvPr id="37" name="组 36"/>
              <p:cNvGrpSpPr/>
              <p:nvPr/>
            </p:nvGrpSpPr>
            <p:grpSpPr>
              <a:xfrm>
                <a:off x="11845041" y="225143"/>
                <a:ext cx="3340436" cy="1393556"/>
                <a:chOff x="5402114" y="1706910"/>
                <a:chExt cx="3340436" cy="1393556"/>
              </a:xfrm>
            </p:grpSpPr>
            <p:sp>
              <p:nvSpPr>
                <p:cNvPr id="40" name="文本框 39"/>
                <p:cNvSpPr txBox="1"/>
                <p:nvPr/>
              </p:nvSpPr>
              <p:spPr>
                <a:xfrm>
                  <a:off x="5402114" y="1736571"/>
                  <a:ext cx="3340436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Noise Free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Pointless       5%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Confusing        24%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984870" y="1706910"/>
                  <a:ext cx="929343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>
                      <a:latin typeface="Helvetica"/>
                      <a:cs typeface="Helvetica"/>
                    </a:rPr>
                    <a:t>7</a:t>
                  </a: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1%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6984871" y="2205689"/>
                  <a:ext cx="70114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6984870" y="2704468"/>
                  <a:ext cx="272417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b="1" dirty="0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5448474" y="1188392"/>
                <a:ext cx="1410145" cy="400110"/>
              </a:xfrm>
              <a:prstGeom prst="rect">
                <a:avLst/>
              </a:prstGeom>
              <a:solidFill>
                <a:srgbClr val="2A69A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Sweater</a:t>
                </a:r>
                <a:endParaRPr kumimoji="1" lang="zh-CN" altLang="en-US" sz="20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858619" y="1188392"/>
                <a:ext cx="1410748" cy="400110"/>
              </a:xfrm>
              <a:prstGeom prst="rect">
                <a:avLst/>
              </a:prstGeom>
              <a:solidFill>
                <a:srgbClr val="50AE3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Sweater</a:t>
                </a:r>
                <a:endParaRPr kumimoji="1" lang="zh-CN" altLang="en-US" sz="20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62" name="直线连接符 61"/>
            <p:cNvCxnSpPr/>
            <p:nvPr/>
          </p:nvCxnSpPr>
          <p:spPr>
            <a:xfrm>
              <a:off x="8514011" y="-16037"/>
              <a:ext cx="6323711" cy="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/>
            <p:nvPr/>
          </p:nvCxnSpPr>
          <p:spPr>
            <a:xfrm>
              <a:off x="11663949" y="-1652792"/>
              <a:ext cx="18274" cy="325120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 140"/>
          <p:cNvGrpSpPr/>
          <p:nvPr/>
        </p:nvGrpSpPr>
        <p:grpSpPr>
          <a:xfrm>
            <a:off x="-4634577" y="-1657746"/>
            <a:ext cx="19873393" cy="7472452"/>
            <a:chOff x="-4634577" y="-1657746"/>
            <a:chExt cx="19873393" cy="7472452"/>
          </a:xfrm>
        </p:grpSpPr>
        <p:grpSp>
          <p:nvGrpSpPr>
            <p:cNvPr id="66" name="组 65"/>
            <p:cNvGrpSpPr/>
            <p:nvPr/>
          </p:nvGrpSpPr>
          <p:grpSpPr>
            <a:xfrm>
              <a:off x="-4634577" y="-1657746"/>
              <a:ext cx="9916538" cy="3251200"/>
              <a:chOff x="-4640437" y="-1632501"/>
              <a:chExt cx="9916538" cy="3251200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-4640437" y="-1632501"/>
                <a:ext cx="9916538" cy="3251200"/>
                <a:chOff x="-1798747" y="-1625600"/>
                <a:chExt cx="9916538" cy="3251200"/>
              </a:xfrm>
            </p:grpSpPr>
            <p:pic>
              <p:nvPicPr>
                <p:cNvPr id="4" name="图片 3" descr="model_output_input_image_1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798747" y="-1591291"/>
                  <a:ext cx="2820893" cy="2820893"/>
                </a:xfrm>
                <a:prstGeom prst="rect">
                  <a:avLst/>
                </a:prstGeom>
              </p:spPr>
            </p:pic>
            <p:grpSp>
              <p:nvGrpSpPr>
                <p:cNvPr id="6" name="组 5"/>
                <p:cNvGrpSpPr/>
                <p:nvPr/>
              </p:nvGrpSpPr>
              <p:grpSpPr>
                <a:xfrm>
                  <a:off x="1295816" y="-1625600"/>
                  <a:ext cx="3501697" cy="1384420"/>
                  <a:chOff x="5402114" y="1718299"/>
                  <a:chExt cx="3501697" cy="1384420"/>
                </a:xfrm>
              </p:grpSpPr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5402114" y="1736571"/>
                    <a:ext cx="3501697" cy="13336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Sweater                 44%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Shirt                     39%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Knitwear         10%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6964712" y="1718299"/>
                    <a:ext cx="566785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zh-CN" altLang="en-US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6964711" y="2212510"/>
                    <a:ext cx="460952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6964713" y="2706721"/>
                    <a:ext cx="116986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b="1" dirty="0"/>
                  </a:p>
                </p:txBody>
              </p:sp>
            </p:grpSp>
            <p:grpSp>
              <p:nvGrpSpPr>
                <p:cNvPr id="13" name="组 12"/>
                <p:cNvGrpSpPr/>
                <p:nvPr/>
              </p:nvGrpSpPr>
              <p:grpSpPr>
                <a:xfrm>
                  <a:off x="1275658" y="232044"/>
                  <a:ext cx="3340436" cy="1393556"/>
                  <a:chOff x="5402114" y="1706910"/>
                  <a:chExt cx="3340436" cy="1393556"/>
                </a:xfrm>
              </p:grpSpPr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5402114" y="1736571"/>
                    <a:ext cx="3340436" cy="13336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Noise Free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Pointless          19%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Confusing       16%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6984870" y="1706910"/>
                    <a:ext cx="885259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65%</a:t>
                    </a:r>
                    <a:endParaRPr kumimoji="1" lang="zh-CN" altLang="en-US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6984870" y="2205689"/>
                    <a:ext cx="216187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8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6984870" y="2704468"/>
                    <a:ext cx="160429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000" b="1" dirty="0"/>
                  </a:p>
                </p:txBody>
              </p:sp>
            </p:grpSp>
            <p:grpSp>
              <p:nvGrpSpPr>
                <p:cNvPr id="19" name="组 18"/>
                <p:cNvGrpSpPr/>
                <p:nvPr/>
              </p:nvGrpSpPr>
              <p:grpSpPr>
                <a:xfrm>
                  <a:off x="4616094" y="-1625600"/>
                  <a:ext cx="3501697" cy="1384420"/>
                  <a:chOff x="5402114" y="1718299"/>
                  <a:chExt cx="3501697" cy="1384420"/>
                </a:xfrm>
              </p:grpSpPr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402114" y="1736571"/>
                    <a:ext cx="3501697" cy="13336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Shirt</a:t>
                    </a:r>
                  </a:p>
                  <a:p>
                    <a:pPr>
                      <a:lnSpc>
                        <a:spcPct val="80000"/>
                      </a:lnSpc>
                    </a:pP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Sweater          3%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Chiffon          1%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6964712" y="1718299"/>
                    <a:ext cx="1185849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91%</a:t>
                    </a:r>
                    <a:endParaRPr kumimoji="1" lang="zh-CN" altLang="en-US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6964710" y="2212510"/>
                    <a:ext cx="72000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6964712" y="2706721"/>
                    <a:ext cx="36000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b="1" dirty="0"/>
                  </a:p>
                </p:txBody>
              </p:sp>
            </p:grpSp>
            <p:grpSp>
              <p:nvGrpSpPr>
                <p:cNvPr id="24" name="组 23"/>
                <p:cNvGrpSpPr/>
                <p:nvPr/>
              </p:nvGrpSpPr>
              <p:grpSpPr>
                <a:xfrm>
                  <a:off x="4597820" y="232044"/>
                  <a:ext cx="3340436" cy="1393556"/>
                  <a:chOff x="5402114" y="1706910"/>
                  <a:chExt cx="3340436" cy="1393556"/>
                </a:xfrm>
              </p:grpSpPr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5402114" y="1736571"/>
                    <a:ext cx="3340436" cy="13336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Noise Free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Pointless         6%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  <a:p>
                    <a:pPr>
                      <a:lnSpc>
                        <a:spcPct val="80000"/>
                      </a:lnSpc>
                    </a:pPr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Confusing      3%</a:t>
                    </a:r>
                    <a:endParaRPr kumimoji="1" lang="en-US" altLang="zh-CN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6984870" y="1706910"/>
                    <a:ext cx="1183965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en-US" altLang="zh-CN" sz="2000" b="1" dirty="0" smtClean="0">
                        <a:latin typeface="Helvetica"/>
                        <a:cs typeface="Helvetica"/>
                      </a:rPr>
                      <a:t>91%</a:t>
                    </a:r>
                    <a:endParaRPr kumimoji="1" lang="zh-CN" altLang="en-US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6984871" y="2205689"/>
                    <a:ext cx="147012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8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6984871" y="2704468"/>
                    <a:ext cx="70114" cy="395998"/>
                  </a:xfrm>
                  <a:prstGeom prst="rect">
                    <a:avLst/>
                  </a:prstGeom>
                  <a:solidFill>
                    <a:srgbClr val="2A69AF"/>
                  </a:solidFill>
                  <a:ln>
                    <a:solidFill>
                      <a:srgbClr val="2A6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000" b="1" dirty="0"/>
                  </a:p>
                </p:txBody>
              </p:sp>
            </p:grpSp>
            <p:sp>
              <p:nvSpPr>
                <p:cNvPr id="29" name="文本框 28"/>
                <p:cNvSpPr txBox="1"/>
                <p:nvPr/>
              </p:nvSpPr>
              <p:spPr>
                <a:xfrm>
                  <a:off x="-1798747" y="1195293"/>
                  <a:ext cx="1410145" cy="400110"/>
                </a:xfrm>
                <a:prstGeom prst="rect">
                  <a:avLst/>
                </a:prstGeom>
                <a:solidFill>
                  <a:srgbClr val="2A69AF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0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Shirt</a:t>
                  </a:r>
                  <a:endParaRPr kumimoji="1" lang="zh-CN" altLang="en-US" sz="20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-388602" y="1195293"/>
                  <a:ext cx="1410748" cy="400110"/>
                </a:xfrm>
                <a:prstGeom prst="rect">
                  <a:avLst/>
                </a:prstGeom>
                <a:solidFill>
                  <a:srgbClr val="50AE39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0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Shirt</a:t>
                  </a:r>
                  <a:endParaRPr kumimoji="1" lang="zh-CN" altLang="en-US" sz="20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</p:grpSp>
          <p:cxnSp>
            <p:nvCxnSpPr>
              <p:cNvPr id="57" name="直线连接符 56"/>
              <p:cNvCxnSpPr/>
              <p:nvPr/>
            </p:nvCxnSpPr>
            <p:spPr>
              <a:xfrm>
                <a:off x="-1566032" y="-16037"/>
                <a:ext cx="6323711" cy="0"/>
              </a:xfrm>
              <a:prstGeom prst="line">
                <a:avLst/>
              </a:prstGeom>
              <a:ln>
                <a:solidFill>
                  <a:srgbClr val="9A9A9A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连接符 58"/>
              <p:cNvCxnSpPr/>
              <p:nvPr/>
            </p:nvCxnSpPr>
            <p:spPr>
              <a:xfrm>
                <a:off x="1519322" y="-1632501"/>
                <a:ext cx="18274" cy="3251200"/>
              </a:xfrm>
              <a:prstGeom prst="line">
                <a:avLst/>
              </a:prstGeom>
              <a:ln>
                <a:solidFill>
                  <a:srgbClr val="9A9A9A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 119"/>
            <p:cNvGrpSpPr/>
            <p:nvPr/>
          </p:nvGrpSpPr>
          <p:grpSpPr>
            <a:xfrm>
              <a:off x="-4634577" y="2203441"/>
              <a:ext cx="9916538" cy="3251200"/>
              <a:chOff x="-4634577" y="2157409"/>
              <a:chExt cx="9916538" cy="3251200"/>
            </a:xfrm>
          </p:grpSpPr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34577" y="2191718"/>
                <a:ext cx="2820893" cy="2820893"/>
              </a:xfrm>
              <a:prstGeom prst="rect">
                <a:avLst/>
              </a:prstGeom>
            </p:spPr>
          </p:pic>
          <p:grpSp>
            <p:nvGrpSpPr>
              <p:cNvPr id="72" name="组 71"/>
              <p:cNvGrpSpPr/>
              <p:nvPr/>
            </p:nvGrpSpPr>
            <p:grpSpPr>
              <a:xfrm>
                <a:off x="-1540014" y="2157409"/>
                <a:ext cx="3501697" cy="1384420"/>
                <a:chOff x="5402114" y="1718299"/>
                <a:chExt cx="3501697" cy="1384420"/>
              </a:xfrm>
            </p:grpSpPr>
            <p:sp>
              <p:nvSpPr>
                <p:cNvPr id="90" name="文本框 89"/>
                <p:cNvSpPr txBox="1"/>
                <p:nvPr/>
              </p:nvSpPr>
              <p:spPr>
                <a:xfrm>
                  <a:off x="5402114" y="1736571"/>
                  <a:ext cx="3501697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T-Shirt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Chiffon           5%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Vest               2%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6964711" y="1718299"/>
                  <a:ext cx="1152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89%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964711" y="2212510"/>
                  <a:ext cx="116988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6964713" y="2706721"/>
                  <a:ext cx="4571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/>
                </a:p>
              </p:txBody>
            </p:sp>
          </p:grpSp>
          <p:grpSp>
            <p:nvGrpSpPr>
              <p:cNvPr id="73" name="组 72"/>
              <p:cNvGrpSpPr/>
              <p:nvPr/>
            </p:nvGrpSpPr>
            <p:grpSpPr>
              <a:xfrm>
                <a:off x="-1560172" y="4015053"/>
                <a:ext cx="3340436" cy="1363359"/>
                <a:chOff x="5402114" y="1706910"/>
                <a:chExt cx="3340436" cy="1363359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5402114" y="1736571"/>
                  <a:ext cx="3340436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Noise Free              53%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Pointless          12%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Confusing          34%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6984870" y="1706910"/>
                  <a:ext cx="67159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6984870" y="2205689"/>
                  <a:ext cx="16042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6984870" y="2704468"/>
                  <a:ext cx="393341" cy="365801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b="1" dirty="0"/>
                </a:p>
              </p:txBody>
            </p:sp>
          </p:grpSp>
          <p:grpSp>
            <p:nvGrpSpPr>
              <p:cNvPr id="74" name="组 73"/>
              <p:cNvGrpSpPr/>
              <p:nvPr/>
            </p:nvGrpSpPr>
            <p:grpSpPr>
              <a:xfrm>
                <a:off x="1780264" y="2157409"/>
                <a:ext cx="3501697" cy="1384420"/>
                <a:chOff x="5402114" y="1718299"/>
                <a:chExt cx="3501697" cy="1384420"/>
              </a:xfrm>
            </p:grpSpPr>
            <p:sp>
              <p:nvSpPr>
                <p:cNvPr id="82" name="文本框 81"/>
                <p:cNvSpPr txBox="1"/>
                <p:nvPr/>
              </p:nvSpPr>
              <p:spPr>
                <a:xfrm>
                  <a:off x="5402114" y="1736571"/>
                  <a:ext cx="3501697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T-Shirt</a:t>
                  </a: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Coat                  24%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Chiffon          1%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6964712" y="1718299"/>
                  <a:ext cx="93599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71%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6964710" y="2212510"/>
                  <a:ext cx="288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6964712" y="2706721"/>
                  <a:ext cx="36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1761990" y="4015053"/>
                <a:ext cx="3340436" cy="1393556"/>
                <a:chOff x="5402114" y="1706910"/>
                <a:chExt cx="3340436" cy="1393556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5402114" y="1736571"/>
                  <a:ext cx="3340436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Noise Free        24%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Pointless         5%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Confusing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6984870" y="1706910"/>
                  <a:ext cx="288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6984871" y="2205689"/>
                  <a:ext cx="147012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6984871" y="2704468"/>
                  <a:ext cx="93599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71%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>
                <a:off x="-4634577" y="4978302"/>
                <a:ext cx="1410145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Coat</a:t>
                </a:r>
                <a:endParaRPr kumimoji="1" lang="zh-CN" altLang="en-US" sz="20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-3224432" y="4978302"/>
                <a:ext cx="1410748" cy="400110"/>
              </a:xfrm>
              <a:prstGeom prst="rect">
                <a:avLst/>
              </a:prstGeom>
              <a:solidFill>
                <a:srgbClr val="50AE3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T-Shirt</a:t>
                </a:r>
                <a:endParaRPr kumimoji="1" lang="zh-CN" altLang="en-US" sz="20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9" name="直线连接符 68"/>
              <p:cNvCxnSpPr/>
              <p:nvPr/>
            </p:nvCxnSpPr>
            <p:spPr>
              <a:xfrm>
                <a:off x="-1560172" y="3773873"/>
                <a:ext cx="6323711" cy="0"/>
              </a:xfrm>
              <a:prstGeom prst="line">
                <a:avLst/>
              </a:prstGeom>
              <a:ln>
                <a:solidFill>
                  <a:srgbClr val="9A9A9A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连接符 69"/>
              <p:cNvCxnSpPr/>
              <p:nvPr/>
            </p:nvCxnSpPr>
            <p:spPr>
              <a:xfrm>
                <a:off x="1545340" y="2157409"/>
                <a:ext cx="18274" cy="3251200"/>
              </a:xfrm>
              <a:prstGeom prst="line">
                <a:avLst/>
              </a:prstGeom>
              <a:ln>
                <a:solidFill>
                  <a:srgbClr val="9A9A9A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 118"/>
            <p:cNvGrpSpPr/>
            <p:nvPr/>
          </p:nvGrpSpPr>
          <p:grpSpPr>
            <a:xfrm>
              <a:off x="5322278" y="-1657746"/>
              <a:ext cx="9916538" cy="3251200"/>
              <a:chOff x="5693118" y="2249473"/>
              <a:chExt cx="9916538" cy="3251200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118" y="2283782"/>
                <a:ext cx="2820893" cy="2820893"/>
              </a:xfrm>
              <a:prstGeom prst="rect">
                <a:avLst/>
              </a:prstGeom>
            </p:spPr>
          </p:pic>
          <p:grpSp>
            <p:nvGrpSpPr>
              <p:cNvPr id="95" name="组 94"/>
              <p:cNvGrpSpPr/>
              <p:nvPr/>
            </p:nvGrpSpPr>
            <p:grpSpPr>
              <a:xfrm>
                <a:off x="8787681" y="2249473"/>
                <a:ext cx="3501697" cy="1384420"/>
                <a:chOff x="5402114" y="1718299"/>
                <a:chExt cx="3501697" cy="1384420"/>
              </a:xfrm>
            </p:grpSpPr>
            <p:sp>
              <p:nvSpPr>
                <p:cNvPr id="96" name="文本框 95"/>
                <p:cNvSpPr txBox="1"/>
                <p:nvPr/>
              </p:nvSpPr>
              <p:spPr>
                <a:xfrm>
                  <a:off x="5402114" y="1736571"/>
                  <a:ext cx="3501697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Chiffon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Shirt                11%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T-Shirt            3%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6964711" y="1718299"/>
                  <a:ext cx="1116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86%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6964711" y="2212510"/>
                  <a:ext cx="144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6964712" y="2706721"/>
                  <a:ext cx="72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/>
                </a:p>
              </p:txBody>
            </p:sp>
          </p:grpSp>
          <p:grpSp>
            <p:nvGrpSpPr>
              <p:cNvPr id="100" name="组 99"/>
              <p:cNvGrpSpPr/>
              <p:nvPr/>
            </p:nvGrpSpPr>
            <p:grpSpPr>
              <a:xfrm>
                <a:off x="8767523" y="4107117"/>
                <a:ext cx="3340436" cy="1363359"/>
                <a:chOff x="5402114" y="1706910"/>
                <a:chExt cx="3340436" cy="1363359"/>
              </a:xfrm>
            </p:grpSpPr>
            <p:sp>
              <p:nvSpPr>
                <p:cNvPr id="101" name="文本框 100"/>
                <p:cNvSpPr txBox="1"/>
                <p:nvPr/>
              </p:nvSpPr>
              <p:spPr>
                <a:xfrm>
                  <a:off x="5402114" y="1736571"/>
                  <a:ext cx="3340436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Noise Free          36%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Pointless        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Confusing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6984870" y="1706910"/>
                  <a:ext cx="396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6984870" y="2205689"/>
                  <a:ext cx="72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6984869" y="2704468"/>
                  <a:ext cx="828000" cy="365801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60%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05" name="组 104"/>
              <p:cNvGrpSpPr/>
              <p:nvPr/>
            </p:nvGrpSpPr>
            <p:grpSpPr>
              <a:xfrm>
                <a:off x="12107959" y="2249473"/>
                <a:ext cx="3501697" cy="1384420"/>
                <a:chOff x="5402114" y="1718299"/>
                <a:chExt cx="3501697" cy="1384420"/>
              </a:xfrm>
            </p:grpSpPr>
            <p:sp>
              <p:nvSpPr>
                <p:cNvPr id="106" name="文本框 105"/>
                <p:cNvSpPr txBox="1"/>
                <p:nvPr/>
              </p:nvSpPr>
              <p:spPr>
                <a:xfrm>
                  <a:off x="5402114" y="1736571"/>
                  <a:ext cx="3501697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Chiffon</a:t>
                  </a: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Shirt                 13%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T-Shirt             </a:t>
                  </a:r>
                  <a:r>
                    <a:rPr kumimoji="1" lang="en-US" altLang="zh-CN" sz="2000" b="1" dirty="0">
                      <a:latin typeface="Helvetica"/>
                      <a:cs typeface="Helvetica"/>
                    </a:rPr>
                    <a:t>9</a:t>
                  </a: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6964712" y="1718299"/>
                  <a:ext cx="89999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64%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6964710" y="2212510"/>
                  <a:ext cx="180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6964712" y="2706721"/>
                  <a:ext cx="144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/>
                </a:p>
              </p:txBody>
            </p:sp>
          </p:grpSp>
          <p:grpSp>
            <p:nvGrpSpPr>
              <p:cNvPr id="110" name="组 109"/>
              <p:cNvGrpSpPr/>
              <p:nvPr/>
            </p:nvGrpSpPr>
            <p:grpSpPr>
              <a:xfrm>
                <a:off x="12089685" y="4107117"/>
                <a:ext cx="3340436" cy="1393556"/>
                <a:chOff x="5402114" y="1706910"/>
                <a:chExt cx="3340436" cy="1393556"/>
              </a:xfrm>
            </p:grpSpPr>
            <p:sp>
              <p:nvSpPr>
                <p:cNvPr id="111" name="文本框 110"/>
                <p:cNvSpPr txBox="1"/>
                <p:nvPr/>
              </p:nvSpPr>
              <p:spPr>
                <a:xfrm>
                  <a:off x="5402114" y="1736571"/>
                  <a:ext cx="3340436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Noise Free        9%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Pointless         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Confusing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6984870" y="1706910"/>
                  <a:ext cx="144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6984871" y="2205689"/>
                  <a:ext cx="75012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6984870" y="2704468"/>
                  <a:ext cx="1151998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87%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15" name="文本框 114"/>
              <p:cNvSpPr txBox="1"/>
              <p:nvPr/>
            </p:nvSpPr>
            <p:spPr>
              <a:xfrm>
                <a:off x="5693118" y="5070366"/>
                <a:ext cx="1410145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T-Shirt</a:t>
                </a:r>
                <a:endParaRPr kumimoji="1" lang="zh-CN" altLang="en-US" sz="20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103263" y="5070366"/>
                <a:ext cx="1410748" cy="400110"/>
              </a:xfrm>
              <a:prstGeom prst="rect">
                <a:avLst/>
              </a:prstGeom>
              <a:solidFill>
                <a:srgbClr val="50AE3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Chiffon</a:t>
                </a:r>
                <a:endParaRPr kumimoji="1" lang="zh-CN" altLang="en-US" sz="20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7" name="直线连接符 116"/>
              <p:cNvCxnSpPr/>
              <p:nvPr/>
            </p:nvCxnSpPr>
            <p:spPr>
              <a:xfrm>
                <a:off x="8767523" y="3865937"/>
                <a:ext cx="6323711" cy="0"/>
              </a:xfrm>
              <a:prstGeom prst="line">
                <a:avLst/>
              </a:prstGeom>
              <a:ln>
                <a:solidFill>
                  <a:srgbClr val="9A9A9A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/>
              <p:nvPr/>
            </p:nvCxnSpPr>
            <p:spPr>
              <a:xfrm>
                <a:off x="11933509" y="2249473"/>
                <a:ext cx="18274" cy="3251200"/>
              </a:xfrm>
              <a:prstGeom prst="line">
                <a:avLst/>
              </a:prstGeom>
              <a:ln>
                <a:solidFill>
                  <a:srgbClr val="9A9A9A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 136"/>
            <p:cNvGrpSpPr/>
            <p:nvPr/>
          </p:nvGrpSpPr>
          <p:grpSpPr>
            <a:xfrm>
              <a:off x="5322277" y="2117265"/>
              <a:ext cx="9499716" cy="3307179"/>
              <a:chOff x="5535934" y="6448094"/>
              <a:chExt cx="6005041" cy="2385301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9459405" y="7659192"/>
                <a:ext cx="2081570" cy="1167427"/>
              </a:xfrm>
              <a:prstGeom prst="rect">
                <a:avLst/>
              </a:prstGeom>
              <a:noFill/>
              <a:ln w="12700" cmpd="sng">
                <a:solidFill>
                  <a:srgbClr val="0E0E0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9459405" y="6448094"/>
                <a:ext cx="2081570" cy="1211098"/>
              </a:xfrm>
              <a:prstGeom prst="rect">
                <a:avLst/>
              </a:prstGeom>
              <a:noFill/>
              <a:ln w="12700" cmpd="sng">
                <a:solidFill>
                  <a:srgbClr val="0E0E0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5535934" y="6449848"/>
                <a:ext cx="1821743" cy="1637784"/>
              </a:xfrm>
              <a:prstGeom prst="rect">
                <a:avLst/>
              </a:prstGeom>
              <a:noFill/>
              <a:ln w="12700" cmpd="sng">
                <a:solidFill>
                  <a:srgbClr val="0E0E0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rgbClr val="0E0E0E"/>
                    </a:solidFill>
                    <a:latin typeface="Times New Roman"/>
                    <a:cs typeface="Times New Roman"/>
                  </a:rPr>
                  <a:t>Image </a:t>
                </a:r>
                <a:endParaRPr kumimoji="1" lang="zh-CN" altLang="en-US" sz="3200" b="1" dirty="0">
                  <a:solidFill>
                    <a:srgbClr val="0E0E0E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535935" y="8087632"/>
                <a:ext cx="891392" cy="745763"/>
              </a:xfrm>
              <a:prstGeom prst="rect">
                <a:avLst/>
              </a:prstGeom>
              <a:noFill/>
              <a:ln w="12700" cmpd="sng">
                <a:solidFill>
                  <a:srgbClr val="0E0E0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0E0E0E"/>
                    </a:solidFill>
                    <a:latin typeface="Times New Roman"/>
                    <a:cs typeface="Times New Roman"/>
                  </a:rPr>
                  <a:t>Noisy</a:t>
                </a:r>
              </a:p>
              <a:p>
                <a:pPr algn="ctr"/>
                <a:r>
                  <a:rPr kumimoji="1" lang="en-US" altLang="zh-CN" sz="2400" b="1" dirty="0" smtClean="0">
                    <a:solidFill>
                      <a:srgbClr val="0E0E0E"/>
                    </a:solidFill>
                    <a:latin typeface="Times New Roman"/>
                    <a:cs typeface="Times New Roman"/>
                  </a:rPr>
                  <a:t>Label</a:t>
                </a:r>
                <a:endParaRPr kumimoji="1" lang="zh-CN" altLang="en-US" sz="2400" b="1" dirty="0">
                  <a:solidFill>
                    <a:srgbClr val="0E0E0E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6427327" y="8087632"/>
                <a:ext cx="930350" cy="745763"/>
              </a:xfrm>
              <a:prstGeom prst="rect">
                <a:avLst/>
              </a:prstGeom>
              <a:noFill/>
              <a:ln w="12700" cmpd="sng">
                <a:solidFill>
                  <a:srgbClr val="0E0E0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0E0E0E"/>
                    </a:solidFill>
                    <a:latin typeface="Times New Roman"/>
                    <a:cs typeface="Times New Roman"/>
                  </a:rPr>
                  <a:t>True</a:t>
                </a:r>
              </a:p>
              <a:p>
                <a:pPr algn="ctr"/>
                <a:r>
                  <a:rPr kumimoji="1" lang="en-US" altLang="zh-CN" sz="2400" b="1" dirty="0" smtClean="0">
                    <a:solidFill>
                      <a:srgbClr val="0E0E0E"/>
                    </a:solidFill>
                    <a:latin typeface="Times New Roman"/>
                    <a:cs typeface="Times New Roman"/>
                  </a:rPr>
                  <a:t>Label</a:t>
                </a:r>
                <a:endParaRPr kumimoji="1" lang="zh-CN" altLang="en-US" sz="2400" b="1" dirty="0">
                  <a:solidFill>
                    <a:srgbClr val="0E0E0E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7364469" y="6449848"/>
                <a:ext cx="2081570" cy="1209344"/>
              </a:xfrm>
              <a:prstGeom prst="rect">
                <a:avLst/>
              </a:prstGeom>
              <a:noFill/>
              <a:ln w="12700" cmpd="sng">
                <a:solidFill>
                  <a:srgbClr val="0E0E0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127" name="对象 1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3216744"/>
                  </p:ext>
                </p:extLst>
              </p:nvPr>
            </p:nvGraphicFramePr>
            <p:xfrm>
              <a:off x="7941704" y="6889420"/>
              <a:ext cx="9271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0" name="Equation" r:id="rId7" imgW="927100" imgH="330200" progId="Equation.DSMT4">
                      <p:embed/>
                    </p:oleObj>
                  </mc:Choice>
                  <mc:Fallback>
                    <p:oleObj name="Equation" r:id="rId7" imgW="9271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941704" y="6889420"/>
                            <a:ext cx="9271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2" name="矩形 131"/>
              <p:cNvSpPr/>
              <p:nvPr/>
            </p:nvSpPr>
            <p:spPr>
              <a:xfrm>
                <a:off x="7364469" y="7659192"/>
                <a:ext cx="2081570" cy="1169181"/>
              </a:xfrm>
              <a:prstGeom prst="rect">
                <a:avLst/>
              </a:prstGeom>
              <a:noFill/>
              <a:ln w="12700" cmpd="sng">
                <a:solidFill>
                  <a:srgbClr val="0E0E0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128" name="对象 1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286031"/>
                  </p:ext>
                </p:extLst>
              </p:nvPr>
            </p:nvGraphicFramePr>
            <p:xfrm>
              <a:off x="7954404" y="8078682"/>
              <a:ext cx="901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" name="Equation" r:id="rId9" imgW="901700" imgH="330200" progId="Equation.DSMT4">
                      <p:embed/>
                    </p:oleObj>
                  </mc:Choice>
                  <mc:Fallback>
                    <p:oleObj name="Equation" r:id="rId9" imgW="9017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954404" y="8078682"/>
                            <a:ext cx="9017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" name="对象 1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8411250"/>
                  </p:ext>
                </p:extLst>
              </p:nvPr>
            </p:nvGraphicFramePr>
            <p:xfrm>
              <a:off x="9909640" y="6856793"/>
              <a:ext cx="11811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Equation" r:id="rId11" imgW="1181100" imgH="393700" progId="Equation.DSMT4">
                      <p:embed/>
                    </p:oleObj>
                  </mc:Choice>
                  <mc:Fallback>
                    <p:oleObj name="Equation" r:id="rId11" imgW="1181100" imgH="3937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9909640" y="6856793"/>
                            <a:ext cx="11811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" name="对象 1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9004947"/>
                  </p:ext>
                </p:extLst>
              </p:nvPr>
            </p:nvGraphicFramePr>
            <p:xfrm>
              <a:off x="9915990" y="8046055"/>
              <a:ext cx="11684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3" name="Equation" r:id="rId13" imgW="1168400" imgH="393700" progId="Equation.DSMT4">
                      <p:embed/>
                    </p:oleObj>
                  </mc:Choice>
                  <mc:Fallback>
                    <p:oleObj name="Equation" r:id="rId13" imgW="1168400" imgH="3937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915990" y="8046055"/>
                            <a:ext cx="11684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0" name="文本框 139"/>
            <p:cNvSpPr txBox="1"/>
            <p:nvPr/>
          </p:nvSpPr>
          <p:spPr>
            <a:xfrm>
              <a:off x="12157162" y="5353041"/>
              <a:ext cx="2775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/>
                  <a:cs typeface="Times New Roman"/>
                </a:rPr>
                <a:t>Layout in each block</a:t>
              </a:r>
              <a:endParaRPr kumimoji="1" lang="zh-CN" altLang="en-US" sz="2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66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-2235200" y="0"/>
            <a:ext cx="16256000" cy="6502400"/>
            <a:chOff x="-2235200" y="0"/>
            <a:chExt cx="16256000" cy="6502400"/>
          </a:xfrm>
        </p:grpSpPr>
        <p:pic>
          <p:nvPicPr>
            <p:cNvPr id="4" name="图片 3" descr="noise_free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0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noise_free_4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0"/>
              <a:ext cx="3251200" cy="3251200"/>
            </a:xfrm>
            <a:prstGeom prst="rect">
              <a:avLst/>
            </a:prstGeom>
          </p:spPr>
        </p:pic>
        <p:pic>
          <p:nvPicPr>
            <p:cNvPr id="6" name="图片 5" descr="noise_free_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0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noise_free_3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0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noise_free_5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0"/>
              <a:ext cx="3251200" cy="3251200"/>
            </a:xfrm>
            <a:prstGeom prst="rect">
              <a:avLst/>
            </a:prstGeom>
          </p:spPr>
        </p:pic>
        <p:pic>
          <p:nvPicPr>
            <p:cNvPr id="9" name="图片 8" descr="noise_confusing_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3251200"/>
              <a:ext cx="3251200" cy="3251200"/>
            </a:xfrm>
            <a:prstGeom prst="rect">
              <a:avLst/>
            </a:prstGeom>
          </p:spPr>
        </p:pic>
        <p:pic>
          <p:nvPicPr>
            <p:cNvPr id="10" name="图片 9" descr="noise_confusing_3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3251200"/>
              <a:ext cx="3251200" cy="3251200"/>
            </a:xfrm>
            <a:prstGeom prst="rect">
              <a:avLst/>
            </a:prstGeom>
          </p:spPr>
        </p:pic>
        <p:pic>
          <p:nvPicPr>
            <p:cNvPr id="11" name="图片 10" descr="noise_confusing_4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3251200"/>
              <a:ext cx="3251200" cy="3251200"/>
            </a:xfrm>
            <a:prstGeom prst="rect">
              <a:avLst/>
            </a:prstGeom>
          </p:spPr>
        </p:pic>
        <p:pic>
          <p:nvPicPr>
            <p:cNvPr id="12" name="图片 11" descr="noise_confusing_5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251200"/>
              <a:ext cx="3251200" cy="3251200"/>
            </a:xfrm>
            <a:prstGeom prst="rect">
              <a:avLst/>
            </a:prstGeom>
          </p:spPr>
        </p:pic>
        <p:pic>
          <p:nvPicPr>
            <p:cNvPr id="13" name="图片 12" descr="noise_confusing_1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3251200"/>
              <a:ext cx="3251200" cy="3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74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377</Words>
  <Application>Microsoft Macintosh PowerPoint</Application>
  <PresentationFormat>全屏显示(4:3)</PresentationFormat>
  <Paragraphs>199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XIAO</dc:creator>
  <cp:lastModifiedBy>Tong XIAO</cp:lastModifiedBy>
  <cp:revision>41</cp:revision>
  <dcterms:created xsi:type="dcterms:W3CDTF">2014-11-12T08:08:15Z</dcterms:created>
  <dcterms:modified xsi:type="dcterms:W3CDTF">2014-11-14T03:28:21Z</dcterms:modified>
</cp:coreProperties>
</file>