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336" y="-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AA8A5-89BF-49A5-827F-1130861E8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9621F-B618-40B7-90FD-35D661E62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1F700-D8D8-43F7-A5B9-39D69389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4BF27-9A5D-47DC-AFDC-E11340CA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1D45A-F1C6-40B2-9A7F-5537418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5B5BD-D90F-43EF-8D37-F3B338F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AB0355-9E92-415E-A1AB-00B0FED0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2C852-EE0A-4259-A758-8233B230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40CB7-E306-40B5-A976-2F94FDA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4F3A3-F4C8-4FDD-9B5B-DE8BB8C3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16CC2-F0A5-4985-B6A4-790E1CDFA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E74BB-1BE8-419E-8E0E-DBD00DAA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A73F-9170-44E1-93A5-AC58F48B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ACCEC-B932-4031-992C-FBA42079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10A0-F88C-4D4F-91A4-6A37B4E8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6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5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E7B04-6CDC-4C34-978A-9F4B47F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00CC0-2425-4873-A3D1-AC15E1D8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76060-6808-4642-9311-9C5FBB4D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CF58D-653C-401C-86F2-EA3FD1C4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62BBC-55B4-46A4-8968-C2186B9A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E270-9B8A-4579-B86E-2499E8AD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EDB0D-87C6-4A55-9181-68E25726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8C153-11E0-4179-A9FE-92048573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6720A-C198-43D0-80A7-26A696B7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3F277-33E2-41A9-8733-CD326FD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E0B5-5DFA-43D2-834C-FD9C92B4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837B9-15C2-44E9-8911-D9DF0733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F93A-05BD-4AB9-9A4F-9A551522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CB5DA-7862-4387-80E1-66EF0005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36FFD-347B-4170-83EE-E9CE638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332B8-CA11-40DD-BCA4-02F801A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5629C-0B05-4732-8F8A-6FFF0AD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01E57-B6A4-41E8-9366-2E976398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85A34-752E-497F-862B-30176F0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40F472-A3C8-4D89-9AB5-51545E42A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77307-C52C-47CE-BF22-0A736CF3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0F7B0-9CAE-4CEF-9EB9-F502A383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92B5-824C-4834-967E-32176076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DDDE15-4913-4C7D-9A77-E2637833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5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21E30-2DE2-4650-805E-0EEBE6E8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30D0BE-D9B7-4723-8751-73F942AF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358B8-71FF-4AC8-B617-889240E5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6016D-A9AE-48CC-BFE1-E139D74B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57775-685D-4D54-91A7-D0C861C8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ECF23-A99C-478E-92AF-5D926DA4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3533C-2B44-47A2-9049-6459DAAA2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FFA2D-0351-415A-A8F1-E367B584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C469F-F3A8-4CA5-A817-BE715742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89C07-C660-45BD-A8E2-5D1AA90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A107-98D0-4C0F-A174-9473A1F8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765C57-E768-43D4-8AF4-03D3554BB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ECEB9-2C6B-42A9-BB0A-4937DDA0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09C7D-46C5-4CD9-A9D7-1365E64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961F2-8E82-4FF7-B48B-ADE963B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1C79C-7571-4C67-97CD-5A7A066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076A1D-576E-4AB2-ACAB-7213E9B8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A7C16-3A69-430F-87A5-373096A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225D-B27F-4C84-88BB-548DC8DD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FBB8-7E44-4157-8922-FAE5BDC07D5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694A1-2D63-4C3B-992E-7478879D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9BC62-E9A7-4E9D-B89D-6F3315847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097C-3F60-441A-8304-8D76E69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87B86E06-EDD6-48CF-9C16-12F6B070C197}"/>
              </a:ext>
            </a:extLst>
          </p:cNvPr>
          <p:cNvGrpSpPr/>
          <p:nvPr/>
        </p:nvGrpSpPr>
        <p:grpSpPr>
          <a:xfrm>
            <a:off x="3515396" y="2080318"/>
            <a:ext cx="4772919" cy="2085978"/>
            <a:chOff x="3515396" y="2080318"/>
            <a:chExt cx="4772919" cy="2085978"/>
          </a:xfrm>
        </p:grpSpPr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B518A926-E8D6-4305-BA40-27B3D7B3333D}"/>
                </a:ext>
              </a:extLst>
            </p:cNvPr>
            <p:cNvSpPr/>
            <p:nvPr/>
          </p:nvSpPr>
          <p:spPr>
            <a:xfrm>
              <a:off x="3515396" y="2639812"/>
              <a:ext cx="1093988" cy="1093988"/>
            </a:xfrm>
            <a:prstGeom prst="arc">
              <a:avLst>
                <a:gd name="adj1" fmla="val 20652703"/>
                <a:gd name="adj2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Rectangle 17">
              <a:extLst>
                <a:ext uri="{FF2B5EF4-FFF2-40B4-BE49-F238E27FC236}">
                  <a16:creationId xmlns:a16="http://schemas.microsoft.com/office/drawing/2014/main" id="{1CD264C8-2703-4014-9E2B-33D523765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03" y="3312218"/>
              <a:ext cx="76200" cy="741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29E003D6-5238-4596-8EAE-4CC1F3F33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03" y="2318443"/>
              <a:ext cx="76200" cy="741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Oval 88">
              <a:extLst>
                <a:ext uri="{FF2B5EF4-FFF2-40B4-BE49-F238E27FC236}">
                  <a16:creationId xmlns:a16="http://schemas.microsoft.com/office/drawing/2014/main" id="{7CFD3BF5-2988-4DB1-BC96-3B2E1BF6C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616" y="3059805"/>
              <a:ext cx="104775" cy="25241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" name="Text Box 65">
              <a:extLst>
                <a:ext uri="{FF2B5EF4-FFF2-40B4-BE49-F238E27FC236}">
                  <a16:creationId xmlns:a16="http://schemas.microsoft.com/office/drawing/2014/main" id="{58532252-F13B-4DF7-ACE6-1F876A424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9665" y="2080318"/>
              <a:ext cx="14652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Image plane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277E3B60-672C-4DCD-9A81-B62C5DD73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White">
            <a:xfrm>
              <a:off x="6189640" y="2451637"/>
              <a:ext cx="1822450" cy="137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95A348BE-9096-46F2-8C39-2C2097722721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953228" y="379640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>
                  <a:latin typeface="Symbol" panose="05050102010706020507" pitchFamily="18" charset="2"/>
                </a:rPr>
                <a:t>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8">
              <a:extLst>
                <a:ext uri="{FF2B5EF4-FFF2-40B4-BE49-F238E27FC236}">
                  <a16:creationId xmlns:a16="http://schemas.microsoft.com/office/drawing/2014/main" id="{AA3F2D9D-0D40-4F91-AD49-D058B96779D5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962628" y="3613844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>
                  <a:latin typeface="Symbol" panose="05050102010706020507" pitchFamily="18" charset="2"/>
                </a:rPr>
                <a:t>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29D15690-79C6-48D9-BC9C-A06B03F17DE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721328" y="2777231"/>
              <a:ext cx="2809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>
                  <a:latin typeface="Comic Sans MS" panose="030F0702030302020204" pitchFamily="66" charset="0"/>
                </a:rPr>
                <a:t>I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ED93C4A5-EB35-4CEB-AAA3-5F4FCA156D71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916590" y="2326381"/>
              <a:ext cx="3508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 dirty="0">
                  <a:latin typeface="Comic Sans MS" panose="030F0702030302020204" pitchFamily="66" charset="0"/>
                </a:rPr>
                <a:t>I</a:t>
              </a:r>
              <a:r>
                <a:rPr lang="en-US" altLang="en-US" sz="1400" baseline="-25000" dirty="0">
                  <a:latin typeface="Comic Sans MS" panose="030F0702030302020204" pitchFamily="66" charset="0"/>
                </a:rPr>
                <a:t>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4D4F23F3-4337-415A-AE1B-5955CC35571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7940653" y="3782119"/>
              <a:ext cx="347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i="1">
                  <a:latin typeface="Symbol" panose="05050102010706020507" pitchFamily="18" charset="2"/>
                </a:rPr>
                <a:t>q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7" name="Group 107">
              <a:extLst>
                <a:ext uri="{FF2B5EF4-FFF2-40B4-BE49-F238E27FC236}">
                  <a16:creationId xmlns:a16="http://schemas.microsoft.com/office/drawing/2014/main" id="{32DAA393-0D6D-4093-8DCD-5DE11EAED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2641" y="3758308"/>
              <a:ext cx="471487" cy="407988"/>
              <a:chOff x="3312" y="3212"/>
              <a:chExt cx="297" cy="257"/>
            </a:xfrm>
          </p:grpSpPr>
          <p:sp>
            <p:nvSpPr>
              <p:cNvPr id="68" name="Line 84">
                <a:extLst>
                  <a:ext uri="{FF2B5EF4-FFF2-40B4-BE49-F238E27FC236}">
                    <a16:creationId xmlns:a16="http://schemas.microsoft.com/office/drawing/2014/main" id="{4C4FAA9B-70C7-49F4-941B-324819890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3" y="3212"/>
                <a:ext cx="0" cy="77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 Box 85">
                    <a:extLst>
                      <a:ext uri="{FF2B5EF4-FFF2-40B4-BE49-F238E27FC236}">
                        <a16:creationId xmlns:a16="http://schemas.microsoft.com/office/drawing/2014/main" id="{884B604F-3A7F-4488-B059-C8397007C6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3236"/>
                    <a:ext cx="2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9" name="Text Box 85">
                    <a:extLst>
                      <a:ext uri="{FF2B5EF4-FFF2-40B4-BE49-F238E27FC236}">
                        <a16:creationId xmlns:a16="http://schemas.microsoft.com/office/drawing/2014/main" id="{884B604F-3A7F-4488-B059-C8397007C6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12" y="3236"/>
                    <a:ext cx="297" cy="2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2005AC94-4983-4CCA-B27A-E3709CED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277" y="2958999"/>
              <a:ext cx="10795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F4470F49-9A38-42D8-A1E1-9223AD98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2390" y="2815331"/>
              <a:ext cx="1239837" cy="3746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F4430F06-F8C3-4405-842B-F149543FE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390" y="3186806"/>
              <a:ext cx="13208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B315575F-6499-4F5E-BB86-44ECA18D9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65" y="2502593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>
                  <a:latin typeface="Comic Sans MS" panose="030F0702030302020204" pitchFamily="66" charset="0"/>
                </a:rPr>
                <a:t>D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4" name="Group 80">
              <a:extLst>
                <a:ext uri="{FF2B5EF4-FFF2-40B4-BE49-F238E27FC236}">
                  <a16:creationId xmlns:a16="http://schemas.microsoft.com/office/drawing/2014/main" id="{5DBEF195-8F72-4BCC-9838-162D18925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565" y="2131118"/>
              <a:ext cx="931862" cy="1922463"/>
              <a:chOff x="5018" y="2143"/>
              <a:chExt cx="587" cy="1211"/>
            </a:xfrm>
          </p:grpSpPr>
          <p:sp>
            <p:nvSpPr>
              <p:cNvPr id="61" name="Line 74">
                <a:extLst>
                  <a:ext uri="{FF2B5EF4-FFF2-40B4-BE49-F238E27FC236}">
                    <a16:creationId xmlns:a16="http://schemas.microsoft.com/office/drawing/2014/main" id="{0384F692-C16D-499C-9CA6-690403A89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05" y="2260"/>
                <a:ext cx="0" cy="1094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5">
                <a:extLst>
                  <a:ext uri="{FF2B5EF4-FFF2-40B4-BE49-F238E27FC236}">
                    <a16:creationId xmlns:a16="http://schemas.microsoft.com/office/drawing/2014/main" id="{7F1B6009-1632-438E-9C22-39F9ECF13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" y="2143"/>
                <a:ext cx="53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00">
                    <a:latin typeface="Comic Sans MS" panose="030F0702030302020204" pitchFamily="66" charset="0"/>
                  </a:rPr>
                  <a:t>Image plane</a:t>
                </a:r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E1585A48-1253-4916-920E-F02740417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4" y="2342"/>
                <a:ext cx="123" cy="8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2CFF217F-49D9-49BC-BB67-19092AC1101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802959" y="3010593"/>
              <a:ext cx="738188" cy="347662"/>
            </a:xfrm>
            <a:custGeom>
              <a:avLst/>
              <a:gdLst>
                <a:gd name="T0" fmla="*/ 0 w 1004"/>
                <a:gd name="T1" fmla="*/ 1 h 691"/>
                <a:gd name="T2" fmla="*/ 0 w 1004"/>
                <a:gd name="T3" fmla="*/ 1 h 691"/>
                <a:gd name="T4" fmla="*/ 0 w 1004"/>
                <a:gd name="T5" fmla="*/ 1 h 691"/>
                <a:gd name="T6" fmla="*/ 0 w 1004"/>
                <a:gd name="T7" fmla="*/ 1 h 691"/>
                <a:gd name="T8" fmla="*/ 0 w 1004"/>
                <a:gd name="T9" fmla="*/ 1 h 691"/>
                <a:gd name="T10" fmla="*/ 0 w 1004"/>
                <a:gd name="T11" fmla="*/ 1 h 691"/>
                <a:gd name="T12" fmla="*/ 0 w 1004"/>
                <a:gd name="T13" fmla="*/ 1 h 691"/>
                <a:gd name="T14" fmla="*/ 0 w 1004"/>
                <a:gd name="T15" fmla="*/ 1 h 691"/>
                <a:gd name="T16" fmla="*/ 0 w 1004"/>
                <a:gd name="T17" fmla="*/ 1 h 691"/>
                <a:gd name="T18" fmla="*/ 0 w 1004"/>
                <a:gd name="T19" fmla="*/ 1 h 691"/>
                <a:gd name="T20" fmla="*/ 0 w 1004"/>
                <a:gd name="T21" fmla="*/ 1 h 691"/>
                <a:gd name="T22" fmla="*/ 0 w 1004"/>
                <a:gd name="T23" fmla="*/ 1 h 691"/>
                <a:gd name="T24" fmla="*/ 0 w 1004"/>
                <a:gd name="T25" fmla="*/ 1 h 691"/>
                <a:gd name="T26" fmla="*/ 0 w 1004"/>
                <a:gd name="T27" fmla="*/ 1 h 691"/>
                <a:gd name="T28" fmla="*/ 0 w 1004"/>
                <a:gd name="T29" fmla="*/ 1 h 691"/>
                <a:gd name="T30" fmla="*/ 0 w 1004"/>
                <a:gd name="T31" fmla="*/ 1 h 691"/>
                <a:gd name="T32" fmla="*/ 0 w 1004"/>
                <a:gd name="T33" fmla="*/ 1 h 691"/>
                <a:gd name="T34" fmla="*/ 0 w 1004"/>
                <a:gd name="T35" fmla="*/ 1 h 691"/>
                <a:gd name="T36" fmla="*/ 0 w 1004"/>
                <a:gd name="T37" fmla="*/ 1 h 691"/>
                <a:gd name="T38" fmla="*/ 0 w 1004"/>
                <a:gd name="T39" fmla="*/ 1 h 691"/>
                <a:gd name="T40" fmla="*/ 0 w 1004"/>
                <a:gd name="T41" fmla="*/ 0 h 691"/>
                <a:gd name="T42" fmla="*/ 0 w 1004"/>
                <a:gd name="T43" fmla="*/ 0 h 691"/>
                <a:gd name="T44" fmla="*/ 0 w 1004"/>
                <a:gd name="T45" fmla="*/ 0 h 691"/>
                <a:gd name="T46" fmla="*/ 1 w 1004"/>
                <a:gd name="T47" fmla="*/ 0 h 691"/>
                <a:gd name="T48" fmla="*/ 1 w 1004"/>
                <a:gd name="T49" fmla="*/ 0 h 691"/>
                <a:gd name="T50" fmla="*/ 1 w 1004"/>
                <a:gd name="T51" fmla="*/ 0 h 691"/>
                <a:gd name="T52" fmla="*/ 1 w 1004"/>
                <a:gd name="T53" fmla="*/ 0 h 691"/>
                <a:gd name="T54" fmla="*/ 1 w 1004"/>
                <a:gd name="T55" fmla="*/ 0 h 691"/>
                <a:gd name="T56" fmla="*/ 1 w 1004"/>
                <a:gd name="T57" fmla="*/ 0 h 691"/>
                <a:gd name="T58" fmla="*/ 1 w 1004"/>
                <a:gd name="T59" fmla="*/ 1 h 691"/>
                <a:gd name="T60" fmla="*/ 1 w 1004"/>
                <a:gd name="T61" fmla="*/ 1 h 691"/>
                <a:gd name="T62" fmla="*/ 1 w 1004"/>
                <a:gd name="T63" fmla="*/ 1 h 691"/>
                <a:gd name="T64" fmla="*/ 1 w 1004"/>
                <a:gd name="T65" fmla="*/ 1 h 691"/>
                <a:gd name="T66" fmla="*/ 1 w 1004"/>
                <a:gd name="T67" fmla="*/ 1 h 691"/>
                <a:gd name="T68" fmla="*/ 1 w 1004"/>
                <a:gd name="T69" fmla="*/ 1 h 691"/>
                <a:gd name="T70" fmla="*/ 1 w 1004"/>
                <a:gd name="T71" fmla="*/ 1 h 691"/>
                <a:gd name="T72" fmla="*/ 1 w 1004"/>
                <a:gd name="T73" fmla="*/ 1 h 691"/>
                <a:gd name="T74" fmla="*/ 1 w 1004"/>
                <a:gd name="T75" fmla="*/ 1 h 691"/>
                <a:gd name="T76" fmla="*/ 1 w 1004"/>
                <a:gd name="T77" fmla="*/ 1 h 691"/>
                <a:gd name="T78" fmla="*/ 1 w 1004"/>
                <a:gd name="T79" fmla="*/ 1 h 691"/>
                <a:gd name="T80" fmla="*/ 1 w 1004"/>
                <a:gd name="T81" fmla="*/ 1 h 691"/>
                <a:gd name="T82" fmla="*/ 1 w 1004"/>
                <a:gd name="T83" fmla="*/ 1 h 691"/>
                <a:gd name="T84" fmla="*/ 1 w 1004"/>
                <a:gd name="T85" fmla="*/ 1 h 691"/>
                <a:gd name="T86" fmla="*/ 1 w 1004"/>
                <a:gd name="T87" fmla="*/ 1 h 691"/>
                <a:gd name="T88" fmla="*/ 1 w 1004"/>
                <a:gd name="T89" fmla="*/ 1 h 691"/>
                <a:gd name="T90" fmla="*/ 1 w 1004"/>
                <a:gd name="T91" fmla="*/ 1 h 691"/>
                <a:gd name="T92" fmla="*/ 1 w 1004"/>
                <a:gd name="T93" fmla="*/ 1 h 691"/>
                <a:gd name="T94" fmla="*/ 1 w 1004"/>
                <a:gd name="T95" fmla="*/ 1 h 691"/>
                <a:gd name="T96" fmla="*/ 1 w 1004"/>
                <a:gd name="T97" fmla="*/ 1 h 691"/>
                <a:gd name="T98" fmla="*/ 1 w 1004"/>
                <a:gd name="T99" fmla="*/ 1 h 6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04" h="691">
                  <a:moveTo>
                    <a:pt x="0" y="691"/>
                  </a:moveTo>
                  <a:lnTo>
                    <a:pt x="0" y="691"/>
                  </a:lnTo>
                  <a:lnTo>
                    <a:pt x="5" y="662"/>
                  </a:lnTo>
                  <a:lnTo>
                    <a:pt x="5" y="658"/>
                  </a:lnTo>
                  <a:lnTo>
                    <a:pt x="15" y="658"/>
                  </a:lnTo>
                  <a:lnTo>
                    <a:pt x="20" y="658"/>
                  </a:lnTo>
                  <a:lnTo>
                    <a:pt x="24" y="658"/>
                  </a:lnTo>
                  <a:lnTo>
                    <a:pt x="29" y="658"/>
                  </a:lnTo>
                  <a:lnTo>
                    <a:pt x="39" y="658"/>
                  </a:lnTo>
                  <a:lnTo>
                    <a:pt x="44" y="658"/>
                  </a:lnTo>
                  <a:lnTo>
                    <a:pt x="53" y="653"/>
                  </a:lnTo>
                  <a:lnTo>
                    <a:pt x="63" y="653"/>
                  </a:lnTo>
                  <a:lnTo>
                    <a:pt x="68" y="653"/>
                  </a:lnTo>
                  <a:lnTo>
                    <a:pt x="77" y="648"/>
                  </a:lnTo>
                  <a:lnTo>
                    <a:pt x="82" y="648"/>
                  </a:lnTo>
                  <a:lnTo>
                    <a:pt x="92" y="648"/>
                  </a:lnTo>
                  <a:lnTo>
                    <a:pt x="96" y="643"/>
                  </a:lnTo>
                  <a:lnTo>
                    <a:pt x="106" y="643"/>
                  </a:lnTo>
                  <a:lnTo>
                    <a:pt x="116" y="643"/>
                  </a:lnTo>
                  <a:lnTo>
                    <a:pt x="120" y="638"/>
                  </a:lnTo>
                  <a:lnTo>
                    <a:pt x="130" y="638"/>
                  </a:lnTo>
                  <a:lnTo>
                    <a:pt x="135" y="638"/>
                  </a:lnTo>
                  <a:lnTo>
                    <a:pt x="144" y="638"/>
                  </a:lnTo>
                  <a:lnTo>
                    <a:pt x="149" y="638"/>
                  </a:lnTo>
                  <a:lnTo>
                    <a:pt x="159" y="638"/>
                  </a:lnTo>
                  <a:lnTo>
                    <a:pt x="168" y="638"/>
                  </a:lnTo>
                  <a:lnTo>
                    <a:pt x="173" y="638"/>
                  </a:lnTo>
                  <a:lnTo>
                    <a:pt x="183" y="638"/>
                  </a:lnTo>
                  <a:lnTo>
                    <a:pt x="188" y="638"/>
                  </a:lnTo>
                  <a:lnTo>
                    <a:pt x="197" y="643"/>
                  </a:lnTo>
                  <a:lnTo>
                    <a:pt x="207" y="643"/>
                  </a:lnTo>
                  <a:lnTo>
                    <a:pt x="212" y="643"/>
                  </a:lnTo>
                  <a:lnTo>
                    <a:pt x="221" y="648"/>
                  </a:lnTo>
                  <a:lnTo>
                    <a:pt x="226" y="648"/>
                  </a:lnTo>
                  <a:lnTo>
                    <a:pt x="236" y="648"/>
                  </a:lnTo>
                  <a:lnTo>
                    <a:pt x="240" y="648"/>
                  </a:lnTo>
                  <a:lnTo>
                    <a:pt x="250" y="648"/>
                  </a:lnTo>
                  <a:lnTo>
                    <a:pt x="260" y="648"/>
                  </a:lnTo>
                  <a:lnTo>
                    <a:pt x="264" y="643"/>
                  </a:lnTo>
                  <a:lnTo>
                    <a:pt x="274" y="638"/>
                  </a:lnTo>
                  <a:lnTo>
                    <a:pt x="279" y="634"/>
                  </a:lnTo>
                  <a:lnTo>
                    <a:pt x="288" y="624"/>
                  </a:lnTo>
                  <a:lnTo>
                    <a:pt x="293" y="614"/>
                  </a:lnTo>
                  <a:lnTo>
                    <a:pt x="303" y="600"/>
                  </a:lnTo>
                  <a:lnTo>
                    <a:pt x="312" y="586"/>
                  </a:lnTo>
                  <a:lnTo>
                    <a:pt x="317" y="571"/>
                  </a:lnTo>
                  <a:lnTo>
                    <a:pt x="327" y="552"/>
                  </a:lnTo>
                  <a:lnTo>
                    <a:pt x="332" y="533"/>
                  </a:lnTo>
                  <a:lnTo>
                    <a:pt x="341" y="509"/>
                  </a:lnTo>
                  <a:lnTo>
                    <a:pt x="346" y="485"/>
                  </a:lnTo>
                  <a:lnTo>
                    <a:pt x="356" y="456"/>
                  </a:lnTo>
                  <a:lnTo>
                    <a:pt x="365" y="427"/>
                  </a:lnTo>
                  <a:lnTo>
                    <a:pt x="370" y="399"/>
                  </a:lnTo>
                  <a:lnTo>
                    <a:pt x="380" y="365"/>
                  </a:lnTo>
                  <a:lnTo>
                    <a:pt x="384" y="331"/>
                  </a:lnTo>
                  <a:lnTo>
                    <a:pt x="394" y="303"/>
                  </a:lnTo>
                  <a:lnTo>
                    <a:pt x="404" y="269"/>
                  </a:lnTo>
                  <a:lnTo>
                    <a:pt x="408" y="235"/>
                  </a:lnTo>
                  <a:lnTo>
                    <a:pt x="418" y="202"/>
                  </a:lnTo>
                  <a:lnTo>
                    <a:pt x="423" y="173"/>
                  </a:lnTo>
                  <a:lnTo>
                    <a:pt x="432" y="144"/>
                  </a:lnTo>
                  <a:lnTo>
                    <a:pt x="437" y="116"/>
                  </a:lnTo>
                  <a:lnTo>
                    <a:pt x="447" y="92"/>
                  </a:lnTo>
                  <a:lnTo>
                    <a:pt x="456" y="68"/>
                  </a:lnTo>
                  <a:lnTo>
                    <a:pt x="461" y="48"/>
                  </a:lnTo>
                  <a:lnTo>
                    <a:pt x="471" y="29"/>
                  </a:lnTo>
                  <a:lnTo>
                    <a:pt x="476" y="20"/>
                  </a:lnTo>
                  <a:lnTo>
                    <a:pt x="485" y="10"/>
                  </a:lnTo>
                  <a:lnTo>
                    <a:pt x="490" y="0"/>
                  </a:lnTo>
                  <a:lnTo>
                    <a:pt x="500" y="0"/>
                  </a:lnTo>
                  <a:lnTo>
                    <a:pt x="509" y="0"/>
                  </a:lnTo>
                  <a:lnTo>
                    <a:pt x="514" y="10"/>
                  </a:lnTo>
                  <a:lnTo>
                    <a:pt x="524" y="20"/>
                  </a:lnTo>
                  <a:lnTo>
                    <a:pt x="528" y="29"/>
                  </a:lnTo>
                  <a:lnTo>
                    <a:pt x="538" y="48"/>
                  </a:lnTo>
                  <a:lnTo>
                    <a:pt x="543" y="68"/>
                  </a:lnTo>
                  <a:lnTo>
                    <a:pt x="552" y="92"/>
                  </a:lnTo>
                  <a:lnTo>
                    <a:pt x="562" y="116"/>
                  </a:lnTo>
                  <a:lnTo>
                    <a:pt x="567" y="144"/>
                  </a:lnTo>
                  <a:lnTo>
                    <a:pt x="576" y="173"/>
                  </a:lnTo>
                  <a:lnTo>
                    <a:pt x="581" y="202"/>
                  </a:lnTo>
                  <a:lnTo>
                    <a:pt x="591" y="235"/>
                  </a:lnTo>
                  <a:lnTo>
                    <a:pt x="596" y="269"/>
                  </a:lnTo>
                  <a:lnTo>
                    <a:pt x="605" y="303"/>
                  </a:lnTo>
                  <a:lnTo>
                    <a:pt x="615" y="331"/>
                  </a:lnTo>
                  <a:lnTo>
                    <a:pt x="620" y="365"/>
                  </a:lnTo>
                  <a:lnTo>
                    <a:pt x="629" y="399"/>
                  </a:lnTo>
                  <a:lnTo>
                    <a:pt x="634" y="427"/>
                  </a:lnTo>
                  <a:lnTo>
                    <a:pt x="644" y="456"/>
                  </a:lnTo>
                  <a:lnTo>
                    <a:pt x="653" y="485"/>
                  </a:lnTo>
                  <a:lnTo>
                    <a:pt x="658" y="509"/>
                  </a:lnTo>
                  <a:lnTo>
                    <a:pt x="668" y="533"/>
                  </a:lnTo>
                  <a:lnTo>
                    <a:pt x="672" y="552"/>
                  </a:lnTo>
                  <a:lnTo>
                    <a:pt x="682" y="571"/>
                  </a:lnTo>
                  <a:lnTo>
                    <a:pt x="687" y="586"/>
                  </a:lnTo>
                  <a:lnTo>
                    <a:pt x="696" y="600"/>
                  </a:lnTo>
                  <a:lnTo>
                    <a:pt x="706" y="614"/>
                  </a:lnTo>
                  <a:lnTo>
                    <a:pt x="711" y="624"/>
                  </a:lnTo>
                  <a:lnTo>
                    <a:pt x="720" y="634"/>
                  </a:lnTo>
                  <a:lnTo>
                    <a:pt x="725" y="638"/>
                  </a:lnTo>
                  <a:lnTo>
                    <a:pt x="735" y="643"/>
                  </a:lnTo>
                  <a:lnTo>
                    <a:pt x="740" y="648"/>
                  </a:lnTo>
                  <a:lnTo>
                    <a:pt x="749" y="648"/>
                  </a:lnTo>
                  <a:lnTo>
                    <a:pt x="759" y="648"/>
                  </a:lnTo>
                  <a:lnTo>
                    <a:pt x="764" y="648"/>
                  </a:lnTo>
                  <a:lnTo>
                    <a:pt x="773" y="648"/>
                  </a:lnTo>
                  <a:lnTo>
                    <a:pt x="778" y="648"/>
                  </a:lnTo>
                  <a:lnTo>
                    <a:pt x="788" y="643"/>
                  </a:lnTo>
                  <a:lnTo>
                    <a:pt x="792" y="643"/>
                  </a:lnTo>
                  <a:lnTo>
                    <a:pt x="802" y="643"/>
                  </a:lnTo>
                  <a:lnTo>
                    <a:pt x="812" y="638"/>
                  </a:lnTo>
                  <a:lnTo>
                    <a:pt x="816" y="638"/>
                  </a:lnTo>
                  <a:lnTo>
                    <a:pt x="826" y="638"/>
                  </a:lnTo>
                  <a:lnTo>
                    <a:pt x="831" y="638"/>
                  </a:lnTo>
                  <a:lnTo>
                    <a:pt x="840" y="638"/>
                  </a:lnTo>
                  <a:lnTo>
                    <a:pt x="850" y="638"/>
                  </a:lnTo>
                  <a:lnTo>
                    <a:pt x="855" y="638"/>
                  </a:lnTo>
                  <a:lnTo>
                    <a:pt x="864" y="638"/>
                  </a:lnTo>
                  <a:lnTo>
                    <a:pt x="869" y="638"/>
                  </a:lnTo>
                  <a:lnTo>
                    <a:pt x="879" y="638"/>
                  </a:lnTo>
                  <a:lnTo>
                    <a:pt x="884" y="643"/>
                  </a:lnTo>
                  <a:lnTo>
                    <a:pt x="893" y="643"/>
                  </a:lnTo>
                  <a:lnTo>
                    <a:pt x="903" y="643"/>
                  </a:lnTo>
                  <a:lnTo>
                    <a:pt x="908" y="648"/>
                  </a:lnTo>
                  <a:lnTo>
                    <a:pt x="917" y="648"/>
                  </a:lnTo>
                  <a:lnTo>
                    <a:pt x="922" y="648"/>
                  </a:lnTo>
                  <a:lnTo>
                    <a:pt x="932" y="653"/>
                  </a:lnTo>
                  <a:lnTo>
                    <a:pt x="936" y="653"/>
                  </a:lnTo>
                  <a:lnTo>
                    <a:pt x="946" y="653"/>
                  </a:lnTo>
                  <a:lnTo>
                    <a:pt x="956" y="658"/>
                  </a:lnTo>
                  <a:lnTo>
                    <a:pt x="960" y="658"/>
                  </a:lnTo>
                  <a:lnTo>
                    <a:pt x="970" y="658"/>
                  </a:lnTo>
                  <a:lnTo>
                    <a:pt x="975" y="658"/>
                  </a:lnTo>
                  <a:lnTo>
                    <a:pt x="984" y="658"/>
                  </a:lnTo>
                  <a:lnTo>
                    <a:pt x="989" y="658"/>
                  </a:lnTo>
                  <a:lnTo>
                    <a:pt x="999" y="658"/>
                  </a:lnTo>
                  <a:lnTo>
                    <a:pt x="1004" y="658"/>
                  </a:lnTo>
                  <a:lnTo>
                    <a:pt x="1004" y="691"/>
                  </a:lnTo>
                </a:path>
              </a:pathLst>
            </a:custGeom>
            <a:noFill/>
            <a:ln w="79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89">
              <a:extLst>
                <a:ext uri="{FF2B5EF4-FFF2-40B4-BE49-F238E27FC236}">
                  <a16:creationId xmlns:a16="http://schemas.microsoft.com/office/drawing/2014/main" id="{D424AB87-573F-40A1-8136-7BBD866C0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890" y="2764531"/>
              <a:ext cx="0" cy="304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90">
              <a:extLst>
                <a:ext uri="{FF2B5EF4-FFF2-40B4-BE49-F238E27FC236}">
                  <a16:creationId xmlns:a16="http://schemas.microsoft.com/office/drawing/2014/main" id="{6C396213-A2D2-414F-95E6-2A10BBCD3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890" y="3259831"/>
              <a:ext cx="0" cy="3429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9" name="Picture 127" descr="Diffraction_Spot[1]">
            <a:extLst>
              <a:ext uri="{FF2B5EF4-FFF2-40B4-BE49-F238E27FC236}">
                <a16:creationId xmlns:a16="http://schemas.microsoft.com/office/drawing/2014/main" id="{B76CFAF7-EBCB-4140-A670-9F4B58A6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39" y="2145407"/>
            <a:ext cx="1955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B1B46D8-EEEE-4176-9371-9CD8053493C2}"/>
              </a:ext>
            </a:extLst>
          </p:cNvPr>
          <p:cNvGrpSpPr/>
          <p:nvPr/>
        </p:nvGrpSpPr>
        <p:grpSpPr>
          <a:xfrm>
            <a:off x="1371973" y="4409132"/>
            <a:ext cx="6736557" cy="936626"/>
            <a:chOff x="1349352" y="4710964"/>
            <a:chExt cx="6736557" cy="936626"/>
          </a:xfrm>
        </p:grpSpPr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AF0894BE-407B-4A34-A13C-BE0E3809C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52" y="5190389"/>
              <a:ext cx="1123950" cy="190500"/>
            </a:xfrm>
            <a:prstGeom prst="rect">
              <a:avLst/>
            </a:prstGeom>
            <a:ln>
              <a:solidFill>
                <a:schemeClr val="accent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351ADB28-1B4D-4975-9E9F-D1D5FA0A8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827" y="5323739"/>
              <a:ext cx="5229225" cy="85725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2EC40349-D2A9-49AE-A530-74E316535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3302" y="5076089"/>
              <a:ext cx="5219700" cy="180975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3408D307-66AB-4462-80D9-734116E42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6802" y="4818914"/>
              <a:ext cx="4763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69C00334-1B69-4155-966D-C7E03AF97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1565" y="5414227"/>
              <a:ext cx="0" cy="23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22">
              <a:extLst>
                <a:ext uri="{FF2B5EF4-FFF2-40B4-BE49-F238E27FC236}">
                  <a16:creationId xmlns:a16="http://schemas.microsoft.com/office/drawing/2014/main" id="{C31B2A9A-336C-4A4C-85C1-C6366ED51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777" y="4771289"/>
              <a:ext cx="361950" cy="809625"/>
              <a:chOff x="1305" y="3012"/>
              <a:chExt cx="228" cy="510"/>
            </a:xfrm>
          </p:grpSpPr>
          <p:sp>
            <p:nvSpPr>
              <p:cNvPr id="94" name="Line 23">
                <a:extLst>
                  <a:ext uri="{FF2B5EF4-FFF2-40B4-BE49-F238E27FC236}">
                    <a16:creationId xmlns:a16="http://schemas.microsoft.com/office/drawing/2014/main" id="{CB10E2D4-17A5-4DF2-9808-AA5731EBE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1" y="3375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:a16="http://schemas.microsoft.com/office/drawing/2014/main" id="{BECD2308-CBFA-4814-A8D4-80AE73DC7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3186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25">
                <a:extLst>
                  <a:ext uri="{FF2B5EF4-FFF2-40B4-BE49-F238E27FC236}">
                    <a16:creationId xmlns:a16="http://schemas.microsoft.com/office/drawing/2014/main" id="{096BDBCC-9DAB-4C50-8407-527783AB6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" y="3012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latin typeface="Comic Sans MS" panose="030F0702030302020204" pitchFamily="66" charset="0"/>
                  </a:rPr>
                  <a:t>D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3" name="Text Box 26">
              <a:extLst>
                <a:ext uri="{FF2B5EF4-FFF2-40B4-BE49-F238E27FC236}">
                  <a16:creationId xmlns:a16="http://schemas.microsoft.com/office/drawing/2014/main" id="{AC7EAAC7-F494-434E-908A-31B7E6DE0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2641" y="4710964"/>
              <a:ext cx="3524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latin typeface="Comic Sans MS" panose="030F0702030302020204" pitchFamily="66" charset="0"/>
                </a:rPr>
                <a:t>d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479C92DE-D463-4DB5-9ABD-3B05AC8D8A4B}"/>
                </a:ext>
              </a:extLst>
            </p:cNvPr>
            <p:cNvSpPr>
              <a:spLocks/>
            </p:cNvSpPr>
            <p:nvPr/>
          </p:nvSpPr>
          <p:spPr bwMode="auto">
            <a:xfrm rot="5365317">
              <a:off x="7542190" y="5066564"/>
              <a:ext cx="752475" cy="334963"/>
            </a:xfrm>
            <a:custGeom>
              <a:avLst/>
              <a:gdLst>
                <a:gd name="T0" fmla="*/ 0 w 1110"/>
                <a:gd name="T1" fmla="*/ 0 h 873"/>
                <a:gd name="T2" fmla="*/ 1 w 1110"/>
                <a:gd name="T3" fmla="*/ 0 h 873"/>
                <a:gd name="T4" fmla="*/ 2 w 1110"/>
                <a:gd name="T5" fmla="*/ 0 h 873"/>
                <a:gd name="T6" fmla="*/ 3 w 1110"/>
                <a:gd name="T7" fmla="*/ 0 h 873"/>
                <a:gd name="T8" fmla="*/ 3 w 1110"/>
                <a:gd name="T9" fmla="*/ 0 h 873"/>
                <a:gd name="T10" fmla="*/ 4 w 1110"/>
                <a:gd name="T11" fmla="*/ 0 h 873"/>
                <a:gd name="T12" fmla="*/ 5 w 1110"/>
                <a:gd name="T13" fmla="*/ 0 h 873"/>
                <a:gd name="T14" fmla="*/ 6 w 1110"/>
                <a:gd name="T15" fmla="*/ 0 h 873"/>
                <a:gd name="T16" fmla="*/ 6 w 1110"/>
                <a:gd name="T17" fmla="*/ 0 h 873"/>
                <a:gd name="T18" fmla="*/ 7 w 1110"/>
                <a:gd name="T19" fmla="*/ 0 h 8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10" h="873">
                  <a:moveTo>
                    <a:pt x="0" y="855"/>
                  </a:moveTo>
                  <a:cubicBezTo>
                    <a:pt x="45" y="827"/>
                    <a:pt x="90" y="800"/>
                    <a:pt x="138" y="795"/>
                  </a:cubicBezTo>
                  <a:cubicBezTo>
                    <a:pt x="186" y="790"/>
                    <a:pt x="245" y="862"/>
                    <a:pt x="288" y="825"/>
                  </a:cubicBezTo>
                  <a:cubicBezTo>
                    <a:pt x="331" y="788"/>
                    <a:pt x="352" y="710"/>
                    <a:pt x="396" y="573"/>
                  </a:cubicBezTo>
                  <a:cubicBezTo>
                    <a:pt x="440" y="436"/>
                    <a:pt x="500" y="0"/>
                    <a:pt x="552" y="3"/>
                  </a:cubicBezTo>
                  <a:cubicBezTo>
                    <a:pt x="604" y="6"/>
                    <a:pt x="667" y="452"/>
                    <a:pt x="708" y="591"/>
                  </a:cubicBezTo>
                  <a:cubicBezTo>
                    <a:pt x="749" y="730"/>
                    <a:pt x="763" y="801"/>
                    <a:pt x="798" y="837"/>
                  </a:cubicBezTo>
                  <a:cubicBezTo>
                    <a:pt x="833" y="873"/>
                    <a:pt x="890" y="814"/>
                    <a:pt x="918" y="807"/>
                  </a:cubicBezTo>
                  <a:cubicBezTo>
                    <a:pt x="946" y="800"/>
                    <a:pt x="934" y="787"/>
                    <a:pt x="966" y="795"/>
                  </a:cubicBezTo>
                  <a:cubicBezTo>
                    <a:pt x="998" y="803"/>
                    <a:pt x="1054" y="829"/>
                    <a:pt x="1110" y="8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4">
            <a:extLst>
              <a:ext uri="{FF2B5EF4-FFF2-40B4-BE49-F238E27FC236}">
                <a16:creationId xmlns:a16="http://schemas.microsoft.com/office/drawing/2014/main" id="{5E9E0B99-3872-4262-943E-97A345DC8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53" y="5834863"/>
            <a:ext cx="1123950" cy="5064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" name="Line 5">
            <a:extLst>
              <a:ext uri="{FF2B5EF4-FFF2-40B4-BE49-F238E27FC236}">
                <a16:creationId xmlns:a16="http://schemas.microsoft.com/office/drawing/2014/main" id="{8CD90BDD-9692-4981-9347-5A5042DAF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03" y="6234913"/>
            <a:ext cx="1641475" cy="33337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6">
            <a:extLst>
              <a:ext uri="{FF2B5EF4-FFF2-40B4-BE49-F238E27FC236}">
                <a16:creationId xmlns:a16="http://schemas.microsoft.com/office/drawing/2014/main" id="{4E018BE1-5217-4B43-BB59-0227338809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491" y="5936463"/>
            <a:ext cx="1609725" cy="14287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7">
            <a:extLst>
              <a:ext uri="{FF2B5EF4-FFF2-40B4-BE49-F238E27FC236}">
                <a16:creationId xmlns:a16="http://schemas.microsoft.com/office/drawing/2014/main" id="{2CD30A85-B194-46A2-813C-FDBFB56A9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034" y="5807876"/>
            <a:ext cx="4763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8">
            <a:extLst>
              <a:ext uri="{FF2B5EF4-FFF2-40B4-BE49-F238E27FC236}">
                <a16:creationId xmlns:a16="http://schemas.microsoft.com/office/drawing/2014/main" id="{DD37B2AF-45FE-444B-82D8-25FF8A0ED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7415" y="6194438"/>
            <a:ext cx="0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9">
            <a:extLst>
              <a:ext uri="{FF2B5EF4-FFF2-40B4-BE49-F238E27FC236}">
                <a16:creationId xmlns:a16="http://schemas.microsoft.com/office/drawing/2014/main" id="{DF876EBC-4018-4513-8A2C-30A975AAD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991" y="596503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10">
            <a:extLst>
              <a:ext uri="{FF2B5EF4-FFF2-40B4-BE49-F238E27FC236}">
                <a16:creationId xmlns:a16="http://schemas.microsoft.com/office/drawing/2014/main" id="{5CAD8960-77F5-4651-A9B4-E9C15DAF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672" y="5902764"/>
            <a:ext cx="73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err="1"/>
              <a:t>D</a:t>
            </a:r>
            <a:r>
              <a:rPr lang="en-US" altLang="en-US" sz="1600" baseline="-25000" dirty="0" err="1"/>
              <a:t>laser</a:t>
            </a:r>
            <a:endParaRPr lang="en-US" altLang="en-US" sz="1600" dirty="0"/>
          </a:p>
        </p:txBody>
      </p:sp>
      <p:sp>
        <p:nvSpPr>
          <p:cNvPr id="115" name="Text Box 11">
            <a:extLst>
              <a:ext uri="{FF2B5EF4-FFF2-40B4-BE49-F238E27FC236}">
                <a16:creationId xmlns:a16="http://schemas.microsoft.com/office/drawing/2014/main" id="{33E438EE-2364-4E70-84F1-B7C90647A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317" y="5933880"/>
            <a:ext cx="352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d</a:t>
            </a:r>
          </a:p>
        </p:txBody>
      </p:sp>
      <p:sp>
        <p:nvSpPr>
          <p:cNvPr id="116" name="Freeform 12">
            <a:extLst>
              <a:ext uri="{FF2B5EF4-FFF2-40B4-BE49-F238E27FC236}">
                <a16:creationId xmlns:a16="http://schemas.microsoft.com/office/drawing/2014/main" id="{59045B96-8A5A-4246-AD7C-8567197898FF}"/>
              </a:ext>
            </a:extLst>
          </p:cNvPr>
          <p:cNvSpPr>
            <a:spLocks/>
          </p:cNvSpPr>
          <p:nvPr/>
        </p:nvSpPr>
        <p:spPr bwMode="auto">
          <a:xfrm rot="5365317">
            <a:off x="5564146" y="5954535"/>
            <a:ext cx="268287" cy="334963"/>
          </a:xfrm>
          <a:custGeom>
            <a:avLst/>
            <a:gdLst>
              <a:gd name="T0" fmla="*/ 0 w 1110"/>
              <a:gd name="T1" fmla="*/ 0 h 873"/>
              <a:gd name="T2" fmla="*/ 0 w 1110"/>
              <a:gd name="T3" fmla="*/ 0 h 873"/>
              <a:gd name="T4" fmla="*/ 0 w 1110"/>
              <a:gd name="T5" fmla="*/ 0 h 873"/>
              <a:gd name="T6" fmla="*/ 0 w 1110"/>
              <a:gd name="T7" fmla="*/ 0 h 873"/>
              <a:gd name="T8" fmla="*/ 0 w 1110"/>
              <a:gd name="T9" fmla="*/ 0 h 873"/>
              <a:gd name="T10" fmla="*/ 0 w 1110"/>
              <a:gd name="T11" fmla="*/ 0 h 873"/>
              <a:gd name="T12" fmla="*/ 0 w 1110"/>
              <a:gd name="T13" fmla="*/ 0 h 873"/>
              <a:gd name="T14" fmla="*/ 0 w 1110"/>
              <a:gd name="T15" fmla="*/ 0 h 873"/>
              <a:gd name="T16" fmla="*/ 0 w 1110"/>
              <a:gd name="T17" fmla="*/ 0 h 873"/>
              <a:gd name="T18" fmla="*/ 0 w 1110"/>
              <a:gd name="T19" fmla="*/ 0 h 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10" h="873">
                <a:moveTo>
                  <a:pt x="0" y="855"/>
                </a:moveTo>
                <a:cubicBezTo>
                  <a:pt x="45" y="827"/>
                  <a:pt x="90" y="800"/>
                  <a:pt x="138" y="795"/>
                </a:cubicBezTo>
                <a:cubicBezTo>
                  <a:pt x="186" y="790"/>
                  <a:pt x="245" y="862"/>
                  <a:pt x="288" y="825"/>
                </a:cubicBezTo>
                <a:cubicBezTo>
                  <a:pt x="331" y="788"/>
                  <a:pt x="352" y="710"/>
                  <a:pt x="396" y="573"/>
                </a:cubicBezTo>
                <a:cubicBezTo>
                  <a:pt x="440" y="436"/>
                  <a:pt x="500" y="0"/>
                  <a:pt x="552" y="3"/>
                </a:cubicBezTo>
                <a:cubicBezTo>
                  <a:pt x="604" y="6"/>
                  <a:pt x="667" y="452"/>
                  <a:pt x="708" y="591"/>
                </a:cubicBezTo>
                <a:cubicBezTo>
                  <a:pt x="749" y="730"/>
                  <a:pt x="763" y="801"/>
                  <a:pt x="798" y="837"/>
                </a:cubicBezTo>
                <a:cubicBezTo>
                  <a:pt x="833" y="873"/>
                  <a:pt x="890" y="814"/>
                  <a:pt x="918" y="807"/>
                </a:cubicBezTo>
                <a:cubicBezTo>
                  <a:pt x="946" y="800"/>
                  <a:pt x="934" y="787"/>
                  <a:pt x="966" y="795"/>
                </a:cubicBezTo>
                <a:cubicBezTo>
                  <a:pt x="998" y="803"/>
                  <a:pt x="1054" y="829"/>
                  <a:pt x="1110" y="85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3">
            <a:extLst>
              <a:ext uri="{FF2B5EF4-FFF2-40B4-BE49-F238E27FC236}">
                <a16:creationId xmlns:a16="http://schemas.microsoft.com/office/drawing/2014/main" id="{C7B46CFF-3809-48BB-9FE7-E1762F3EC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878" y="5793588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14">
            <a:extLst>
              <a:ext uri="{FF2B5EF4-FFF2-40B4-BE49-F238E27FC236}">
                <a16:creationId xmlns:a16="http://schemas.microsoft.com/office/drawing/2014/main" id="{54C48626-6666-41DD-9D6E-CB230F7D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954" y="5907889"/>
            <a:ext cx="66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err="1"/>
              <a:t>D</a:t>
            </a:r>
            <a:r>
              <a:rPr lang="en-US" altLang="en-US" sz="1600" baseline="-25000" dirty="0" err="1"/>
              <a:t>lens</a:t>
            </a:r>
            <a:endParaRPr lang="en-US" altLang="en-US" sz="1600" dirty="0"/>
          </a:p>
        </p:txBody>
      </p:sp>
      <p:sp>
        <p:nvSpPr>
          <p:cNvPr id="119" name="Oval 15">
            <a:extLst>
              <a:ext uri="{FF2B5EF4-FFF2-40B4-BE49-F238E27FC236}">
                <a16:creationId xmlns:a16="http://schemas.microsoft.com/office/drawing/2014/main" id="{A04A153E-76FB-4BDA-9397-CCFC82CD491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60841" y="5807876"/>
            <a:ext cx="136525" cy="5683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0" name="Line 16">
            <a:extLst>
              <a:ext uri="{FF2B5EF4-FFF2-40B4-BE49-F238E27FC236}">
                <a16:creationId xmlns:a16="http://schemas.microsoft.com/office/drawing/2014/main" id="{B1586DB7-A417-4957-A221-9FDC84975D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3228" y="5936463"/>
            <a:ext cx="1068388" cy="152400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AEBFF9DB-0E5A-412E-9E32-4D8ADD05B2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1641" y="6158713"/>
            <a:ext cx="1068388" cy="111125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8">
            <a:extLst>
              <a:ext uri="{FF2B5EF4-FFF2-40B4-BE49-F238E27FC236}">
                <a16:creationId xmlns:a16="http://schemas.microsoft.com/office/drawing/2014/main" id="{15F7C039-13AE-422F-B490-9C1693DF4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9266" y="6415888"/>
            <a:ext cx="1020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Text Box 19">
            <a:extLst>
              <a:ext uri="{FF2B5EF4-FFF2-40B4-BE49-F238E27FC236}">
                <a16:creationId xmlns:a16="http://schemas.microsoft.com/office/drawing/2014/main" id="{B733CB5E-B9E1-4E7A-A9D0-E85E45B1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253" y="6142581"/>
            <a:ext cx="66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994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>
            <a:extLst>
              <a:ext uri="{FF2B5EF4-FFF2-40B4-BE49-F238E27FC236}">
                <a16:creationId xmlns:a16="http://schemas.microsoft.com/office/drawing/2014/main" id="{A0C12C56-DEFA-492E-A2FF-F6836D14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1089587" y="1138238"/>
            <a:ext cx="1533991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Line 28">
            <a:extLst>
              <a:ext uri="{FF2B5EF4-FFF2-40B4-BE49-F238E27FC236}">
                <a16:creationId xmlns:a16="http://schemas.microsoft.com/office/drawing/2014/main" id="{8A8B5B0D-FACE-4113-90A7-DC1A9D7F72D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474470" y="1028700"/>
            <a:ext cx="7699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2203CD15-1BDC-421C-833D-01CDF3B2CF4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506538" y="669925"/>
            <a:ext cx="744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600" dirty="0">
                <a:solidFill>
                  <a:schemeClr val="accent1"/>
                </a:solidFill>
              </a:rPr>
              <a:t>=2</a:t>
            </a:r>
            <a:r>
              <a:rPr lang="en-US" altLang="en-US" sz="1600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6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c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1" name="Picture 23">
            <a:extLst>
              <a:ext uri="{FF2B5EF4-FFF2-40B4-BE49-F238E27FC236}">
                <a16:creationId xmlns:a16="http://schemas.microsoft.com/office/drawing/2014/main" id="{0B577706-C592-48C8-817E-59BC99DB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1083919" y="1138238"/>
            <a:ext cx="1542151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1">
            <a:extLst>
              <a:ext uri="{FF2B5EF4-FFF2-40B4-BE49-F238E27FC236}">
                <a16:creationId xmlns:a16="http://schemas.microsoft.com/office/drawing/2014/main" id="{E8A4A685-581A-4493-A8ED-DEA17243520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06463" y="20859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Symbol" panose="05050102010706020507" pitchFamily="18" charset="2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330EA947-DD88-45E3-86F5-52C5EEEE06F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93750" y="1512888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rgbClr val="4472C4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E506DF6B-A00B-4156-9026-8F0F74AC16F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35025" y="952500"/>
            <a:ext cx="35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  <a:r>
              <a:rPr lang="en-US" altLang="en-US" sz="1400" baseline="-25000">
                <a:latin typeface="Comic Sans MS" panose="030F0702030302020204" pitchFamily="66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B4E02171-FD85-4090-A362-C900CC281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1089212" y="2522538"/>
            <a:ext cx="1539502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27">
            <a:extLst>
              <a:ext uri="{FF2B5EF4-FFF2-40B4-BE49-F238E27FC236}">
                <a16:creationId xmlns:a16="http://schemas.microsoft.com/office/drawing/2014/main" id="{386DDBF2-5EFF-4506-A879-911C49E3A8D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719263" y="35814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solidFill>
                  <a:srgbClr val="94B3FE"/>
                </a:solidFill>
                <a:latin typeface="Comic Sans MS" panose="030F0702030302020204" pitchFamily="66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754A87A2-A07A-4CF5-81A4-3A155F35AE3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74993" y="2930188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600" dirty="0">
                <a:solidFill>
                  <a:srgbClr val="4472C4"/>
                </a:solidFill>
              </a:rPr>
              <a:t>Sum</a:t>
            </a:r>
            <a:endParaRPr lang="en-US" altLang="en-US" sz="2400" dirty="0">
              <a:solidFill>
                <a:srgbClr val="4472C4"/>
              </a:solidFill>
            </a:endParaRP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0F621E3A-CA7A-4C73-8C34-C8E570CDDD3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1363" y="2460625"/>
            <a:ext cx="458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2I</a:t>
            </a:r>
            <a:r>
              <a:rPr lang="en-US" altLang="en-US" sz="1400" baseline="-25000">
                <a:latin typeface="Comic Sans MS" panose="030F0702030302020204" pitchFamily="66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19CF01E4-CC64-4CB9-AB0E-B8F3E553A15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81063" y="35083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Symbol" panose="05050102010706020507" pitchFamily="18" charset="2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94">
            <a:extLst>
              <a:ext uri="{FF2B5EF4-FFF2-40B4-BE49-F238E27FC236}">
                <a16:creationId xmlns:a16="http://schemas.microsoft.com/office/drawing/2014/main" id="{11E795C7-7ABF-4925-92D3-CB890FE0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3878263"/>
            <a:ext cx="1497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600" dirty="0"/>
              <a:t>Two images</a:t>
            </a:r>
          </a:p>
          <a:p>
            <a:pPr algn="ctr">
              <a:spcBef>
                <a:spcPct val="0"/>
              </a:spcBef>
            </a:pPr>
            <a:r>
              <a:rPr lang="en-US" altLang="en-US" sz="1600" dirty="0"/>
              <a:t>resolvable</a:t>
            </a:r>
            <a:endParaRPr lang="en-US" altLang="en-US" dirty="0"/>
          </a:p>
        </p:txBody>
      </p:sp>
      <p:pic>
        <p:nvPicPr>
          <p:cNvPr id="41" name="Picture 42">
            <a:extLst>
              <a:ext uri="{FF2B5EF4-FFF2-40B4-BE49-F238E27FC236}">
                <a16:creationId xmlns:a16="http://schemas.microsoft.com/office/drawing/2014/main" id="{C6C98597-C33F-46FD-B385-6556C16E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3296455" y="2519364"/>
            <a:ext cx="1605447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 Box 46">
            <a:extLst>
              <a:ext uri="{FF2B5EF4-FFF2-40B4-BE49-F238E27FC236}">
                <a16:creationId xmlns:a16="http://schemas.microsoft.com/office/drawing/2014/main" id="{EE707AD6-5405-4623-ABAA-16F6279E736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759076" y="2930188"/>
            <a:ext cx="60277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rgbClr val="4472C4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Sum</a:t>
            </a:r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EC8403CD-9C2D-450D-8CBF-4F90D3AD29B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914434" y="2460626"/>
            <a:ext cx="45957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2I</a:t>
            </a:r>
            <a:r>
              <a:rPr lang="en-US" altLang="en-US" sz="1400" baseline="-25000">
                <a:latin typeface="Comic Sans MS" panose="030F0702030302020204" pitchFamily="66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D3158CF2-B09F-4AC4-8C6A-493F6A6AAC4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060966" y="3533776"/>
            <a:ext cx="27308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Symbol" panose="05050102010706020507" pitchFamily="18" charset="2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" name="Text Box 68">
            <a:extLst>
              <a:ext uri="{FF2B5EF4-FFF2-40B4-BE49-F238E27FC236}">
                <a16:creationId xmlns:a16="http://schemas.microsoft.com/office/drawing/2014/main" id="{736E4725-263E-4B67-9EF9-DB2E775746C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958474" y="3581401"/>
            <a:ext cx="28973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solidFill>
                  <a:srgbClr val="94B3FE"/>
                </a:solidFill>
                <a:latin typeface="Comic Sans MS" panose="030F0702030302020204" pitchFamily="66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0" name="Picture 41">
            <a:extLst>
              <a:ext uri="{FF2B5EF4-FFF2-40B4-BE49-F238E27FC236}">
                <a16:creationId xmlns:a16="http://schemas.microsoft.com/office/drawing/2014/main" id="{189C6617-9271-4265-BBFE-3509AC0B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3276607" y="1125542"/>
            <a:ext cx="162183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0">
            <a:extLst>
              <a:ext uri="{FF2B5EF4-FFF2-40B4-BE49-F238E27FC236}">
                <a16:creationId xmlns:a16="http://schemas.microsoft.com/office/drawing/2014/main" id="{FF99A6BA-4000-4E95-80EC-C11EFD821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3272674" y="1120779"/>
            <a:ext cx="1629697" cy="117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Box 43">
            <a:extLst>
              <a:ext uri="{FF2B5EF4-FFF2-40B4-BE49-F238E27FC236}">
                <a16:creationId xmlns:a16="http://schemas.microsoft.com/office/drawing/2014/main" id="{D2B1BE3E-40B5-484D-BEC2-997E6D888D0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087608" y="2111376"/>
            <a:ext cx="27308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Symbol" panose="05050102010706020507" pitchFamily="18" charset="2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" name="Text Box 44">
            <a:extLst>
              <a:ext uri="{FF2B5EF4-FFF2-40B4-BE49-F238E27FC236}">
                <a16:creationId xmlns:a16="http://schemas.microsoft.com/office/drawing/2014/main" id="{09A8529A-E405-4F2B-9505-1E9293A2B06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969383" y="1538288"/>
            <a:ext cx="28140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rgbClr val="4472C4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</a:t>
            </a:r>
          </a:p>
        </p:txBody>
      </p:sp>
      <p:sp>
        <p:nvSpPr>
          <p:cNvPr id="36" name="Text Box 45">
            <a:extLst>
              <a:ext uri="{FF2B5EF4-FFF2-40B4-BE49-F238E27FC236}">
                <a16:creationId xmlns:a16="http://schemas.microsoft.com/office/drawing/2014/main" id="{6A1A6871-4940-478E-AA72-1DAC9E57CC7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012677" y="977901"/>
            <a:ext cx="35134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  <a:r>
              <a:rPr lang="en-US" altLang="en-US" sz="1400" baseline="-25000">
                <a:latin typeface="Comic Sans MS" panose="030F0702030302020204" pitchFamily="66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" name="Line 50">
            <a:extLst>
              <a:ext uri="{FF2B5EF4-FFF2-40B4-BE49-F238E27FC236}">
                <a16:creationId xmlns:a16="http://schemas.microsoft.com/office/drawing/2014/main" id="{C55939E8-9E91-4A03-B6DD-B64FDDEC09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875218" y="1054101"/>
            <a:ext cx="416284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51">
            <a:extLst>
              <a:ext uri="{FF2B5EF4-FFF2-40B4-BE49-F238E27FC236}">
                <a16:creationId xmlns:a16="http://schemas.microsoft.com/office/drawing/2014/main" id="{C9665EE5-6D95-4C62-8864-7E750D5510C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753663" y="681038"/>
            <a:ext cx="631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600">
                <a:solidFill>
                  <a:schemeClr val="accent1"/>
                </a:solidFill>
              </a:rPr>
              <a:t>=</a:t>
            </a:r>
            <a:r>
              <a:rPr lang="en-US" altLang="en-US" sz="160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600" baseline="-25000">
                <a:solidFill>
                  <a:schemeClr val="accent1"/>
                </a:solidFill>
                <a:latin typeface="Comic Sans MS" panose="030F0702030302020204" pitchFamily="66" charset="0"/>
              </a:rPr>
              <a:t>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" name="Line 74">
            <a:extLst>
              <a:ext uri="{FF2B5EF4-FFF2-40B4-BE49-F238E27FC236}">
                <a16:creationId xmlns:a16="http://schemas.microsoft.com/office/drawing/2014/main" id="{CC7C3011-DB0A-4E27-BE47-1C7114FA7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841" y="996951"/>
            <a:ext cx="0" cy="112712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5">
            <a:extLst>
              <a:ext uri="{FF2B5EF4-FFF2-40B4-BE49-F238E27FC236}">
                <a16:creationId xmlns:a16="http://schemas.microsoft.com/office/drawing/2014/main" id="{61AB00FB-243C-4C55-AFE6-1DFFF16CC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5208" y="996951"/>
            <a:ext cx="0" cy="112712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95">
            <a:extLst>
              <a:ext uri="{FF2B5EF4-FFF2-40B4-BE49-F238E27FC236}">
                <a16:creationId xmlns:a16="http://schemas.microsoft.com/office/drawing/2014/main" id="{EF651115-9ABA-47CC-8965-6DB99F33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883" y="3890963"/>
            <a:ext cx="191324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600" dirty="0"/>
              <a:t>‘Diffraction limit’</a:t>
            </a:r>
          </a:p>
          <a:p>
            <a:pPr algn="ctr">
              <a:spcBef>
                <a:spcPct val="0"/>
              </a:spcBef>
            </a:pPr>
            <a:r>
              <a:rPr lang="en-US" altLang="en-US" sz="1600" dirty="0"/>
              <a:t>of resolution</a:t>
            </a:r>
          </a:p>
        </p:txBody>
      </p:sp>
      <p:pic>
        <p:nvPicPr>
          <p:cNvPr id="62" name="Picture 58">
            <a:extLst>
              <a:ext uri="{FF2B5EF4-FFF2-40B4-BE49-F238E27FC236}">
                <a16:creationId xmlns:a16="http://schemas.microsoft.com/office/drawing/2014/main" id="{B877D98B-2AD9-413A-AE70-A31110B8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5456238" y="1127077"/>
            <a:ext cx="1555750" cy="117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7">
            <a:extLst>
              <a:ext uri="{FF2B5EF4-FFF2-40B4-BE49-F238E27FC236}">
                <a16:creationId xmlns:a16="http://schemas.microsoft.com/office/drawing/2014/main" id="{C28E20E5-9142-4FA6-AC8F-29F307C6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5452304" y="1134539"/>
            <a:ext cx="1554163" cy="117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 Box 60">
            <a:extLst>
              <a:ext uri="{FF2B5EF4-FFF2-40B4-BE49-F238E27FC236}">
                <a16:creationId xmlns:a16="http://schemas.microsoft.com/office/drawing/2014/main" id="{84F7E8BB-9B42-4C14-85A9-454FEA09FEE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257801" y="21193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Symbol" panose="05050102010706020507" pitchFamily="18" charset="2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0313B9A8-A1B5-4A28-A5D3-B9797A0759B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145088" y="1546226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rgbClr val="4472C4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8" name="Text Box 62">
            <a:extLst>
              <a:ext uri="{FF2B5EF4-FFF2-40B4-BE49-F238E27FC236}">
                <a16:creationId xmlns:a16="http://schemas.microsoft.com/office/drawing/2014/main" id="{FEA9CC79-7AD2-4578-9789-A05DFBCF740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186363" y="985838"/>
            <a:ext cx="35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I</a:t>
            </a:r>
            <a:r>
              <a:rPr lang="en-US" altLang="en-US" sz="1400" baseline="-25000" dirty="0">
                <a:latin typeface="Comic Sans MS" panose="030F0702030302020204" pitchFamily="66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9" name="Line 66">
            <a:extLst>
              <a:ext uri="{FF2B5EF4-FFF2-40B4-BE49-F238E27FC236}">
                <a16:creationId xmlns:a16="http://schemas.microsoft.com/office/drawing/2014/main" id="{3D7C53DF-D218-47C5-B052-0F68091DDF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110288" y="1028701"/>
            <a:ext cx="228600" cy="95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7">
            <a:extLst>
              <a:ext uri="{FF2B5EF4-FFF2-40B4-BE49-F238E27FC236}">
                <a16:creationId xmlns:a16="http://schemas.microsoft.com/office/drawing/2014/main" id="{31993E6F-91E7-40CB-96EA-4D1BBD2FFE5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849938" y="677863"/>
            <a:ext cx="800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600">
                <a:solidFill>
                  <a:schemeClr val="accent1"/>
                </a:solidFill>
              </a:rPr>
              <a:t>=</a:t>
            </a:r>
            <a:r>
              <a:rPr lang="en-US" altLang="en-US" sz="160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600" baseline="-25000">
                <a:solidFill>
                  <a:schemeClr val="accent1"/>
                </a:solidFill>
              </a:rPr>
              <a:t>c</a:t>
            </a:r>
            <a:r>
              <a:rPr lang="en-US" altLang="en-US" sz="1600">
                <a:solidFill>
                  <a:schemeClr val="accent1"/>
                </a:solidFill>
              </a:rPr>
              <a:t>/3</a:t>
            </a:r>
            <a:endParaRPr lang="en-US" altLang="en-US" sz="2400"/>
          </a:p>
        </p:txBody>
      </p:sp>
      <p:pic>
        <p:nvPicPr>
          <p:cNvPr id="50" name="Picture 59">
            <a:extLst>
              <a:ext uri="{FF2B5EF4-FFF2-40B4-BE49-F238E27FC236}">
                <a16:creationId xmlns:a16="http://schemas.microsoft.com/office/drawing/2014/main" id="{ACDC9E75-0E47-4F32-BFBC-A11407A7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5441300" y="2527301"/>
            <a:ext cx="1539589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 Box 63">
            <a:extLst>
              <a:ext uri="{FF2B5EF4-FFF2-40B4-BE49-F238E27FC236}">
                <a16:creationId xmlns:a16="http://schemas.microsoft.com/office/drawing/2014/main" id="{78146A3E-FFD8-4C6D-91D2-2581848C1A2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929188" y="2930188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rgbClr val="4472C4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Sum</a:t>
            </a:r>
          </a:p>
        </p:txBody>
      </p:sp>
      <p:sp>
        <p:nvSpPr>
          <p:cNvPr id="52" name="Text Box 64">
            <a:extLst>
              <a:ext uri="{FF2B5EF4-FFF2-40B4-BE49-F238E27FC236}">
                <a16:creationId xmlns:a16="http://schemas.microsoft.com/office/drawing/2014/main" id="{21699FF1-9072-4A56-9FB1-462DBBE0D27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092700" y="2468563"/>
            <a:ext cx="458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2I</a:t>
            </a:r>
            <a:r>
              <a:rPr lang="en-US" altLang="en-US" sz="1400" baseline="-25000">
                <a:latin typeface="Comic Sans MS" panose="030F0702030302020204" pitchFamily="66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 Box 65">
            <a:extLst>
              <a:ext uri="{FF2B5EF4-FFF2-40B4-BE49-F238E27FC236}">
                <a16:creationId xmlns:a16="http://schemas.microsoft.com/office/drawing/2014/main" id="{A596A0D5-4FD8-4C8F-9108-A00BBBE1A9E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232400" y="3541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Symbol" panose="05050102010706020507" pitchFamily="18" charset="2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Text Box 69">
            <a:extLst>
              <a:ext uri="{FF2B5EF4-FFF2-40B4-BE49-F238E27FC236}">
                <a16:creationId xmlns:a16="http://schemas.microsoft.com/office/drawing/2014/main" id="{E9F0DD29-153B-4921-9D38-382EADC2E19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080125" y="3581401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solidFill>
                  <a:srgbClr val="94B3FE"/>
                </a:solidFill>
                <a:latin typeface="Comic Sans MS" panose="030F0702030302020204" pitchFamily="66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2E9E2777-134A-4D13-A857-00A44EDF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890963"/>
            <a:ext cx="1562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600" dirty="0"/>
              <a:t>Two images</a:t>
            </a:r>
          </a:p>
          <a:p>
            <a:pPr algn="ctr">
              <a:spcBef>
                <a:spcPct val="0"/>
              </a:spcBef>
            </a:pPr>
            <a:r>
              <a:rPr lang="en-US" altLang="en-US" sz="1600" dirty="0"/>
              <a:t>not resolvable</a:t>
            </a:r>
          </a:p>
        </p:txBody>
      </p:sp>
    </p:spTree>
    <p:extLst>
      <p:ext uri="{BB962C8B-B14F-4D97-AF65-F5344CB8AC3E}">
        <p14:creationId xmlns:p14="http://schemas.microsoft.com/office/powerpoint/2010/main" val="402742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20">
            <a:extLst>
              <a:ext uri="{FF2B5EF4-FFF2-40B4-BE49-F238E27FC236}">
                <a16:creationId xmlns:a16="http://schemas.microsoft.com/office/drawing/2014/main" id="{7BBB9B58-6467-4E08-8654-E8F376AA9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5768975"/>
            <a:ext cx="20224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B84EFE89-9A9E-45DB-ACBD-ABCCCC712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008" y="4811713"/>
            <a:ext cx="20224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20A748D-4662-4579-9DD6-CCA58F190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975" y="4809490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FF5918B2-84E1-43BE-A614-3B88F4B38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1338" y="4802188"/>
            <a:ext cx="22225" cy="14684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EFBAA0BD-E8BB-4E0F-BA7C-619F15DAD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050" y="4841875"/>
            <a:ext cx="14288" cy="939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6D5F2BA-940A-413F-BC9B-BF6179142D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4938" y="4675188"/>
            <a:ext cx="276225" cy="27622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2D14AAEF-9EF8-433E-96DD-C4E9060D01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651375"/>
            <a:ext cx="276225" cy="2762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652F8B7-29B8-4867-B4D7-701674A0D8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4463" y="5665788"/>
            <a:ext cx="276225" cy="2762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2E780A77-368E-4200-A356-CF37683E1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1325" y="5641975"/>
            <a:ext cx="276225" cy="27622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765DAAEA-E0EF-4094-8D77-791CBA14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356100"/>
            <a:ext cx="1722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1600"/>
              <a:t>beam-splitter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144DA48F-297C-4C58-ADB5-147187550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446881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mirror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1082938B-2C3B-4D5E-8C1D-4B2E89942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576738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mirror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47987141-5702-4C3B-9FFB-855705FD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5853113"/>
            <a:ext cx="798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1600"/>
              <a:t>beam</a:t>
            </a:r>
            <a:br>
              <a:rPr lang="en-US" altLang="en-US" sz="1600"/>
            </a:br>
            <a:r>
              <a:rPr lang="en-US" altLang="en-US" sz="1600"/>
              <a:t>splitter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20AD757C-746C-486F-B8A9-121EA1DA9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978" y="4511040"/>
            <a:ext cx="10795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1600"/>
              <a:t>beam</a:t>
            </a:r>
          </a:p>
          <a:p>
            <a:pPr>
              <a:spcBef>
                <a:spcPct val="5000"/>
              </a:spcBef>
            </a:pPr>
            <a:r>
              <a:rPr lang="en-US" altLang="en-US" sz="1600"/>
              <a:t>splitter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8164B198-BA17-4BDC-8FE7-8B5B74F4A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5678" y="4152265"/>
            <a:ext cx="2781300" cy="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E836A44-11A3-4366-AB51-EF31E31AD04B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812497" y="4232434"/>
            <a:ext cx="571500" cy="15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592B7DD4-FAD7-459A-8DBA-DBA81CF225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5378" y="2552065"/>
            <a:ext cx="644525" cy="15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9A138DCA-8C3B-4931-98F6-73E7056C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716" y="3790315"/>
            <a:ext cx="741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4"/>
                </a:solidFill>
              </a:rPr>
              <a:t>4I</a:t>
            </a:r>
            <a:r>
              <a:rPr lang="en-US" altLang="en-US" baseline="-25000" dirty="0">
                <a:solidFill>
                  <a:schemeClr val="accent4"/>
                </a:solidFill>
              </a:rPr>
              <a:t>1</a:t>
            </a:r>
            <a:endParaRPr lang="en-US" altLang="en-US" dirty="0">
              <a:solidFill>
                <a:schemeClr val="accent4"/>
              </a:solidFill>
            </a:endParaRPr>
          </a:p>
        </p:txBody>
      </p:sp>
      <p:sp>
        <p:nvSpPr>
          <p:cNvPr id="36" name="Line 32">
            <a:extLst>
              <a:ext uri="{FF2B5EF4-FFF2-40B4-BE49-F238E27FC236}">
                <a16:creationId xmlns:a16="http://schemas.microsoft.com/office/drawing/2014/main" id="{0ACA37FD-85C5-4581-BD97-973A16848E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73366" y="2582228"/>
            <a:ext cx="0" cy="155257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734D1FE3-50CF-42D2-B0F1-DA74C162A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278" y="4039553"/>
            <a:ext cx="882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mirror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673808E0-8182-48FA-9E67-CFD3C6F06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778" y="4264978"/>
            <a:ext cx="2327275" cy="158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FB884AFA-9EEC-4BED-940C-BD07496008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7478" y="4260215"/>
            <a:ext cx="11113" cy="9969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5F5C3962-2A3F-4780-A4D4-C50A10A6B252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7100253" y="3617913"/>
            <a:ext cx="1588" cy="130651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id="{F5C7A9FB-4874-432F-BF80-F8B09F7C1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7783" y="2582228"/>
            <a:ext cx="0" cy="178117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>
            <a:extLst>
              <a:ext uri="{FF2B5EF4-FFF2-40B4-BE49-F238E27FC236}">
                <a16:creationId xmlns:a16="http://schemas.microsoft.com/office/drawing/2014/main" id="{BE1DC5BD-FAF5-4636-A6A5-9C44F25842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270785" y="3051333"/>
            <a:ext cx="0" cy="2201863"/>
          </a:xfrm>
          <a:prstGeom prst="line">
            <a:avLst/>
          </a:prstGeom>
          <a:ln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62078450-10B3-44CA-A20D-9D02BDD5982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63109" y="3686334"/>
            <a:ext cx="0" cy="931863"/>
          </a:xfrm>
          <a:prstGeom prst="line">
            <a:avLst/>
          </a:prstGeom>
          <a:ln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9B1BDE32-FA66-4B49-BE5B-0A833DB23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223" y="3220403"/>
            <a:ext cx="0" cy="931862"/>
          </a:xfrm>
          <a:prstGeom prst="line">
            <a:avLst/>
          </a:prstGeom>
          <a:ln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1">
            <a:extLst>
              <a:ext uri="{FF2B5EF4-FFF2-40B4-BE49-F238E27FC236}">
                <a16:creationId xmlns:a16="http://schemas.microsoft.com/office/drawing/2014/main" id="{6C5E4C7F-D8A8-4CE9-B3D8-A448D6B49B84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9019541" y="3612515"/>
            <a:ext cx="1587" cy="130651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72D6E653-423D-468D-9C70-8DBA01B1003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657147" y="2975928"/>
            <a:ext cx="0" cy="93186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6B9FBF2C-424C-47B6-8071-6066D9C4352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654608" y="4357053"/>
            <a:ext cx="7938" cy="90328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10AFB7A0-3E75-41B9-8702-4BEF0FF27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051041" y="3801427"/>
            <a:ext cx="0" cy="11652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stealth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Text Box 45">
            <a:extLst>
              <a:ext uri="{FF2B5EF4-FFF2-40B4-BE49-F238E27FC236}">
                <a16:creationId xmlns:a16="http://schemas.microsoft.com/office/drawing/2014/main" id="{31AD2082-9C35-47D5-A9AA-E189910C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453" y="3760153"/>
            <a:ext cx="741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4"/>
                </a:solidFill>
              </a:rPr>
              <a:t>2I</a:t>
            </a:r>
            <a:r>
              <a:rPr lang="en-US" altLang="en-US" baseline="-25000">
                <a:solidFill>
                  <a:schemeClr val="accent4"/>
                </a:solidFill>
              </a:rPr>
              <a:t>1</a:t>
            </a:r>
            <a:endParaRPr lang="en-US" altLang="en-US">
              <a:solidFill>
                <a:schemeClr val="accent4"/>
              </a:solidFill>
            </a:endParaRPr>
          </a:p>
        </p:txBody>
      </p:sp>
      <p:sp>
        <p:nvSpPr>
          <p:cNvPr id="50" name="Text Box 46">
            <a:extLst>
              <a:ext uri="{FF2B5EF4-FFF2-40B4-BE49-F238E27FC236}">
                <a16:creationId xmlns:a16="http://schemas.microsoft.com/office/drawing/2014/main" id="{EEF357ED-1AF2-4541-BD6D-38CCAEFA0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128" y="2988628"/>
            <a:ext cx="741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4"/>
                </a:solidFill>
              </a:rPr>
              <a:t>2I</a:t>
            </a:r>
            <a:r>
              <a:rPr lang="en-US" altLang="en-US" baseline="-25000">
                <a:solidFill>
                  <a:schemeClr val="accent4"/>
                </a:solidFill>
              </a:rPr>
              <a:t>1</a:t>
            </a:r>
            <a:endParaRPr lang="en-US" altLang="en-US">
              <a:solidFill>
                <a:schemeClr val="accent4"/>
              </a:solidFill>
            </a:endParaRP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784D44CA-D0AC-44C8-9B40-8522776E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453" y="427450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2I</a:t>
            </a:r>
            <a:r>
              <a:rPr lang="en-US" altLang="en-US" baseline="-25000">
                <a:solidFill>
                  <a:srgbClr val="FF9900"/>
                </a:solidFill>
              </a:rPr>
              <a:t>1</a:t>
            </a:r>
            <a:endParaRPr lang="en-US" altLang="en-US">
              <a:solidFill>
                <a:srgbClr val="FF9900"/>
              </a:solidFill>
            </a:endParaRPr>
          </a:p>
        </p:txBody>
      </p:sp>
      <p:sp>
        <p:nvSpPr>
          <p:cNvPr id="52" name="Text Box 48">
            <a:extLst>
              <a:ext uri="{FF2B5EF4-FFF2-40B4-BE49-F238E27FC236}">
                <a16:creationId xmlns:a16="http://schemas.microsoft.com/office/drawing/2014/main" id="{DB04C43A-06FB-4EA6-802C-0315EF25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28" y="299815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2I</a:t>
            </a:r>
            <a:r>
              <a:rPr lang="en-US" altLang="en-US" baseline="-25000">
                <a:solidFill>
                  <a:srgbClr val="FF9900"/>
                </a:solidFill>
              </a:rPr>
              <a:t>1</a:t>
            </a:r>
            <a:endParaRPr lang="en-US" altLang="en-US">
              <a:solidFill>
                <a:srgbClr val="FF9900"/>
              </a:solidFill>
            </a:endParaRPr>
          </a:p>
        </p:txBody>
      </p:sp>
      <p:sp>
        <p:nvSpPr>
          <p:cNvPr id="53" name="Text Box 50">
            <a:extLst>
              <a:ext uri="{FF2B5EF4-FFF2-40B4-BE49-F238E27FC236}">
                <a16:creationId xmlns:a16="http://schemas.microsoft.com/office/drawing/2014/main" id="{3ACDA79D-B473-42F6-83A9-47F6D53BD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278" y="3161665"/>
            <a:ext cx="1157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u="sng"/>
              <a:t>Total</a:t>
            </a:r>
            <a:r>
              <a:rPr lang="en-US" altLang="en-US" sz="1600"/>
              <a:t> path </a:t>
            </a:r>
            <a:br>
              <a:rPr lang="en-US" altLang="en-US" sz="1600"/>
            </a:br>
            <a:r>
              <a:rPr lang="en-US" altLang="en-US" sz="1600"/>
              <a:t>length L</a:t>
            </a:r>
            <a:r>
              <a:rPr lang="en-US" altLang="en-US" sz="1600" baseline="-25000"/>
              <a:t>2</a:t>
            </a: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92F471FD-1BCD-4065-942B-86657F1CB03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9840278" y="3715703"/>
            <a:ext cx="9525" cy="3381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2">
            <a:extLst>
              <a:ext uri="{FF2B5EF4-FFF2-40B4-BE49-F238E27FC236}">
                <a16:creationId xmlns:a16="http://schemas.microsoft.com/office/drawing/2014/main" id="{9D1D4CEE-5B14-4FD8-8E0F-F431E9B4F99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987666" y="2775903"/>
            <a:ext cx="587375" cy="158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59">
            <a:extLst>
              <a:ext uri="{FF2B5EF4-FFF2-40B4-BE49-F238E27FC236}">
                <a16:creationId xmlns:a16="http://schemas.microsoft.com/office/drawing/2014/main" id="{21CF6EA3-959F-4623-A533-EECC4FB68C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67434" y="3910171"/>
            <a:ext cx="290513" cy="493713"/>
          </a:xfrm>
          <a:prstGeom prst="ellipse">
            <a:avLst/>
          </a:prstGeom>
          <a:solidFill>
            <a:srgbClr val="FAFD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600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125D3926-6FF6-4168-885B-D0F374D3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841" y="4638040"/>
            <a:ext cx="741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I</a:t>
            </a:r>
            <a:r>
              <a:rPr lang="en-US" altLang="en-US" baseline="-25000">
                <a:solidFill>
                  <a:srgbClr val="FF9900"/>
                </a:solidFill>
              </a:rPr>
              <a:t>1</a:t>
            </a:r>
            <a:endParaRPr lang="en-US" altLang="en-US">
              <a:solidFill>
                <a:srgbClr val="FF9900"/>
              </a:solidFill>
            </a:endParaRPr>
          </a:p>
        </p:txBody>
      </p:sp>
      <p:sp>
        <p:nvSpPr>
          <p:cNvPr id="58" name="Text Box 62">
            <a:extLst>
              <a:ext uri="{FF2B5EF4-FFF2-40B4-BE49-F238E27FC236}">
                <a16:creationId xmlns:a16="http://schemas.microsoft.com/office/drawing/2014/main" id="{A510110C-88EC-49F0-975F-75461DFF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6" y="4660265"/>
            <a:ext cx="741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I</a:t>
            </a:r>
            <a:r>
              <a:rPr lang="en-US" altLang="en-US" baseline="-25000">
                <a:solidFill>
                  <a:srgbClr val="FF9900"/>
                </a:solidFill>
              </a:rPr>
              <a:t>1</a:t>
            </a:r>
            <a:endParaRPr lang="en-US" altLang="en-US">
              <a:solidFill>
                <a:srgbClr val="FF9900"/>
              </a:solidFill>
            </a:endParaRPr>
          </a:p>
        </p:txBody>
      </p:sp>
      <p:sp>
        <p:nvSpPr>
          <p:cNvPr id="59" name="Text Box 63">
            <a:extLst>
              <a:ext uri="{FF2B5EF4-FFF2-40B4-BE49-F238E27FC236}">
                <a16:creationId xmlns:a16="http://schemas.microsoft.com/office/drawing/2014/main" id="{123B8D9C-C203-419A-B683-D0B8F649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828" y="2483803"/>
            <a:ext cx="1157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u="sng"/>
              <a:t>Total</a:t>
            </a:r>
            <a:r>
              <a:rPr lang="en-US" altLang="en-US" sz="1600"/>
              <a:t> path </a:t>
            </a:r>
            <a:br>
              <a:rPr lang="en-US" altLang="en-US" sz="1600"/>
            </a:br>
            <a:r>
              <a:rPr lang="en-US" altLang="en-US" sz="1600"/>
              <a:t>length L</a:t>
            </a:r>
            <a:r>
              <a:rPr lang="en-US" altLang="en-US" sz="1600" baseline="-25000"/>
              <a:t>1</a:t>
            </a:r>
          </a:p>
        </p:txBody>
      </p:sp>
      <p:sp>
        <p:nvSpPr>
          <p:cNvPr id="60" name="Text Box 64">
            <a:extLst>
              <a:ext uri="{FF2B5EF4-FFF2-40B4-BE49-F238E27FC236}">
                <a16:creationId xmlns:a16="http://schemas.microsoft.com/office/drawing/2014/main" id="{51912DD9-3C35-4AC9-A2BD-9D09CBEA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453" y="2223453"/>
            <a:ext cx="882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mirror</a:t>
            </a:r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2FBB13A1-3A46-4681-B8BE-6FCFEEA79754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974841" y="4558665"/>
            <a:ext cx="430212" cy="2254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66">
            <a:extLst>
              <a:ext uri="{FF2B5EF4-FFF2-40B4-BE49-F238E27FC236}">
                <a16:creationId xmlns:a16="http://schemas.microsoft.com/office/drawing/2014/main" id="{DEB1EC76-3F44-47C7-B026-F2EAD22B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853" y="3466465"/>
            <a:ext cx="882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Source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C884CCAC-75B2-4898-9402-831F9BAA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503" y="477297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dirty="0"/>
              <a:t>Two pairs out</a:t>
            </a:r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75940F03-B63E-4C8E-9991-9320CAF0FCFD}"/>
              </a:ext>
            </a:extLst>
          </p:cNvPr>
          <p:cNvSpPr>
            <a:spLocks/>
          </p:cNvSpPr>
          <p:nvPr/>
        </p:nvSpPr>
        <p:spPr bwMode="auto">
          <a:xfrm>
            <a:off x="5866766" y="4425315"/>
            <a:ext cx="481012" cy="398463"/>
          </a:xfrm>
          <a:custGeom>
            <a:avLst/>
            <a:gdLst>
              <a:gd name="T0" fmla="*/ 0 w 480646"/>
              <a:gd name="T1" fmla="*/ 398463 h 398584"/>
              <a:gd name="T2" fmla="*/ 164248 w 480646"/>
              <a:gd name="T3" fmla="*/ 164073 h 398584"/>
              <a:gd name="T4" fmla="*/ 481012 w 480646"/>
              <a:gd name="T5" fmla="*/ 0 h 398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646" h="398584">
                <a:moveTo>
                  <a:pt x="0" y="398584"/>
                </a:moveTo>
                <a:cubicBezTo>
                  <a:pt x="42007" y="314569"/>
                  <a:pt x="84015" y="230554"/>
                  <a:pt x="164123" y="164123"/>
                </a:cubicBezTo>
                <a:cubicBezTo>
                  <a:pt x="244231" y="97692"/>
                  <a:pt x="362438" y="48846"/>
                  <a:pt x="48064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F6A1C41D-C813-4E20-8A2A-FD14BD32C84C}"/>
              </a:ext>
            </a:extLst>
          </p:cNvPr>
          <p:cNvSpPr/>
          <p:nvPr/>
        </p:nvSpPr>
        <p:spPr>
          <a:xfrm>
            <a:off x="5755640" y="5140960"/>
            <a:ext cx="1752600" cy="137378"/>
          </a:xfrm>
          <a:custGeom>
            <a:avLst/>
            <a:gdLst>
              <a:gd name="connsiteX0" fmla="*/ 0 w 1752600"/>
              <a:gd name="connsiteY0" fmla="*/ 0 h 137378"/>
              <a:gd name="connsiteX1" fmla="*/ 767080 w 1752600"/>
              <a:gd name="connsiteY1" fmla="*/ 137160 h 137378"/>
              <a:gd name="connsiteX2" fmla="*/ 1752600 w 1752600"/>
              <a:gd name="connsiteY2" fmla="*/ 25400 h 13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37378">
                <a:moveTo>
                  <a:pt x="0" y="0"/>
                </a:moveTo>
                <a:cubicBezTo>
                  <a:pt x="237490" y="66463"/>
                  <a:pt x="474980" y="132927"/>
                  <a:pt x="767080" y="137160"/>
                </a:cubicBezTo>
                <a:cubicBezTo>
                  <a:pt x="1059180" y="141393"/>
                  <a:pt x="1405890" y="83396"/>
                  <a:pt x="1752600" y="25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6C66F0A6-1B37-4447-A5AF-97FD17533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1091" y="3841115"/>
            <a:ext cx="696912" cy="76358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86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Comic Sans MS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蔡奕涛</dc:creator>
  <cp:lastModifiedBy>蔡奕涛</cp:lastModifiedBy>
  <cp:revision>11</cp:revision>
  <dcterms:created xsi:type="dcterms:W3CDTF">2022-03-22T02:20:38Z</dcterms:created>
  <dcterms:modified xsi:type="dcterms:W3CDTF">2022-03-22T06:15:55Z</dcterms:modified>
</cp:coreProperties>
</file>