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8"/>
  </p:handoutMasterIdLst>
  <p:sldIdLst>
    <p:sldId id="256" r:id="rId3"/>
    <p:sldId id="257" r:id="rId4"/>
    <p:sldId id="258" r:id="rId5"/>
    <p:sldId id="266" r:id="rId6"/>
    <p:sldId id="267" r:id="rId7"/>
    <p:sldId id="268" r:id="rId8"/>
    <p:sldId id="262" r:id="rId9"/>
    <p:sldId id="259" r:id="rId10"/>
    <p:sldId id="260" r:id="rId11"/>
    <p:sldId id="261" r:id="rId12"/>
    <p:sldId id="273" r:id="rId14"/>
    <p:sldId id="274" r:id="rId15"/>
    <p:sldId id="275" r:id="rId16"/>
    <p:sldId id="276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2B2B2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9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96659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26385" y="181229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</p:cNvCxnSpPr>
          <p:nvPr/>
        </p:nvCxnSpPr>
        <p:spPr>
          <a:xfrm>
            <a:off x="3037840" y="192595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6336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6"/>
          </p:cNvCxnSpPr>
          <p:nvPr/>
        </p:nvCxnSpPr>
        <p:spPr>
          <a:xfrm>
            <a:off x="426720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5710" y="191833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63515" y="181356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true">
            <a:off x="5440045" y="1609090"/>
            <a:ext cx="191135" cy="2393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586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21630" y="2006600"/>
            <a:ext cx="182880" cy="2413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1666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19" name="Text Box 18"/>
          <p:cNvSpPr txBox="true"/>
          <p:nvPr/>
        </p:nvSpPr>
        <p:spPr>
          <a:xfrm>
            <a:off x="2555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  <p:sp>
        <p:nvSpPr>
          <p:cNvPr id="20" name="Text Box 19"/>
          <p:cNvSpPr txBox="true"/>
          <p:nvPr/>
        </p:nvSpPr>
        <p:spPr>
          <a:xfrm>
            <a:off x="3498215" y="141732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(c)</a:t>
            </a:r>
            <a:endParaRPr lang="en-US" altLang="en-US" sz="100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true"/>
          <p:nvPr/>
        </p:nvSpPr>
        <p:spPr>
          <a:xfrm>
            <a:off x="468249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(d)</a:t>
            </a:r>
            <a:endParaRPr lang="en-US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9" name="Group 108"/>
          <p:cNvGrpSpPr/>
          <p:nvPr/>
        </p:nvGrpSpPr>
        <p:grpSpPr>
          <a:xfrm>
            <a:off x="6948170" y="936625"/>
            <a:ext cx="1721485" cy="1236980"/>
            <a:chOff x="3387" y="3160"/>
            <a:chExt cx="2711" cy="1948"/>
          </a:xfrm>
        </p:grpSpPr>
        <p:grpSp>
          <p:nvGrpSpPr>
            <p:cNvPr id="54" name="Group 53"/>
            <p:cNvGrpSpPr/>
            <p:nvPr/>
          </p:nvGrpSpPr>
          <p:grpSpPr>
            <a:xfrm>
              <a:off x="3387" y="4465"/>
              <a:ext cx="690" cy="547"/>
              <a:chOff x="3161" y="4501"/>
              <a:chExt cx="690" cy="547"/>
            </a:xfrm>
          </p:grpSpPr>
          <p:sp>
            <p:nvSpPr>
              <p:cNvPr id="38" name="Text Box 37"/>
              <p:cNvSpPr txBox="true"/>
              <p:nvPr/>
            </p:nvSpPr>
            <p:spPr>
              <a:xfrm>
                <a:off x="3323" y="4501"/>
                <a:ext cx="52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39" name="Flowchart: Decision 38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3161" y="4932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true" flipV="true">
                <a:off x="3296" y="4930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ounded Rectangle 2"/>
            <p:cNvSpPr/>
            <p:nvPr/>
          </p:nvSpPr>
          <p:spPr>
            <a:xfrm>
              <a:off x="4072" y="3460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true">
              <a:off x="4235" y="316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true">
              <a:off x="5210" y="316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true">
              <a:off x="4237" y="4143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true">
              <a:off x="5209" y="4134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true"/>
            <p:nvPr/>
          </p:nvSpPr>
          <p:spPr>
            <a:xfrm>
              <a:off x="4510" y="363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5" name="Text Box 14"/>
            <p:cNvSpPr txBox="true"/>
            <p:nvPr/>
          </p:nvSpPr>
          <p:spPr>
            <a:xfrm>
              <a:off x="4463" y="444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4616" y="478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07" y="4548"/>
              <a:ext cx="709" cy="560"/>
              <a:chOff x="3734" y="5533"/>
              <a:chExt cx="709" cy="56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 Box 13"/>
              <p:cNvSpPr txBox="true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true" flipV="true">
                <a:off x="3734" y="5883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6" idx="1"/>
              </p:cNvCxnSpPr>
              <p:nvPr/>
            </p:nvCxnSpPr>
            <p:spPr>
              <a:xfrm flipH="true" flipV="true">
                <a:off x="4231" y="5881"/>
                <a:ext cx="212" cy="3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 Box 29"/>
            <p:cNvSpPr txBox="true"/>
            <p:nvPr/>
          </p:nvSpPr>
          <p:spPr>
            <a:xfrm>
              <a:off x="5389" y="4463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5542" y="4788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true" flipV="true">
              <a:off x="5759" y="4894"/>
              <a:ext cx="165" cy="2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969" y="4899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4944" y="4546"/>
              <a:ext cx="598" cy="560"/>
              <a:chOff x="3798" y="5533"/>
              <a:chExt cx="598" cy="56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49"/>
              <p:cNvSpPr txBox="true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true" flipV="true">
                <a:off x="4231" y="5881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true" flipV="true">
              <a:off x="4836" y="4896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7005955" y="2823210"/>
            <a:ext cx="1692910" cy="1235710"/>
            <a:chOff x="5913" y="3125"/>
            <a:chExt cx="2666" cy="1946"/>
          </a:xfrm>
        </p:grpSpPr>
        <p:grpSp>
          <p:nvGrpSpPr>
            <p:cNvPr id="111" name="Group 110"/>
            <p:cNvGrpSpPr/>
            <p:nvPr/>
          </p:nvGrpSpPr>
          <p:grpSpPr>
            <a:xfrm rot="0">
              <a:off x="7891" y="4418"/>
              <a:ext cx="688" cy="547"/>
              <a:chOff x="3323" y="4501"/>
              <a:chExt cx="688" cy="547"/>
            </a:xfrm>
          </p:grpSpPr>
          <p:sp>
            <p:nvSpPr>
              <p:cNvPr id="112" name="Text Box 111"/>
              <p:cNvSpPr txBox="true"/>
              <p:nvPr/>
            </p:nvSpPr>
            <p:spPr>
              <a:xfrm>
                <a:off x="3323" y="4501"/>
                <a:ext cx="527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113" name="Flowchart: Decision 112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3882" y="4949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true" flipV="true">
                <a:off x="3681" y="4937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6507" y="3125"/>
              <a:ext cx="1305" cy="1283"/>
              <a:chOff x="5531" y="3125"/>
              <a:chExt cx="1305" cy="1283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5531" y="3425"/>
                <a:ext cx="1305" cy="67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flipH="true">
                <a:off x="5694" y="3125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true">
                <a:off x="6669" y="3125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true">
                <a:off x="5696" y="4108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true">
                <a:off x="6668" y="4099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 Box 121"/>
              <p:cNvSpPr txBox="true"/>
              <p:nvPr/>
            </p:nvSpPr>
            <p:spPr>
              <a:xfrm>
                <a:off x="5969" y="3599"/>
                <a:ext cx="5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U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sp>
          <p:nvSpPr>
            <p:cNvPr id="123" name="Text Box 122"/>
            <p:cNvSpPr txBox="true"/>
            <p:nvPr/>
          </p:nvSpPr>
          <p:spPr>
            <a:xfrm>
              <a:off x="5922" y="441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24" name="Flowchart: Decision 123"/>
            <p:cNvSpPr/>
            <p:nvPr/>
          </p:nvSpPr>
          <p:spPr>
            <a:xfrm>
              <a:off x="6075" y="475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25" name="Group 124"/>
            <p:cNvGrpSpPr/>
            <p:nvPr/>
          </p:nvGrpSpPr>
          <p:grpSpPr>
            <a:xfrm rot="0">
              <a:off x="7381" y="4511"/>
              <a:ext cx="533" cy="560"/>
              <a:chOff x="3798" y="5533"/>
              <a:chExt cx="533" cy="560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140"/>
              <p:cNvSpPr txBox="true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sp>
          <p:nvSpPr>
            <p:cNvPr id="144" name="Text Box 143"/>
            <p:cNvSpPr txBox="true"/>
            <p:nvPr/>
          </p:nvSpPr>
          <p:spPr>
            <a:xfrm>
              <a:off x="6905" y="4428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45" name="Flowchart: Decision 144"/>
            <p:cNvSpPr/>
            <p:nvPr/>
          </p:nvSpPr>
          <p:spPr>
            <a:xfrm>
              <a:off x="7050" y="4747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 rot="0">
              <a:off x="6403" y="4511"/>
              <a:ext cx="646" cy="560"/>
              <a:chOff x="3798" y="5533"/>
              <a:chExt cx="646" cy="56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 Box 150"/>
              <p:cNvSpPr txBox="true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 flipH="true">
                <a:off x="4231" y="5880"/>
                <a:ext cx="213" cy="1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 flipH="true" flipV="true">
              <a:off x="6295" y="4861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true">
              <a:off x="7270" y="4855"/>
              <a:ext cx="213" cy="1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true">
              <a:off x="7816" y="4854"/>
              <a:ext cx="213" cy="1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913" y="4865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4206240" y="1071880"/>
            <a:ext cx="2846070" cy="2986405"/>
            <a:chOff x="6124" y="1345"/>
            <a:chExt cx="4482" cy="4703"/>
          </a:xfrm>
        </p:grpSpPr>
        <p:grpSp>
          <p:nvGrpSpPr>
            <p:cNvPr id="161" name="Group 160"/>
            <p:cNvGrpSpPr/>
            <p:nvPr/>
          </p:nvGrpSpPr>
          <p:grpSpPr>
            <a:xfrm rot="0">
              <a:off x="6560" y="5405"/>
              <a:ext cx="690" cy="547"/>
              <a:chOff x="3161" y="4501"/>
              <a:chExt cx="690" cy="547"/>
            </a:xfrm>
          </p:grpSpPr>
          <p:sp>
            <p:nvSpPr>
              <p:cNvPr id="162" name="Text Box 161"/>
              <p:cNvSpPr txBox="true"/>
              <p:nvPr/>
            </p:nvSpPr>
            <p:spPr>
              <a:xfrm>
                <a:off x="3323" y="4501"/>
                <a:ext cx="52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163" name="Flowchart: Decision 162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3161" y="4932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true" flipV="true">
                <a:off x="3296" y="4930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Rounded Rectangle 165"/>
            <p:cNvSpPr/>
            <p:nvPr/>
          </p:nvSpPr>
          <p:spPr>
            <a:xfrm>
              <a:off x="7245" y="4400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 flipH="true">
              <a:off x="7408" y="410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true">
              <a:off x="8383" y="410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true">
              <a:off x="7410" y="5083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true">
              <a:off x="8382" y="5074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170"/>
            <p:cNvSpPr txBox="true"/>
            <p:nvPr/>
          </p:nvSpPr>
          <p:spPr>
            <a:xfrm>
              <a:off x="7683" y="457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72" name="Text Box 171"/>
            <p:cNvSpPr txBox="true"/>
            <p:nvPr/>
          </p:nvSpPr>
          <p:spPr>
            <a:xfrm>
              <a:off x="7636" y="538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73" name="Flowchart: Decision 172"/>
            <p:cNvSpPr/>
            <p:nvPr/>
          </p:nvSpPr>
          <p:spPr>
            <a:xfrm>
              <a:off x="7789" y="572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74" name="Group 173"/>
            <p:cNvGrpSpPr/>
            <p:nvPr/>
          </p:nvGrpSpPr>
          <p:grpSpPr>
            <a:xfrm rot="0">
              <a:off x="7080" y="5488"/>
              <a:ext cx="709" cy="560"/>
              <a:chOff x="3734" y="5533"/>
              <a:chExt cx="709" cy="56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 Box 176"/>
              <p:cNvSpPr txBox="true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 flipH="true" flipV="true">
                <a:off x="3734" y="5883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73" idx="1"/>
              </p:cNvCxnSpPr>
              <p:nvPr/>
            </p:nvCxnSpPr>
            <p:spPr>
              <a:xfrm flipH="true" flipV="true">
                <a:off x="4231" y="5881"/>
                <a:ext cx="212" cy="3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 Box 179"/>
            <p:cNvSpPr txBox="true"/>
            <p:nvPr/>
          </p:nvSpPr>
          <p:spPr>
            <a:xfrm>
              <a:off x="8601" y="5403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81" name="Flowchart: Decision 180"/>
            <p:cNvSpPr/>
            <p:nvPr/>
          </p:nvSpPr>
          <p:spPr>
            <a:xfrm>
              <a:off x="8766" y="5728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84" name="Group 183"/>
            <p:cNvGrpSpPr/>
            <p:nvPr/>
          </p:nvGrpSpPr>
          <p:grpSpPr>
            <a:xfrm rot="0">
              <a:off x="8117" y="5486"/>
              <a:ext cx="534" cy="560"/>
              <a:chOff x="3798" y="5533"/>
              <a:chExt cx="534" cy="56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 Box 186"/>
              <p:cNvSpPr txBox="true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cxnSp>
          <p:nvCxnSpPr>
            <p:cNvPr id="189" name="Straight Connector 188"/>
            <p:cNvCxnSpPr/>
            <p:nvPr/>
          </p:nvCxnSpPr>
          <p:spPr>
            <a:xfrm flipH="true" flipV="true">
              <a:off x="8009" y="5836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9198" y="5674"/>
              <a:ext cx="332" cy="3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9363" y="5480"/>
              <a:ext cx="0" cy="194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 Box 197"/>
            <p:cNvSpPr txBox="true"/>
            <p:nvPr/>
          </p:nvSpPr>
          <p:spPr>
            <a:xfrm>
              <a:off x="9094" y="5661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rPr>
                <a:t>Γ</a:t>
              </a:r>
              <a:r>
                <a: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H="true" flipV="true">
              <a:off x="9530" y="5834"/>
              <a:ext cx="165" cy="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9702" y="5839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201" name="Rounded Rectangle 200"/>
            <p:cNvSpPr/>
            <p:nvPr/>
          </p:nvSpPr>
          <p:spPr>
            <a:xfrm>
              <a:off x="8221" y="3010"/>
              <a:ext cx="1305" cy="6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H="true">
              <a:off x="8384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true">
              <a:off x="9359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true">
              <a:off x="8386" y="3693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true">
              <a:off x="9358" y="3684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 Box 205"/>
            <p:cNvSpPr txBox="true"/>
            <p:nvPr/>
          </p:nvSpPr>
          <p:spPr>
            <a:xfrm>
              <a:off x="8631" y="3184"/>
              <a:ext cx="539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cxnSp>
          <p:nvCxnSpPr>
            <p:cNvPr id="207" name="Straight Connector 206"/>
            <p:cNvCxnSpPr/>
            <p:nvPr/>
          </p:nvCxnSpPr>
          <p:spPr>
            <a:xfrm flipH="true" flipV="true">
              <a:off x="8556" y="5838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true" flipV="true">
              <a:off x="8986" y="5837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 Box 213"/>
            <p:cNvSpPr txBox="true"/>
            <p:nvPr/>
          </p:nvSpPr>
          <p:spPr>
            <a:xfrm>
              <a:off x="9587" y="460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7246" y="1645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16" name="Straight Connector 215"/>
            <p:cNvCxnSpPr/>
            <p:nvPr/>
          </p:nvCxnSpPr>
          <p:spPr>
            <a:xfrm flipH="true">
              <a:off x="7409" y="1345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true">
              <a:off x="8384" y="1345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true">
              <a:off x="7411" y="2328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true">
              <a:off x="8383" y="2319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 Box 219"/>
            <p:cNvSpPr txBox="true"/>
            <p:nvPr/>
          </p:nvSpPr>
          <p:spPr>
            <a:xfrm>
              <a:off x="7684" y="1819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9198" y="4130"/>
              <a:ext cx="1408" cy="1372"/>
              <a:chOff x="9198" y="4130"/>
              <a:chExt cx="1408" cy="1372"/>
            </a:xfrm>
          </p:grpSpPr>
          <p:sp>
            <p:nvSpPr>
              <p:cNvPr id="209" name="Rounded Rectangle 208"/>
              <p:cNvSpPr/>
              <p:nvPr/>
            </p:nvSpPr>
            <p:spPr>
              <a:xfrm>
                <a:off x="9198" y="4430"/>
                <a:ext cx="1305" cy="674"/>
              </a:xfrm>
              <a:prstGeom prst="round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 flipH="true">
                <a:off x="9361" y="4130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true">
                <a:off x="9363" y="5113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/>
              <p:cNvSpPr/>
              <p:nvPr/>
            </p:nvSpPr>
            <p:spPr>
              <a:xfrm>
                <a:off x="9526" y="4130"/>
                <a:ext cx="1080" cy="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23" name="Rounded Rectangle 222"/>
            <p:cNvSpPr/>
            <p:nvPr/>
          </p:nvSpPr>
          <p:spPr>
            <a:xfrm>
              <a:off x="6272" y="3010"/>
              <a:ext cx="1305" cy="6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24" name="Straight Connector 223"/>
            <p:cNvCxnSpPr/>
            <p:nvPr/>
          </p:nvCxnSpPr>
          <p:spPr>
            <a:xfrm flipH="true">
              <a:off x="6435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true">
              <a:off x="7410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true">
              <a:off x="6437" y="3693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H="true">
              <a:off x="7409" y="3684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 Box 227"/>
            <p:cNvSpPr txBox="true"/>
            <p:nvPr/>
          </p:nvSpPr>
          <p:spPr>
            <a:xfrm>
              <a:off x="6682" y="3184"/>
              <a:ext cx="539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124" y="2628"/>
              <a:ext cx="1080" cy="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9198" y="1345"/>
              <a:ext cx="1408" cy="1372"/>
              <a:chOff x="9198" y="4130"/>
              <a:chExt cx="1408" cy="1372"/>
            </a:xfrm>
          </p:grpSpPr>
          <p:sp>
            <p:nvSpPr>
              <p:cNvPr id="232" name="Rounded Rectangle 231"/>
              <p:cNvSpPr/>
              <p:nvPr/>
            </p:nvSpPr>
            <p:spPr>
              <a:xfrm>
                <a:off x="9198" y="4430"/>
                <a:ext cx="1305" cy="674"/>
              </a:xfrm>
              <a:prstGeom prst="round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33" name="Straight Connector 232"/>
              <p:cNvCxnSpPr/>
              <p:nvPr/>
            </p:nvCxnSpPr>
            <p:spPr>
              <a:xfrm flipH="true">
                <a:off x="9361" y="4130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H="true">
                <a:off x="9363" y="5113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9526" y="4130"/>
                <a:ext cx="1080" cy="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237" name="Notched Right Arrow 236"/>
          <p:cNvSpPr/>
          <p:nvPr/>
        </p:nvSpPr>
        <p:spPr>
          <a:xfrm rot="5400000">
            <a:off x="7644765" y="2349500"/>
            <a:ext cx="317500" cy="30480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9" name="Text Box 238"/>
          <p:cNvSpPr txBox="true"/>
          <p:nvPr/>
        </p:nvSpPr>
        <p:spPr>
          <a:xfrm>
            <a:off x="4413885" y="8839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240" name="Text Box 239"/>
          <p:cNvSpPr txBox="true"/>
          <p:nvPr/>
        </p:nvSpPr>
        <p:spPr>
          <a:xfrm>
            <a:off x="6800215" y="87312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(1)</a:t>
            </a:r>
            <a:endParaRPr lang="en-US" altLang="en-US" sz="1000"/>
          </a:p>
        </p:txBody>
      </p:sp>
      <p:sp>
        <p:nvSpPr>
          <p:cNvPr id="241" name="Text Box 240"/>
          <p:cNvSpPr txBox="true"/>
          <p:nvPr/>
        </p:nvSpPr>
        <p:spPr>
          <a:xfrm>
            <a:off x="6800215" y="277939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(2)</a:t>
            </a:r>
            <a:endParaRPr lang="en-US" alt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442460" y="1807210"/>
            <a:ext cx="1355725" cy="1322705"/>
            <a:chOff x="7836" y="2534"/>
            <a:chExt cx="1031" cy="1006"/>
          </a:xfrm>
        </p:grpSpPr>
        <p:sp>
          <p:nvSpPr>
            <p:cNvPr id="14" name="Oval 13"/>
            <p:cNvSpPr/>
            <p:nvPr/>
          </p:nvSpPr>
          <p:spPr>
            <a:xfrm>
              <a:off x="8289" y="2856"/>
              <a:ext cx="333" cy="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true">
              <a:off x="8567" y="2534"/>
              <a:ext cx="301" cy="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836" y="3022"/>
              <a:ext cx="45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538" y="3160"/>
              <a:ext cx="288" cy="38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true"/>
          <p:nvPr/>
        </p:nvSpPr>
        <p:spPr>
          <a:xfrm>
            <a:off x="5030470" y="2261235"/>
            <a:ext cx="44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uT</a:t>
            </a:r>
            <a:endParaRPr lang="en-US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4488180" y="220789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d=2</a:t>
            </a:r>
            <a:endParaRPr lang="en-US" altLang="en-US" sz="1200"/>
          </a:p>
        </p:txBody>
      </p:sp>
      <p:sp>
        <p:nvSpPr>
          <p:cNvPr id="8" name="Text Box 7"/>
          <p:cNvSpPr txBox="true"/>
          <p:nvPr/>
        </p:nvSpPr>
        <p:spPr>
          <a:xfrm>
            <a:off x="5240020" y="1807210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d=3</a:t>
            </a:r>
            <a:endParaRPr lang="en-US" altLang="en-US" sz="1200"/>
          </a:p>
        </p:txBody>
      </p:sp>
      <p:sp>
        <p:nvSpPr>
          <p:cNvPr id="9" name="Text Box 8"/>
          <p:cNvSpPr txBox="true"/>
          <p:nvPr/>
        </p:nvSpPr>
        <p:spPr>
          <a:xfrm>
            <a:off x="5449570" y="262953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d=4</a:t>
            </a:r>
            <a:endParaRPr lang="en-US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442460" y="1807210"/>
            <a:ext cx="1355725" cy="1322705"/>
            <a:chOff x="7836" y="2534"/>
            <a:chExt cx="1031" cy="1006"/>
          </a:xfrm>
        </p:grpSpPr>
        <p:sp>
          <p:nvSpPr>
            <p:cNvPr id="14" name="Oval 13"/>
            <p:cNvSpPr/>
            <p:nvPr/>
          </p:nvSpPr>
          <p:spPr>
            <a:xfrm>
              <a:off x="8289" y="2856"/>
              <a:ext cx="333" cy="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true">
              <a:off x="8567" y="2534"/>
              <a:ext cx="301" cy="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836" y="3022"/>
              <a:ext cx="45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538" y="3160"/>
              <a:ext cx="288" cy="38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true"/>
          <p:nvPr/>
        </p:nvSpPr>
        <p:spPr>
          <a:xfrm>
            <a:off x="5007610" y="2291715"/>
            <a:ext cx="4895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uT</a:t>
            </a:r>
            <a:r>
              <a:rPr lang="" altLang="en-US" sz="1400"/>
              <a:t>2</a:t>
            </a:r>
            <a:endParaRPr lang="" altLang="en-US" sz="1400"/>
          </a:p>
        </p:txBody>
      </p:sp>
      <p:sp>
        <p:nvSpPr>
          <p:cNvPr id="6" name="Text Box 5"/>
          <p:cNvSpPr txBox="true"/>
          <p:nvPr/>
        </p:nvSpPr>
        <p:spPr>
          <a:xfrm>
            <a:off x="4488180" y="220789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d=2</a:t>
            </a:r>
            <a:endParaRPr lang="en-US" altLang="en-US" sz="1200"/>
          </a:p>
        </p:txBody>
      </p:sp>
      <p:sp>
        <p:nvSpPr>
          <p:cNvPr id="8" name="Text Box 7"/>
          <p:cNvSpPr txBox="true"/>
          <p:nvPr/>
        </p:nvSpPr>
        <p:spPr>
          <a:xfrm>
            <a:off x="5240020" y="1807210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d=3</a:t>
            </a:r>
            <a:endParaRPr lang="en-US" altLang="en-US" sz="1200"/>
          </a:p>
        </p:txBody>
      </p:sp>
      <p:sp>
        <p:nvSpPr>
          <p:cNvPr id="9" name="Text Box 8"/>
          <p:cNvSpPr txBox="true"/>
          <p:nvPr/>
        </p:nvSpPr>
        <p:spPr>
          <a:xfrm>
            <a:off x="5449570" y="262953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d=4</a:t>
            </a:r>
            <a:endParaRPr lang="en-US" altLang="en-US" sz="1200"/>
          </a:p>
        </p:txBody>
      </p:sp>
      <p:sp>
        <p:nvSpPr>
          <p:cNvPr id="4" name="Text Box 3"/>
          <p:cNvSpPr txBox="true"/>
          <p:nvPr/>
        </p:nvSpPr>
        <p:spPr>
          <a:xfrm>
            <a:off x="4127500" y="2345690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" i="1">
                <a:solidFill>
                  <a:srgbClr val="C00000"/>
                </a:solidFill>
              </a:rPr>
              <a:t>100</a:t>
            </a:r>
            <a:endParaRPr lang="" altLang="en-US" sz="800" i="1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728970" y="1631315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" i="1">
                <a:solidFill>
                  <a:srgbClr val="C00000"/>
                </a:solidFill>
              </a:rPr>
              <a:t>101</a:t>
            </a:r>
            <a:endParaRPr lang="" altLang="en-US" sz="800" i="1">
              <a:solidFill>
                <a:srgbClr val="C0000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5678805" y="3038475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i="1">
                <a:solidFill>
                  <a:srgbClr val="C00000"/>
                </a:solidFill>
              </a:rPr>
              <a:t>10</a:t>
            </a:r>
            <a:r>
              <a:rPr lang="" altLang="en-US" sz="800" i="1">
                <a:solidFill>
                  <a:srgbClr val="C00000"/>
                </a:solidFill>
              </a:rPr>
              <a:t>2</a:t>
            </a:r>
            <a:endParaRPr lang="" altLang="en-US" sz="800" i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442460" y="1807210"/>
            <a:ext cx="1355725" cy="1322705"/>
            <a:chOff x="7836" y="2534"/>
            <a:chExt cx="1031" cy="1006"/>
          </a:xfrm>
        </p:grpSpPr>
        <p:sp>
          <p:nvSpPr>
            <p:cNvPr id="14" name="Oval 13"/>
            <p:cNvSpPr/>
            <p:nvPr/>
          </p:nvSpPr>
          <p:spPr>
            <a:xfrm>
              <a:off x="8289" y="2856"/>
              <a:ext cx="333" cy="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true">
              <a:off x="8567" y="2534"/>
              <a:ext cx="301" cy="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836" y="3022"/>
              <a:ext cx="45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538" y="3160"/>
              <a:ext cx="288" cy="38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true"/>
          <p:nvPr/>
        </p:nvSpPr>
        <p:spPr>
          <a:xfrm>
            <a:off x="5007610" y="2291715"/>
            <a:ext cx="4895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uT2</a:t>
            </a:r>
            <a:endParaRPr lang="en-US" altLang="en-US" sz="1400"/>
          </a:p>
        </p:txBody>
      </p:sp>
      <p:sp>
        <p:nvSpPr>
          <p:cNvPr id="6" name="Text Box 5"/>
          <p:cNvSpPr txBox="true"/>
          <p:nvPr/>
        </p:nvSpPr>
        <p:spPr>
          <a:xfrm>
            <a:off x="4488180" y="220789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d=2</a:t>
            </a:r>
            <a:endParaRPr lang="en-US" altLang="en-US" sz="1200"/>
          </a:p>
        </p:txBody>
      </p:sp>
      <p:sp>
        <p:nvSpPr>
          <p:cNvPr id="8" name="Text Box 7"/>
          <p:cNvSpPr txBox="true"/>
          <p:nvPr/>
        </p:nvSpPr>
        <p:spPr>
          <a:xfrm>
            <a:off x="5240020" y="1807210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d=3</a:t>
            </a:r>
            <a:endParaRPr lang="en-US" altLang="en-US" sz="1200"/>
          </a:p>
        </p:txBody>
      </p:sp>
      <p:sp>
        <p:nvSpPr>
          <p:cNvPr id="9" name="Text Box 8"/>
          <p:cNvSpPr txBox="true"/>
          <p:nvPr/>
        </p:nvSpPr>
        <p:spPr>
          <a:xfrm>
            <a:off x="5449570" y="262953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d=4</a:t>
            </a:r>
            <a:endParaRPr lang="en-US" altLang="en-US" sz="1200"/>
          </a:p>
        </p:txBody>
      </p:sp>
      <p:sp>
        <p:nvSpPr>
          <p:cNvPr id="4" name="Text Box 3"/>
          <p:cNvSpPr txBox="true"/>
          <p:nvPr/>
        </p:nvSpPr>
        <p:spPr>
          <a:xfrm>
            <a:off x="4127500" y="2345690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i="1">
                <a:solidFill>
                  <a:srgbClr val="C00000"/>
                </a:solidFill>
              </a:rPr>
              <a:t>100</a:t>
            </a:r>
            <a:endParaRPr lang="en-US" altLang="en-US" sz="800" i="1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728970" y="1631315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i="1">
                <a:solidFill>
                  <a:srgbClr val="C00000"/>
                </a:solidFill>
              </a:rPr>
              <a:t>101</a:t>
            </a:r>
            <a:endParaRPr lang="en-US" altLang="en-US" sz="800" i="1">
              <a:solidFill>
                <a:srgbClr val="C0000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5678805" y="3038475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i="1">
                <a:solidFill>
                  <a:srgbClr val="C00000"/>
                </a:solidFill>
              </a:rPr>
              <a:t>102</a:t>
            </a:r>
            <a:endParaRPr lang="en-US" altLang="en-US" sz="800" i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Rounded Rectangle 40"/>
          <p:cNvSpPr/>
          <p:nvPr/>
        </p:nvSpPr>
        <p:spPr>
          <a:xfrm>
            <a:off x="7068185" y="2586990"/>
            <a:ext cx="589280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338830" y="79057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667836" y="2272974"/>
            <a:ext cx="1245083" cy="1057601"/>
            <a:chOff x="7720" y="2567"/>
            <a:chExt cx="1146" cy="973"/>
          </a:xfrm>
        </p:grpSpPr>
        <p:cxnSp>
          <p:nvCxnSpPr>
            <p:cNvPr id="13" name="Straight Connector 12"/>
            <p:cNvCxnSpPr/>
            <p:nvPr/>
          </p:nvCxnSpPr>
          <p:spPr>
            <a:xfrm flipV="true">
              <a:off x="8554" y="2567"/>
              <a:ext cx="301" cy="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20" y="3034"/>
              <a:ext cx="45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578" y="3160"/>
              <a:ext cx="288" cy="38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642870" y="2770711"/>
            <a:ext cx="49216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true"/>
          <p:nvPr/>
        </p:nvSpPr>
        <p:spPr>
          <a:xfrm>
            <a:off x="2520315" y="1940560"/>
            <a:ext cx="1068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Bond(s)</a:t>
            </a:r>
            <a:endParaRPr lang="" altLang="en-US" sz="1400"/>
          </a:p>
        </p:txBody>
      </p:sp>
      <p:sp>
        <p:nvSpPr>
          <p:cNvPr id="32" name="Cross 31"/>
          <p:cNvSpPr/>
          <p:nvPr/>
        </p:nvSpPr>
        <p:spPr>
          <a:xfrm>
            <a:off x="3472815" y="2708910"/>
            <a:ext cx="116205" cy="116205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true"/>
          <p:nvPr/>
        </p:nvSpPr>
        <p:spPr>
          <a:xfrm>
            <a:off x="3862705" y="1936115"/>
            <a:ext cx="1076325" cy="446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 Block(s) </a:t>
            </a:r>
            <a:br>
              <a:rPr lang="" altLang="en-US" sz="1400"/>
            </a:br>
            <a:r>
              <a:rPr lang="" altLang="en-US" sz="1400" baseline="-25000"/>
              <a:t>(cytnx.Tensor)</a:t>
            </a:r>
            <a:endParaRPr lang="" altLang="en-US" sz="1400" baseline="-25000"/>
          </a:p>
        </p:txBody>
      </p:sp>
      <p:sp>
        <p:nvSpPr>
          <p:cNvPr id="34" name="Equal 33"/>
          <p:cNvSpPr/>
          <p:nvPr/>
        </p:nvSpPr>
        <p:spPr>
          <a:xfrm>
            <a:off x="6115050" y="2696845"/>
            <a:ext cx="145415" cy="145415"/>
          </a:xfrm>
          <a:prstGeom prst="mathEqual">
            <a:avLst>
              <a:gd name="adj1" fmla="val 18234"/>
              <a:gd name="adj2" fmla="val 242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nip Diagonal Corner Rectangle 35"/>
          <p:cNvSpPr/>
          <p:nvPr/>
        </p:nvSpPr>
        <p:spPr>
          <a:xfrm>
            <a:off x="4029710" y="2606675"/>
            <a:ext cx="589280" cy="354330"/>
          </a:xfrm>
          <a:prstGeom prst="snip2Diag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7188835" y="2637155"/>
            <a:ext cx="340995" cy="298450"/>
            <a:chOff x="12515" y="5542"/>
            <a:chExt cx="845" cy="739"/>
          </a:xfrm>
        </p:grpSpPr>
        <p:sp>
          <p:nvSpPr>
            <p:cNvPr id="37" name="Snip Diagonal Corner Rectangle 36"/>
            <p:cNvSpPr/>
            <p:nvPr/>
          </p:nvSpPr>
          <p:spPr>
            <a:xfrm>
              <a:off x="12515" y="5542"/>
              <a:ext cx="333" cy="289"/>
            </a:xfrm>
            <a:prstGeom prst="snip2Diag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Snip Diagonal Corner Rectangle 37"/>
            <p:cNvSpPr/>
            <p:nvPr/>
          </p:nvSpPr>
          <p:spPr>
            <a:xfrm>
              <a:off x="12869" y="5852"/>
              <a:ext cx="191" cy="166"/>
            </a:xfrm>
            <a:prstGeom prst="snip2Diag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Snip Diagonal Corner Rectangle 38"/>
            <p:cNvSpPr/>
            <p:nvPr/>
          </p:nvSpPr>
          <p:spPr>
            <a:xfrm>
              <a:off x="13080" y="6037"/>
              <a:ext cx="280" cy="244"/>
            </a:xfrm>
            <a:prstGeom prst="snip2Diag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164070" y="2627630"/>
            <a:ext cx="413385" cy="3213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/>
          <p:cNvSpPr txBox="true"/>
          <p:nvPr/>
        </p:nvSpPr>
        <p:spPr>
          <a:xfrm>
            <a:off x="6851650" y="1971675"/>
            <a:ext cx="1943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UniTensor</a:t>
            </a:r>
            <a:endParaRPr lang="" altLang="en-US" sz="1400" baseline="-25000"/>
          </a:p>
        </p:txBody>
      </p:sp>
      <p:sp>
        <p:nvSpPr>
          <p:cNvPr id="44" name="Cross 43"/>
          <p:cNvSpPr/>
          <p:nvPr/>
        </p:nvSpPr>
        <p:spPr>
          <a:xfrm>
            <a:off x="4939030" y="2712085"/>
            <a:ext cx="116205" cy="116205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true"/>
          <p:nvPr/>
        </p:nvSpPr>
        <p:spPr>
          <a:xfrm>
            <a:off x="5266055" y="1936115"/>
            <a:ext cx="1076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label(s)</a:t>
            </a:r>
            <a:endParaRPr lang="" altLang="en-US" sz="1400" baseline="-25000"/>
          </a:p>
        </p:txBody>
      </p:sp>
      <p:sp>
        <p:nvSpPr>
          <p:cNvPr id="46" name="Text Box 45"/>
          <p:cNvSpPr txBox="true"/>
          <p:nvPr/>
        </p:nvSpPr>
        <p:spPr>
          <a:xfrm>
            <a:off x="5374640" y="2557780"/>
            <a:ext cx="3416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800" i="1">
                <a:solidFill>
                  <a:schemeClr val="accent2"/>
                </a:solidFill>
              </a:rPr>
              <a:t>lbl1</a:t>
            </a:r>
            <a:endParaRPr lang="" altLang="en-US" sz="800" i="1">
              <a:solidFill>
                <a:schemeClr val="accent2"/>
              </a:solidFill>
            </a:endParaRPr>
          </a:p>
          <a:p>
            <a:pPr algn="l"/>
            <a:r>
              <a:rPr lang="en-US" altLang="en-US" sz="800" i="1">
                <a:solidFill>
                  <a:schemeClr val="accent2"/>
                </a:solidFill>
                <a:sym typeface="+mn-ea"/>
              </a:rPr>
              <a:t>l</a:t>
            </a:r>
            <a:r>
              <a:rPr lang="" altLang="en-US" sz="800" i="1">
                <a:solidFill>
                  <a:schemeClr val="accent2"/>
                </a:solidFill>
                <a:sym typeface="+mn-ea"/>
              </a:rPr>
              <a:t>b</a:t>
            </a:r>
            <a:r>
              <a:rPr lang="en-US" altLang="en-US" sz="800" i="1">
                <a:solidFill>
                  <a:schemeClr val="accent2"/>
                </a:solidFill>
                <a:sym typeface="+mn-ea"/>
              </a:rPr>
              <a:t>l2</a:t>
            </a:r>
            <a:endParaRPr lang="en-US" altLang="en-US" sz="800" i="1">
              <a:solidFill>
                <a:schemeClr val="accent2"/>
              </a:solidFill>
            </a:endParaRPr>
          </a:p>
          <a:p>
            <a:r>
              <a:rPr lang="" altLang="en-US" sz="800" i="1">
                <a:solidFill>
                  <a:schemeClr val="accent2"/>
                </a:solidFill>
              </a:rPr>
              <a:t>....</a:t>
            </a:r>
            <a:endParaRPr lang="" altLang="en-US" sz="800" i="1">
              <a:solidFill>
                <a:schemeClr val="accent2"/>
              </a:solidFill>
            </a:endParaRPr>
          </a:p>
        </p:txBody>
      </p:sp>
      <p:sp>
        <p:nvSpPr>
          <p:cNvPr id="48" name="Text Box 47"/>
          <p:cNvSpPr txBox="true"/>
          <p:nvPr/>
        </p:nvSpPr>
        <p:spPr>
          <a:xfrm>
            <a:off x="6390005" y="2673350"/>
            <a:ext cx="34163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sz="800" i="1">
                <a:solidFill>
                  <a:schemeClr val="accent2"/>
                </a:solidFill>
                <a:sym typeface="+mn-ea"/>
              </a:rPr>
              <a:t>lbl1</a:t>
            </a:r>
            <a:endParaRPr lang="" altLang="en-US" sz="800" i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7847330" y="2115185"/>
            <a:ext cx="34163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800" i="1">
                <a:solidFill>
                  <a:schemeClr val="accent2"/>
                </a:solidFill>
                <a:sym typeface="+mn-ea"/>
              </a:rPr>
              <a:t>lbl</a:t>
            </a:r>
            <a:r>
              <a:rPr lang="" altLang="en-US" sz="800" i="1">
                <a:solidFill>
                  <a:schemeClr val="accent2"/>
                </a:solidFill>
                <a:sym typeface="+mn-ea"/>
              </a:rPr>
              <a:t>2</a:t>
            </a:r>
            <a:endParaRPr lang="" altLang="en-US" sz="800" i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7856220" y="3239135"/>
            <a:ext cx="34163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800" i="1">
                <a:solidFill>
                  <a:schemeClr val="accent2"/>
                </a:solidFill>
                <a:sym typeface="+mn-ea"/>
              </a:rPr>
              <a:t>lbl</a:t>
            </a:r>
            <a:r>
              <a:rPr lang="" altLang="en-US" sz="800" i="1">
                <a:solidFill>
                  <a:schemeClr val="accent2"/>
                </a:solidFill>
                <a:sym typeface="+mn-ea"/>
              </a:rPr>
              <a:t>3</a:t>
            </a:r>
            <a:endParaRPr lang="" altLang="en-US" sz="800" i="1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852295" y="21196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true">
            <a:off x="2091055" y="19240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64640" y="22726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95500" y="23888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28925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41270" y="18186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2857500" y="25298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69845" y="268287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34995" y="18110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6" name="Text Box 25"/>
          <p:cNvSpPr txBox="true"/>
          <p:nvPr/>
        </p:nvSpPr>
        <p:spPr>
          <a:xfrm>
            <a:off x="1867535" y="21323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27" name="Text Box 26"/>
          <p:cNvSpPr txBox="true"/>
          <p:nvPr/>
        </p:nvSpPr>
        <p:spPr>
          <a:xfrm>
            <a:off x="2841625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8" name="Text Box 27"/>
          <p:cNvSpPr txBox="true"/>
          <p:nvPr/>
        </p:nvSpPr>
        <p:spPr>
          <a:xfrm>
            <a:off x="2861945" y="25476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33" name="Notched Right Arrow 32"/>
          <p:cNvSpPr/>
          <p:nvPr/>
        </p:nvSpPr>
        <p:spPr>
          <a:xfrm>
            <a:off x="3739515" y="2119630"/>
            <a:ext cx="217170" cy="217170"/>
          </a:xfrm>
          <a:prstGeom prst="notchedRightArrow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31645" y="48755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true">
            <a:off x="1970405" y="46799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43990" y="50285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74850" y="51447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708275" y="44215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20620" y="45745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2736850" y="522097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449195" y="537400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4345" y="45669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3" name="Text Box 42"/>
          <p:cNvSpPr txBox="true"/>
          <p:nvPr/>
        </p:nvSpPr>
        <p:spPr>
          <a:xfrm>
            <a:off x="1746885" y="48882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4" name="Text Box 43"/>
          <p:cNvSpPr txBox="true"/>
          <p:nvPr/>
        </p:nvSpPr>
        <p:spPr>
          <a:xfrm>
            <a:off x="2720975" y="44392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45" name="Text Box 44"/>
          <p:cNvSpPr txBox="true"/>
          <p:nvPr/>
        </p:nvSpPr>
        <p:spPr>
          <a:xfrm>
            <a:off x="2741295" y="523875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48" name="Freeform 47"/>
          <p:cNvSpPr/>
          <p:nvPr/>
        </p:nvSpPr>
        <p:spPr>
          <a:xfrm>
            <a:off x="2270125" y="1817370"/>
            <a:ext cx="271780" cy="99695"/>
          </a:xfrm>
          <a:custGeom>
            <a:avLst/>
            <a:gdLst>
              <a:gd name="connisteX0" fmla="*/ 0 w 271780"/>
              <a:gd name="connsiteY0" fmla="*/ 99907 h 99907"/>
              <a:gd name="connisteX1" fmla="*/ 107315 w 271780"/>
              <a:gd name="connsiteY1" fmla="*/ 14182 h 99907"/>
              <a:gd name="connisteX2" fmla="*/ 271780 w 271780"/>
              <a:gd name="connsiteY2" fmla="*/ 212 h 9990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71780" h="99907">
                <a:moveTo>
                  <a:pt x="0" y="99907"/>
                </a:moveTo>
                <a:cubicBezTo>
                  <a:pt x="18415" y="82762"/>
                  <a:pt x="52705" y="33867"/>
                  <a:pt x="107315" y="14182"/>
                </a:cubicBezTo>
                <a:cubicBezTo>
                  <a:pt x="161925" y="-5503"/>
                  <a:pt x="241300" y="1482"/>
                  <a:pt x="271780" y="21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2287905" y="2608580"/>
            <a:ext cx="264795" cy="82550"/>
          </a:xfrm>
          <a:custGeom>
            <a:avLst/>
            <a:gdLst>
              <a:gd name="connisteX0" fmla="*/ 0 w 264795"/>
              <a:gd name="connsiteY0" fmla="*/ 0 h 82524"/>
              <a:gd name="connisteX1" fmla="*/ 93345 w 264795"/>
              <a:gd name="connsiteY1" fmla="*/ 73660 h 82524"/>
              <a:gd name="connisteX2" fmla="*/ 264795 w 264795"/>
              <a:gd name="connsiteY2" fmla="*/ 78740 h 8252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4795" h="82525">
                <a:moveTo>
                  <a:pt x="0" y="0"/>
                </a:moveTo>
                <a:cubicBezTo>
                  <a:pt x="15240" y="14605"/>
                  <a:pt x="40640" y="57785"/>
                  <a:pt x="93345" y="73660"/>
                </a:cubicBezTo>
                <a:cubicBezTo>
                  <a:pt x="146050" y="89535"/>
                  <a:pt x="232410" y="79375"/>
                  <a:pt x="264795" y="7874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645025" y="2072640"/>
            <a:ext cx="306070" cy="3060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357370" y="222567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51095" y="221805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" name="Text Box 2"/>
          <p:cNvSpPr txBox="true"/>
          <p:nvPr/>
        </p:nvSpPr>
        <p:spPr>
          <a:xfrm>
            <a:off x="1561465" y="2008505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006600" y="177419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998345" y="2367280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4351020" y="195453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4958080" y="194246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3140710" y="154305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2552700" y="153162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2570480" y="2385695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4655820" y="2089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D</a:t>
            </a:r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68775" y="260731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1120" y="276034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74845" y="275272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4" name="Text Box 43"/>
          <p:cNvSpPr txBox="true"/>
          <p:nvPr/>
        </p:nvSpPr>
        <p:spPr>
          <a:xfrm>
            <a:off x="4179570" y="26187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8" name="Text Box 17"/>
          <p:cNvSpPr txBox="true"/>
          <p:nvPr/>
        </p:nvSpPr>
        <p:spPr>
          <a:xfrm>
            <a:off x="3829685" y="245618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4443095" y="246189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82545" y="260604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true">
            <a:off x="2821305" y="241046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25750" y="287528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true"/>
          <p:nvPr/>
        </p:nvSpPr>
        <p:spPr>
          <a:xfrm>
            <a:off x="2597785" y="26187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7" name="Text Box 46"/>
          <p:cNvSpPr txBox="true"/>
          <p:nvPr/>
        </p:nvSpPr>
        <p:spPr>
          <a:xfrm>
            <a:off x="2291715" y="2449195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662555" y="228346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688590" y="2836545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294890" y="275907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true"/>
          <p:nvPr/>
        </p:nvSpPr>
        <p:spPr>
          <a:xfrm>
            <a:off x="1914525" y="229870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53" name="Text Box 52"/>
          <p:cNvSpPr txBox="true"/>
          <p:nvPr/>
        </p:nvSpPr>
        <p:spPr>
          <a:xfrm>
            <a:off x="3402330" y="229870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nip Diagonal Corner Rectangle 1"/>
          <p:cNvSpPr/>
          <p:nvPr/>
        </p:nvSpPr>
        <p:spPr>
          <a:xfrm>
            <a:off x="3354705" y="265176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7330" y="2777490"/>
            <a:ext cx="520065" cy="569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3270885" y="242189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4037330" y="2944495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13" name="Text Box 12"/>
          <p:cNvSpPr txBox="true"/>
          <p:nvPr/>
        </p:nvSpPr>
        <p:spPr>
          <a:xfrm>
            <a:off x="3413760" y="279463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21" name="Text Box 20"/>
          <p:cNvSpPr txBox="true"/>
          <p:nvPr/>
        </p:nvSpPr>
        <p:spPr>
          <a:xfrm>
            <a:off x="3087370" y="3697605"/>
            <a:ext cx="46418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meta  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true">
            <a:off x="3300730" y="3284855"/>
            <a:ext cx="211455" cy="45466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true" flipV="true">
            <a:off x="4282440" y="3384550"/>
            <a:ext cx="202565" cy="324485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24555" y="2748280"/>
            <a:ext cx="471170" cy="5981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true"/>
          <p:nvPr/>
        </p:nvSpPr>
        <p:spPr>
          <a:xfrm>
            <a:off x="4152265" y="3694430"/>
            <a:ext cx="11410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data (store elements)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nip Diagonal Corner Rectangle 1"/>
          <p:cNvSpPr/>
          <p:nvPr/>
        </p:nvSpPr>
        <p:spPr>
          <a:xfrm>
            <a:off x="3354705" y="265176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3270885" y="242189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A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3413760" y="279463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24" name="Oval 23"/>
          <p:cNvSpPr/>
          <p:nvPr/>
        </p:nvSpPr>
        <p:spPr>
          <a:xfrm>
            <a:off x="3424555" y="2748280"/>
            <a:ext cx="471170" cy="5981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083175" y="266065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65800" y="2786380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true"/>
          <p:nvPr/>
        </p:nvSpPr>
        <p:spPr>
          <a:xfrm>
            <a:off x="4999355" y="243078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B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5142230" y="280352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11" name="Oval 10"/>
          <p:cNvSpPr/>
          <p:nvPr/>
        </p:nvSpPr>
        <p:spPr>
          <a:xfrm>
            <a:off x="5153025" y="2757170"/>
            <a:ext cx="471170" cy="59817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32960" y="4000500"/>
            <a:ext cx="520065" cy="569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4632960" y="4167505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19" name="Rectangle 18"/>
          <p:cNvSpPr/>
          <p:nvPr/>
        </p:nvSpPr>
        <p:spPr>
          <a:xfrm>
            <a:off x="4001770" y="2794635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true">
            <a:off x="5046980" y="3255010"/>
            <a:ext cx="969010" cy="82296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78630" y="3264535"/>
            <a:ext cx="484505" cy="81915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nip Diagonal Corner Rectangle 1"/>
          <p:cNvSpPr/>
          <p:nvPr/>
        </p:nvSpPr>
        <p:spPr>
          <a:xfrm>
            <a:off x="3357880" y="265430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3270885" y="242189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A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3413760" y="279463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24" name="Oval 23"/>
          <p:cNvSpPr/>
          <p:nvPr/>
        </p:nvSpPr>
        <p:spPr>
          <a:xfrm>
            <a:off x="3424555" y="2748280"/>
            <a:ext cx="471170" cy="5981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083175" y="266065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65800" y="2786380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true"/>
          <p:nvPr/>
        </p:nvSpPr>
        <p:spPr>
          <a:xfrm>
            <a:off x="4999355" y="243078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B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5142230" y="280352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11" name="Oval 10"/>
          <p:cNvSpPr/>
          <p:nvPr/>
        </p:nvSpPr>
        <p:spPr>
          <a:xfrm>
            <a:off x="5153025" y="2757170"/>
            <a:ext cx="471170" cy="59817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32960" y="4000500"/>
            <a:ext cx="520065" cy="569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4632960" y="4167505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19" name="Rectangle 18"/>
          <p:cNvSpPr/>
          <p:nvPr/>
        </p:nvSpPr>
        <p:spPr>
          <a:xfrm>
            <a:off x="4001770" y="2794635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true">
            <a:off x="5046980" y="3255010"/>
            <a:ext cx="969010" cy="82296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78630" y="3264535"/>
            <a:ext cx="484505" cy="81915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nip Diagonal Corner Rectangle 2"/>
          <p:cNvSpPr/>
          <p:nvPr/>
        </p:nvSpPr>
        <p:spPr>
          <a:xfrm>
            <a:off x="7228205" y="266954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true"/>
          <p:nvPr/>
        </p:nvSpPr>
        <p:spPr>
          <a:xfrm>
            <a:off x="7144385" y="243967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C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7287260" y="281241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14" name="Oval 13"/>
          <p:cNvSpPr/>
          <p:nvPr/>
        </p:nvSpPr>
        <p:spPr>
          <a:xfrm>
            <a:off x="7298055" y="2766060"/>
            <a:ext cx="471170" cy="59817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14005" y="2794635"/>
            <a:ext cx="520065" cy="5695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true"/>
          <p:nvPr/>
        </p:nvSpPr>
        <p:spPr>
          <a:xfrm>
            <a:off x="7914005" y="2961640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21" name="Right Arrow 20"/>
          <p:cNvSpPr/>
          <p:nvPr/>
        </p:nvSpPr>
        <p:spPr>
          <a:xfrm>
            <a:off x="6684645" y="2869565"/>
            <a:ext cx="247650" cy="31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6452235" y="2674620"/>
            <a:ext cx="7416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contiguous()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Oval 37"/>
          <p:cNvSpPr/>
          <p:nvPr/>
        </p:nvSpPr>
        <p:spPr>
          <a:xfrm>
            <a:off x="4168775" y="260731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1120" y="276034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74845" y="275590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" name="Text Box 17"/>
          <p:cNvSpPr txBox="true"/>
          <p:nvPr/>
        </p:nvSpPr>
        <p:spPr>
          <a:xfrm>
            <a:off x="3829685" y="245618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4574540" y="246189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4735195" y="2233295"/>
            <a:ext cx="4489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labels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true">
            <a:off x="4762500" y="2430145"/>
            <a:ext cx="125095" cy="16129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true">
            <a:off x="4000500" y="2409190"/>
            <a:ext cx="795020" cy="182245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3500120" y="3072765"/>
            <a:ext cx="45974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bonds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true">
            <a:off x="3798570" y="2802890"/>
            <a:ext cx="241300" cy="288925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true">
            <a:off x="3922395" y="2802890"/>
            <a:ext cx="711200" cy="33655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Line Callout 3 13"/>
          <p:cNvSpPr/>
          <p:nvPr/>
        </p:nvSpPr>
        <p:spPr>
          <a:xfrm>
            <a:off x="3535045" y="1877695"/>
            <a:ext cx="542925" cy="466725"/>
          </a:xfrm>
          <a:prstGeom prst="borderCallout3">
            <a:avLst>
              <a:gd name="adj1" fmla="val 55238"/>
              <a:gd name="adj2" fmla="val 107953"/>
              <a:gd name="adj3" fmla="val 72108"/>
              <a:gd name="adj4" fmla="val 122456"/>
              <a:gd name="adj5" fmla="val 162040"/>
              <a:gd name="adj6" fmla="val 124210"/>
              <a:gd name="adj7" fmla="val 181632"/>
              <a:gd name="adj8" fmla="val 139649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3470910" y="1890395"/>
            <a:ext cx="710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600"/>
              <a:t>0 10 2 3 7 ... ... </a:t>
            </a:r>
            <a:endParaRPr lang="en-US" altLang="en-US" sz="600"/>
          </a:p>
          <a:p>
            <a:r>
              <a:rPr lang="en-US" altLang="en-US" sz="600"/>
              <a:t>5  ... ... ... ... ...</a:t>
            </a:r>
            <a:endParaRPr lang="en-US" altLang="en-US" sz="600"/>
          </a:p>
          <a:p>
            <a:r>
              <a:rPr lang="en-US" altLang="en-US" sz="600"/>
              <a:t>... ... ... ...</a:t>
            </a:r>
            <a:endParaRPr lang="en-US" altLang="en-US" sz="600"/>
          </a:p>
          <a:p>
            <a:r>
              <a:rPr lang="en-US" altLang="en-US" sz="600"/>
              <a:t>...</a:t>
            </a:r>
            <a:endParaRPr lang="en-US" altLang="en-US" sz="600"/>
          </a:p>
        </p:txBody>
      </p:sp>
      <p:sp>
        <p:nvSpPr>
          <p:cNvPr id="17" name="Text Box 16"/>
          <p:cNvSpPr txBox="true"/>
          <p:nvPr/>
        </p:nvSpPr>
        <p:spPr>
          <a:xfrm>
            <a:off x="3450590" y="1690370"/>
            <a:ext cx="54991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Block(s)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4474845" y="166370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UniTensor</a:t>
            </a:r>
            <a:endParaRPr lang="en-US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0350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12695" y="1818640"/>
            <a:ext cx="2876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06420" y="1811020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7" name="Text Box 26"/>
          <p:cNvSpPr txBox="true"/>
          <p:nvPr/>
        </p:nvSpPr>
        <p:spPr>
          <a:xfrm>
            <a:off x="2813050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0" name="Text Box 9"/>
          <p:cNvSpPr txBox="true"/>
          <p:nvPr/>
        </p:nvSpPr>
        <p:spPr>
          <a:xfrm>
            <a:off x="3070860" y="152971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2488565" y="151384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69385" y="16535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81730" y="1806575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8" name="Text Box 27"/>
          <p:cNvSpPr txBox="true"/>
          <p:nvPr/>
        </p:nvSpPr>
        <p:spPr>
          <a:xfrm>
            <a:off x="3973830" y="16713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3" name="Text Box 2"/>
          <p:cNvSpPr txBox="true"/>
          <p:nvPr/>
        </p:nvSpPr>
        <p:spPr>
          <a:xfrm>
            <a:off x="3644900" y="152336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92805" y="1805305"/>
            <a:ext cx="287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" name="Donut 4"/>
          <p:cNvSpPr/>
          <p:nvPr/>
        </p:nvSpPr>
        <p:spPr>
          <a:xfrm>
            <a:off x="3403600" y="1513840"/>
            <a:ext cx="247650" cy="247650"/>
          </a:xfrm>
          <a:prstGeom prst="donut">
            <a:avLst>
              <a:gd name="adj" fmla="val 1338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ross 12"/>
          <p:cNvSpPr/>
          <p:nvPr/>
        </p:nvSpPr>
        <p:spPr>
          <a:xfrm rot="2700000">
            <a:off x="3402965" y="2403475"/>
            <a:ext cx="248285" cy="248285"/>
          </a:xfrm>
          <a:prstGeom prst="plus">
            <a:avLst>
              <a:gd name="adj" fmla="val 424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1460" y="2550160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03805" y="2703195"/>
            <a:ext cx="2876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7530" y="2695575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" name="Text Box 16"/>
          <p:cNvSpPr txBox="true"/>
          <p:nvPr/>
        </p:nvSpPr>
        <p:spPr>
          <a:xfrm>
            <a:off x="2804160" y="25679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0" name="Oval 19"/>
          <p:cNvSpPr/>
          <p:nvPr/>
        </p:nvSpPr>
        <p:spPr>
          <a:xfrm>
            <a:off x="3960495" y="2538095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72840" y="2691130"/>
            <a:ext cx="2876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 Box 23"/>
          <p:cNvSpPr txBox="true"/>
          <p:nvPr/>
        </p:nvSpPr>
        <p:spPr>
          <a:xfrm>
            <a:off x="3964940" y="255587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383915" y="2689860"/>
            <a:ext cx="287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3" name="Text Box 32"/>
          <p:cNvSpPr txBox="true"/>
          <p:nvPr/>
        </p:nvSpPr>
        <p:spPr>
          <a:xfrm>
            <a:off x="3066415" y="240665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2484120" y="239077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5" name="Text Box 34"/>
          <p:cNvSpPr txBox="true"/>
          <p:nvPr/>
        </p:nvSpPr>
        <p:spPr>
          <a:xfrm>
            <a:off x="3738245" y="240030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6" name="Text Box 35"/>
          <p:cNvSpPr txBox="true"/>
          <p:nvPr/>
        </p:nvSpPr>
        <p:spPr>
          <a:xfrm>
            <a:off x="2228850" y="127825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37" name="Text Box 36"/>
          <p:cNvSpPr txBox="true"/>
          <p:nvPr/>
        </p:nvSpPr>
        <p:spPr>
          <a:xfrm>
            <a:off x="2228850" y="219519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76195" y="2659380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true">
            <a:off x="2680970" y="2468880"/>
            <a:ext cx="1270" cy="1905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true"/>
          <p:nvPr/>
        </p:nvSpPr>
        <p:spPr>
          <a:xfrm>
            <a:off x="2512060" y="264287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987040" y="2472690"/>
            <a:ext cx="3346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3086100" y="2694940"/>
            <a:ext cx="139700" cy="1397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true" flipV="true">
            <a:off x="2471420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95600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true" flipV="true">
            <a:off x="2787015" y="276098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true" flipV="true">
            <a:off x="2981325" y="275971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32480" y="276225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7" name="Straight Connector 66"/>
          <p:cNvCxnSpPr/>
          <p:nvPr/>
        </p:nvCxnSpPr>
        <p:spPr>
          <a:xfrm flipH="true" flipV="true">
            <a:off x="3223895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526790" y="2659380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H="true">
            <a:off x="3631565" y="2468880"/>
            <a:ext cx="1270" cy="1905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true" flipV="true">
            <a:off x="3422015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71"/>
          <p:cNvSpPr txBox="true"/>
          <p:nvPr/>
        </p:nvSpPr>
        <p:spPr>
          <a:xfrm>
            <a:off x="3462655" y="2649855"/>
            <a:ext cx="3390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78" name="Text Box 77"/>
          <p:cNvSpPr txBox="true"/>
          <p:nvPr/>
        </p:nvSpPr>
        <p:spPr>
          <a:xfrm>
            <a:off x="3938270" y="2474595"/>
            <a:ext cx="3352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79" name="Flowchart: Decision 78"/>
          <p:cNvSpPr/>
          <p:nvPr/>
        </p:nvSpPr>
        <p:spPr>
          <a:xfrm>
            <a:off x="4037330" y="2696845"/>
            <a:ext cx="139700" cy="1397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3846830" y="2762885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1" name="Straight Connector 80"/>
          <p:cNvCxnSpPr/>
          <p:nvPr/>
        </p:nvCxnSpPr>
        <p:spPr>
          <a:xfrm flipH="true" flipV="true">
            <a:off x="3738245" y="276288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true" flipV="true">
            <a:off x="3932555" y="276161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true" flipV="true">
            <a:off x="4175125" y="276415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478020" y="2659380"/>
            <a:ext cx="210820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true">
            <a:off x="4582795" y="2468880"/>
            <a:ext cx="1270" cy="1905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87"/>
          <p:cNvSpPr txBox="true"/>
          <p:nvPr/>
        </p:nvSpPr>
        <p:spPr>
          <a:xfrm>
            <a:off x="4413885" y="265303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4900295" y="2487295"/>
            <a:ext cx="3346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90" name="Flowchart: Decision 89"/>
          <p:cNvSpPr/>
          <p:nvPr/>
        </p:nvSpPr>
        <p:spPr>
          <a:xfrm>
            <a:off x="4987925" y="2694940"/>
            <a:ext cx="139700" cy="1397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H="true" flipV="true">
            <a:off x="4373245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7974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3" name="Straight Connector 92"/>
          <p:cNvCxnSpPr/>
          <p:nvPr/>
        </p:nvCxnSpPr>
        <p:spPr>
          <a:xfrm flipH="true" flipV="true">
            <a:off x="4688840" y="276098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true" flipV="true">
            <a:off x="4883150" y="275971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true">
            <a:off x="5298440" y="2764155"/>
            <a:ext cx="161925" cy="127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6" name="Straight Connector 95"/>
          <p:cNvCxnSpPr/>
          <p:nvPr/>
        </p:nvCxnSpPr>
        <p:spPr>
          <a:xfrm flipH="true" flipV="true">
            <a:off x="5125720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3844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7" name="Oval 126"/>
          <p:cNvSpPr/>
          <p:nvPr/>
        </p:nvSpPr>
        <p:spPr>
          <a:xfrm>
            <a:off x="1620520" y="2659380"/>
            <a:ext cx="210820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H="true">
            <a:off x="1725295" y="2468880"/>
            <a:ext cx="1270" cy="1905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128"/>
          <p:cNvSpPr txBox="true"/>
          <p:nvPr/>
        </p:nvSpPr>
        <p:spPr>
          <a:xfrm>
            <a:off x="1556385" y="2653030"/>
            <a:ext cx="3390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130" name="Text Box 129"/>
          <p:cNvSpPr txBox="true"/>
          <p:nvPr/>
        </p:nvSpPr>
        <p:spPr>
          <a:xfrm>
            <a:off x="2042795" y="2487295"/>
            <a:ext cx="3352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131" name="Flowchart: Decision 130"/>
          <p:cNvSpPr/>
          <p:nvPr/>
        </p:nvSpPr>
        <p:spPr>
          <a:xfrm>
            <a:off x="2130425" y="2694940"/>
            <a:ext cx="139700" cy="1397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flipH="true" flipV="true">
            <a:off x="1515745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9399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4" name="Straight Connector 133"/>
          <p:cNvCxnSpPr/>
          <p:nvPr/>
        </p:nvCxnSpPr>
        <p:spPr>
          <a:xfrm flipH="true" flipV="true">
            <a:off x="1831340" y="276098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true" flipV="true">
            <a:off x="2025650" y="275971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true" flipV="true">
            <a:off x="2268220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287520" y="276606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/>
          <p:nvPr/>
        </p:nvCxnSpPr>
        <p:spPr>
          <a:xfrm flipV="true">
            <a:off x="1285240" y="2761615"/>
            <a:ext cx="161925" cy="127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9" name="Rectangle 138"/>
          <p:cNvSpPr/>
          <p:nvPr/>
        </p:nvSpPr>
        <p:spPr>
          <a:xfrm>
            <a:off x="2512060" y="2372995"/>
            <a:ext cx="1722120" cy="633730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WPS Presentation</Application>
  <PresentationFormat>宽屏</PresentationFormat>
  <Paragraphs>269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Asana Math</vt:lpstr>
      <vt:lpstr>DejaVu Math TeX Gyre</vt:lpstr>
      <vt:lpstr>微软雅黑</vt:lpstr>
      <vt:lpstr>Arial Unicode MS</vt:lpstr>
      <vt:lpstr>Arial Black</vt:lpstr>
      <vt:lpstr>SimSun</vt:lpstr>
      <vt:lpstr>Droid Sans Fallback</vt:lpstr>
      <vt:lpstr>Webdings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kaihsinwu</dc:creator>
  <cp:lastModifiedBy>kaihsinwu</cp:lastModifiedBy>
  <cp:revision>29</cp:revision>
  <dcterms:created xsi:type="dcterms:W3CDTF">2021-04-16T21:34:23Z</dcterms:created>
  <dcterms:modified xsi:type="dcterms:W3CDTF">2021-04-16T21:34:23Z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