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5"/>
  </p:handoutMasterIdLst>
  <p:sldIdLst>
    <p:sldId id="256" r:id="rId3"/>
    <p:sldId id="257" r:id="rId4"/>
    <p:sldId id="258" r:id="rId5"/>
    <p:sldId id="266" r:id="rId6"/>
    <p:sldId id="267" r:id="rId7"/>
    <p:sldId id="268" r:id="rId8"/>
    <p:sldId id="262" r:id="rId9"/>
    <p:sldId id="259" r:id="rId10"/>
    <p:sldId id="260" r:id="rId11"/>
    <p:sldId id="261" r:id="rId12"/>
    <p:sldId id="273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B2B2B2"/>
    <a:srgbClr val="202020"/>
    <a:srgbClr val="323232"/>
    <a:srgbClr val="CC33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1966595" y="1812925"/>
            <a:ext cx="211455" cy="21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26385" y="1812290"/>
            <a:ext cx="211455" cy="21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6"/>
          </p:cNvCxnSpPr>
          <p:nvPr/>
        </p:nvCxnSpPr>
        <p:spPr>
          <a:xfrm>
            <a:off x="3037840" y="192595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063365" y="1812925"/>
            <a:ext cx="211455" cy="21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6"/>
          </p:cNvCxnSpPr>
          <p:nvPr/>
        </p:nvCxnSpPr>
        <p:spPr>
          <a:xfrm>
            <a:off x="4267200" y="1918970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75710" y="191833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263515" y="1813560"/>
            <a:ext cx="211455" cy="21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440045" y="1609090"/>
            <a:ext cx="191135" cy="23939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75860" y="1918970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21630" y="2006600"/>
            <a:ext cx="182880" cy="2413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666240" y="141732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(a)</a:t>
            </a:r>
            <a:endParaRPr lang="en-US" altLang="en-US" sz="1000"/>
          </a:p>
        </p:txBody>
      </p:sp>
      <p:sp>
        <p:nvSpPr>
          <p:cNvPr id="19" name="Text Box 18"/>
          <p:cNvSpPr txBox="1"/>
          <p:nvPr/>
        </p:nvSpPr>
        <p:spPr>
          <a:xfrm>
            <a:off x="2555240" y="141732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(b)</a:t>
            </a:r>
            <a:endParaRPr lang="en-US" altLang="en-US" sz="1000"/>
          </a:p>
        </p:txBody>
      </p:sp>
      <p:sp>
        <p:nvSpPr>
          <p:cNvPr id="20" name="Text Box 19"/>
          <p:cNvSpPr txBox="1"/>
          <p:nvPr/>
        </p:nvSpPr>
        <p:spPr>
          <a:xfrm>
            <a:off x="3498215" y="1417320"/>
            <a:ext cx="33147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(c)</a:t>
            </a:r>
            <a:endParaRPr lang="en-US" altLang="en-US" sz="100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4682490" y="141732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(d)</a:t>
            </a:r>
            <a:endParaRPr lang="en-US" altLang="en-US"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9" name="Group 108"/>
          <p:cNvGrpSpPr/>
          <p:nvPr/>
        </p:nvGrpSpPr>
        <p:grpSpPr>
          <a:xfrm>
            <a:off x="6948170" y="936625"/>
            <a:ext cx="1721485" cy="1236980"/>
            <a:chOff x="3387" y="3160"/>
            <a:chExt cx="2711" cy="1948"/>
          </a:xfrm>
        </p:grpSpPr>
        <p:grpSp>
          <p:nvGrpSpPr>
            <p:cNvPr id="54" name="Group 53"/>
            <p:cNvGrpSpPr/>
            <p:nvPr/>
          </p:nvGrpSpPr>
          <p:grpSpPr>
            <a:xfrm>
              <a:off x="3387" y="4465"/>
              <a:ext cx="690" cy="547"/>
              <a:chOff x="3161" y="4501"/>
              <a:chExt cx="690" cy="547"/>
            </a:xfrm>
          </p:grpSpPr>
          <p:sp>
            <p:nvSpPr>
              <p:cNvPr id="38" name="Text Box 37"/>
              <p:cNvSpPr txBox="1"/>
              <p:nvPr/>
            </p:nvSpPr>
            <p:spPr>
              <a:xfrm>
                <a:off x="3323" y="4501"/>
                <a:ext cx="528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solidFill>
                      <a:schemeClr val="bg1">
                        <a:lumMod val="50000"/>
                      </a:schemeClr>
                    </a:solidFill>
                    <a:latin typeface="DejaVu Math TeX Gyre" panose="02000503000000000000" charset="0"/>
                    <a:ea typeface="DejaVu Math TeX Gyre" panose="02000503000000000000" charset="0"/>
                  </a:rPr>
                  <a:t>λ</a:t>
                </a:r>
                <a:r>
                  <a:rPr lang="en-US" altLang="en-US" sz="1000" baseline="-25000">
                    <a:solidFill>
                      <a:schemeClr val="bg1">
                        <a:lumMod val="50000"/>
                      </a:schemeClr>
                    </a:solidFill>
                    <a:latin typeface="DejaVu Math TeX Gyre" panose="02000503000000000000" charset="0"/>
                    <a:ea typeface="DejaVu Math TeX Gyre" panose="02000503000000000000" charset="0"/>
                  </a:rPr>
                  <a:t>B</a:t>
                </a:r>
                <a:endParaRPr lang="en-US" altLang="en-US" sz="1000" baseline="-25000">
                  <a:solidFill>
                    <a:schemeClr val="bg1">
                      <a:lumMod val="50000"/>
                    </a:schemeClr>
                  </a:solidFill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  <p:sp>
            <p:nvSpPr>
              <p:cNvPr id="39" name="Flowchart: Decision 38"/>
              <p:cNvSpPr/>
              <p:nvPr/>
            </p:nvSpPr>
            <p:spPr>
              <a:xfrm>
                <a:off x="3461" y="4828"/>
                <a:ext cx="220" cy="220"/>
              </a:xfrm>
              <a:prstGeom prst="flowChartDecisio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3161" y="4932"/>
                <a:ext cx="129" cy="2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ot"/>
                <a:headEnd type="none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 flipV="1">
                <a:off x="3296" y="4930"/>
                <a:ext cx="165" cy="2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Rounded Rectangle 2"/>
            <p:cNvSpPr/>
            <p:nvPr/>
          </p:nvSpPr>
          <p:spPr>
            <a:xfrm>
              <a:off x="4072" y="3460"/>
              <a:ext cx="1305" cy="674"/>
            </a:xfrm>
            <a:prstGeom prst="roundRect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1">
              <a:off x="4235" y="3160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5210" y="3160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4237" y="4143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5209" y="4134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 Box 9"/>
            <p:cNvSpPr txBox="1"/>
            <p:nvPr/>
          </p:nvSpPr>
          <p:spPr>
            <a:xfrm>
              <a:off x="4510" y="3634"/>
              <a:ext cx="53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U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4463" y="4442"/>
              <a:ext cx="527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λ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16" name="Flowchart: Decision 15"/>
            <p:cNvSpPr/>
            <p:nvPr/>
          </p:nvSpPr>
          <p:spPr>
            <a:xfrm>
              <a:off x="4616" y="4789"/>
              <a:ext cx="220" cy="2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907" y="4548"/>
              <a:ext cx="709" cy="560"/>
              <a:chOff x="3734" y="5533"/>
              <a:chExt cx="709" cy="56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3899" y="5721"/>
                <a:ext cx="332" cy="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4064" y="5533"/>
                <a:ext cx="0" cy="18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 Box 13"/>
              <p:cNvSpPr txBox="1"/>
              <p:nvPr/>
            </p:nvSpPr>
            <p:spPr>
              <a:xfrm>
                <a:off x="3798" y="5707"/>
                <a:ext cx="533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latin typeface="DejaVu Math TeX Gyre" panose="02000503000000000000" charset="0"/>
                    <a:ea typeface="DejaVu Math TeX Gyre" panose="02000503000000000000" charset="0"/>
                  </a:rPr>
                  <a:t>Γ</a:t>
                </a:r>
                <a:r>
                  <a:rPr lang="en-US" altLang="en-US" sz="1000" baseline="-25000">
                    <a:latin typeface="DejaVu Math TeX Gyre" panose="02000503000000000000" charset="0"/>
                    <a:ea typeface="DejaVu Math TeX Gyre" panose="02000503000000000000" charset="0"/>
                  </a:rPr>
                  <a:t>A</a:t>
                </a:r>
                <a:endPara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flipH="1" flipV="1">
                <a:off x="3734" y="5883"/>
                <a:ext cx="165" cy="2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6" idx="1"/>
              </p:cNvCxnSpPr>
              <p:nvPr/>
            </p:nvCxnSpPr>
            <p:spPr>
              <a:xfrm flipH="1" flipV="1">
                <a:off x="4231" y="5881"/>
                <a:ext cx="212" cy="3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 Box 29"/>
            <p:cNvSpPr txBox="1"/>
            <p:nvPr/>
          </p:nvSpPr>
          <p:spPr>
            <a:xfrm>
              <a:off x="5389" y="4463"/>
              <a:ext cx="528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λ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B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31" name="Flowchart: Decision 30"/>
            <p:cNvSpPr/>
            <p:nvPr/>
          </p:nvSpPr>
          <p:spPr>
            <a:xfrm>
              <a:off x="5542" y="4788"/>
              <a:ext cx="220" cy="2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 flipH="1" flipV="1">
              <a:off x="5759" y="4894"/>
              <a:ext cx="165" cy="2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969" y="4899"/>
              <a:ext cx="129" cy="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ot"/>
              <a:headEnd type="none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4944" y="4546"/>
              <a:ext cx="598" cy="560"/>
              <a:chOff x="3798" y="5533"/>
              <a:chExt cx="598" cy="56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899" y="5721"/>
                <a:ext cx="332" cy="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4064" y="5533"/>
                <a:ext cx="0" cy="18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 Box 49"/>
              <p:cNvSpPr txBox="1"/>
              <p:nvPr/>
            </p:nvSpPr>
            <p:spPr>
              <a:xfrm>
                <a:off x="3798" y="5707"/>
                <a:ext cx="534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latin typeface="DejaVu Math TeX Gyre" panose="02000503000000000000" charset="0"/>
                    <a:ea typeface="DejaVu Math TeX Gyre" panose="02000503000000000000" charset="0"/>
                  </a:rPr>
                  <a:t>Γ</a:t>
                </a:r>
                <a:r>
                  <a:rPr lang="en-US" altLang="en-US" sz="1000" baseline="-25000">
                    <a:latin typeface="DejaVu Math TeX Gyre" panose="02000503000000000000" charset="0"/>
                    <a:ea typeface="DejaVu Math TeX Gyre" panose="02000503000000000000" charset="0"/>
                  </a:rPr>
                  <a:t>B</a:t>
                </a:r>
                <a:endPara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flipH="1" flipV="1">
                <a:off x="4231" y="5881"/>
                <a:ext cx="165" cy="2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/>
            <p:cNvCxnSpPr/>
            <p:nvPr/>
          </p:nvCxnSpPr>
          <p:spPr>
            <a:xfrm flipH="1" flipV="1">
              <a:off x="4836" y="4896"/>
              <a:ext cx="212" cy="3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7005955" y="2823210"/>
            <a:ext cx="1692910" cy="1235710"/>
            <a:chOff x="5913" y="3125"/>
            <a:chExt cx="2666" cy="1946"/>
          </a:xfrm>
        </p:grpSpPr>
        <p:grpSp>
          <p:nvGrpSpPr>
            <p:cNvPr id="111" name="Group 110"/>
            <p:cNvGrpSpPr/>
            <p:nvPr/>
          </p:nvGrpSpPr>
          <p:grpSpPr>
            <a:xfrm rot="0">
              <a:off x="7891" y="4418"/>
              <a:ext cx="688" cy="547"/>
              <a:chOff x="3323" y="4501"/>
              <a:chExt cx="688" cy="547"/>
            </a:xfrm>
          </p:grpSpPr>
          <p:sp>
            <p:nvSpPr>
              <p:cNvPr id="112" name="Text Box 111"/>
              <p:cNvSpPr txBox="1"/>
              <p:nvPr/>
            </p:nvSpPr>
            <p:spPr>
              <a:xfrm>
                <a:off x="3323" y="4501"/>
                <a:ext cx="527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solidFill>
                      <a:schemeClr val="bg1">
                        <a:lumMod val="50000"/>
                      </a:schemeClr>
                    </a:solidFill>
                    <a:latin typeface="DejaVu Math TeX Gyre" panose="02000503000000000000" charset="0"/>
                    <a:ea typeface="DejaVu Math TeX Gyre" panose="02000503000000000000" charset="0"/>
                  </a:rPr>
                  <a:t>λ</a:t>
                </a:r>
                <a:r>
                  <a:rPr lang="en-US" altLang="en-US" sz="1000" baseline="-25000">
                    <a:solidFill>
                      <a:schemeClr val="bg1">
                        <a:lumMod val="50000"/>
                      </a:schemeClr>
                    </a:solidFill>
                    <a:latin typeface="DejaVu Math TeX Gyre" panose="02000503000000000000" charset="0"/>
                    <a:ea typeface="DejaVu Math TeX Gyre" panose="02000503000000000000" charset="0"/>
                  </a:rPr>
                  <a:t>A</a:t>
                </a:r>
                <a:endParaRPr lang="en-US" altLang="en-US" sz="1000" baseline="-25000">
                  <a:solidFill>
                    <a:schemeClr val="bg1">
                      <a:lumMod val="50000"/>
                    </a:schemeClr>
                  </a:solidFill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  <p:sp>
            <p:nvSpPr>
              <p:cNvPr id="113" name="Flowchart: Decision 112"/>
              <p:cNvSpPr/>
              <p:nvPr/>
            </p:nvSpPr>
            <p:spPr>
              <a:xfrm>
                <a:off x="3461" y="4828"/>
                <a:ext cx="220" cy="220"/>
              </a:xfrm>
              <a:prstGeom prst="flowChartDecisio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>
                <a:off x="3882" y="4949"/>
                <a:ext cx="129" cy="2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ot"/>
                <a:headEnd type="none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681" y="4937"/>
                <a:ext cx="165" cy="2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/>
            <p:cNvGrpSpPr/>
            <p:nvPr/>
          </p:nvGrpSpPr>
          <p:grpSpPr>
            <a:xfrm>
              <a:off x="6507" y="3125"/>
              <a:ext cx="1305" cy="1283"/>
              <a:chOff x="5531" y="3125"/>
              <a:chExt cx="1305" cy="1283"/>
            </a:xfrm>
          </p:grpSpPr>
          <p:sp>
            <p:nvSpPr>
              <p:cNvPr id="117" name="Rounded Rectangle 116"/>
              <p:cNvSpPr/>
              <p:nvPr/>
            </p:nvSpPr>
            <p:spPr>
              <a:xfrm>
                <a:off x="5531" y="3425"/>
                <a:ext cx="1305" cy="67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 flipH="1">
                <a:off x="5694" y="3125"/>
                <a:ext cx="2" cy="300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H="1">
                <a:off x="6669" y="3125"/>
                <a:ext cx="2" cy="300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H="1">
                <a:off x="5696" y="4108"/>
                <a:ext cx="2" cy="300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flipH="1">
                <a:off x="6668" y="4099"/>
                <a:ext cx="2" cy="300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Text Box 121"/>
              <p:cNvSpPr txBox="1"/>
              <p:nvPr/>
            </p:nvSpPr>
            <p:spPr>
              <a:xfrm>
                <a:off x="5969" y="3599"/>
                <a:ext cx="539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latin typeface="DejaVu Math TeX Gyre" panose="02000503000000000000" charset="0"/>
                    <a:ea typeface="DejaVu Math TeX Gyre" panose="02000503000000000000" charset="0"/>
                  </a:rPr>
                  <a:t>U</a:t>
                </a:r>
                <a:r>
                  <a:rPr lang="en-US" altLang="en-US" sz="1000" baseline="-25000">
                    <a:latin typeface="DejaVu Math TeX Gyre" panose="02000503000000000000" charset="0"/>
                    <a:ea typeface="DejaVu Math TeX Gyre" panose="02000503000000000000" charset="0"/>
                  </a:rPr>
                  <a:t>b</a:t>
                </a:r>
                <a:endPara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</p:grpSp>
        <p:sp>
          <p:nvSpPr>
            <p:cNvPr id="123" name="Text Box 122"/>
            <p:cNvSpPr txBox="1"/>
            <p:nvPr/>
          </p:nvSpPr>
          <p:spPr>
            <a:xfrm>
              <a:off x="5922" y="4412"/>
              <a:ext cx="527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λ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124" name="Flowchart: Decision 123"/>
            <p:cNvSpPr/>
            <p:nvPr/>
          </p:nvSpPr>
          <p:spPr>
            <a:xfrm>
              <a:off x="6075" y="4759"/>
              <a:ext cx="220" cy="2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25" name="Group 124"/>
            <p:cNvGrpSpPr/>
            <p:nvPr/>
          </p:nvGrpSpPr>
          <p:grpSpPr>
            <a:xfrm rot="0">
              <a:off x="7381" y="4511"/>
              <a:ext cx="533" cy="560"/>
              <a:chOff x="3798" y="5533"/>
              <a:chExt cx="533" cy="560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3899" y="5721"/>
                <a:ext cx="332" cy="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40" name="Straight Connector 139"/>
              <p:cNvCxnSpPr/>
              <p:nvPr/>
            </p:nvCxnSpPr>
            <p:spPr>
              <a:xfrm>
                <a:off x="4064" y="5533"/>
                <a:ext cx="0" cy="18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140"/>
              <p:cNvSpPr txBox="1"/>
              <p:nvPr/>
            </p:nvSpPr>
            <p:spPr>
              <a:xfrm>
                <a:off x="3798" y="5707"/>
                <a:ext cx="533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latin typeface="DejaVu Math TeX Gyre" panose="02000503000000000000" charset="0"/>
                    <a:ea typeface="DejaVu Math TeX Gyre" panose="02000503000000000000" charset="0"/>
                  </a:rPr>
                  <a:t>Γ</a:t>
                </a:r>
                <a:r>
                  <a:rPr lang="en-US" altLang="en-US" sz="1000" baseline="-25000">
                    <a:latin typeface="DejaVu Math TeX Gyre" panose="02000503000000000000" charset="0"/>
                    <a:ea typeface="DejaVu Math TeX Gyre" panose="02000503000000000000" charset="0"/>
                  </a:rPr>
                  <a:t>A</a:t>
                </a:r>
                <a:endPara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</p:grpSp>
        <p:sp>
          <p:nvSpPr>
            <p:cNvPr id="144" name="Text Box 143"/>
            <p:cNvSpPr txBox="1"/>
            <p:nvPr/>
          </p:nvSpPr>
          <p:spPr>
            <a:xfrm>
              <a:off x="6905" y="4428"/>
              <a:ext cx="528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λ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B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145" name="Flowchart: Decision 144"/>
            <p:cNvSpPr/>
            <p:nvPr/>
          </p:nvSpPr>
          <p:spPr>
            <a:xfrm>
              <a:off x="7050" y="4747"/>
              <a:ext cx="220" cy="2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48" name="Group 147"/>
            <p:cNvGrpSpPr/>
            <p:nvPr/>
          </p:nvGrpSpPr>
          <p:grpSpPr>
            <a:xfrm rot="0">
              <a:off x="6403" y="4511"/>
              <a:ext cx="646" cy="560"/>
              <a:chOff x="3798" y="5533"/>
              <a:chExt cx="646" cy="56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3899" y="5721"/>
                <a:ext cx="332" cy="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50" name="Straight Connector 149"/>
              <p:cNvCxnSpPr/>
              <p:nvPr/>
            </p:nvCxnSpPr>
            <p:spPr>
              <a:xfrm>
                <a:off x="4064" y="5533"/>
                <a:ext cx="0" cy="18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ext Box 150"/>
              <p:cNvSpPr txBox="1"/>
              <p:nvPr/>
            </p:nvSpPr>
            <p:spPr>
              <a:xfrm>
                <a:off x="3798" y="5707"/>
                <a:ext cx="534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latin typeface="DejaVu Math TeX Gyre" panose="02000503000000000000" charset="0"/>
                    <a:ea typeface="DejaVu Math TeX Gyre" panose="02000503000000000000" charset="0"/>
                  </a:rPr>
                  <a:t>Γ</a:t>
                </a:r>
                <a:r>
                  <a:rPr lang="en-US" altLang="en-US" sz="1000" baseline="-25000">
                    <a:latin typeface="DejaVu Math TeX Gyre" panose="02000503000000000000" charset="0"/>
                    <a:ea typeface="DejaVu Math TeX Gyre" panose="02000503000000000000" charset="0"/>
                  </a:rPr>
                  <a:t>B</a:t>
                </a:r>
                <a:endPara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  <p:cxnSp>
            <p:nvCxnSpPr>
              <p:cNvPr id="152" name="Straight Connector 151"/>
              <p:cNvCxnSpPr/>
              <p:nvPr/>
            </p:nvCxnSpPr>
            <p:spPr>
              <a:xfrm flipH="1">
                <a:off x="4231" y="5880"/>
                <a:ext cx="213" cy="1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3" name="Straight Connector 152"/>
            <p:cNvCxnSpPr/>
            <p:nvPr/>
          </p:nvCxnSpPr>
          <p:spPr>
            <a:xfrm flipH="1" flipV="1">
              <a:off x="6295" y="4861"/>
              <a:ext cx="212" cy="3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7270" y="4855"/>
              <a:ext cx="213" cy="1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H="1">
              <a:off x="7816" y="4854"/>
              <a:ext cx="213" cy="1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5913" y="4865"/>
              <a:ext cx="129" cy="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ot"/>
              <a:headEnd type="none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4206240" y="1071880"/>
            <a:ext cx="2846070" cy="2986405"/>
            <a:chOff x="6124" y="1345"/>
            <a:chExt cx="4482" cy="4703"/>
          </a:xfrm>
        </p:grpSpPr>
        <p:grpSp>
          <p:nvGrpSpPr>
            <p:cNvPr id="161" name="Group 160"/>
            <p:cNvGrpSpPr/>
            <p:nvPr/>
          </p:nvGrpSpPr>
          <p:grpSpPr>
            <a:xfrm rot="0">
              <a:off x="6560" y="5405"/>
              <a:ext cx="690" cy="547"/>
              <a:chOff x="3161" y="4501"/>
              <a:chExt cx="690" cy="547"/>
            </a:xfrm>
          </p:grpSpPr>
          <p:sp>
            <p:nvSpPr>
              <p:cNvPr id="162" name="Text Box 161"/>
              <p:cNvSpPr txBox="1"/>
              <p:nvPr/>
            </p:nvSpPr>
            <p:spPr>
              <a:xfrm>
                <a:off x="3323" y="4501"/>
                <a:ext cx="528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solidFill>
                      <a:schemeClr val="bg1">
                        <a:lumMod val="50000"/>
                      </a:schemeClr>
                    </a:solidFill>
                    <a:latin typeface="DejaVu Math TeX Gyre" panose="02000503000000000000" charset="0"/>
                    <a:ea typeface="DejaVu Math TeX Gyre" panose="02000503000000000000" charset="0"/>
                  </a:rPr>
                  <a:t>λ</a:t>
                </a:r>
                <a:r>
                  <a:rPr lang="en-US" altLang="en-US" sz="1000" baseline="-25000">
                    <a:solidFill>
                      <a:schemeClr val="bg1">
                        <a:lumMod val="50000"/>
                      </a:schemeClr>
                    </a:solidFill>
                    <a:latin typeface="DejaVu Math TeX Gyre" panose="02000503000000000000" charset="0"/>
                    <a:ea typeface="DejaVu Math TeX Gyre" panose="02000503000000000000" charset="0"/>
                  </a:rPr>
                  <a:t>B</a:t>
                </a:r>
                <a:endParaRPr lang="en-US" altLang="en-US" sz="1000" baseline="-25000">
                  <a:solidFill>
                    <a:schemeClr val="bg1">
                      <a:lumMod val="50000"/>
                    </a:schemeClr>
                  </a:solidFill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  <p:sp>
            <p:nvSpPr>
              <p:cNvPr id="163" name="Flowchart: Decision 162"/>
              <p:cNvSpPr/>
              <p:nvPr/>
            </p:nvSpPr>
            <p:spPr>
              <a:xfrm>
                <a:off x="3461" y="4828"/>
                <a:ext cx="220" cy="220"/>
              </a:xfrm>
              <a:prstGeom prst="flowChartDecisio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64" name="Straight Connector 163"/>
              <p:cNvCxnSpPr/>
              <p:nvPr/>
            </p:nvCxnSpPr>
            <p:spPr>
              <a:xfrm>
                <a:off x="3161" y="4932"/>
                <a:ext cx="129" cy="2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ot"/>
                <a:headEnd type="none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flipH="1" flipV="1">
                <a:off x="3296" y="4930"/>
                <a:ext cx="165" cy="2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Rounded Rectangle 165"/>
            <p:cNvSpPr/>
            <p:nvPr/>
          </p:nvSpPr>
          <p:spPr>
            <a:xfrm>
              <a:off x="7245" y="4400"/>
              <a:ext cx="1305" cy="674"/>
            </a:xfrm>
            <a:prstGeom prst="roundRect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67" name="Straight Connector 166"/>
            <p:cNvCxnSpPr/>
            <p:nvPr/>
          </p:nvCxnSpPr>
          <p:spPr>
            <a:xfrm flipH="1">
              <a:off x="7408" y="4100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8383" y="4100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>
              <a:off x="7410" y="5083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8382" y="5074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 Box 170"/>
            <p:cNvSpPr txBox="1"/>
            <p:nvPr/>
          </p:nvSpPr>
          <p:spPr>
            <a:xfrm>
              <a:off x="7683" y="4574"/>
              <a:ext cx="53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U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172" name="Text Box 171"/>
            <p:cNvSpPr txBox="1"/>
            <p:nvPr/>
          </p:nvSpPr>
          <p:spPr>
            <a:xfrm>
              <a:off x="7636" y="5382"/>
              <a:ext cx="527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λ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173" name="Flowchart: Decision 172"/>
            <p:cNvSpPr/>
            <p:nvPr/>
          </p:nvSpPr>
          <p:spPr>
            <a:xfrm>
              <a:off x="7789" y="5729"/>
              <a:ext cx="220" cy="2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74" name="Group 173"/>
            <p:cNvGrpSpPr/>
            <p:nvPr/>
          </p:nvGrpSpPr>
          <p:grpSpPr>
            <a:xfrm rot="0">
              <a:off x="7080" y="5488"/>
              <a:ext cx="709" cy="560"/>
              <a:chOff x="3734" y="5533"/>
              <a:chExt cx="709" cy="56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3899" y="5721"/>
                <a:ext cx="332" cy="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76" name="Straight Connector 175"/>
              <p:cNvCxnSpPr/>
              <p:nvPr/>
            </p:nvCxnSpPr>
            <p:spPr>
              <a:xfrm>
                <a:off x="4064" y="5533"/>
                <a:ext cx="0" cy="18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Text Box 176"/>
              <p:cNvSpPr txBox="1"/>
              <p:nvPr/>
            </p:nvSpPr>
            <p:spPr>
              <a:xfrm>
                <a:off x="3798" y="5707"/>
                <a:ext cx="533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latin typeface="DejaVu Math TeX Gyre" panose="02000503000000000000" charset="0"/>
                    <a:ea typeface="DejaVu Math TeX Gyre" panose="02000503000000000000" charset="0"/>
                  </a:rPr>
                  <a:t>Γ</a:t>
                </a:r>
                <a:r>
                  <a:rPr lang="en-US" altLang="en-US" sz="1000" baseline="-25000">
                    <a:latin typeface="DejaVu Math TeX Gyre" panose="02000503000000000000" charset="0"/>
                    <a:ea typeface="DejaVu Math TeX Gyre" panose="02000503000000000000" charset="0"/>
                  </a:rPr>
                  <a:t>A</a:t>
                </a:r>
                <a:endPara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  <p:cxnSp>
            <p:nvCxnSpPr>
              <p:cNvPr id="178" name="Straight Connector 177"/>
              <p:cNvCxnSpPr/>
              <p:nvPr/>
            </p:nvCxnSpPr>
            <p:spPr>
              <a:xfrm flipH="1" flipV="1">
                <a:off x="3734" y="5883"/>
                <a:ext cx="165" cy="2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>
                <a:stCxn id="173" idx="1"/>
              </p:cNvCxnSpPr>
              <p:nvPr/>
            </p:nvCxnSpPr>
            <p:spPr>
              <a:xfrm flipH="1" flipV="1">
                <a:off x="4231" y="5881"/>
                <a:ext cx="212" cy="3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Text Box 179"/>
            <p:cNvSpPr txBox="1"/>
            <p:nvPr/>
          </p:nvSpPr>
          <p:spPr>
            <a:xfrm>
              <a:off x="8601" y="5403"/>
              <a:ext cx="528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λ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B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181" name="Flowchart: Decision 180"/>
            <p:cNvSpPr/>
            <p:nvPr/>
          </p:nvSpPr>
          <p:spPr>
            <a:xfrm>
              <a:off x="8766" y="5728"/>
              <a:ext cx="220" cy="2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84" name="Group 183"/>
            <p:cNvGrpSpPr/>
            <p:nvPr/>
          </p:nvGrpSpPr>
          <p:grpSpPr>
            <a:xfrm rot="0">
              <a:off x="8117" y="5486"/>
              <a:ext cx="534" cy="560"/>
              <a:chOff x="3798" y="5533"/>
              <a:chExt cx="534" cy="56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3899" y="5721"/>
                <a:ext cx="332" cy="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86" name="Straight Connector 185"/>
              <p:cNvCxnSpPr/>
              <p:nvPr/>
            </p:nvCxnSpPr>
            <p:spPr>
              <a:xfrm>
                <a:off x="4064" y="5533"/>
                <a:ext cx="0" cy="18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 Box 186"/>
              <p:cNvSpPr txBox="1"/>
              <p:nvPr/>
            </p:nvSpPr>
            <p:spPr>
              <a:xfrm>
                <a:off x="3798" y="5707"/>
                <a:ext cx="534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latin typeface="DejaVu Math TeX Gyre" panose="02000503000000000000" charset="0"/>
                    <a:ea typeface="DejaVu Math TeX Gyre" panose="02000503000000000000" charset="0"/>
                  </a:rPr>
                  <a:t>Γ</a:t>
                </a:r>
                <a:r>
                  <a:rPr lang="en-US" altLang="en-US" sz="1000" baseline="-25000">
                    <a:latin typeface="DejaVu Math TeX Gyre" panose="02000503000000000000" charset="0"/>
                    <a:ea typeface="DejaVu Math TeX Gyre" panose="02000503000000000000" charset="0"/>
                  </a:rPr>
                  <a:t>B</a:t>
                </a:r>
                <a:endPara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</p:grpSp>
        <p:cxnSp>
          <p:nvCxnSpPr>
            <p:cNvPr id="189" name="Straight Connector 188"/>
            <p:cNvCxnSpPr/>
            <p:nvPr/>
          </p:nvCxnSpPr>
          <p:spPr>
            <a:xfrm flipH="1" flipV="1">
              <a:off x="8009" y="5836"/>
              <a:ext cx="212" cy="3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Oval 195"/>
            <p:cNvSpPr/>
            <p:nvPr/>
          </p:nvSpPr>
          <p:spPr>
            <a:xfrm>
              <a:off x="9198" y="5674"/>
              <a:ext cx="332" cy="3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97" name="Straight Connector 196"/>
            <p:cNvCxnSpPr/>
            <p:nvPr/>
          </p:nvCxnSpPr>
          <p:spPr>
            <a:xfrm>
              <a:off x="9363" y="5480"/>
              <a:ext cx="0" cy="194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 Box 197"/>
            <p:cNvSpPr txBox="1"/>
            <p:nvPr/>
          </p:nvSpPr>
          <p:spPr>
            <a:xfrm>
              <a:off x="9094" y="5661"/>
              <a:ext cx="53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solidFill>
                    <a:schemeClr val="bg1">
                      <a:lumMod val="50000"/>
                    </a:schemeClr>
                  </a:solidFill>
                  <a:latin typeface="DejaVu Math TeX Gyre" panose="02000503000000000000" charset="0"/>
                  <a:ea typeface="DejaVu Math TeX Gyre" panose="02000503000000000000" charset="0"/>
                </a:rPr>
                <a:t>Γ</a:t>
              </a:r>
              <a:r>
                <a:rPr lang="en-US" altLang="en-US" sz="1000" baseline="-25000">
                  <a:solidFill>
                    <a:schemeClr val="bg1">
                      <a:lumMod val="50000"/>
                    </a:schemeClr>
                  </a:solidFill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cxnSp>
          <p:nvCxnSpPr>
            <p:cNvPr id="199" name="Straight Connector 198"/>
            <p:cNvCxnSpPr/>
            <p:nvPr/>
          </p:nvCxnSpPr>
          <p:spPr>
            <a:xfrm flipH="1" flipV="1">
              <a:off x="9530" y="5834"/>
              <a:ext cx="165" cy="2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9702" y="5839"/>
              <a:ext cx="129" cy="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ot"/>
              <a:headEnd type="none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201" name="Rounded Rectangle 200"/>
            <p:cNvSpPr/>
            <p:nvPr/>
          </p:nvSpPr>
          <p:spPr>
            <a:xfrm>
              <a:off x="8221" y="3010"/>
              <a:ext cx="1305" cy="6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02" name="Straight Connector 201"/>
            <p:cNvCxnSpPr/>
            <p:nvPr/>
          </p:nvCxnSpPr>
          <p:spPr>
            <a:xfrm flipH="1">
              <a:off x="8384" y="2710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H="1">
              <a:off x="9359" y="2710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H="1">
              <a:off x="8386" y="3693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1">
              <a:off x="9358" y="3684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 Box 205"/>
            <p:cNvSpPr txBox="1"/>
            <p:nvPr/>
          </p:nvSpPr>
          <p:spPr>
            <a:xfrm>
              <a:off x="8631" y="3184"/>
              <a:ext cx="539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U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b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cxnSp>
          <p:nvCxnSpPr>
            <p:cNvPr id="207" name="Straight Connector 206"/>
            <p:cNvCxnSpPr/>
            <p:nvPr/>
          </p:nvCxnSpPr>
          <p:spPr>
            <a:xfrm flipH="1" flipV="1">
              <a:off x="8556" y="5838"/>
              <a:ext cx="212" cy="3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H="1" flipV="1">
              <a:off x="8986" y="5837"/>
              <a:ext cx="212" cy="3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 Box 213"/>
            <p:cNvSpPr txBox="1"/>
            <p:nvPr/>
          </p:nvSpPr>
          <p:spPr>
            <a:xfrm>
              <a:off x="9587" y="4604"/>
              <a:ext cx="53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U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7246" y="1645"/>
              <a:ext cx="1305" cy="674"/>
            </a:xfrm>
            <a:prstGeom prst="roundRect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16" name="Straight Connector 215"/>
            <p:cNvCxnSpPr/>
            <p:nvPr/>
          </p:nvCxnSpPr>
          <p:spPr>
            <a:xfrm flipH="1">
              <a:off x="7409" y="1345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H="1">
              <a:off x="8384" y="1345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H="1">
              <a:off x="7411" y="2328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H="1">
              <a:off x="8383" y="2319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 Box 219"/>
            <p:cNvSpPr txBox="1"/>
            <p:nvPr/>
          </p:nvSpPr>
          <p:spPr>
            <a:xfrm>
              <a:off x="7684" y="1819"/>
              <a:ext cx="53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U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9198" y="4130"/>
              <a:ext cx="1408" cy="1372"/>
              <a:chOff x="9198" y="4130"/>
              <a:chExt cx="1408" cy="1372"/>
            </a:xfrm>
          </p:grpSpPr>
          <p:sp>
            <p:nvSpPr>
              <p:cNvPr id="209" name="Rounded Rectangle 208"/>
              <p:cNvSpPr/>
              <p:nvPr/>
            </p:nvSpPr>
            <p:spPr>
              <a:xfrm>
                <a:off x="9198" y="4430"/>
                <a:ext cx="1305" cy="674"/>
              </a:xfrm>
              <a:prstGeom prst="round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210" name="Straight Connector 209"/>
              <p:cNvCxnSpPr/>
              <p:nvPr/>
            </p:nvCxnSpPr>
            <p:spPr>
              <a:xfrm flipH="1">
                <a:off x="9361" y="4130"/>
                <a:ext cx="2" cy="30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H="1">
                <a:off x="9363" y="5113"/>
                <a:ext cx="2" cy="30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Rectangle 221"/>
              <p:cNvSpPr/>
              <p:nvPr/>
            </p:nvSpPr>
            <p:spPr>
              <a:xfrm>
                <a:off x="9526" y="4130"/>
                <a:ext cx="1080" cy="13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223" name="Rounded Rectangle 222"/>
            <p:cNvSpPr/>
            <p:nvPr/>
          </p:nvSpPr>
          <p:spPr>
            <a:xfrm>
              <a:off x="6272" y="3010"/>
              <a:ext cx="1305" cy="6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24" name="Straight Connector 223"/>
            <p:cNvCxnSpPr/>
            <p:nvPr/>
          </p:nvCxnSpPr>
          <p:spPr>
            <a:xfrm flipH="1">
              <a:off x="6435" y="2710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H="1">
              <a:off x="7410" y="2710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H="1">
              <a:off x="6437" y="3693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H="1">
              <a:off x="7409" y="3684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 Box 227"/>
            <p:cNvSpPr txBox="1"/>
            <p:nvPr/>
          </p:nvSpPr>
          <p:spPr>
            <a:xfrm>
              <a:off x="6682" y="3184"/>
              <a:ext cx="539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U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b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6124" y="2628"/>
              <a:ext cx="1080" cy="13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9198" y="1345"/>
              <a:ext cx="1408" cy="1372"/>
              <a:chOff x="9198" y="4130"/>
              <a:chExt cx="1408" cy="1372"/>
            </a:xfrm>
          </p:grpSpPr>
          <p:sp>
            <p:nvSpPr>
              <p:cNvPr id="232" name="Rounded Rectangle 231"/>
              <p:cNvSpPr/>
              <p:nvPr/>
            </p:nvSpPr>
            <p:spPr>
              <a:xfrm>
                <a:off x="9198" y="4430"/>
                <a:ext cx="1305" cy="674"/>
              </a:xfrm>
              <a:prstGeom prst="round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233" name="Straight Connector 232"/>
              <p:cNvCxnSpPr/>
              <p:nvPr/>
            </p:nvCxnSpPr>
            <p:spPr>
              <a:xfrm flipH="1">
                <a:off x="9361" y="4130"/>
                <a:ext cx="2" cy="30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flipH="1">
                <a:off x="9363" y="5113"/>
                <a:ext cx="2" cy="30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/>
              <p:cNvSpPr/>
              <p:nvPr/>
            </p:nvSpPr>
            <p:spPr>
              <a:xfrm>
                <a:off x="9526" y="4130"/>
                <a:ext cx="1080" cy="13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sp>
        <p:nvSpPr>
          <p:cNvPr id="237" name="Notched Right Arrow 236"/>
          <p:cNvSpPr/>
          <p:nvPr/>
        </p:nvSpPr>
        <p:spPr>
          <a:xfrm rot="5400000">
            <a:off x="7644765" y="2349500"/>
            <a:ext cx="317500" cy="304800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9" name="Text Box 238"/>
          <p:cNvSpPr txBox="1"/>
          <p:nvPr/>
        </p:nvSpPr>
        <p:spPr>
          <a:xfrm>
            <a:off x="4413885" y="88392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(a)</a:t>
            </a:r>
            <a:endParaRPr lang="en-US" altLang="en-US" sz="1000"/>
          </a:p>
        </p:txBody>
      </p:sp>
      <p:sp>
        <p:nvSpPr>
          <p:cNvPr id="240" name="Text Box 239"/>
          <p:cNvSpPr txBox="1"/>
          <p:nvPr/>
        </p:nvSpPr>
        <p:spPr>
          <a:xfrm>
            <a:off x="6800215" y="873125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(1)</a:t>
            </a:r>
            <a:endParaRPr lang="en-US" altLang="en-US" sz="1000"/>
          </a:p>
        </p:txBody>
      </p:sp>
      <p:sp>
        <p:nvSpPr>
          <p:cNvPr id="241" name="Text Box 240"/>
          <p:cNvSpPr txBox="1"/>
          <p:nvPr/>
        </p:nvSpPr>
        <p:spPr>
          <a:xfrm>
            <a:off x="6800215" y="2779395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(2)</a:t>
            </a:r>
            <a:endParaRPr lang="en-US" altLang="en-US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"/>
          <p:cNvGrpSpPr/>
          <p:nvPr/>
        </p:nvGrpSpPr>
        <p:grpSpPr>
          <a:xfrm>
            <a:off x="4442460" y="1807210"/>
            <a:ext cx="1355725" cy="1322705"/>
            <a:chOff x="7836" y="2534"/>
            <a:chExt cx="1031" cy="1006"/>
          </a:xfrm>
        </p:grpSpPr>
        <p:sp>
          <p:nvSpPr>
            <p:cNvPr id="14" name="Oval 13"/>
            <p:cNvSpPr/>
            <p:nvPr/>
          </p:nvSpPr>
          <p:spPr>
            <a:xfrm>
              <a:off x="8289" y="2856"/>
              <a:ext cx="333" cy="3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8567" y="2534"/>
              <a:ext cx="301" cy="3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836" y="3022"/>
              <a:ext cx="453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538" y="3160"/>
              <a:ext cx="288" cy="38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5030470" y="2261235"/>
            <a:ext cx="449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uT</a:t>
            </a:r>
            <a:endParaRPr lang="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4488180" y="2207895"/>
            <a:ext cx="83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/>
              <a:t>d=2</a:t>
            </a:r>
            <a:endParaRPr lang="" altLang="en-US" sz="1200"/>
          </a:p>
        </p:txBody>
      </p:sp>
      <p:sp>
        <p:nvSpPr>
          <p:cNvPr id="8" name="Text Box 7"/>
          <p:cNvSpPr txBox="1"/>
          <p:nvPr/>
        </p:nvSpPr>
        <p:spPr>
          <a:xfrm>
            <a:off x="5240020" y="1807210"/>
            <a:ext cx="83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d=</a:t>
            </a:r>
            <a:r>
              <a:rPr lang="" altLang="en-US" sz="1200"/>
              <a:t>3</a:t>
            </a:r>
            <a:endParaRPr lang="" altLang="en-US" sz="1200"/>
          </a:p>
        </p:txBody>
      </p:sp>
      <p:sp>
        <p:nvSpPr>
          <p:cNvPr id="9" name="Text Box 8"/>
          <p:cNvSpPr txBox="1"/>
          <p:nvPr/>
        </p:nvSpPr>
        <p:spPr>
          <a:xfrm>
            <a:off x="5449570" y="2629535"/>
            <a:ext cx="83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d=</a:t>
            </a:r>
            <a:r>
              <a:rPr lang="" altLang="en-US" sz="1200"/>
              <a:t>4</a:t>
            </a:r>
            <a:endParaRPr lang="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Oval 13"/>
          <p:cNvSpPr/>
          <p:nvPr/>
        </p:nvSpPr>
        <p:spPr>
          <a:xfrm>
            <a:off x="1852295" y="2119630"/>
            <a:ext cx="306070" cy="3060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091055" y="1924050"/>
            <a:ext cx="170815" cy="2254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64640" y="227266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95500" y="2388870"/>
            <a:ext cx="185420" cy="2159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28925" y="1665605"/>
            <a:ext cx="306070" cy="3060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541270" y="1818640"/>
            <a:ext cx="287655" cy="0"/>
          </a:xfrm>
          <a:prstGeom prst="lin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2857500" y="2529840"/>
            <a:ext cx="306070" cy="3060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569845" y="2682875"/>
            <a:ext cx="287655" cy="0"/>
          </a:xfrm>
          <a:prstGeom prst="lin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34995" y="1811020"/>
            <a:ext cx="287655" cy="0"/>
          </a:xfrm>
          <a:prstGeom prst="lin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6" name="Text Box 25"/>
          <p:cNvSpPr txBox="1"/>
          <p:nvPr/>
        </p:nvSpPr>
        <p:spPr>
          <a:xfrm>
            <a:off x="1867535" y="2132330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A</a:t>
            </a:r>
            <a:endParaRPr lang="en-US" altLang="en-US" sz="1200"/>
          </a:p>
        </p:txBody>
      </p:sp>
      <p:sp>
        <p:nvSpPr>
          <p:cNvPr id="27" name="Text Box 26"/>
          <p:cNvSpPr txBox="1"/>
          <p:nvPr/>
        </p:nvSpPr>
        <p:spPr>
          <a:xfrm>
            <a:off x="2841625" y="1683385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B</a:t>
            </a:r>
            <a:endParaRPr lang="en-US" altLang="en-US" sz="1200"/>
          </a:p>
        </p:txBody>
      </p:sp>
      <p:sp>
        <p:nvSpPr>
          <p:cNvPr id="28" name="Text Box 27"/>
          <p:cNvSpPr txBox="1"/>
          <p:nvPr/>
        </p:nvSpPr>
        <p:spPr>
          <a:xfrm>
            <a:off x="2861945" y="2547620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C</a:t>
            </a:r>
            <a:endParaRPr lang="en-US" altLang="en-US" sz="1200"/>
          </a:p>
        </p:txBody>
      </p:sp>
      <p:sp>
        <p:nvSpPr>
          <p:cNvPr id="33" name="Notched Right Arrow 32"/>
          <p:cNvSpPr/>
          <p:nvPr/>
        </p:nvSpPr>
        <p:spPr>
          <a:xfrm>
            <a:off x="3739515" y="2119630"/>
            <a:ext cx="217170" cy="217170"/>
          </a:xfrm>
          <a:prstGeom prst="notchedRightArrow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731645" y="4875530"/>
            <a:ext cx="306070" cy="3060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1970405" y="4679950"/>
            <a:ext cx="170815" cy="2254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443990" y="502856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974850" y="5144770"/>
            <a:ext cx="185420" cy="2159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708275" y="4421505"/>
            <a:ext cx="306070" cy="3060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420620" y="4574540"/>
            <a:ext cx="287655" cy="0"/>
          </a:xfrm>
          <a:prstGeom prst="lin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0" name="Oval 39"/>
          <p:cNvSpPr/>
          <p:nvPr/>
        </p:nvSpPr>
        <p:spPr>
          <a:xfrm>
            <a:off x="2736850" y="5220970"/>
            <a:ext cx="306070" cy="3060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2449195" y="5374005"/>
            <a:ext cx="287655" cy="0"/>
          </a:xfrm>
          <a:prstGeom prst="lin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14345" y="4566920"/>
            <a:ext cx="287655" cy="0"/>
          </a:xfrm>
          <a:prstGeom prst="lin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3" name="Text Box 42"/>
          <p:cNvSpPr txBox="1"/>
          <p:nvPr/>
        </p:nvSpPr>
        <p:spPr>
          <a:xfrm>
            <a:off x="1746885" y="4888230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A</a:t>
            </a:r>
            <a:endParaRPr lang="en-US" altLang="en-US" sz="1200"/>
          </a:p>
        </p:txBody>
      </p:sp>
      <p:sp>
        <p:nvSpPr>
          <p:cNvPr id="44" name="Text Box 43"/>
          <p:cNvSpPr txBox="1"/>
          <p:nvPr/>
        </p:nvSpPr>
        <p:spPr>
          <a:xfrm>
            <a:off x="2720975" y="4439285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B</a:t>
            </a:r>
            <a:endParaRPr lang="en-US" altLang="en-US" sz="1200"/>
          </a:p>
        </p:txBody>
      </p:sp>
      <p:sp>
        <p:nvSpPr>
          <p:cNvPr id="45" name="Text Box 44"/>
          <p:cNvSpPr txBox="1"/>
          <p:nvPr/>
        </p:nvSpPr>
        <p:spPr>
          <a:xfrm>
            <a:off x="2741295" y="5238750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C</a:t>
            </a:r>
            <a:endParaRPr lang="en-US" altLang="en-US" sz="1200"/>
          </a:p>
        </p:txBody>
      </p:sp>
      <p:sp>
        <p:nvSpPr>
          <p:cNvPr id="48" name="Freeform 47"/>
          <p:cNvSpPr/>
          <p:nvPr/>
        </p:nvSpPr>
        <p:spPr>
          <a:xfrm>
            <a:off x="2270125" y="1817370"/>
            <a:ext cx="271780" cy="99695"/>
          </a:xfrm>
          <a:custGeom>
            <a:avLst/>
            <a:gdLst>
              <a:gd name="connisteX0" fmla="*/ 0 w 271780"/>
              <a:gd name="connsiteY0" fmla="*/ 99907 h 99907"/>
              <a:gd name="connisteX1" fmla="*/ 107315 w 271780"/>
              <a:gd name="connsiteY1" fmla="*/ 14182 h 99907"/>
              <a:gd name="connisteX2" fmla="*/ 271780 w 271780"/>
              <a:gd name="connsiteY2" fmla="*/ 212 h 9990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71780" h="99907">
                <a:moveTo>
                  <a:pt x="0" y="99907"/>
                </a:moveTo>
                <a:cubicBezTo>
                  <a:pt x="18415" y="82762"/>
                  <a:pt x="52705" y="33867"/>
                  <a:pt x="107315" y="14182"/>
                </a:cubicBezTo>
                <a:cubicBezTo>
                  <a:pt x="161925" y="-5503"/>
                  <a:pt x="241300" y="1482"/>
                  <a:pt x="271780" y="212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2287905" y="2608580"/>
            <a:ext cx="264795" cy="82550"/>
          </a:xfrm>
          <a:custGeom>
            <a:avLst/>
            <a:gdLst>
              <a:gd name="connisteX0" fmla="*/ 0 w 264795"/>
              <a:gd name="connsiteY0" fmla="*/ 0 h 82524"/>
              <a:gd name="connisteX1" fmla="*/ 93345 w 264795"/>
              <a:gd name="connsiteY1" fmla="*/ 73660 h 82524"/>
              <a:gd name="connisteX2" fmla="*/ 264795 w 264795"/>
              <a:gd name="connsiteY2" fmla="*/ 78740 h 8252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64795" h="82525">
                <a:moveTo>
                  <a:pt x="0" y="0"/>
                </a:moveTo>
                <a:cubicBezTo>
                  <a:pt x="15240" y="14605"/>
                  <a:pt x="40640" y="57785"/>
                  <a:pt x="93345" y="73660"/>
                </a:cubicBezTo>
                <a:cubicBezTo>
                  <a:pt x="146050" y="89535"/>
                  <a:pt x="232410" y="79375"/>
                  <a:pt x="264795" y="7874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645025" y="2072640"/>
            <a:ext cx="306070" cy="3060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>
            <a:off x="4357370" y="2225675"/>
            <a:ext cx="287655" cy="0"/>
          </a:xfrm>
          <a:prstGeom prst="lin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951095" y="2218055"/>
            <a:ext cx="287655" cy="0"/>
          </a:xfrm>
          <a:prstGeom prst="lin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" name="Text Box 2"/>
          <p:cNvSpPr txBox="1"/>
          <p:nvPr/>
        </p:nvSpPr>
        <p:spPr>
          <a:xfrm>
            <a:off x="1561465" y="2008505"/>
            <a:ext cx="273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α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006600" y="1774190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998345" y="2367280"/>
            <a:ext cx="271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γ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351020" y="1954530"/>
            <a:ext cx="273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α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958080" y="1942465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40710" y="1543050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552700" y="1531620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2570480" y="2385695"/>
            <a:ext cx="271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γ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655820" y="2089785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D</a:t>
            </a:r>
            <a:endParaRPr lang="en-US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168775" y="2607310"/>
            <a:ext cx="306070" cy="3060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3881120" y="276034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74845" y="275272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4" name="Text Box 43"/>
          <p:cNvSpPr txBox="1"/>
          <p:nvPr/>
        </p:nvSpPr>
        <p:spPr>
          <a:xfrm>
            <a:off x="4179570" y="2618740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B</a:t>
            </a:r>
            <a:endParaRPr lang="en-US" altLang="en-US" sz="1200"/>
          </a:p>
        </p:txBody>
      </p:sp>
      <p:sp>
        <p:nvSpPr>
          <p:cNvPr id="18" name="Text Box 17"/>
          <p:cNvSpPr txBox="1"/>
          <p:nvPr/>
        </p:nvSpPr>
        <p:spPr>
          <a:xfrm>
            <a:off x="3829685" y="2456180"/>
            <a:ext cx="273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α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443095" y="2461895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582545" y="2606040"/>
            <a:ext cx="306070" cy="3060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2821305" y="2410460"/>
            <a:ext cx="170815" cy="225425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825750" y="2875280"/>
            <a:ext cx="185420" cy="21590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2597785" y="2618740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A</a:t>
            </a:r>
            <a:endParaRPr lang="en-US" altLang="en-US" sz="1200"/>
          </a:p>
        </p:txBody>
      </p:sp>
      <p:sp>
        <p:nvSpPr>
          <p:cNvPr id="47" name="Text Box 46"/>
          <p:cNvSpPr txBox="1"/>
          <p:nvPr/>
        </p:nvSpPr>
        <p:spPr>
          <a:xfrm>
            <a:off x="2291715" y="2449195"/>
            <a:ext cx="273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α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2662555" y="2283460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2688590" y="2836545"/>
            <a:ext cx="271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γ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2294890" y="275907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51"/>
          <p:cNvSpPr txBox="1"/>
          <p:nvPr/>
        </p:nvSpPr>
        <p:spPr>
          <a:xfrm>
            <a:off x="1914525" y="229870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(a)</a:t>
            </a:r>
            <a:endParaRPr lang="en-US" altLang="en-US" sz="1000"/>
          </a:p>
        </p:txBody>
      </p:sp>
      <p:sp>
        <p:nvSpPr>
          <p:cNvPr id="53" name="Text Box 52"/>
          <p:cNvSpPr txBox="1"/>
          <p:nvPr/>
        </p:nvSpPr>
        <p:spPr>
          <a:xfrm>
            <a:off x="3402330" y="229870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(b)</a:t>
            </a:r>
            <a:endParaRPr lang="en-US" altLang="en-US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nip Diagonal Corner Rectangle 1"/>
          <p:cNvSpPr/>
          <p:nvPr/>
        </p:nvSpPr>
        <p:spPr>
          <a:xfrm>
            <a:off x="3354705" y="2651760"/>
            <a:ext cx="1335405" cy="803275"/>
          </a:xfrm>
          <a:prstGeom prst="snip2Diag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37330" y="2777490"/>
            <a:ext cx="520065" cy="5695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270885" y="2421890"/>
            <a:ext cx="1144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accent6">
                    <a:lumMod val="75000"/>
                  </a:schemeClr>
                </a:solidFill>
              </a:rPr>
              <a:t>Tensor</a:t>
            </a:r>
            <a:endParaRPr lang="en-US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037330" y="2944495"/>
            <a:ext cx="5384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Storage</a:t>
            </a:r>
            <a:endParaRPr lang="en-US" altLang="en-US" sz="800"/>
          </a:p>
        </p:txBody>
      </p:sp>
      <p:sp>
        <p:nvSpPr>
          <p:cNvPr id="13" name="Text Box 12"/>
          <p:cNvSpPr txBox="1"/>
          <p:nvPr/>
        </p:nvSpPr>
        <p:spPr>
          <a:xfrm>
            <a:off x="3413760" y="2794635"/>
            <a:ext cx="5270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* stride</a:t>
            </a:r>
            <a:endParaRPr lang="en-US" altLang="en-US" sz="800"/>
          </a:p>
          <a:p>
            <a:r>
              <a:rPr lang="en-US" altLang="en-US" sz="800"/>
              <a:t>* shape</a:t>
            </a:r>
            <a:endParaRPr lang="en-US" altLang="en-US" sz="800"/>
          </a:p>
          <a:p>
            <a:r>
              <a:rPr lang="en-US" altLang="en-US" sz="800"/>
              <a:t>* ....</a:t>
            </a:r>
            <a:endParaRPr lang="en-US" altLang="en-US" sz="800"/>
          </a:p>
        </p:txBody>
      </p:sp>
      <p:sp>
        <p:nvSpPr>
          <p:cNvPr id="21" name="Text Box 20"/>
          <p:cNvSpPr txBox="1"/>
          <p:nvPr/>
        </p:nvSpPr>
        <p:spPr>
          <a:xfrm>
            <a:off x="3087370" y="3697605"/>
            <a:ext cx="46418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i="1">
                <a:solidFill>
                  <a:schemeClr val="tx1">
                    <a:lumMod val="75000"/>
                    <a:lumOff val="25000"/>
                  </a:schemeClr>
                </a:solidFill>
              </a:rPr>
              <a:t>meta  </a:t>
            </a:r>
            <a:endParaRPr lang="en-US" altLang="en-US" sz="8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300730" y="3284855"/>
            <a:ext cx="211455" cy="454660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282440" y="3384550"/>
            <a:ext cx="202565" cy="324485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424555" y="2748280"/>
            <a:ext cx="471170" cy="59817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4152265" y="3694430"/>
            <a:ext cx="114109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i="1">
                <a:solidFill>
                  <a:schemeClr val="tx1">
                    <a:lumMod val="75000"/>
                    <a:lumOff val="25000"/>
                  </a:schemeClr>
                </a:solidFill>
              </a:rPr>
              <a:t>data (store elements)</a:t>
            </a:r>
            <a:endParaRPr lang="en-US" altLang="en-US" sz="8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nip Diagonal Corner Rectangle 1"/>
          <p:cNvSpPr/>
          <p:nvPr/>
        </p:nvSpPr>
        <p:spPr>
          <a:xfrm>
            <a:off x="3354705" y="2651760"/>
            <a:ext cx="1335405" cy="803275"/>
          </a:xfrm>
          <a:prstGeom prst="snip2Diag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270885" y="2421890"/>
            <a:ext cx="1144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accent6">
                    <a:lumMod val="75000"/>
                  </a:schemeClr>
                </a:solidFill>
              </a:rPr>
              <a:t>Tensor A</a:t>
            </a:r>
            <a:endParaRPr lang="en-US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413760" y="2794635"/>
            <a:ext cx="5270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* stride</a:t>
            </a:r>
            <a:endParaRPr lang="en-US" altLang="en-US" sz="800"/>
          </a:p>
          <a:p>
            <a:r>
              <a:rPr lang="en-US" altLang="en-US" sz="800"/>
              <a:t>* shape</a:t>
            </a:r>
            <a:endParaRPr lang="en-US" altLang="en-US" sz="800"/>
          </a:p>
          <a:p>
            <a:r>
              <a:rPr lang="en-US" altLang="en-US" sz="800"/>
              <a:t>* ....</a:t>
            </a:r>
            <a:endParaRPr lang="en-US" altLang="en-US" sz="800"/>
          </a:p>
        </p:txBody>
      </p:sp>
      <p:sp>
        <p:nvSpPr>
          <p:cNvPr id="24" name="Oval 23"/>
          <p:cNvSpPr/>
          <p:nvPr/>
        </p:nvSpPr>
        <p:spPr>
          <a:xfrm>
            <a:off x="3424555" y="2748280"/>
            <a:ext cx="471170" cy="59817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Snip Diagonal Corner Rectangle 5"/>
          <p:cNvSpPr/>
          <p:nvPr/>
        </p:nvSpPr>
        <p:spPr>
          <a:xfrm>
            <a:off x="5083175" y="2660650"/>
            <a:ext cx="1335405" cy="803275"/>
          </a:xfrm>
          <a:prstGeom prst="snip2Diag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65800" y="2786380"/>
            <a:ext cx="520065" cy="56959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999355" y="2430780"/>
            <a:ext cx="1144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accent6">
                    <a:lumMod val="75000"/>
                  </a:schemeClr>
                </a:solidFill>
              </a:rPr>
              <a:t>Tensor B</a:t>
            </a:r>
            <a:endParaRPr lang="en-US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142230" y="2803525"/>
            <a:ext cx="5270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* stride</a:t>
            </a:r>
            <a:endParaRPr lang="en-US" altLang="en-US" sz="800"/>
          </a:p>
          <a:p>
            <a:r>
              <a:rPr lang="en-US" altLang="en-US" sz="800"/>
              <a:t>* shape</a:t>
            </a:r>
            <a:endParaRPr lang="en-US" altLang="en-US" sz="800"/>
          </a:p>
          <a:p>
            <a:r>
              <a:rPr lang="en-US" altLang="en-US" sz="800"/>
              <a:t>* ....</a:t>
            </a:r>
            <a:endParaRPr lang="en-US" altLang="en-US" sz="800"/>
          </a:p>
        </p:txBody>
      </p:sp>
      <p:sp>
        <p:nvSpPr>
          <p:cNvPr id="11" name="Oval 10"/>
          <p:cNvSpPr/>
          <p:nvPr/>
        </p:nvSpPr>
        <p:spPr>
          <a:xfrm>
            <a:off x="5153025" y="2757170"/>
            <a:ext cx="471170" cy="598170"/>
          </a:xfrm>
          <a:prstGeom prst="ellipse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32960" y="4000500"/>
            <a:ext cx="520065" cy="5695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4632960" y="4167505"/>
            <a:ext cx="5384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Storage</a:t>
            </a:r>
            <a:endParaRPr lang="en-US" altLang="en-US" sz="800"/>
          </a:p>
        </p:txBody>
      </p:sp>
      <p:sp>
        <p:nvSpPr>
          <p:cNvPr id="19" name="Rectangle 18"/>
          <p:cNvSpPr/>
          <p:nvPr/>
        </p:nvSpPr>
        <p:spPr>
          <a:xfrm>
            <a:off x="4001770" y="2794635"/>
            <a:ext cx="520065" cy="56959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046980" y="3255010"/>
            <a:ext cx="969010" cy="822960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78630" y="3264535"/>
            <a:ext cx="484505" cy="819150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nip Diagonal Corner Rectangle 1"/>
          <p:cNvSpPr/>
          <p:nvPr/>
        </p:nvSpPr>
        <p:spPr>
          <a:xfrm>
            <a:off x="3354705" y="2651760"/>
            <a:ext cx="1335405" cy="803275"/>
          </a:xfrm>
          <a:prstGeom prst="snip2Diag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270885" y="2421890"/>
            <a:ext cx="1144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accent6">
                    <a:lumMod val="75000"/>
                  </a:schemeClr>
                </a:solidFill>
              </a:rPr>
              <a:t>Tensor A</a:t>
            </a:r>
            <a:endParaRPr lang="en-US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413760" y="2794635"/>
            <a:ext cx="5270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* stride</a:t>
            </a:r>
            <a:endParaRPr lang="en-US" altLang="en-US" sz="800"/>
          </a:p>
          <a:p>
            <a:r>
              <a:rPr lang="en-US" altLang="en-US" sz="800"/>
              <a:t>* shape</a:t>
            </a:r>
            <a:endParaRPr lang="en-US" altLang="en-US" sz="800"/>
          </a:p>
          <a:p>
            <a:r>
              <a:rPr lang="en-US" altLang="en-US" sz="800"/>
              <a:t>* ....</a:t>
            </a:r>
            <a:endParaRPr lang="en-US" altLang="en-US" sz="800"/>
          </a:p>
        </p:txBody>
      </p:sp>
      <p:sp>
        <p:nvSpPr>
          <p:cNvPr id="24" name="Oval 23"/>
          <p:cNvSpPr/>
          <p:nvPr/>
        </p:nvSpPr>
        <p:spPr>
          <a:xfrm>
            <a:off x="3424555" y="2748280"/>
            <a:ext cx="471170" cy="59817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Snip Diagonal Corner Rectangle 5"/>
          <p:cNvSpPr/>
          <p:nvPr/>
        </p:nvSpPr>
        <p:spPr>
          <a:xfrm>
            <a:off x="5083175" y="2660650"/>
            <a:ext cx="1335405" cy="803275"/>
          </a:xfrm>
          <a:prstGeom prst="snip2Diag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65800" y="2786380"/>
            <a:ext cx="520065" cy="56959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999355" y="2430780"/>
            <a:ext cx="1144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accent6">
                    <a:lumMod val="75000"/>
                  </a:schemeClr>
                </a:solidFill>
              </a:rPr>
              <a:t>Tensor B</a:t>
            </a:r>
            <a:endParaRPr lang="en-US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142230" y="2803525"/>
            <a:ext cx="5270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* stride</a:t>
            </a:r>
            <a:endParaRPr lang="en-US" altLang="en-US" sz="800"/>
          </a:p>
          <a:p>
            <a:r>
              <a:rPr lang="en-US" altLang="en-US" sz="800"/>
              <a:t>* shape</a:t>
            </a:r>
            <a:endParaRPr lang="en-US" altLang="en-US" sz="800"/>
          </a:p>
          <a:p>
            <a:r>
              <a:rPr lang="en-US" altLang="en-US" sz="800"/>
              <a:t>* ....</a:t>
            </a:r>
            <a:endParaRPr lang="en-US" altLang="en-US" sz="800"/>
          </a:p>
        </p:txBody>
      </p:sp>
      <p:sp>
        <p:nvSpPr>
          <p:cNvPr id="11" name="Oval 10"/>
          <p:cNvSpPr/>
          <p:nvPr/>
        </p:nvSpPr>
        <p:spPr>
          <a:xfrm>
            <a:off x="5153025" y="2757170"/>
            <a:ext cx="471170" cy="598170"/>
          </a:xfrm>
          <a:prstGeom prst="ellipse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32960" y="4000500"/>
            <a:ext cx="520065" cy="5695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4632960" y="4167505"/>
            <a:ext cx="5384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Storage</a:t>
            </a:r>
            <a:endParaRPr lang="en-US" altLang="en-US" sz="800"/>
          </a:p>
        </p:txBody>
      </p:sp>
      <p:sp>
        <p:nvSpPr>
          <p:cNvPr id="19" name="Rectangle 18"/>
          <p:cNvSpPr/>
          <p:nvPr/>
        </p:nvSpPr>
        <p:spPr>
          <a:xfrm>
            <a:off x="4001770" y="2794635"/>
            <a:ext cx="520065" cy="56959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046980" y="3255010"/>
            <a:ext cx="969010" cy="822960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78630" y="3264535"/>
            <a:ext cx="484505" cy="819150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nip Diagonal Corner Rectangle 2"/>
          <p:cNvSpPr/>
          <p:nvPr/>
        </p:nvSpPr>
        <p:spPr>
          <a:xfrm>
            <a:off x="7228205" y="2669540"/>
            <a:ext cx="1335405" cy="803275"/>
          </a:xfrm>
          <a:prstGeom prst="snip2Diag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144385" y="2439670"/>
            <a:ext cx="1144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accent6">
                    <a:lumMod val="75000"/>
                  </a:schemeClr>
                </a:solidFill>
              </a:rPr>
              <a:t>Tensor C</a:t>
            </a:r>
            <a:endParaRPr lang="en-US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287260" y="2812415"/>
            <a:ext cx="5270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* stride</a:t>
            </a:r>
            <a:endParaRPr lang="en-US" altLang="en-US" sz="800"/>
          </a:p>
          <a:p>
            <a:r>
              <a:rPr lang="en-US" altLang="en-US" sz="800"/>
              <a:t>* shape</a:t>
            </a:r>
            <a:endParaRPr lang="en-US" altLang="en-US" sz="800"/>
          </a:p>
          <a:p>
            <a:r>
              <a:rPr lang="en-US" altLang="en-US" sz="800"/>
              <a:t>* ....</a:t>
            </a:r>
            <a:endParaRPr lang="en-US" altLang="en-US" sz="800"/>
          </a:p>
        </p:txBody>
      </p:sp>
      <p:sp>
        <p:nvSpPr>
          <p:cNvPr id="14" name="Oval 13"/>
          <p:cNvSpPr/>
          <p:nvPr/>
        </p:nvSpPr>
        <p:spPr>
          <a:xfrm>
            <a:off x="7298055" y="2766060"/>
            <a:ext cx="471170" cy="598170"/>
          </a:xfrm>
          <a:prstGeom prst="ellipse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14005" y="2794635"/>
            <a:ext cx="520065" cy="56959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7914005" y="2961640"/>
            <a:ext cx="5384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Storage</a:t>
            </a:r>
            <a:endParaRPr lang="en-US" altLang="en-US" sz="800"/>
          </a:p>
        </p:txBody>
      </p:sp>
      <p:sp>
        <p:nvSpPr>
          <p:cNvPr id="21" name="Right Arrow 20"/>
          <p:cNvSpPr/>
          <p:nvPr/>
        </p:nvSpPr>
        <p:spPr>
          <a:xfrm>
            <a:off x="6684645" y="2869565"/>
            <a:ext cx="247650" cy="313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6452235" y="2674620"/>
            <a:ext cx="7416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i="1">
                <a:solidFill>
                  <a:schemeClr val="tx1">
                    <a:lumMod val="75000"/>
                    <a:lumOff val="25000"/>
                  </a:schemeClr>
                </a:solidFill>
              </a:rPr>
              <a:t>contiguous()</a:t>
            </a:r>
            <a:endParaRPr lang="en-US" altLang="en-US" sz="8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Oval 37"/>
          <p:cNvSpPr/>
          <p:nvPr/>
        </p:nvSpPr>
        <p:spPr>
          <a:xfrm>
            <a:off x="4168775" y="2607310"/>
            <a:ext cx="306070" cy="3060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3881120" y="276034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74845" y="2755900"/>
            <a:ext cx="287655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8" name="Text Box 17"/>
          <p:cNvSpPr txBox="1"/>
          <p:nvPr/>
        </p:nvSpPr>
        <p:spPr>
          <a:xfrm>
            <a:off x="3829685" y="2456180"/>
            <a:ext cx="273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α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574540" y="2461895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735195" y="2233295"/>
            <a:ext cx="44894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i="1">
                <a:solidFill>
                  <a:schemeClr val="tx1">
                    <a:lumMod val="75000"/>
                    <a:lumOff val="25000"/>
                  </a:schemeClr>
                </a:solidFill>
              </a:rPr>
              <a:t>labels</a:t>
            </a:r>
            <a:endParaRPr lang="en-US" altLang="en-US" sz="8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762500" y="2430145"/>
            <a:ext cx="125095" cy="161290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000500" y="2409190"/>
            <a:ext cx="795020" cy="182245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500120" y="3072765"/>
            <a:ext cx="45974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i="1">
                <a:solidFill>
                  <a:schemeClr val="tx1">
                    <a:lumMod val="75000"/>
                    <a:lumOff val="25000"/>
                  </a:schemeClr>
                </a:solidFill>
              </a:rPr>
              <a:t>bonds</a:t>
            </a:r>
            <a:endParaRPr lang="en-US" altLang="en-US" sz="8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798570" y="2802890"/>
            <a:ext cx="241300" cy="288925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22395" y="2802890"/>
            <a:ext cx="711200" cy="336550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Line Callout 3 13"/>
          <p:cNvSpPr/>
          <p:nvPr/>
        </p:nvSpPr>
        <p:spPr>
          <a:xfrm>
            <a:off x="3535045" y="1877695"/>
            <a:ext cx="542925" cy="466725"/>
          </a:xfrm>
          <a:prstGeom prst="borderCallout3">
            <a:avLst>
              <a:gd name="adj1" fmla="val 55238"/>
              <a:gd name="adj2" fmla="val 107953"/>
              <a:gd name="adj3" fmla="val 72108"/>
              <a:gd name="adj4" fmla="val 122456"/>
              <a:gd name="adj5" fmla="val 162040"/>
              <a:gd name="adj6" fmla="val 124210"/>
              <a:gd name="adj7" fmla="val 181632"/>
              <a:gd name="adj8" fmla="val 139649"/>
            </a:avLst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3470910" y="1890395"/>
            <a:ext cx="7105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600"/>
              <a:t>0 10 2 3 7 ... ... </a:t>
            </a:r>
            <a:endParaRPr lang="en-US" altLang="en-US" sz="600"/>
          </a:p>
          <a:p>
            <a:r>
              <a:rPr lang="en-US" altLang="en-US" sz="600"/>
              <a:t>5  ... ... ... ... ...</a:t>
            </a:r>
            <a:endParaRPr lang="en-US" altLang="en-US" sz="600"/>
          </a:p>
          <a:p>
            <a:r>
              <a:rPr lang="en-US" altLang="en-US" sz="600"/>
              <a:t>... ... ... ...</a:t>
            </a:r>
            <a:endParaRPr lang="en-US" altLang="en-US" sz="600"/>
          </a:p>
          <a:p>
            <a:r>
              <a:rPr lang="en-US" altLang="en-US" sz="600"/>
              <a:t>...</a:t>
            </a:r>
            <a:endParaRPr lang="en-US" altLang="en-US" sz="600"/>
          </a:p>
        </p:txBody>
      </p:sp>
      <p:sp>
        <p:nvSpPr>
          <p:cNvPr id="17" name="Text Box 16"/>
          <p:cNvSpPr txBox="1"/>
          <p:nvPr/>
        </p:nvSpPr>
        <p:spPr>
          <a:xfrm>
            <a:off x="3450590" y="1690370"/>
            <a:ext cx="54991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i="1">
                <a:solidFill>
                  <a:schemeClr val="tx1">
                    <a:lumMod val="75000"/>
                    <a:lumOff val="25000"/>
                  </a:schemeClr>
                </a:solidFill>
              </a:rPr>
              <a:t>Block(s)</a:t>
            </a:r>
            <a:endParaRPr lang="en-US" altLang="en-US" sz="8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474845" y="1663700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UniTensor</a:t>
            </a:r>
            <a:endParaRPr lang="en-US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00350" y="1665605"/>
            <a:ext cx="306070" cy="3060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512695" y="1818640"/>
            <a:ext cx="2876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06420" y="1811020"/>
            <a:ext cx="287655" cy="0"/>
          </a:xfrm>
          <a:prstGeom prst="line">
            <a:avLst/>
          </a:prstGeom>
          <a:ln w="28575">
            <a:headEnd type="none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7" name="Text Box 26"/>
          <p:cNvSpPr txBox="1"/>
          <p:nvPr/>
        </p:nvSpPr>
        <p:spPr>
          <a:xfrm>
            <a:off x="2813050" y="1683385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B</a:t>
            </a:r>
            <a:endParaRPr lang="en-US" altLang="en-US" sz="1200"/>
          </a:p>
        </p:txBody>
      </p:sp>
      <p:sp>
        <p:nvSpPr>
          <p:cNvPr id="10" name="Text Box 9"/>
          <p:cNvSpPr txBox="1"/>
          <p:nvPr/>
        </p:nvSpPr>
        <p:spPr>
          <a:xfrm>
            <a:off x="3070860" y="1529715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488565" y="1513840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969385" y="1653540"/>
            <a:ext cx="306070" cy="3060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681730" y="1806575"/>
            <a:ext cx="287655" cy="0"/>
          </a:xfrm>
          <a:prstGeom prst="line">
            <a:avLst/>
          </a:prstGeom>
          <a:ln w="28575">
            <a:headEnd type="none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8" name="Text Box 27"/>
          <p:cNvSpPr txBox="1"/>
          <p:nvPr/>
        </p:nvSpPr>
        <p:spPr>
          <a:xfrm>
            <a:off x="3973830" y="1671320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C</a:t>
            </a:r>
            <a:endParaRPr lang="en-US" altLang="en-US" sz="1200"/>
          </a:p>
        </p:txBody>
      </p:sp>
      <p:sp>
        <p:nvSpPr>
          <p:cNvPr id="3" name="Text Box 2"/>
          <p:cNvSpPr txBox="1"/>
          <p:nvPr/>
        </p:nvSpPr>
        <p:spPr>
          <a:xfrm>
            <a:off x="3644900" y="1523365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392805" y="1805305"/>
            <a:ext cx="28765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5" name="Donut 4"/>
          <p:cNvSpPr/>
          <p:nvPr/>
        </p:nvSpPr>
        <p:spPr>
          <a:xfrm>
            <a:off x="3403600" y="1513840"/>
            <a:ext cx="247650" cy="247650"/>
          </a:xfrm>
          <a:prstGeom prst="donut">
            <a:avLst>
              <a:gd name="adj" fmla="val 1338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ross 12"/>
          <p:cNvSpPr/>
          <p:nvPr/>
        </p:nvSpPr>
        <p:spPr>
          <a:xfrm rot="2700000">
            <a:off x="3402965" y="2403475"/>
            <a:ext cx="248285" cy="248285"/>
          </a:xfrm>
          <a:prstGeom prst="plus">
            <a:avLst>
              <a:gd name="adj" fmla="val 424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91460" y="2550160"/>
            <a:ext cx="306070" cy="3060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503805" y="2703195"/>
            <a:ext cx="2876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97530" y="2695575"/>
            <a:ext cx="287655" cy="0"/>
          </a:xfrm>
          <a:prstGeom prst="line">
            <a:avLst/>
          </a:prstGeom>
          <a:ln w="28575">
            <a:headEnd type="none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7" name="Text Box 16"/>
          <p:cNvSpPr txBox="1"/>
          <p:nvPr/>
        </p:nvSpPr>
        <p:spPr>
          <a:xfrm>
            <a:off x="2804160" y="2567940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B</a:t>
            </a:r>
            <a:endParaRPr lang="en-US" altLang="en-US" sz="1200"/>
          </a:p>
        </p:txBody>
      </p:sp>
      <p:sp>
        <p:nvSpPr>
          <p:cNvPr id="20" name="Oval 19"/>
          <p:cNvSpPr/>
          <p:nvPr/>
        </p:nvSpPr>
        <p:spPr>
          <a:xfrm>
            <a:off x="3960495" y="2538095"/>
            <a:ext cx="306070" cy="3060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3672840" y="2691130"/>
            <a:ext cx="287655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Text Box 23"/>
          <p:cNvSpPr txBox="1"/>
          <p:nvPr/>
        </p:nvSpPr>
        <p:spPr>
          <a:xfrm>
            <a:off x="3964940" y="2555875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C</a:t>
            </a:r>
            <a:endParaRPr lang="en-US" altLang="en-US" sz="120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383915" y="2689860"/>
            <a:ext cx="28765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33" name="Text Box 32"/>
          <p:cNvSpPr txBox="1"/>
          <p:nvPr/>
        </p:nvSpPr>
        <p:spPr>
          <a:xfrm>
            <a:off x="3066415" y="2406650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2484120" y="2390775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3738245" y="2400300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2228850" y="1278255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(a)</a:t>
            </a:r>
            <a:endParaRPr lang="en-US" altLang="en-US" sz="1000"/>
          </a:p>
        </p:txBody>
      </p:sp>
      <p:sp>
        <p:nvSpPr>
          <p:cNvPr id="37" name="Text Box 36"/>
          <p:cNvSpPr txBox="1"/>
          <p:nvPr/>
        </p:nvSpPr>
        <p:spPr>
          <a:xfrm>
            <a:off x="2228850" y="2195195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(b)</a:t>
            </a:r>
            <a:endParaRPr lang="en-US" altLang="en-US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576195" y="2659380"/>
            <a:ext cx="210820" cy="2108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2680970" y="2468880"/>
            <a:ext cx="1270" cy="19050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2512060" y="264287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latin typeface="DejaVu Math TeX Gyre" panose="02000503000000000000" charset="0"/>
                <a:ea typeface="DejaVu Math TeX Gyre" panose="02000503000000000000" charset="0"/>
              </a:rPr>
              <a:t>Γ</a:t>
            </a:r>
            <a:r>
              <a:rPr lang="en-US" altLang="en-US" sz="1000" baseline="-25000">
                <a:latin typeface="DejaVu Math TeX Gyre" panose="02000503000000000000" charset="0"/>
                <a:ea typeface="DejaVu Math TeX Gyre" panose="02000503000000000000" charset="0"/>
              </a:rPr>
              <a:t>A</a:t>
            </a:r>
            <a:endParaRPr lang="en-US" altLang="en-US" sz="1000" baseline="-25000"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987040" y="2472690"/>
            <a:ext cx="3346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latin typeface="DejaVu Math TeX Gyre" panose="02000503000000000000" charset="0"/>
                <a:ea typeface="DejaVu Math TeX Gyre" panose="02000503000000000000" charset="0"/>
              </a:rPr>
              <a:t>λ</a:t>
            </a:r>
            <a:r>
              <a:rPr lang="en-US" altLang="en-US" sz="1000" baseline="-25000">
                <a:latin typeface="DejaVu Math TeX Gyre" panose="02000503000000000000" charset="0"/>
                <a:ea typeface="DejaVu Math TeX Gyre" panose="02000503000000000000" charset="0"/>
              </a:rPr>
              <a:t>A</a:t>
            </a:r>
            <a:endParaRPr lang="en-US" altLang="en-US" sz="1000" baseline="-25000"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3086100" y="2694940"/>
            <a:ext cx="139700" cy="1397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471420" y="2762250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95600" y="2760980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2787015" y="2760980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2981325" y="2759710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332480" y="2762250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3223895" y="2762250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3526790" y="2659380"/>
            <a:ext cx="210820" cy="2108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3631565" y="2468880"/>
            <a:ext cx="1270" cy="19050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3422015" y="2762250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71"/>
          <p:cNvSpPr txBox="1"/>
          <p:nvPr/>
        </p:nvSpPr>
        <p:spPr>
          <a:xfrm>
            <a:off x="3462655" y="2649855"/>
            <a:ext cx="3390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latin typeface="DejaVu Math TeX Gyre" panose="02000503000000000000" charset="0"/>
                <a:ea typeface="DejaVu Math TeX Gyre" panose="02000503000000000000" charset="0"/>
              </a:rPr>
              <a:t>Γ</a:t>
            </a:r>
            <a:r>
              <a:rPr lang="en-US" altLang="en-US" sz="1000" baseline="-25000">
                <a:latin typeface="DejaVu Math TeX Gyre" panose="02000503000000000000" charset="0"/>
                <a:ea typeface="DejaVu Math TeX Gyre" panose="02000503000000000000" charset="0"/>
              </a:rPr>
              <a:t>B</a:t>
            </a:r>
            <a:endParaRPr lang="en-US" altLang="en-US" sz="1000" baseline="-25000"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78" name="Text Box 77"/>
          <p:cNvSpPr txBox="1"/>
          <p:nvPr/>
        </p:nvSpPr>
        <p:spPr>
          <a:xfrm>
            <a:off x="3938270" y="2474595"/>
            <a:ext cx="3352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latin typeface="DejaVu Math TeX Gyre" panose="02000503000000000000" charset="0"/>
                <a:ea typeface="DejaVu Math TeX Gyre" panose="02000503000000000000" charset="0"/>
              </a:rPr>
              <a:t>λ</a:t>
            </a:r>
            <a:r>
              <a:rPr lang="en-US" altLang="en-US" sz="1000" baseline="-25000">
                <a:latin typeface="DejaVu Math TeX Gyre" panose="02000503000000000000" charset="0"/>
                <a:ea typeface="DejaVu Math TeX Gyre" panose="02000503000000000000" charset="0"/>
              </a:rPr>
              <a:t>B</a:t>
            </a:r>
            <a:endParaRPr lang="en-US" altLang="en-US" sz="1000" baseline="-25000"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79" name="Flowchart: Decision 78"/>
          <p:cNvSpPr/>
          <p:nvPr/>
        </p:nvSpPr>
        <p:spPr>
          <a:xfrm>
            <a:off x="4037330" y="2696845"/>
            <a:ext cx="139700" cy="1397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>
            <a:off x="3846830" y="2762885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3738245" y="2762885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3932555" y="2761615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4175125" y="2764155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478020" y="2659380"/>
            <a:ext cx="210820" cy="2108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4582795" y="2468880"/>
            <a:ext cx="1270" cy="19050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87"/>
          <p:cNvSpPr txBox="1"/>
          <p:nvPr/>
        </p:nvSpPr>
        <p:spPr>
          <a:xfrm>
            <a:off x="4413885" y="265303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Γ</a:t>
            </a:r>
            <a:r>
              <a:rPr lang="en-US" altLang="en-US" sz="1000" baseline="-25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A</a:t>
            </a:r>
            <a:endParaRPr lang="en-US" altLang="en-US" sz="1000" baseline="-25000">
              <a:solidFill>
                <a:schemeClr val="bg1">
                  <a:lumMod val="50000"/>
                </a:schemeClr>
              </a:solidFill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89" name="Text Box 88"/>
          <p:cNvSpPr txBox="1"/>
          <p:nvPr/>
        </p:nvSpPr>
        <p:spPr>
          <a:xfrm>
            <a:off x="4900295" y="2487295"/>
            <a:ext cx="3346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λ</a:t>
            </a:r>
            <a:r>
              <a:rPr lang="en-US" altLang="en-US" sz="1000" baseline="-25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A</a:t>
            </a:r>
            <a:endParaRPr lang="en-US" altLang="en-US" sz="1000" baseline="-25000">
              <a:solidFill>
                <a:schemeClr val="bg1">
                  <a:lumMod val="50000"/>
                </a:schemeClr>
              </a:solidFill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90" name="Flowchart: Decision 89"/>
          <p:cNvSpPr/>
          <p:nvPr/>
        </p:nvSpPr>
        <p:spPr>
          <a:xfrm>
            <a:off x="4987925" y="2694940"/>
            <a:ext cx="139700" cy="1397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 flipH="1" flipV="1">
            <a:off x="4373245" y="276225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797425" y="2760980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4688840" y="276098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4883150" y="275971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5298440" y="2764155"/>
            <a:ext cx="161925" cy="127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5125720" y="276225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384425" y="2760980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27" name="Oval 126"/>
          <p:cNvSpPr/>
          <p:nvPr/>
        </p:nvSpPr>
        <p:spPr>
          <a:xfrm>
            <a:off x="1620520" y="2659380"/>
            <a:ext cx="210820" cy="2108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8" name="Straight Connector 127"/>
          <p:cNvCxnSpPr/>
          <p:nvPr/>
        </p:nvCxnSpPr>
        <p:spPr>
          <a:xfrm flipH="1">
            <a:off x="1725295" y="2468880"/>
            <a:ext cx="1270" cy="19050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 Box 128"/>
          <p:cNvSpPr txBox="1"/>
          <p:nvPr/>
        </p:nvSpPr>
        <p:spPr>
          <a:xfrm>
            <a:off x="1556385" y="2653030"/>
            <a:ext cx="3390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Γ</a:t>
            </a:r>
            <a:r>
              <a:rPr lang="en-US" altLang="en-US" sz="1000" baseline="-25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B</a:t>
            </a:r>
            <a:endParaRPr lang="en-US" altLang="en-US" sz="1000" baseline="-25000">
              <a:solidFill>
                <a:schemeClr val="bg1">
                  <a:lumMod val="50000"/>
                </a:schemeClr>
              </a:solidFill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130" name="Text Box 129"/>
          <p:cNvSpPr txBox="1"/>
          <p:nvPr/>
        </p:nvSpPr>
        <p:spPr>
          <a:xfrm>
            <a:off x="2042795" y="2487295"/>
            <a:ext cx="3352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λ</a:t>
            </a:r>
            <a:r>
              <a:rPr lang="en-US" altLang="en-US" sz="1000" baseline="-25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B</a:t>
            </a:r>
            <a:endParaRPr lang="en-US" altLang="en-US" sz="1000" baseline="-25000">
              <a:solidFill>
                <a:schemeClr val="bg1">
                  <a:lumMod val="50000"/>
                </a:schemeClr>
              </a:solidFill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131" name="Flowchart: Decision 130"/>
          <p:cNvSpPr/>
          <p:nvPr/>
        </p:nvSpPr>
        <p:spPr>
          <a:xfrm>
            <a:off x="2130425" y="2694940"/>
            <a:ext cx="139700" cy="1397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2" name="Straight Connector 131"/>
          <p:cNvCxnSpPr/>
          <p:nvPr/>
        </p:nvCxnSpPr>
        <p:spPr>
          <a:xfrm flipH="1" flipV="1">
            <a:off x="1515745" y="276225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1939925" y="2760980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34" name="Straight Connector 133"/>
          <p:cNvCxnSpPr/>
          <p:nvPr/>
        </p:nvCxnSpPr>
        <p:spPr>
          <a:xfrm flipH="1" flipV="1">
            <a:off x="1831340" y="276098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 flipV="1">
            <a:off x="2025650" y="275971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 flipV="1">
            <a:off x="2268220" y="276225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4287520" y="2766060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1285240" y="2761615"/>
            <a:ext cx="161925" cy="127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39" name="Rectangle 138"/>
          <p:cNvSpPr/>
          <p:nvPr/>
        </p:nvSpPr>
        <p:spPr>
          <a:xfrm>
            <a:off x="2512060" y="2372995"/>
            <a:ext cx="1722120" cy="633730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WPS Presentation</Application>
  <PresentationFormat>宽屏</PresentationFormat>
  <Paragraphs>223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Asana Math</vt:lpstr>
      <vt:lpstr>DejaVu Math TeX Gyre</vt:lpstr>
      <vt:lpstr>微软雅黑</vt:lpstr>
      <vt:lpstr>Arial Unicode MS</vt:lpstr>
      <vt:lpstr>Arial Black</vt:lpstr>
      <vt:lpstr>SimSun</vt:lpstr>
      <vt:lpstr>Droid Sans Fallback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kaihsinwu</dc:creator>
  <cp:lastModifiedBy>kaihsinwu</cp:lastModifiedBy>
  <cp:revision>26</cp:revision>
  <dcterms:created xsi:type="dcterms:W3CDTF">2021-04-15T19:12:02Z</dcterms:created>
  <dcterms:modified xsi:type="dcterms:W3CDTF">2021-04-15T19:12:02Z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1033-11.1.0.9522</vt:lpwstr>
  </property>
</Properties>
</file>