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0"/>
  </p:handoutMasterIdLst>
  <p:sldIdLst>
    <p:sldId id="256" r:id="rId3"/>
    <p:sldId id="257" r:id="rId4"/>
    <p:sldId id="258" r:id="rId5"/>
    <p:sldId id="266" r:id="rId6"/>
    <p:sldId id="267" r:id="rId7"/>
    <p:sldId id="268" r:id="rId8"/>
    <p:sldId id="262" r:id="rId9"/>
    <p:sldId id="259" r:id="rId10"/>
    <p:sldId id="260" r:id="rId11"/>
    <p:sldId id="261" r:id="rId12"/>
    <p:sldId id="273" r:id="rId14"/>
    <p:sldId id="274" r:id="rId15"/>
    <p:sldId id="275" r:id="rId16"/>
    <p:sldId id="276" r:id="rId17"/>
    <p:sldId id="278" r:id="rId18"/>
    <p:sldId id="279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2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1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" name="Group 108"/>
          <p:cNvGrpSpPr/>
          <p:nvPr/>
        </p:nvGrpSpPr>
        <p:grpSpPr>
          <a:xfrm>
            <a:off x="6948170" y="936625"/>
            <a:ext cx="1721485" cy="1236980"/>
            <a:chOff x="3387" y="3160"/>
            <a:chExt cx="2711" cy="1948"/>
          </a:xfrm>
        </p:grpSpPr>
        <p:grpSp>
          <p:nvGrpSpPr>
            <p:cNvPr id="54" name="Group 53"/>
            <p:cNvGrpSpPr/>
            <p:nvPr/>
          </p:nvGrpSpPr>
          <p:grpSpPr>
            <a:xfrm>
              <a:off x="3387" y="4465"/>
              <a:ext cx="690" cy="547"/>
              <a:chOff x="3161" y="4501"/>
              <a:chExt cx="690" cy="547"/>
            </a:xfrm>
          </p:grpSpPr>
          <p:sp>
            <p:nvSpPr>
              <p:cNvPr id="38" name="Text Box 37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ounded Rectangle 2"/>
            <p:cNvSpPr/>
            <p:nvPr/>
          </p:nvSpPr>
          <p:spPr>
            <a:xfrm>
              <a:off x="4072" y="346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4235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210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237" y="414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09" y="413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4510" y="363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463" y="444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4616" y="478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07" y="4548"/>
              <a:ext cx="709" cy="560"/>
              <a:chOff x="3734" y="5533"/>
              <a:chExt cx="709" cy="5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6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1"/>
            <p:nvPr/>
          </p:nvSpPr>
          <p:spPr>
            <a:xfrm>
              <a:off x="5389" y="446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5542" y="478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5759" y="4894"/>
              <a:ext cx="165" cy="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69" y="489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944" y="4546"/>
              <a:ext cx="598" cy="560"/>
              <a:chOff x="3798" y="5533"/>
              <a:chExt cx="598" cy="56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49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4231" y="5881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 flipV="1">
              <a:off x="4836" y="489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005955" y="2823210"/>
            <a:ext cx="1692910" cy="1235710"/>
            <a:chOff x="5913" y="3125"/>
            <a:chExt cx="2666" cy="1946"/>
          </a:xfrm>
        </p:grpSpPr>
        <p:grpSp>
          <p:nvGrpSpPr>
            <p:cNvPr id="111" name="Group 110"/>
            <p:cNvGrpSpPr/>
            <p:nvPr/>
          </p:nvGrpSpPr>
          <p:grpSpPr>
            <a:xfrm rot="0">
              <a:off x="7891" y="4418"/>
              <a:ext cx="688" cy="547"/>
              <a:chOff x="3323" y="4501"/>
              <a:chExt cx="688" cy="547"/>
            </a:xfrm>
          </p:grpSpPr>
          <p:sp>
            <p:nvSpPr>
              <p:cNvPr id="112" name="Text Box 111"/>
              <p:cNvSpPr txBox="1"/>
              <p:nvPr/>
            </p:nvSpPr>
            <p:spPr>
              <a:xfrm>
                <a:off x="3323" y="4501"/>
                <a:ext cx="52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13" name="Flowchart: Decision 11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882" y="4949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681" y="4937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6507" y="3125"/>
              <a:ext cx="1305" cy="1283"/>
              <a:chOff x="5531" y="3125"/>
              <a:chExt cx="1305" cy="1283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5531" y="3425"/>
                <a:ext cx="130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1">
                <a:off x="5694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6669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5696" y="4108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668" y="4099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 Box 121"/>
              <p:cNvSpPr txBox="1"/>
              <p:nvPr/>
            </p:nvSpPr>
            <p:spPr>
              <a:xfrm>
                <a:off x="5969" y="3599"/>
                <a:ext cx="5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U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23" name="Text Box 122"/>
            <p:cNvSpPr txBox="1"/>
            <p:nvPr/>
          </p:nvSpPr>
          <p:spPr>
            <a:xfrm>
              <a:off x="5922" y="441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24" name="Flowchart: Decision 123"/>
            <p:cNvSpPr/>
            <p:nvPr/>
          </p:nvSpPr>
          <p:spPr>
            <a:xfrm>
              <a:off x="6075" y="475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 rot="0">
              <a:off x="7381" y="4511"/>
              <a:ext cx="533" cy="560"/>
              <a:chOff x="3798" y="5533"/>
              <a:chExt cx="533" cy="56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140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44" name="Text Box 143"/>
            <p:cNvSpPr txBox="1"/>
            <p:nvPr/>
          </p:nvSpPr>
          <p:spPr>
            <a:xfrm>
              <a:off x="6905" y="4428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45" name="Flowchart: Decision 144"/>
            <p:cNvSpPr/>
            <p:nvPr/>
          </p:nvSpPr>
          <p:spPr>
            <a:xfrm>
              <a:off x="7050" y="4747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 rot="0">
              <a:off x="6403" y="4511"/>
              <a:ext cx="646" cy="560"/>
              <a:chOff x="3798" y="5533"/>
              <a:chExt cx="646" cy="56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150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flipH="1">
                <a:off x="4231" y="5880"/>
                <a:ext cx="213" cy="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flipH="1" flipV="1">
              <a:off x="6295" y="4861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70" y="4855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7816" y="4854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913" y="4865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206240" y="1071880"/>
            <a:ext cx="2846070" cy="2986405"/>
            <a:chOff x="6124" y="1345"/>
            <a:chExt cx="4482" cy="4703"/>
          </a:xfrm>
        </p:grpSpPr>
        <p:grpSp>
          <p:nvGrpSpPr>
            <p:cNvPr id="161" name="Group 160"/>
            <p:cNvGrpSpPr/>
            <p:nvPr/>
          </p:nvGrpSpPr>
          <p:grpSpPr>
            <a:xfrm rot="0">
              <a:off x="6560" y="5405"/>
              <a:ext cx="690" cy="547"/>
              <a:chOff x="3161" y="4501"/>
              <a:chExt cx="690" cy="547"/>
            </a:xfrm>
          </p:grpSpPr>
          <p:sp>
            <p:nvSpPr>
              <p:cNvPr id="162" name="Text Box 161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ounded Rectangle 165"/>
            <p:cNvSpPr/>
            <p:nvPr/>
          </p:nvSpPr>
          <p:spPr>
            <a:xfrm>
              <a:off x="7245" y="440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1">
              <a:off x="7408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8383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7410" y="508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8382" y="507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70"/>
            <p:cNvSpPr txBox="1"/>
            <p:nvPr/>
          </p:nvSpPr>
          <p:spPr>
            <a:xfrm>
              <a:off x="7683" y="457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2" name="Text Box 171"/>
            <p:cNvSpPr txBox="1"/>
            <p:nvPr/>
          </p:nvSpPr>
          <p:spPr>
            <a:xfrm>
              <a:off x="7636" y="538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3" name="Flowchart: Decision 172"/>
            <p:cNvSpPr/>
            <p:nvPr/>
          </p:nvSpPr>
          <p:spPr>
            <a:xfrm>
              <a:off x="7789" y="572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 rot="0">
              <a:off x="7080" y="5488"/>
              <a:ext cx="709" cy="560"/>
              <a:chOff x="3734" y="5533"/>
              <a:chExt cx="709" cy="56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 Box 176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79"/>
            <p:cNvSpPr txBox="1"/>
            <p:nvPr/>
          </p:nvSpPr>
          <p:spPr>
            <a:xfrm>
              <a:off x="8601" y="540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81" name="Flowchart: Decision 180"/>
            <p:cNvSpPr/>
            <p:nvPr/>
          </p:nvSpPr>
          <p:spPr>
            <a:xfrm>
              <a:off x="8766" y="572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 rot="0">
              <a:off x="8117" y="5486"/>
              <a:ext cx="534" cy="560"/>
              <a:chOff x="3798" y="5533"/>
              <a:chExt cx="534" cy="56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 Box 186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H="1" flipV="1">
              <a:off x="8009" y="583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9198" y="5674"/>
              <a:ext cx="332" cy="3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9363" y="5480"/>
              <a:ext cx="0" cy="19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 Box 197"/>
            <p:cNvSpPr txBox="1"/>
            <p:nvPr/>
          </p:nvSpPr>
          <p:spPr>
            <a:xfrm>
              <a:off x="9094" y="5661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Γ</a:t>
              </a:r>
              <a:r>
                <a: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 flipV="1">
              <a:off x="9530" y="5834"/>
              <a:ext cx="165" cy="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9702" y="583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01" name="Rounded Rectangle 200"/>
            <p:cNvSpPr/>
            <p:nvPr/>
          </p:nvSpPr>
          <p:spPr>
            <a:xfrm>
              <a:off x="8221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H="1">
              <a:off x="8384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9359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8386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9358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205"/>
            <p:cNvSpPr txBox="1"/>
            <p:nvPr/>
          </p:nvSpPr>
          <p:spPr>
            <a:xfrm>
              <a:off x="8631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 flipH="1" flipV="1">
              <a:off x="8556" y="5838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 flipV="1">
              <a:off x="8986" y="5837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 Box 213"/>
            <p:cNvSpPr txBox="1"/>
            <p:nvPr/>
          </p:nvSpPr>
          <p:spPr>
            <a:xfrm>
              <a:off x="9587" y="460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246" y="1645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1">
              <a:off x="7409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8384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7411" y="2328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8383" y="2319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 Box 219"/>
            <p:cNvSpPr txBox="1"/>
            <p:nvPr/>
          </p:nvSpPr>
          <p:spPr>
            <a:xfrm>
              <a:off x="7684" y="1819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198" y="4130"/>
              <a:ext cx="1408" cy="1372"/>
              <a:chOff x="9198" y="4130"/>
              <a:chExt cx="1408" cy="1372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3" name="Rounded Rectangle 222"/>
            <p:cNvSpPr/>
            <p:nvPr/>
          </p:nvSpPr>
          <p:spPr>
            <a:xfrm>
              <a:off x="6272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/>
            <p:nvPr/>
          </p:nvCxnSpPr>
          <p:spPr>
            <a:xfrm flipH="1">
              <a:off x="6435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7410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6437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>
              <a:off x="7409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27"/>
            <p:cNvSpPr txBox="1"/>
            <p:nvPr/>
          </p:nvSpPr>
          <p:spPr>
            <a:xfrm>
              <a:off x="6682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24" y="2628"/>
              <a:ext cx="1080" cy="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198" y="1345"/>
              <a:ext cx="1408" cy="1372"/>
              <a:chOff x="9198" y="4130"/>
              <a:chExt cx="1408" cy="1372"/>
            </a:xfrm>
          </p:grpSpPr>
          <p:sp>
            <p:nvSpPr>
              <p:cNvPr id="232" name="Rounded Rectangle 231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37" name="Notched Right Arrow 236"/>
          <p:cNvSpPr/>
          <p:nvPr/>
        </p:nvSpPr>
        <p:spPr>
          <a:xfrm rot="5400000">
            <a:off x="7644765" y="2349500"/>
            <a:ext cx="317500" cy="3048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Text Box 238"/>
          <p:cNvSpPr txBox="1"/>
          <p:nvPr/>
        </p:nvSpPr>
        <p:spPr>
          <a:xfrm>
            <a:off x="4413885" y="8839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6800215" y="87312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(1)</a:t>
            </a:r>
            <a:endParaRPr lang="en-US" alt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6800215" y="27793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(2)</a:t>
            </a:r>
            <a:endParaRPr lang="en-US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30470" y="2261235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uT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07610" y="2291715"/>
            <a:ext cx="489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uT2</a:t>
            </a:r>
            <a:endParaRPr lang="en-US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4127500" y="2345690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100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28970" y="163131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101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78805" y="303847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102</a:t>
            </a:r>
            <a:endParaRPr lang="en-US" altLang="en-US" sz="800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07610" y="2291715"/>
            <a:ext cx="489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uT2</a:t>
            </a:r>
            <a:endParaRPr lang="en-US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4127500" y="2345690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100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28970" y="163131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101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78805" y="303847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102</a:t>
            </a:r>
            <a:endParaRPr lang="en-US" altLang="en-US" sz="800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Rounded Rectangle 40"/>
          <p:cNvSpPr/>
          <p:nvPr/>
        </p:nvSpPr>
        <p:spPr>
          <a:xfrm>
            <a:off x="7068185" y="2586990"/>
            <a:ext cx="58928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38830" y="79057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667836" y="2272974"/>
            <a:ext cx="1245083" cy="1057601"/>
            <a:chOff x="7720" y="2567"/>
            <a:chExt cx="1146" cy="973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8554" y="2567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20" y="3034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57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642870" y="2770711"/>
            <a:ext cx="4921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2520315" y="1940560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Bond(s)</a:t>
            </a:r>
            <a:endParaRPr lang="en-US" altLang="en-US" sz="1400"/>
          </a:p>
        </p:txBody>
      </p:sp>
      <p:sp>
        <p:nvSpPr>
          <p:cNvPr id="32" name="Cross 31"/>
          <p:cNvSpPr/>
          <p:nvPr/>
        </p:nvSpPr>
        <p:spPr>
          <a:xfrm>
            <a:off x="3472815" y="2708910"/>
            <a:ext cx="116205" cy="116205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3862705" y="1936115"/>
            <a:ext cx="1076325" cy="446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 Block(s) </a:t>
            </a:r>
            <a:br>
              <a:rPr lang="en-US" altLang="en-US" sz="1400"/>
            </a:br>
            <a:r>
              <a:rPr lang="en-US" altLang="en-US" sz="1400" baseline="-25000"/>
              <a:t>(cytnx.Tensor)</a:t>
            </a:r>
            <a:endParaRPr lang="en-US" altLang="en-US" sz="1400" baseline="-25000"/>
          </a:p>
        </p:txBody>
      </p:sp>
      <p:sp>
        <p:nvSpPr>
          <p:cNvPr id="34" name="Equal 33"/>
          <p:cNvSpPr/>
          <p:nvPr/>
        </p:nvSpPr>
        <p:spPr>
          <a:xfrm>
            <a:off x="6115050" y="2696845"/>
            <a:ext cx="145415" cy="145415"/>
          </a:xfrm>
          <a:prstGeom prst="mathEqual">
            <a:avLst>
              <a:gd name="adj1" fmla="val 18234"/>
              <a:gd name="adj2" fmla="val 242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4029710" y="2606675"/>
            <a:ext cx="589280" cy="354330"/>
          </a:xfrm>
          <a:prstGeom prst="snip2Diag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188835" y="2637155"/>
            <a:ext cx="340995" cy="298450"/>
            <a:chOff x="12515" y="5542"/>
            <a:chExt cx="845" cy="739"/>
          </a:xfrm>
        </p:grpSpPr>
        <p:sp>
          <p:nvSpPr>
            <p:cNvPr id="37" name="Snip Diagonal Corner Rectangle 36"/>
            <p:cNvSpPr/>
            <p:nvPr/>
          </p:nvSpPr>
          <p:spPr>
            <a:xfrm>
              <a:off x="12515" y="5542"/>
              <a:ext cx="333" cy="289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Snip Diagonal Corner Rectangle 37"/>
            <p:cNvSpPr/>
            <p:nvPr/>
          </p:nvSpPr>
          <p:spPr>
            <a:xfrm>
              <a:off x="12869" y="5852"/>
              <a:ext cx="191" cy="166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Snip Diagonal Corner Rectangle 38"/>
            <p:cNvSpPr/>
            <p:nvPr/>
          </p:nvSpPr>
          <p:spPr>
            <a:xfrm>
              <a:off x="13080" y="6037"/>
              <a:ext cx="280" cy="244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164070" y="2627630"/>
            <a:ext cx="413385" cy="3213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6851650" y="1971675"/>
            <a:ext cx="1943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UniTensor</a:t>
            </a:r>
            <a:endParaRPr lang="en-US" altLang="en-US" sz="1400" baseline="-25000"/>
          </a:p>
        </p:txBody>
      </p:sp>
      <p:sp>
        <p:nvSpPr>
          <p:cNvPr id="44" name="Cross 43"/>
          <p:cNvSpPr/>
          <p:nvPr/>
        </p:nvSpPr>
        <p:spPr>
          <a:xfrm>
            <a:off x="4939030" y="2712085"/>
            <a:ext cx="116205" cy="116205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5266055" y="1936115"/>
            <a:ext cx="1076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label(s)</a:t>
            </a:r>
            <a:endParaRPr lang="en-US" altLang="en-US" sz="1400" baseline="-25000"/>
          </a:p>
        </p:txBody>
      </p:sp>
      <p:sp>
        <p:nvSpPr>
          <p:cNvPr id="46" name="Text Box 45"/>
          <p:cNvSpPr txBox="1"/>
          <p:nvPr/>
        </p:nvSpPr>
        <p:spPr>
          <a:xfrm>
            <a:off x="5374640" y="2557780"/>
            <a:ext cx="341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800" i="1">
                <a:solidFill>
                  <a:schemeClr val="accent2"/>
                </a:solidFill>
              </a:rPr>
              <a:t>lbl1</a:t>
            </a:r>
            <a:endParaRPr lang="en-US" altLang="en-US" sz="800" i="1">
              <a:solidFill>
                <a:schemeClr val="accent2"/>
              </a:solidFill>
            </a:endParaRPr>
          </a:p>
          <a:p>
            <a:pPr algn="l"/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lbl2</a:t>
            </a:r>
            <a:endParaRPr lang="en-US" altLang="en-US" sz="800" i="1">
              <a:solidFill>
                <a:schemeClr val="accent2"/>
              </a:solidFill>
            </a:endParaRPr>
          </a:p>
          <a:p>
            <a:r>
              <a:rPr lang="en-US" altLang="en-US" sz="800" i="1">
                <a:solidFill>
                  <a:schemeClr val="accent2"/>
                </a:solidFill>
              </a:rPr>
              <a:t>....</a:t>
            </a:r>
            <a:endParaRPr lang="en-US" altLang="en-US" sz="800" i="1">
              <a:solidFill>
                <a:schemeClr val="accent2"/>
              </a:solidFill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6390005" y="2673350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lbl1</a:t>
            </a:r>
            <a:endParaRPr lang="en-US" altLang="en-US" sz="800" i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847330" y="2115185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lbl2</a:t>
            </a:r>
            <a:endParaRPr lang="en-US" altLang="en-US" sz="800" i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856220" y="3239135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lbl3</a:t>
            </a:r>
            <a:endParaRPr lang="en-US" altLang="en-US" sz="800" i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338830" y="79057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77970" y="2554811"/>
            <a:ext cx="49216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2270125" y="1750060"/>
            <a:ext cx="1068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Bond</a:t>
            </a:r>
            <a:endParaRPr lang="en-US" altLang="en-US" sz="2000"/>
          </a:p>
        </p:txBody>
      </p:sp>
      <p:cxnSp>
        <p:nvCxnSpPr>
          <p:cNvPr id="2" name="Straight Connector 1"/>
          <p:cNvCxnSpPr/>
          <p:nvPr/>
        </p:nvCxnSpPr>
        <p:spPr>
          <a:xfrm>
            <a:off x="5459730" y="3124835"/>
            <a:ext cx="528320" cy="0"/>
          </a:xfrm>
          <a:prstGeom prst="line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412365" y="2400935"/>
            <a:ext cx="166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/>
              <a:t>Undirectional</a:t>
            </a:r>
            <a:endParaRPr lang="en-US" alt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2418715" y="2970530"/>
            <a:ext cx="1791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/>
              <a:t>Directional </a:t>
            </a:r>
            <a:endParaRPr lang="en-US" altLang="en-US" sz="1400"/>
          </a:p>
        </p:txBody>
      </p:sp>
      <p:cxnSp>
        <p:nvCxnSpPr>
          <p:cNvPr id="7" name="Straight Connector 6"/>
          <p:cNvCxnSpPr>
            <a:endCxn id="5" idx="3"/>
          </p:cNvCxnSpPr>
          <p:nvPr/>
        </p:nvCxnSpPr>
        <p:spPr>
          <a:xfrm flipV="1">
            <a:off x="3865880" y="3124200"/>
            <a:ext cx="344805" cy="6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59225" y="3626485"/>
            <a:ext cx="2590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959225" y="3123565"/>
            <a:ext cx="1270" cy="502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164965" y="2985770"/>
            <a:ext cx="1003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 altLang="en-US" sz="1200">
                <a:sym typeface="+mn-ea"/>
              </a:rPr>
              <a:t>Ket (inward)</a:t>
            </a:r>
            <a:endParaRPr lang="en-US" altLang="en-US" sz="12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172585" y="3481070"/>
            <a:ext cx="11049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 altLang="en-US" sz="1200">
                <a:sym typeface="+mn-ea"/>
              </a:rPr>
              <a:t>Bra (outward)</a:t>
            </a:r>
            <a:endParaRPr lang="en-US" altLang="en-US" sz="1200">
              <a:sym typeface="+mn-e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88050" y="298577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03570" y="3618865"/>
            <a:ext cx="528320" cy="0"/>
          </a:xfrm>
          <a:prstGeom prst="line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36870" y="3485515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369310" y="79057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3440" y="244919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9" name="Oval 68"/>
          <p:cNvSpPr/>
          <p:nvPr/>
        </p:nvSpPr>
        <p:spPr>
          <a:xfrm>
            <a:off x="4851400" y="234442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4956810" y="2247265"/>
            <a:ext cx="0" cy="9715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46625" y="244729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171440" y="244792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5062855" y="244792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63515" y="244729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5451475" y="2342515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56885" y="2245360"/>
            <a:ext cx="0" cy="9715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346700" y="24453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1515" y="244919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662930" y="244602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70625" y="245554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6458585" y="235077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63995" y="2253615"/>
            <a:ext cx="0" cy="9715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353810" y="245364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78625" y="245427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670040" y="245427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5843905" y="217106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....</a:t>
            </a:r>
            <a:endParaRPr lang="" alt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769360" y="2252345"/>
            <a:ext cx="324485" cy="368300"/>
            <a:chOff x="1610" y="5447"/>
            <a:chExt cx="511" cy="580"/>
          </a:xfrm>
        </p:grpSpPr>
        <p:grpSp>
          <p:nvGrpSpPr>
            <p:cNvPr id="85" name="Group 84"/>
            <p:cNvGrpSpPr/>
            <p:nvPr/>
          </p:nvGrpSpPr>
          <p:grpSpPr>
            <a:xfrm>
              <a:off x="1679" y="5586"/>
              <a:ext cx="442" cy="336"/>
              <a:chOff x="1383" y="5165"/>
              <a:chExt cx="691" cy="524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383" y="5169"/>
                <a:ext cx="0" cy="5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9" idx="2"/>
                <a:endCxn id="79" idx="0"/>
              </p:cNvCxnSpPr>
              <p:nvPr/>
            </p:nvCxnSpPr>
            <p:spPr>
              <a:xfrm>
                <a:off x="1864" y="5165"/>
                <a:ext cx="210" cy="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9" idx="0"/>
                <a:endCxn id="79" idx="4"/>
              </p:cNvCxnSpPr>
              <p:nvPr/>
            </p:nvCxnSpPr>
            <p:spPr>
              <a:xfrm flipH="1">
                <a:off x="1864" y="5427"/>
                <a:ext cx="210" cy="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861" y="5165"/>
                <a:ext cx="210" cy="2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1861" y="5427"/>
                <a:ext cx="210" cy="2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 Box 83"/>
            <p:cNvSpPr txBox="1"/>
            <p:nvPr/>
          </p:nvSpPr>
          <p:spPr>
            <a:xfrm>
              <a:off x="1610" y="5447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eX Gyre Schola" panose="00000500000000000000" charset="0"/>
                  <a:cs typeface="TeX Gyre Schola" panose="00000500000000000000" charset="0"/>
                </a:rPr>
                <a:t>Ψ</a:t>
              </a:r>
              <a:endParaRPr lang="en-US">
                <a:latin typeface="TeX Gyre Schola" panose="00000500000000000000" charset="0"/>
                <a:cs typeface="TeX Gyre Schola" panose="00000500000000000000" charset="0"/>
              </a:endParaRPr>
            </a:p>
          </p:txBody>
        </p:sp>
      </p:grpSp>
      <p:sp>
        <p:nvSpPr>
          <p:cNvPr id="87" name="Equal 86"/>
          <p:cNvSpPr/>
          <p:nvPr/>
        </p:nvSpPr>
        <p:spPr>
          <a:xfrm>
            <a:off x="4187825" y="2350770"/>
            <a:ext cx="184785" cy="184785"/>
          </a:xfrm>
          <a:prstGeom prst="mathEqual">
            <a:avLst>
              <a:gd name="adj1" fmla="val 4696"/>
              <a:gd name="adj2" fmla="val 351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3788410" y="3437890"/>
            <a:ext cx="671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H</a:t>
            </a:r>
            <a:r>
              <a:rPr lang="" altLang="en-US"/>
              <a:t>  = </a:t>
            </a:r>
            <a:endParaRPr lang="" altLang="en-US"/>
          </a:p>
        </p:txBody>
      </p:sp>
      <p:sp>
        <p:nvSpPr>
          <p:cNvPr id="89" name="Left Bracket 88"/>
          <p:cNvSpPr/>
          <p:nvPr/>
        </p:nvSpPr>
        <p:spPr>
          <a:xfrm>
            <a:off x="4465955" y="4697730"/>
            <a:ext cx="177165" cy="762000"/>
          </a:xfrm>
          <a:prstGeom prst="leftBracket">
            <a:avLst>
              <a:gd name="adj" fmla="val 9822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465955" y="5078730"/>
            <a:ext cx="1708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334510" y="4971415"/>
            <a:ext cx="239395" cy="213995"/>
            <a:chOff x="2541" y="6870"/>
            <a:chExt cx="377" cy="337"/>
          </a:xfrm>
        </p:grpSpPr>
        <p:sp>
          <p:nvSpPr>
            <p:cNvPr id="92" name="Rounded Rectangle 91"/>
            <p:cNvSpPr/>
            <p:nvPr/>
          </p:nvSpPr>
          <p:spPr>
            <a:xfrm>
              <a:off x="2604" y="6909"/>
              <a:ext cx="260" cy="2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2541" y="6870"/>
              <a:ext cx="37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800"/>
                <a:t>L</a:t>
              </a:r>
              <a:endParaRPr lang="" altLang="en-US" sz="800" baseline="-2500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69790" y="4846320"/>
            <a:ext cx="487045" cy="463550"/>
            <a:chOff x="3855" y="6546"/>
            <a:chExt cx="767" cy="730"/>
          </a:xfrm>
        </p:grpSpPr>
        <p:grpSp>
          <p:nvGrpSpPr>
            <p:cNvPr id="91" name="Group 90"/>
            <p:cNvGrpSpPr/>
            <p:nvPr/>
          </p:nvGrpSpPr>
          <p:grpSpPr>
            <a:xfrm>
              <a:off x="3855" y="6546"/>
              <a:ext cx="609" cy="731"/>
              <a:chOff x="4207" y="6348"/>
              <a:chExt cx="1008" cy="1210"/>
            </a:xfrm>
          </p:grpSpPr>
          <p:sp>
            <p:nvSpPr>
              <p:cNvPr id="201" name="Rounded Rectangle 200"/>
              <p:cNvSpPr/>
              <p:nvPr/>
            </p:nvSpPr>
            <p:spPr>
              <a:xfrm>
                <a:off x="4470" y="6616"/>
                <a:ext cx="74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stCxn id="201" idx="0"/>
              </p:cNvCxnSpPr>
              <p:nvPr/>
            </p:nvCxnSpPr>
            <p:spPr>
              <a:xfrm flipV="1">
                <a:off x="4843" y="6348"/>
                <a:ext cx="0" cy="26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4843" y="7290"/>
                <a:ext cx="0" cy="26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207" y="6954"/>
                <a:ext cx="263" cy="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 Box 16"/>
            <p:cNvSpPr txBox="1"/>
            <p:nvPr/>
          </p:nvSpPr>
          <p:spPr>
            <a:xfrm>
              <a:off x="3980" y="6691"/>
              <a:ext cx="5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/>
                <a:t>M</a:t>
              </a:r>
              <a:r>
                <a:rPr lang="" altLang="en-US" sz="1200" baseline="-25000"/>
                <a:t>1</a:t>
              </a:r>
              <a:endParaRPr lang="" altLang="en-US" sz="1200" baseline="-2500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4464" y="6915"/>
              <a:ext cx="159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5192395" y="4849495"/>
            <a:ext cx="487680" cy="464185"/>
            <a:chOff x="3855" y="6546"/>
            <a:chExt cx="768" cy="731"/>
          </a:xfrm>
        </p:grpSpPr>
        <p:grpSp>
          <p:nvGrpSpPr>
            <p:cNvPr id="99" name="Group 98"/>
            <p:cNvGrpSpPr/>
            <p:nvPr/>
          </p:nvGrpSpPr>
          <p:grpSpPr>
            <a:xfrm>
              <a:off x="3855" y="6546"/>
              <a:ext cx="609" cy="731"/>
              <a:chOff x="4207" y="6348"/>
              <a:chExt cx="1008" cy="121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4470" y="6616"/>
                <a:ext cx="74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>
                <a:stCxn id="100" idx="0"/>
              </p:cNvCxnSpPr>
              <p:nvPr/>
            </p:nvCxnSpPr>
            <p:spPr>
              <a:xfrm flipV="1">
                <a:off x="4843" y="6348"/>
                <a:ext cx="0" cy="26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4843" y="7290"/>
                <a:ext cx="0" cy="26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4207" y="6954"/>
                <a:ext cx="263" cy="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Text Box 103"/>
            <p:cNvSpPr txBox="1"/>
            <p:nvPr/>
          </p:nvSpPr>
          <p:spPr>
            <a:xfrm>
              <a:off x="3980" y="6691"/>
              <a:ext cx="5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M</a:t>
              </a:r>
              <a:r>
                <a:rPr lang="" altLang="en-US" sz="1200" baseline="-25000"/>
                <a:t>2</a:t>
              </a:r>
              <a:endParaRPr lang="" altLang="en-US" sz="1200" baseline="-2500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V="1">
              <a:off x="4464" y="6915"/>
              <a:ext cx="159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 Box 105"/>
          <p:cNvSpPr txBox="1"/>
          <p:nvPr/>
        </p:nvSpPr>
        <p:spPr>
          <a:xfrm>
            <a:off x="5674995" y="48393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6111875" y="4846320"/>
            <a:ext cx="487680" cy="464185"/>
            <a:chOff x="3855" y="6546"/>
            <a:chExt cx="768" cy="731"/>
          </a:xfrm>
        </p:grpSpPr>
        <p:grpSp>
          <p:nvGrpSpPr>
            <p:cNvPr id="108" name="Group 107"/>
            <p:cNvGrpSpPr/>
            <p:nvPr/>
          </p:nvGrpSpPr>
          <p:grpSpPr>
            <a:xfrm>
              <a:off x="3855" y="6546"/>
              <a:ext cx="609" cy="731"/>
              <a:chOff x="4207" y="6348"/>
              <a:chExt cx="1008" cy="121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470" y="6616"/>
                <a:ext cx="74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0" name="Straight Connector 109"/>
              <p:cNvCxnSpPr>
                <a:stCxn id="109" idx="0"/>
              </p:cNvCxnSpPr>
              <p:nvPr/>
            </p:nvCxnSpPr>
            <p:spPr>
              <a:xfrm flipV="1">
                <a:off x="4843" y="6348"/>
                <a:ext cx="0" cy="26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843" y="7290"/>
                <a:ext cx="0" cy="26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4207" y="6954"/>
                <a:ext cx="263" cy="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Text Box 112"/>
            <p:cNvSpPr txBox="1"/>
            <p:nvPr/>
          </p:nvSpPr>
          <p:spPr>
            <a:xfrm>
              <a:off x="3980" y="6691"/>
              <a:ext cx="5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M</a:t>
              </a:r>
              <a:r>
                <a:rPr lang="" altLang="en-US" sz="1200" baseline="-25000"/>
                <a:t>L</a:t>
              </a:r>
              <a:endParaRPr lang="" altLang="en-US" sz="1200" baseline="-2500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4464" y="6915"/>
              <a:ext cx="159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Left Bracket 114"/>
          <p:cNvSpPr/>
          <p:nvPr/>
        </p:nvSpPr>
        <p:spPr>
          <a:xfrm rot="10800000">
            <a:off x="6645910" y="4703445"/>
            <a:ext cx="177165" cy="762000"/>
          </a:xfrm>
          <a:prstGeom prst="leftBracket">
            <a:avLst>
              <a:gd name="adj" fmla="val 9822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0800000">
            <a:off x="6645910" y="5084445"/>
            <a:ext cx="1708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6706870" y="4968875"/>
            <a:ext cx="239395" cy="213995"/>
            <a:chOff x="2541" y="6870"/>
            <a:chExt cx="377" cy="337"/>
          </a:xfrm>
        </p:grpSpPr>
        <p:sp>
          <p:nvSpPr>
            <p:cNvPr id="118" name="Rounded Rectangle 117"/>
            <p:cNvSpPr/>
            <p:nvPr/>
          </p:nvSpPr>
          <p:spPr>
            <a:xfrm>
              <a:off x="2604" y="6909"/>
              <a:ext cx="260" cy="2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Text Box 118"/>
            <p:cNvSpPr txBox="1"/>
            <p:nvPr/>
          </p:nvSpPr>
          <p:spPr>
            <a:xfrm>
              <a:off x="2541" y="6870"/>
              <a:ext cx="37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800"/>
                <a:t>R</a:t>
              </a:r>
              <a:endParaRPr lang="" altLang="en-US" sz="800" baseline="-25000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4526915" y="3493135"/>
            <a:ext cx="2143125" cy="2584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4851400" y="3302635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127625" y="3302635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369050" y="3302635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 Box 130"/>
          <p:cNvSpPr txBox="1"/>
          <p:nvPr/>
        </p:nvSpPr>
        <p:spPr>
          <a:xfrm>
            <a:off x="5789295" y="31248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5399405" y="3302635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5688330" y="3302635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4856480" y="3751580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132705" y="3751580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374130" y="3751580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404485" y="3751580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693410" y="3751580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 Box 138"/>
          <p:cNvSpPr txBox="1"/>
          <p:nvPr/>
        </p:nvSpPr>
        <p:spPr>
          <a:xfrm>
            <a:off x="5789295" y="364998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sp>
        <p:nvSpPr>
          <p:cNvPr id="140" name="Text Box 139"/>
          <p:cNvSpPr txBox="1"/>
          <p:nvPr/>
        </p:nvSpPr>
        <p:spPr>
          <a:xfrm>
            <a:off x="5417185" y="3482340"/>
            <a:ext cx="3111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H</a:t>
            </a:r>
            <a:endParaRPr lang="en-US" altLang="en-US" sz="1400">
              <a:sym typeface="+mn-ea"/>
            </a:endParaRPr>
          </a:p>
        </p:txBody>
      </p:sp>
      <p:sp>
        <p:nvSpPr>
          <p:cNvPr id="141" name="Down Arrow 140"/>
          <p:cNvSpPr/>
          <p:nvPr/>
        </p:nvSpPr>
        <p:spPr>
          <a:xfrm>
            <a:off x="5287645" y="4199255"/>
            <a:ext cx="570865" cy="2921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Text Box 141"/>
          <p:cNvSpPr txBox="1"/>
          <p:nvPr/>
        </p:nvSpPr>
        <p:spPr>
          <a:xfrm>
            <a:off x="5822950" y="4184650"/>
            <a:ext cx="11029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decompose</a:t>
            </a:r>
            <a:endParaRPr lang="" altLang="en-US" sz="1400"/>
          </a:p>
        </p:txBody>
      </p:sp>
      <p:sp>
        <p:nvSpPr>
          <p:cNvPr id="143" name="Text Box 142"/>
          <p:cNvSpPr txBox="1"/>
          <p:nvPr/>
        </p:nvSpPr>
        <p:spPr>
          <a:xfrm>
            <a:off x="3369310" y="188531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(a)</a:t>
            </a:r>
            <a:endParaRPr lang="" altLang="en-US"/>
          </a:p>
        </p:txBody>
      </p:sp>
      <p:sp>
        <p:nvSpPr>
          <p:cNvPr id="144" name="Text Box 143"/>
          <p:cNvSpPr txBox="1"/>
          <p:nvPr/>
        </p:nvSpPr>
        <p:spPr>
          <a:xfrm>
            <a:off x="3369310" y="312483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b</a:t>
            </a:r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1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1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1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D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1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1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7330" y="277749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37330" y="294449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1" name="Text Box 20"/>
          <p:cNvSpPr txBox="1"/>
          <p:nvPr/>
        </p:nvSpPr>
        <p:spPr>
          <a:xfrm>
            <a:off x="3087370" y="3697605"/>
            <a:ext cx="4641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meta  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00730" y="3284855"/>
            <a:ext cx="211455" cy="4546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82440" y="3384550"/>
            <a:ext cx="202565" cy="32448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152265" y="3694430"/>
            <a:ext cx="11410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data (store elements)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7880" y="265430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nip Diagonal Corner Rectangle 2"/>
          <p:cNvSpPr/>
          <p:nvPr/>
        </p:nvSpPr>
        <p:spPr>
          <a:xfrm>
            <a:off x="7228205" y="266954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144385" y="243967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C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287260" y="281241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4" name="Oval 13"/>
          <p:cNvSpPr/>
          <p:nvPr/>
        </p:nvSpPr>
        <p:spPr>
          <a:xfrm>
            <a:off x="7298055" y="276606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14005" y="2794635"/>
            <a:ext cx="520065" cy="5695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914005" y="2961640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21" name="Right Arrow 20"/>
          <p:cNvSpPr/>
          <p:nvPr/>
        </p:nvSpPr>
        <p:spPr>
          <a:xfrm>
            <a:off x="6684645" y="2869565"/>
            <a:ext cx="24765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452235" y="2674620"/>
            <a:ext cx="7416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contiguous()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590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574540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35195" y="2233295"/>
            <a:ext cx="4489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labels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62500" y="2430145"/>
            <a:ext cx="125095" cy="16129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00500" y="2409190"/>
            <a:ext cx="795020" cy="18224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500120" y="3072765"/>
            <a:ext cx="4597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bonds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98570" y="2802890"/>
            <a:ext cx="241300" cy="28892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22395" y="2802890"/>
            <a:ext cx="711200" cy="3365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535045" y="1877695"/>
            <a:ext cx="542925" cy="466725"/>
          </a:xfrm>
          <a:prstGeom prst="borderCallout3">
            <a:avLst>
              <a:gd name="adj1" fmla="val 55238"/>
              <a:gd name="adj2" fmla="val 107953"/>
              <a:gd name="adj3" fmla="val 72108"/>
              <a:gd name="adj4" fmla="val 122456"/>
              <a:gd name="adj5" fmla="val 162040"/>
              <a:gd name="adj6" fmla="val 124210"/>
              <a:gd name="adj7" fmla="val 181632"/>
              <a:gd name="adj8" fmla="val 139649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470910" y="1890395"/>
            <a:ext cx="710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"/>
              <a:t>0 10 2 3 7 ... ... </a:t>
            </a:r>
            <a:endParaRPr lang="en-US" altLang="en-US" sz="600"/>
          </a:p>
          <a:p>
            <a:r>
              <a:rPr lang="en-US" altLang="en-US" sz="600"/>
              <a:t>5  ... ... ... ... ...</a:t>
            </a:r>
            <a:endParaRPr lang="en-US" altLang="en-US" sz="600"/>
          </a:p>
          <a:p>
            <a:r>
              <a:rPr lang="en-US" altLang="en-US" sz="600"/>
              <a:t>... ... ... ...</a:t>
            </a:r>
            <a:endParaRPr lang="en-US" altLang="en-US" sz="600"/>
          </a:p>
          <a:p>
            <a:r>
              <a:rPr lang="en-US" altLang="en-US" sz="600"/>
              <a:t>...</a:t>
            </a:r>
            <a:endParaRPr lang="en-US" altLang="en-US" sz="600"/>
          </a:p>
        </p:txBody>
      </p:sp>
      <p:sp>
        <p:nvSpPr>
          <p:cNvPr id="17" name="Text Box 16"/>
          <p:cNvSpPr txBox="1"/>
          <p:nvPr/>
        </p:nvSpPr>
        <p:spPr>
          <a:xfrm>
            <a:off x="3450590" y="1690370"/>
            <a:ext cx="5499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Block(s)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74845" y="166370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UniTensor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1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1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1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1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1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1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76195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680970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12060" y="264287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87040" y="2472690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86100" y="2694940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471420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787015" y="276098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981325" y="275971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32480" y="276225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22389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26790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631565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42201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3462655" y="2649855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3938270" y="24745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4037330" y="2696845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3846830" y="276288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738245" y="27628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3932555" y="276161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175125" y="276415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4780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5827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4413885" y="265303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4900295" y="2487295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49879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43732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7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6888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8831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298440" y="276415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1257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84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7" name="Oval 126"/>
          <p:cNvSpPr/>
          <p:nvPr/>
        </p:nvSpPr>
        <p:spPr>
          <a:xfrm>
            <a:off x="16205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7252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1556385" y="2653030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2042795" y="24872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1" name="Flowchart: Decision 130"/>
          <p:cNvSpPr/>
          <p:nvPr/>
        </p:nvSpPr>
        <p:spPr>
          <a:xfrm>
            <a:off x="21304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15157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399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18313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20256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2682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87520" y="276606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285240" y="276161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9" name="Rectangle 138"/>
          <p:cNvSpPr/>
          <p:nvPr/>
        </p:nvSpPr>
        <p:spPr>
          <a:xfrm>
            <a:off x="2512060" y="2372995"/>
            <a:ext cx="1722120" cy="63373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Presentation</Application>
  <PresentationFormat>宽屏</PresentationFormat>
  <Paragraphs>309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Asana Math</vt:lpstr>
      <vt:lpstr>DejaVu Math TeX Gyre</vt:lpstr>
      <vt:lpstr>微软雅黑</vt:lpstr>
      <vt:lpstr>Arial Unicode MS</vt:lpstr>
      <vt:lpstr>Arial Black</vt:lpstr>
      <vt:lpstr>SimSun</vt:lpstr>
      <vt:lpstr>Droid Sans Fallback</vt:lpstr>
      <vt:lpstr>Webdings</vt:lpstr>
      <vt:lpstr>Times New Roman</vt:lpstr>
      <vt:lpstr>Arimo</vt:lpstr>
      <vt:lpstr>TeX Gyre Schola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kaihsinwu</cp:lastModifiedBy>
  <cp:revision>37</cp:revision>
  <dcterms:created xsi:type="dcterms:W3CDTF">2021-07-08T16:09:34Z</dcterms:created>
  <dcterms:modified xsi:type="dcterms:W3CDTF">2021-07-08T16:09:34Z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