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65A0"/>
    <a:srgbClr val="7F53A0"/>
    <a:srgbClr val="774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1"/>
    <p:restoredTop sz="96327"/>
  </p:normalViewPr>
  <p:slideViewPr>
    <p:cSldViewPr snapToGrid="0" snapToObjects="1">
      <p:cViewPr>
        <p:scale>
          <a:sx n="71" d="100"/>
          <a:sy n="71" d="100"/>
        </p:scale>
        <p:origin x="648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B7ABB-918C-3945-9533-DFB1A4ABEAD0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C7E25-086F-5F40-9870-5CE065B6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3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3BD-F6CA-4447-A5BF-F3C2A3EF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9E7E7-2171-3D4A-B1A4-0CED67AA5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276C-0AE6-0449-B089-01C247F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D980-E1FA-F74A-AC7D-3C2F95400745}" type="datetime1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9E3D-2000-AA4E-9848-BF3B10F4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5AF0-E4C6-A346-9E4B-B9C94536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C74-DBFF-1F45-8092-E83F01A5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C647-D3EF-E540-9874-5C1A52DA1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C902-D8E2-704A-AD8A-8D8F0706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8C65-FEBD-1B4B-B21C-A7F9C670679B}" type="datetime1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E554-EB22-C244-9A27-BC1670A7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C40F-7D9A-0340-955A-0C5884EF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9A54C-316F-7F4D-B568-8AB11A6F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A1775-EC8A-F143-914F-165F7EA64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C265-7B17-FA4B-8996-543B09EA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21E-B2E9-614A-9F2F-3B814C82433C}" type="datetime1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617B-5096-F742-89D5-7A42A6C3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1875-8620-D64A-B223-2615F21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3E9B-04BD-BF42-AB1A-2A995C06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8B4E-4F9D-4646-B007-4BA5C06A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E245-5C0C-C943-9069-21BB1763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97EC-70E7-F84D-A94A-96428887DCA2}" type="datetime1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9520-3F33-A74C-8941-85E30B28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AA50-B0A0-6440-8D60-4B4460E5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1075-C589-7140-9801-7F504ACE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F6B7-7754-5046-9BB4-8BB4587E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DEF5-981F-C54B-9997-037C359F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5F58-60D9-9948-A08D-3269F34B3FC5}" type="datetime1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96D6-87DF-AF46-B5AB-B3DBE4FA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BBF5-A8E7-174A-BEAC-D2C99DA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B0A5-EC17-894D-974F-5744E761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F0B2-AEC9-DD45-B766-2795BC447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BC68-A726-0A49-A4E6-F2A26CE0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4297-D6D7-F845-BEDE-0989972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A100-297C-254D-9017-6F441B6A3BA4}" type="datetime1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3A32-FC61-484F-A385-AA636C08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5C365-15FC-DC42-8949-82AF6006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6159-8B81-2141-A371-A3BD11EE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9396-902B-A244-89C5-120AA984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8EB88-2B24-CF4A-908D-C9C5CF5D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B144-09B1-9B45-A113-9F043BA67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D4F06-D50B-994F-ABC6-DACC100BE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36380-5323-9D49-B5CB-7CBF3288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41E5-A529-E44A-9563-6B195F520262}" type="datetime1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7871-782C-E448-9646-82A0523A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26469-5EF1-5449-A333-D482577D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1ADE-E7B9-0442-A1C0-DA9B0EFE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CAEF7-9723-F346-8106-2E8137B8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8208-AD1D-1E49-B760-533D078599DA}" type="datetime1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BD0AF-527B-BC40-8412-37CB7CD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50B2D-09D4-9A48-88F5-A915EB67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9932D-15F4-344D-BC0A-2DB6BF46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FD02-7639-C64F-B95B-8C6A4F50CF5F}" type="datetime1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44C8-80F6-124E-88EE-F972DC01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B1D9-58D3-EC42-9A8C-F9D9F28B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93A-3282-DC4F-A529-98D4C409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EA0C-9FB1-A648-9F45-245AB3E2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438C9-28CA-8E44-9E5B-FAB22CA66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19E34-8EB8-4E4B-A49A-13BA00DC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B53-12FF-6A46-A58E-F520AFD7210D}" type="datetime1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4F33-2648-B040-9416-0C2830E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634D-9D5A-F64E-9C68-5612E9C1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A341-808D-8349-AA83-355BD22D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6A664-3680-704E-A6A0-A29E3CB93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3F80-7121-7941-9BA9-0A3D4787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8EB7-8869-B848-993C-9ABDDAA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79E4-EB2F-7049-859C-0EC2F130DF5C}" type="datetime1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410A-3A56-0942-9C43-619E9E2D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06EA-2EC8-6345-83DE-E1DCBA87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81895-9302-404D-B49E-CCF55B87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8C99-BC68-AB45-ABCE-05603A95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18B-37CE-D645-88E0-3AD2EBBF1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6106-99E5-9A48-A063-1E6FDA89F0CE}" type="datetime1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E580-622F-6A41-9604-0E17C049A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5024-931F-A84C-8639-5C815778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1CCB-470D-1D44-862B-FDC4A11E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ekinc.com/products/series-24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F97-E249-744D-AEF1-BB3786E04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600"/>
            <a:ext cx="9144000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Transducers and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3C28-EAD4-F147-A002-70F82364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151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Instructors: 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C. Wood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of Geoscientific Experimentation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597-003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27 January 2021</a:t>
            </a:r>
          </a:p>
        </p:txBody>
      </p:sp>
    </p:spTree>
    <p:extLst>
      <p:ext uri="{BB962C8B-B14F-4D97-AF65-F5344CB8AC3E}">
        <p14:creationId xmlns:p14="http://schemas.microsoft.com/office/powerpoint/2010/main" val="51005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717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constant the output of a transducer remains when the physical stimulus is static.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436EC8-8066-4D4C-A2BE-36BB142F97FA}"/>
              </a:ext>
            </a:extLst>
          </p:cNvPr>
          <p:cNvSpPr txBox="1">
            <a:spLocks/>
          </p:cNvSpPr>
          <p:nvPr/>
        </p:nvSpPr>
        <p:spPr>
          <a:xfrm>
            <a:off x="838200" y="2489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95C6D4-23C5-B142-84F6-BECCA75B1183}"/>
              </a:ext>
            </a:extLst>
          </p:cNvPr>
          <p:cNvSpPr txBox="1">
            <a:spLocks/>
          </p:cNvSpPr>
          <p:nvPr/>
        </p:nvSpPr>
        <p:spPr>
          <a:xfrm>
            <a:off x="838200" y="3709362"/>
            <a:ext cx="10515600" cy="71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Reproducibility of a measurement.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C87BA7-8BF4-5343-9AE0-22442D583656}"/>
              </a:ext>
            </a:extLst>
          </p:cNvPr>
          <p:cNvSpPr txBox="1">
            <a:spLocks/>
          </p:cNvSpPr>
          <p:nvPr/>
        </p:nvSpPr>
        <p:spPr>
          <a:xfrm>
            <a:off x="838200" y="4610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3C8067-CE78-4A40-999C-E470806783F0}"/>
              </a:ext>
            </a:extLst>
          </p:cNvPr>
          <p:cNvSpPr txBox="1">
            <a:spLocks/>
          </p:cNvSpPr>
          <p:nvPr/>
        </p:nvSpPr>
        <p:spPr>
          <a:xfrm>
            <a:off x="838200" y="5830093"/>
            <a:ext cx="10515600" cy="71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Maximum difference between real and indicated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46D5C-89CF-2340-985B-315B3F9D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Hysteresis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71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Transducer’s sensitivity to which direction the physical quantity is changing.</a:t>
            </a:r>
          </a:p>
        </p:txBody>
      </p:sp>
      <p:pic>
        <p:nvPicPr>
          <p:cNvPr id="5124" name="Picture 4" descr="Hysteresis in magnetic materials">
            <a:extLst>
              <a:ext uri="{FF2B5EF4-FFF2-40B4-BE49-F238E27FC236}">
                <a16:creationId xmlns:a16="http://schemas.microsoft.com/office/drawing/2014/main" id="{D8C31363-DD3F-1D4E-AF78-DC08C3AE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257162"/>
            <a:ext cx="65024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745B3-DF65-E047-A66D-66CCCF5D1C08}"/>
              </a:ext>
            </a:extLst>
          </p:cNvPr>
          <p:cNvSpPr txBox="1"/>
          <p:nvPr/>
        </p:nvSpPr>
        <p:spPr>
          <a:xfrm>
            <a:off x="10091745" y="6470650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Hyperphysics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B7B73C1-31F4-E54E-8A78-823ECD31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 Sensors</a:t>
            </a:r>
          </a:p>
        </p:txBody>
      </p:sp>
      <p:pic>
        <p:nvPicPr>
          <p:cNvPr id="7170" name="Picture 2" descr="Comparison of Thermocouples, RTD &amp; Thermistor | This or that questions,  Question and answer, Answers">
            <a:extLst>
              <a:ext uri="{FF2B5EF4-FFF2-40B4-BE49-F238E27FC236}">
                <a16:creationId xmlns:a16="http://schemas.microsoft.com/office/drawing/2014/main" id="{82ABAFFB-E8C8-7D46-A37B-09C3FE8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1" y="1631616"/>
            <a:ext cx="7669212" cy="49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03B42E-BDB4-0244-AEA1-44FFCB740FE7}"/>
              </a:ext>
            </a:extLst>
          </p:cNvPr>
          <p:cNvSpPr txBox="1"/>
          <p:nvPr/>
        </p:nvSpPr>
        <p:spPr>
          <a:xfrm>
            <a:off x="10091745" y="6470650"/>
            <a:ext cx="173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Image: Inst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8FBB0-CC94-6D4B-AEEB-5290687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Displacement</a:t>
            </a:r>
          </a:p>
        </p:txBody>
      </p:sp>
      <p:pic>
        <p:nvPicPr>
          <p:cNvPr id="9221" name="Picture 5" descr="Basics of the Linear Variable Differential Transformer (LVDT) | TE  Connectivity">
            <a:extLst>
              <a:ext uri="{FF2B5EF4-FFF2-40B4-BE49-F238E27FC236}">
                <a16:creationId xmlns:a16="http://schemas.microsoft.com/office/drawing/2014/main" id="{7EC60273-2D9B-D740-B138-C0D2622C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4" y="3079313"/>
            <a:ext cx="8853055" cy="37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 descr="Trans-tek Series 240 DC-DC LVDTs, General Purpose DC LVDTs, linear variable differential transformer, solid state oscillator, phase-sensitive demodulator">
            <a:extLst>
              <a:ext uri="{FF2B5EF4-FFF2-40B4-BE49-F238E27FC236}">
                <a16:creationId xmlns:a16="http://schemas.microsoft.com/office/drawing/2014/main" id="{E28401EA-98E4-6547-B083-59C71F29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52AEC-9F89-3D4F-9468-472B5D957BF3}"/>
              </a:ext>
            </a:extLst>
          </p:cNvPr>
          <p:cNvSpPr txBox="1"/>
          <p:nvPr/>
        </p:nvSpPr>
        <p:spPr>
          <a:xfrm>
            <a:off x="10091745" y="64706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33287-BC25-C049-921B-F240F5B3CD03}"/>
              </a:ext>
            </a:extLst>
          </p:cNvPr>
          <p:cNvSpPr txBox="1"/>
          <p:nvPr/>
        </p:nvSpPr>
        <p:spPr>
          <a:xfrm>
            <a:off x="0" y="6470650"/>
            <a:ext cx="1702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TransTek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11640-DFF2-9E46-8C43-7D749363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222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Relative or absolute measurements. There are many types of transducers.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commonly use DCDTs (Direct Current Differential Transformer) and LVDTs (Linear Variable Differential Transformer) to measure displacement in the lab.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F9EA4-769B-1449-A4A8-C5169CEB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DCDTs &amp; LVDTs</a:t>
            </a:r>
          </a:p>
        </p:txBody>
      </p:sp>
      <p:pic>
        <p:nvPicPr>
          <p:cNvPr id="11265" name="Picture 1" descr="page35image56192176">
            <a:extLst>
              <a:ext uri="{FF2B5EF4-FFF2-40B4-BE49-F238E27FC236}">
                <a16:creationId xmlns:a16="http://schemas.microsoft.com/office/drawing/2014/main" id="{C58ADADC-782B-754C-9BD1-8782F724F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61" y="57909"/>
            <a:ext cx="5963478" cy="67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52AEC-9F89-3D4F-9468-472B5D957BF3}"/>
              </a:ext>
            </a:extLst>
          </p:cNvPr>
          <p:cNvSpPr txBox="1"/>
          <p:nvPr/>
        </p:nvSpPr>
        <p:spPr>
          <a:xfrm>
            <a:off x="10609846" y="646153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68A3-32F3-9D4B-B450-AEDEE569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Sensors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11640-DFF2-9E46-8C43-7D749363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41929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Capacitive displacement sensors –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pros/cons?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Eddy current sensors –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pros/cons?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Pressure transducers –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these various sensors (potentiometric, capacitance, differential transformer) measure changes in pressure?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Strain gages… more details in a subsequent lecture.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DC08A-BB99-8944-A68B-E1B51425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In-class Activity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11640-DFF2-9E46-8C43-7D749363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41929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Calibrate transducers in Rock Mechanics Lab.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Keep the following in mind for good calibration values: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hysteresis, accuracy, linearity, range, calibration history.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for DCDTs can be found here: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https://transtekinc.com/products/series-240/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lab calibration sheet.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Answer questions from slide #15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A600-934F-3D49-9D0C-81867779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6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Calibrations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11640-DFF2-9E46-8C43-7D749363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41929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Calibrate the following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TransTek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DCDTs: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TT 245 – High &amp; Low gains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TT 242 – High &amp; Low gains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TT 244 – High &amp; Low gains for Short and Long cores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Short = 43.6 mm, Long = 50.1 mm</a:t>
            </a:r>
          </a:p>
          <a:p>
            <a:pPr lvl="2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bit about “gain”… for now, let’s define it like this: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sensor in high-gain has a larger output (voltage) than in low-gain for the same physical input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A600-934F-3D49-9D0C-81867779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36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Device that converts one form of energy to another.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B70F06-C9D0-F44A-9E7F-8BAA88298FE3}"/>
              </a:ext>
            </a:extLst>
          </p:cNvPr>
          <p:cNvGrpSpPr/>
          <p:nvPr/>
        </p:nvGrpSpPr>
        <p:grpSpPr>
          <a:xfrm>
            <a:off x="2082424" y="3429000"/>
            <a:ext cx="8046243" cy="1458647"/>
            <a:chOff x="2082424" y="3429000"/>
            <a:chExt cx="8046243" cy="14586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A65735-23C0-154F-9A24-A927A26069D1}"/>
                </a:ext>
              </a:extLst>
            </p:cNvPr>
            <p:cNvSpPr txBox="1"/>
            <p:nvPr/>
          </p:nvSpPr>
          <p:spPr>
            <a:xfrm>
              <a:off x="2660803" y="3429000"/>
              <a:ext cx="1547572" cy="578882"/>
            </a:xfrm>
            <a:prstGeom prst="round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Sensors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86A97C-7CB4-4D45-A064-B4C6EE86F842}"/>
                </a:ext>
              </a:extLst>
            </p:cNvPr>
            <p:cNvSpPr txBox="1"/>
            <p:nvPr/>
          </p:nvSpPr>
          <p:spPr>
            <a:xfrm>
              <a:off x="5253680" y="3429000"/>
              <a:ext cx="1567367" cy="578882"/>
            </a:xfrm>
            <a:prstGeom prst="round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Actuator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6CF20D-CE16-F84A-8083-C050FE529D6E}"/>
                </a:ext>
              </a:extLst>
            </p:cNvPr>
            <p:cNvSpPr txBox="1"/>
            <p:nvPr/>
          </p:nvSpPr>
          <p:spPr>
            <a:xfrm>
              <a:off x="7942036" y="3429000"/>
              <a:ext cx="2186631" cy="578882"/>
            </a:xfrm>
            <a:prstGeom prst="roundRect">
              <a:avLst/>
            </a:prstGeom>
            <a:solidFill>
              <a:srgbClr val="8665A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Bidirectional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52C844-BEDE-2142-ADF4-D535B60BD189}"/>
                </a:ext>
              </a:extLst>
            </p:cNvPr>
            <p:cNvSpPr txBox="1"/>
            <p:nvPr/>
          </p:nvSpPr>
          <p:spPr>
            <a:xfrm>
              <a:off x="2082424" y="4308764"/>
              <a:ext cx="1207469" cy="57888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8ACE07-5F98-1F44-8D1E-0BF8CA044971}"/>
                </a:ext>
              </a:extLst>
            </p:cNvPr>
            <p:cNvSpPr txBox="1"/>
            <p:nvPr/>
          </p:nvSpPr>
          <p:spPr>
            <a:xfrm>
              <a:off x="3599853" y="4308765"/>
              <a:ext cx="1498847" cy="57888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Passive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2ACDFFF-013D-B347-9D50-5BFFF5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36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Receives and responds to a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5735-23C0-154F-9A24-A927A26069D1}"/>
              </a:ext>
            </a:extLst>
          </p:cNvPr>
          <p:cNvSpPr txBox="1"/>
          <p:nvPr/>
        </p:nvSpPr>
        <p:spPr>
          <a:xfrm>
            <a:off x="838200" y="602257"/>
            <a:ext cx="2321193" cy="851297"/>
          </a:xfrm>
          <a:prstGeom prst="round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2C844-BEDE-2142-ADF4-D535B60BD189}"/>
              </a:ext>
            </a:extLst>
          </p:cNvPr>
          <p:cNvSpPr txBox="1"/>
          <p:nvPr/>
        </p:nvSpPr>
        <p:spPr>
          <a:xfrm>
            <a:off x="855864" y="2850118"/>
            <a:ext cx="1207469" cy="5788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ACE07-5F98-1F44-8D1E-0BF8CA044971}"/>
              </a:ext>
            </a:extLst>
          </p:cNvPr>
          <p:cNvSpPr txBox="1"/>
          <p:nvPr/>
        </p:nvSpPr>
        <p:spPr>
          <a:xfrm>
            <a:off x="855864" y="4308765"/>
            <a:ext cx="1498847" cy="5788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Passive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4AADA7-1AAC-7641-BCFC-F459F246816C}"/>
              </a:ext>
            </a:extLst>
          </p:cNvPr>
          <p:cNvSpPr txBox="1">
            <a:spLocks/>
          </p:cNvSpPr>
          <p:nvPr/>
        </p:nvSpPr>
        <p:spPr>
          <a:xfrm>
            <a:off x="2354711" y="2777753"/>
            <a:ext cx="6393873" cy="723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 stimulus --&gt; electric current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9A9EB9-F70F-914D-905D-84A0C1D5D4B6}"/>
              </a:ext>
            </a:extLst>
          </p:cNvPr>
          <p:cNvSpPr txBox="1">
            <a:spLocks/>
          </p:cNvSpPr>
          <p:nvPr/>
        </p:nvSpPr>
        <p:spPr>
          <a:xfrm>
            <a:off x="2675987" y="4236400"/>
            <a:ext cx="8272099" cy="723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Excitation signal is modulated --&gt; output signal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428FE58-E131-6140-BD77-B740FF9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Moves or controls a mechanism/system.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--&gt; motion.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5735-23C0-154F-9A24-A927A26069D1}"/>
              </a:ext>
            </a:extLst>
          </p:cNvPr>
          <p:cNvSpPr txBox="1"/>
          <p:nvPr/>
        </p:nvSpPr>
        <p:spPr>
          <a:xfrm>
            <a:off x="838200" y="602257"/>
            <a:ext cx="2321193" cy="851297"/>
          </a:xfrm>
          <a:prstGeom prst="round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7FB7F-6101-0048-A93C-5797AA54B43C}"/>
              </a:ext>
            </a:extLst>
          </p:cNvPr>
          <p:cNvSpPr txBox="1"/>
          <p:nvPr/>
        </p:nvSpPr>
        <p:spPr>
          <a:xfrm>
            <a:off x="838200" y="616491"/>
            <a:ext cx="2354183" cy="851297"/>
          </a:xfrm>
          <a:prstGeom prst="round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F84FE-8103-174D-BBFF-1CBB360774F3}"/>
              </a:ext>
            </a:extLst>
          </p:cNvPr>
          <p:cNvSpPr txBox="1"/>
          <p:nvPr/>
        </p:nvSpPr>
        <p:spPr>
          <a:xfrm>
            <a:off x="838200" y="3496990"/>
            <a:ext cx="3322267" cy="851297"/>
          </a:xfrm>
          <a:prstGeom prst="roundRect">
            <a:avLst/>
          </a:prstGeom>
          <a:solidFill>
            <a:srgbClr val="8665A0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EB1FD1-05D0-9142-9B09-CE4458292142}"/>
              </a:ext>
            </a:extLst>
          </p:cNvPr>
          <p:cNvSpPr txBox="1">
            <a:spLocks/>
          </p:cNvSpPr>
          <p:nvPr/>
        </p:nvSpPr>
        <p:spPr>
          <a:xfrm>
            <a:off x="838200" y="4813319"/>
            <a:ext cx="10515600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stimulus --&gt; electric signal --&gt; physical stimulus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02024-6A52-3C41-AFAA-4281B005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Transducer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94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must be taken into consideration for transducer application: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A9D75-D2D0-0049-A814-9F46FC30F959}"/>
              </a:ext>
            </a:extLst>
          </p:cNvPr>
          <p:cNvSpPr/>
          <p:nvPr/>
        </p:nvSpPr>
        <p:spPr>
          <a:xfrm>
            <a:off x="838200" y="2777004"/>
            <a:ext cx="9629274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Signal Conditioning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CF556B-D502-6C47-9AF4-5DEC0FC7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94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Range: span of values over which transducer is rated to perform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441A8-9C56-0648-8607-06F18607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73" y="2601096"/>
            <a:ext cx="4366054" cy="1426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25C42-2196-354B-9611-F85CFDCD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18" y="4173632"/>
            <a:ext cx="5375564" cy="250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F5E034-8ED8-0745-A21E-9FB7E3D826D1}"/>
              </a:ext>
            </a:extLst>
          </p:cNvPr>
          <p:cNvSpPr txBox="1"/>
          <p:nvPr/>
        </p:nvSpPr>
        <p:spPr>
          <a:xfrm>
            <a:off x="4277649" y="2302882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Elegoo</a:t>
            </a:r>
            <a:r>
              <a:rPr lang="en-US" i="1" dirty="0"/>
              <a:t> Starter Kit Ultrasonic Module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D54-DC0B-EE40-9CF3-AA7E91EBC7B5}"/>
              </a:ext>
            </a:extLst>
          </p:cNvPr>
          <p:cNvSpPr txBox="1"/>
          <p:nvPr/>
        </p:nvSpPr>
        <p:spPr>
          <a:xfrm>
            <a:off x="8783782" y="6406417"/>
            <a:ext cx="1932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HC-SR04 User Guide, Page 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3B4CF0-E174-AC45-9EC9-D74DFB4E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CC6F0-22E5-AD44-A6B1-E91D62D8BA2C}"/>
              </a:ext>
            </a:extLst>
          </p:cNvPr>
          <p:cNvSpPr/>
          <p:nvPr/>
        </p:nvSpPr>
        <p:spPr>
          <a:xfrm>
            <a:off x="2754776" y="2519337"/>
            <a:ext cx="3632536" cy="2561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717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Minimum input of a physical stimulus that will create detectable output change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C3864-6988-C349-95FF-2F305C985600}"/>
              </a:ext>
            </a:extLst>
          </p:cNvPr>
          <p:cNvCxnSpPr>
            <a:cxnSpLocks/>
          </p:cNvCxnSpPr>
          <p:nvPr/>
        </p:nvCxnSpPr>
        <p:spPr>
          <a:xfrm flipH="1">
            <a:off x="2111367" y="4472703"/>
            <a:ext cx="4491792" cy="0"/>
          </a:xfrm>
          <a:prstGeom prst="line">
            <a:avLst/>
          </a:prstGeom>
          <a:ln w="2857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8295DF-3C7F-E44D-8847-A189EE33B629}"/>
              </a:ext>
            </a:extLst>
          </p:cNvPr>
          <p:cNvSpPr txBox="1"/>
          <p:nvPr/>
        </p:nvSpPr>
        <p:spPr>
          <a:xfrm>
            <a:off x="3899863" y="6488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FE275-EEF9-0A42-95E6-39F285840817}"/>
              </a:ext>
            </a:extLst>
          </p:cNvPr>
          <p:cNvSpPr txBox="1"/>
          <p:nvPr/>
        </p:nvSpPr>
        <p:spPr>
          <a:xfrm>
            <a:off x="3869265" y="198644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+f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25AFFA-1513-4D48-AFD4-0FEF73A5D778}"/>
              </a:ext>
            </a:extLst>
          </p:cNvPr>
          <p:cNvCxnSpPr>
            <a:cxnSpLocks/>
          </p:cNvCxnSpPr>
          <p:nvPr/>
        </p:nvCxnSpPr>
        <p:spPr>
          <a:xfrm flipH="1">
            <a:off x="3294520" y="2528000"/>
            <a:ext cx="3104420" cy="2989684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38DC9C-3335-8B4F-9EE5-E2E383958FAD}"/>
              </a:ext>
            </a:extLst>
          </p:cNvPr>
          <p:cNvSpPr txBox="1"/>
          <p:nvPr/>
        </p:nvSpPr>
        <p:spPr>
          <a:xfrm>
            <a:off x="6430143" y="2406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  <a:endParaRPr 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01378D-4DD3-FF4B-9BC4-B3AE026E812D}"/>
              </a:ext>
            </a:extLst>
          </p:cNvPr>
          <p:cNvCxnSpPr>
            <a:cxnSpLocks/>
          </p:cNvCxnSpPr>
          <p:nvPr/>
        </p:nvCxnSpPr>
        <p:spPr>
          <a:xfrm rot="5400000" flipH="1">
            <a:off x="2097748" y="4444595"/>
            <a:ext cx="4491792" cy="0"/>
          </a:xfrm>
          <a:prstGeom prst="line">
            <a:avLst/>
          </a:prstGeom>
          <a:ln w="2857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3B924B-A368-0241-9D60-3DBBD73E9FA7}"/>
              </a:ext>
            </a:extLst>
          </p:cNvPr>
          <p:cNvCxnSpPr>
            <a:cxnSpLocks/>
          </p:cNvCxnSpPr>
          <p:nvPr/>
        </p:nvCxnSpPr>
        <p:spPr>
          <a:xfrm flipH="1">
            <a:off x="3553428" y="2475108"/>
            <a:ext cx="2222230" cy="3184912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50A133-8914-DF4D-BD23-EF4236790B95}"/>
              </a:ext>
            </a:extLst>
          </p:cNvPr>
          <p:cNvSpPr txBox="1"/>
          <p:nvPr/>
        </p:nvSpPr>
        <p:spPr>
          <a:xfrm>
            <a:off x="4878813" y="20146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Error</a:t>
            </a:r>
            <a:endParaRPr 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A8EF1-55C4-5949-8953-AC9B22050F34}"/>
              </a:ext>
            </a:extLst>
          </p:cNvPr>
          <p:cNvSpPr txBox="1"/>
          <p:nvPr/>
        </p:nvSpPr>
        <p:spPr>
          <a:xfrm rot="16200000">
            <a:off x="1801141" y="3621084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Range</a:t>
            </a:r>
            <a:endParaRPr lang="en-US" baseline="-25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CDB7C7C-4149-3040-9219-1C98D9FE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71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Amount of divergence from an ideal linear output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996B7A-DEFB-1A47-970A-93522317C7FB}"/>
              </a:ext>
            </a:extLst>
          </p:cNvPr>
          <p:cNvGrpSpPr/>
          <p:nvPr/>
        </p:nvGrpSpPr>
        <p:grpSpPr>
          <a:xfrm>
            <a:off x="3399795" y="2687109"/>
            <a:ext cx="5392410" cy="3805766"/>
            <a:chOff x="369080" y="2687109"/>
            <a:chExt cx="5392410" cy="380576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3E9221-E861-6548-9D61-D5553F232B45}"/>
                </a:ext>
              </a:extLst>
            </p:cNvPr>
            <p:cNvCxnSpPr/>
            <p:nvPr/>
          </p:nvCxnSpPr>
          <p:spPr>
            <a:xfrm>
              <a:off x="1010653" y="3015916"/>
              <a:ext cx="0" cy="2903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C3864-6988-C349-95FF-2F305C985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53" y="5919538"/>
              <a:ext cx="4491792" cy="0"/>
            </a:xfrm>
            <a:prstGeom prst="line">
              <a:avLst/>
            </a:prstGeom>
            <a:ln w="2857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8295DF-3C7F-E44D-8847-A189EE33B629}"/>
                </a:ext>
              </a:extLst>
            </p:cNvPr>
            <p:cNvSpPr txBox="1"/>
            <p:nvPr/>
          </p:nvSpPr>
          <p:spPr>
            <a:xfrm>
              <a:off x="838200" y="596583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-f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7FE275-EEF9-0A42-95E6-39F285840817}"/>
                </a:ext>
              </a:extLst>
            </p:cNvPr>
            <p:cNvSpPr txBox="1"/>
            <p:nvPr/>
          </p:nvSpPr>
          <p:spPr>
            <a:xfrm>
              <a:off x="5301108" y="6000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+f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C27412-96CF-D541-937D-D934ECAC56F1}"/>
                </a:ext>
              </a:extLst>
            </p:cNvPr>
            <p:cNvSpPr txBox="1"/>
            <p:nvPr/>
          </p:nvSpPr>
          <p:spPr>
            <a:xfrm>
              <a:off x="2907735" y="61235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D29573-E338-6C4A-90F3-2671E4BFAADA}"/>
                </a:ext>
              </a:extLst>
            </p:cNvPr>
            <p:cNvSpPr txBox="1"/>
            <p:nvPr/>
          </p:nvSpPr>
          <p:spPr>
            <a:xfrm rot="16200000">
              <a:off x="115164" y="42830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25AFFA-1513-4D48-AFD4-0FEF73A5D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53" y="3429000"/>
              <a:ext cx="4491792" cy="2490537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38DC9C-3335-8B4F-9EE5-E2E383958FAD}"/>
                </a:ext>
              </a:extLst>
            </p:cNvPr>
            <p:cNvSpPr txBox="1"/>
            <p:nvPr/>
          </p:nvSpPr>
          <p:spPr>
            <a:xfrm>
              <a:off x="4817642" y="388629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Ideal</a:t>
              </a:r>
              <a:endParaRPr lang="en-US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D0C2821-0813-ED40-9AD8-6A21D880F5B2}"/>
                </a:ext>
              </a:extLst>
            </p:cNvPr>
            <p:cNvSpPr/>
            <p:nvPr/>
          </p:nvSpPr>
          <p:spPr>
            <a:xfrm>
              <a:off x="1028700" y="3048000"/>
              <a:ext cx="4356100" cy="2387600"/>
            </a:xfrm>
            <a:custGeom>
              <a:avLst/>
              <a:gdLst>
                <a:gd name="connsiteX0" fmla="*/ 0 w 4356100"/>
                <a:gd name="connsiteY0" fmla="*/ 2387600 h 2387600"/>
                <a:gd name="connsiteX1" fmla="*/ 787400 w 4356100"/>
                <a:gd name="connsiteY1" fmla="*/ 1193800 h 2387600"/>
                <a:gd name="connsiteX2" fmla="*/ 1993900 w 4356100"/>
                <a:gd name="connsiteY2" fmla="*/ 342900 h 2387600"/>
                <a:gd name="connsiteX3" fmla="*/ 4356100 w 4356100"/>
                <a:gd name="connsiteY3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6100" h="2387600">
                  <a:moveTo>
                    <a:pt x="0" y="2387600"/>
                  </a:moveTo>
                  <a:cubicBezTo>
                    <a:pt x="227542" y="1961091"/>
                    <a:pt x="455084" y="1534583"/>
                    <a:pt x="787400" y="1193800"/>
                  </a:cubicBezTo>
                  <a:cubicBezTo>
                    <a:pt x="1119716" y="853017"/>
                    <a:pt x="1399117" y="541867"/>
                    <a:pt x="1993900" y="342900"/>
                  </a:cubicBezTo>
                  <a:cubicBezTo>
                    <a:pt x="2588683" y="143933"/>
                    <a:pt x="3472391" y="71966"/>
                    <a:pt x="43561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382150-0AC1-E140-8810-0D967E962A3B}"/>
                </a:ext>
              </a:extLst>
            </p:cNvPr>
            <p:cNvSpPr txBox="1"/>
            <p:nvPr/>
          </p:nvSpPr>
          <p:spPr>
            <a:xfrm>
              <a:off x="3605362" y="2687109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 Output</a:t>
              </a:r>
              <a:endPara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D4C96DB-11AC-9141-A7EF-54A8CC5F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CAE-A595-8E4A-BB0F-8E94E88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58B-D170-F847-9E01-C82FDC8D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71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long a transducer takes to register a change</a:t>
            </a:r>
          </a:p>
        </p:txBody>
      </p:sp>
      <p:pic>
        <p:nvPicPr>
          <p:cNvPr id="3073" name="Picture 1" descr="page9image56220992">
            <a:extLst>
              <a:ext uri="{FF2B5EF4-FFF2-40B4-BE49-F238E27FC236}">
                <a16:creationId xmlns:a16="http://schemas.microsoft.com/office/drawing/2014/main" id="{54A25EBC-03C8-814B-8A94-107EBD558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618984"/>
            <a:ext cx="7651750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D86F1-43C7-4C44-97AB-211DC7B84D62}"/>
              </a:ext>
            </a:extLst>
          </p:cNvPr>
          <p:cNvSpPr txBox="1"/>
          <p:nvPr/>
        </p:nvSpPr>
        <p:spPr>
          <a:xfrm>
            <a:off x="10697684" y="6488668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Image: Intech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819AC0-BCF5-194E-B856-E90AF3F8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1CCB-470D-1D44-862B-FDC4A11E5A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501</Words>
  <Application>Microsoft Macintosh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Transducers and Calibration</vt:lpstr>
      <vt:lpstr>Transducers</vt:lpstr>
      <vt:lpstr>PowerPoint Presentation</vt:lpstr>
      <vt:lpstr>PowerPoint Presentation</vt:lpstr>
      <vt:lpstr>Transducer Selection</vt:lpstr>
      <vt:lpstr>Range</vt:lpstr>
      <vt:lpstr>Sensitivity</vt:lpstr>
      <vt:lpstr>Linearity</vt:lpstr>
      <vt:lpstr>Response Time</vt:lpstr>
      <vt:lpstr>Stability</vt:lpstr>
      <vt:lpstr>Hysteresis</vt:lpstr>
      <vt:lpstr>Temperature Sensors</vt:lpstr>
      <vt:lpstr>Displacement</vt:lpstr>
      <vt:lpstr>DCDTs &amp; LVDTs</vt:lpstr>
      <vt:lpstr>Other Sensors</vt:lpstr>
      <vt:lpstr>In-class Activity</vt:lpstr>
      <vt:lpstr>Calibrations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and Calibration</dc:title>
  <dc:creator>Wood, Clay Emerson</dc:creator>
  <cp:lastModifiedBy>Wood, Clay Emerson</cp:lastModifiedBy>
  <cp:revision>18</cp:revision>
  <dcterms:created xsi:type="dcterms:W3CDTF">2021-01-26T02:29:37Z</dcterms:created>
  <dcterms:modified xsi:type="dcterms:W3CDTF">2021-01-27T00:10:01Z</dcterms:modified>
</cp:coreProperties>
</file>