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6" r:id="rId4"/>
    <p:sldId id="264" r:id="rId5"/>
    <p:sldId id="265" r:id="rId6"/>
    <p:sldId id="259" r:id="rId7"/>
    <p:sldId id="277" r:id="rId8"/>
    <p:sldId id="274" r:id="rId9"/>
    <p:sldId id="279" r:id="rId10"/>
    <p:sldId id="278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Win, Draw, or Loss Outcomes in Football with </a:t>
            </a:r>
            <a:r>
              <a:rPr lang="en-US" dirty="0" smtClean="0"/>
              <a:t>Team Stats and Odds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 </a:t>
            </a:r>
            <a:r>
              <a:rPr lang="en-US" dirty="0" err="1" smtClean="0"/>
              <a:t>Cyusa</a:t>
            </a:r>
            <a:r>
              <a:rPr lang="en-US" dirty="0" smtClean="0"/>
              <a:t> </a:t>
            </a:r>
            <a:r>
              <a:rPr lang="en-US" dirty="0" err="1" smtClean="0"/>
              <a:t>Niyibaho</a:t>
            </a:r>
            <a:r>
              <a:rPr lang="en-US" dirty="0" smtClean="0"/>
              <a:t> Landry Id:25539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5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6122" y="1741909"/>
            <a:ext cx="8839200" cy="4115552"/>
          </a:xfrm>
        </p:spPr>
        <p:txBody>
          <a:bodyPr anchor="ctr">
            <a:normAutofit/>
          </a:bodyPr>
          <a:lstStyle/>
          <a:p>
            <a:r>
              <a:rPr lang="en-US" b="1" dirty="0"/>
              <a:t>📅 Extend Dataset</a:t>
            </a:r>
          </a:p>
          <a:p>
            <a:pPr lvl="1"/>
            <a:r>
              <a:rPr lang="en-US" dirty="0"/>
              <a:t>Incorporate more recent seasons and international leagues to generalize the model.</a:t>
            </a:r>
          </a:p>
          <a:p>
            <a:r>
              <a:rPr lang="en-US" b="1" dirty="0"/>
              <a:t>🎯 Predict </a:t>
            </a:r>
            <a:r>
              <a:rPr lang="en-US" b="1" dirty="0" err="1"/>
              <a:t>Scorelines</a:t>
            </a:r>
            <a:endParaRPr lang="en-US" b="1" dirty="0"/>
          </a:p>
          <a:p>
            <a:pPr lvl="1"/>
            <a:r>
              <a:rPr lang="en-US" dirty="0"/>
              <a:t>Instead of just result (Win/Draw/Loss), </a:t>
            </a:r>
            <a:r>
              <a:rPr lang="en-US" dirty="0" smtClean="0"/>
              <a:t>model </a:t>
            </a:r>
            <a:r>
              <a:rPr lang="en-US" b="1" dirty="0" smtClean="0"/>
              <a:t>exact </a:t>
            </a:r>
            <a:r>
              <a:rPr lang="en-US" b="1" dirty="0"/>
              <a:t>score predictions</a:t>
            </a:r>
            <a:r>
              <a:rPr lang="en-US" dirty="0"/>
              <a:t> for higher granularity.</a:t>
            </a:r>
          </a:p>
          <a:p>
            <a:r>
              <a:rPr lang="en-US" b="1" dirty="0"/>
              <a:t>📍 Integrate Live Data</a:t>
            </a:r>
          </a:p>
          <a:p>
            <a:pPr lvl="1"/>
            <a:r>
              <a:rPr lang="en-US" dirty="0"/>
              <a:t>Use APIs to include </a:t>
            </a:r>
            <a:r>
              <a:rPr lang="en-US" b="1" dirty="0"/>
              <a:t>real-time betting odds</a:t>
            </a:r>
            <a:r>
              <a:rPr lang="en-US" dirty="0"/>
              <a:t>, team news, and injuries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2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KEY FINDINGS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88008" y="1712130"/>
            <a:ext cx="9912138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/>
              <a:t> </a:t>
            </a:r>
            <a:r>
              <a:rPr lang="en-US" b="1" dirty="0"/>
              <a:t>Project Goal:</a:t>
            </a:r>
          </a:p>
          <a:p>
            <a:pPr lvl="1"/>
            <a:r>
              <a:rPr lang="en-US" dirty="0"/>
              <a:t>Build a machine learning model to predict football match outcomes using team stats and bookmaker odds.</a:t>
            </a:r>
          </a:p>
          <a:p>
            <a:r>
              <a:rPr lang="en-US" b="1" dirty="0"/>
              <a:t>📂 Data:</a:t>
            </a:r>
          </a:p>
          <a:p>
            <a:pPr lvl="1"/>
            <a:r>
              <a:rPr lang="en-US" dirty="0"/>
              <a:t>13,204 matches from Premier League, Championship, and League One (2016/17–2024/25)</a:t>
            </a:r>
          </a:p>
          <a:p>
            <a:r>
              <a:rPr lang="en-US" b="1" dirty="0" smtClean="0"/>
              <a:t>Model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Random Forest Classifier</a:t>
            </a:r>
          </a:p>
          <a:p>
            <a:pPr lvl="1"/>
            <a:r>
              <a:rPr lang="en-US" dirty="0"/>
              <a:t>Accuracy: </a:t>
            </a:r>
            <a:r>
              <a:rPr lang="en-US" b="1" dirty="0"/>
              <a:t>50%</a:t>
            </a:r>
            <a:endParaRPr lang="en-US" dirty="0"/>
          </a:p>
          <a:p>
            <a:pPr lvl="1"/>
            <a:r>
              <a:rPr lang="en-US" dirty="0"/>
              <a:t>Best performance on </a:t>
            </a:r>
            <a:r>
              <a:rPr lang="en-US" b="1" dirty="0"/>
              <a:t>Home Wins</a:t>
            </a:r>
            <a:r>
              <a:rPr lang="en-US" dirty="0"/>
              <a:t>, weakest on </a:t>
            </a:r>
            <a:r>
              <a:rPr lang="en-US" b="1" dirty="0"/>
              <a:t>Draws</a:t>
            </a:r>
            <a:endParaRPr lang="en-US" dirty="0"/>
          </a:p>
          <a:p>
            <a:r>
              <a:rPr lang="en-US" b="1" dirty="0"/>
              <a:t>🔍 Conclusion:</a:t>
            </a:r>
          </a:p>
          <a:p>
            <a:pPr lvl="1"/>
            <a:r>
              <a:rPr lang="en-US" dirty="0"/>
              <a:t>While predicting draws remains a challenge, the model demonstrates that match stats and odds hold </a:t>
            </a:r>
            <a:r>
              <a:rPr lang="en-US" b="1" dirty="0"/>
              <a:t>predictive power</a:t>
            </a:r>
            <a:r>
              <a:rPr lang="en-US" dirty="0"/>
              <a:t>, especially for wins.</a:t>
            </a:r>
          </a:p>
        </p:txBody>
      </p:sp>
    </p:spTree>
    <p:extLst>
      <p:ext uri="{BB962C8B-B14F-4D97-AF65-F5344CB8AC3E}">
        <p14:creationId xmlns:p14="http://schemas.microsoft.com/office/powerpoint/2010/main" val="95971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- 1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490" y="1682477"/>
            <a:ext cx="4964528" cy="4228196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dirty="0"/>
              <a:t>Loved by millions, played in every corner of the world —</a:t>
            </a:r>
            <a:br>
              <a:rPr lang="en-US" dirty="0"/>
            </a:br>
            <a:r>
              <a:rPr lang="en-US" b="1" dirty="0"/>
              <a:t>football</a:t>
            </a:r>
            <a:r>
              <a:rPr lang="en-US" dirty="0"/>
              <a:t> is more than just a sport.</a:t>
            </a:r>
          </a:p>
          <a:p>
            <a:r>
              <a:rPr lang="en-US" dirty="0"/>
              <a:t>It’s a game of passion, strategy, unpredictability, and moments that unite fans globally.</a:t>
            </a:r>
          </a:p>
          <a:p>
            <a:r>
              <a:rPr lang="en-US" dirty="0"/>
              <a:t>But what if we could go beyond the emotion and use </a:t>
            </a:r>
            <a:r>
              <a:rPr lang="en-US" b="1" dirty="0"/>
              <a:t>data</a:t>
            </a:r>
            <a:r>
              <a:rPr lang="en-US" dirty="0"/>
              <a:t> to understand it better?</a:t>
            </a:r>
          </a:p>
          <a:p>
            <a:r>
              <a:rPr lang="en-US" dirty="0"/>
              <a:t>This project explores how </a:t>
            </a:r>
            <a:r>
              <a:rPr lang="en-US" b="1" dirty="0"/>
              <a:t>statistics and betting odds</a:t>
            </a:r>
            <a:r>
              <a:rPr lang="en-US" dirty="0"/>
              <a:t> can help us predict the outcome of the beautiful game.</a:t>
            </a:r>
          </a:p>
        </p:txBody>
      </p:sp>
      <p:pic>
        <p:nvPicPr>
          <p:cNvPr id="2052" name="Picture 4" descr="The Beautiful Game – The Cairo Review of Global Affai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652" y="2531165"/>
            <a:ext cx="4480959" cy="287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30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- 2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2133" y="1683026"/>
            <a:ext cx="8516109" cy="4228196"/>
          </a:xfrm>
        </p:spPr>
        <p:txBody>
          <a:bodyPr>
            <a:normAutofit fontScale="92500" lnSpcReduction="20000"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b="1" dirty="0" smtClean="0"/>
              <a:t>Context</a:t>
            </a:r>
            <a:endParaRPr lang="en-US" b="1" dirty="0"/>
          </a:p>
          <a:p>
            <a:pPr lvl="1"/>
            <a:r>
              <a:rPr lang="en-US" dirty="0"/>
              <a:t>Football outcomes (win, lose, or draw) are influenced by a wide range of factors: team strength, form, and bookmaker expectations.</a:t>
            </a:r>
          </a:p>
          <a:p>
            <a:pPr lvl="1"/>
            <a:r>
              <a:rPr lang="en-US" dirty="0"/>
              <a:t>Accurate prediction of match results is valuable for analytics, betting, and performance evaluation.</a:t>
            </a:r>
          </a:p>
          <a:p>
            <a:r>
              <a:rPr lang="en-US" b="1" dirty="0" smtClean="0"/>
              <a:t>📅 </a:t>
            </a:r>
            <a:r>
              <a:rPr lang="en-US" b="1" dirty="0"/>
              <a:t>Dataset Scope</a:t>
            </a:r>
          </a:p>
          <a:p>
            <a:pPr lvl="1"/>
            <a:r>
              <a:rPr lang="en-US" dirty="0"/>
              <a:t>Analyzed </a:t>
            </a:r>
            <a:r>
              <a:rPr lang="en-US" b="1" dirty="0"/>
              <a:t>all matches</a:t>
            </a:r>
            <a:r>
              <a:rPr lang="en-US" dirty="0"/>
              <a:t> from the </a:t>
            </a:r>
            <a:r>
              <a:rPr lang="en-US" b="1" dirty="0"/>
              <a:t>Premier League</a:t>
            </a:r>
            <a:r>
              <a:rPr lang="en-US" dirty="0"/>
              <a:t>, </a:t>
            </a:r>
            <a:r>
              <a:rPr lang="en-US" b="1" dirty="0"/>
              <a:t>Championship</a:t>
            </a:r>
            <a:r>
              <a:rPr lang="en-US" dirty="0"/>
              <a:t>, and </a:t>
            </a:r>
            <a:r>
              <a:rPr lang="en-US" b="1" dirty="0"/>
              <a:t>League One</a:t>
            </a:r>
            <a:r>
              <a:rPr lang="en-US" dirty="0"/>
              <a:t> </a:t>
            </a:r>
            <a:r>
              <a:rPr lang="en-US" dirty="0" smtClean="0"/>
              <a:t>from the </a:t>
            </a:r>
            <a:r>
              <a:rPr lang="en-US" b="1" dirty="0" smtClean="0"/>
              <a:t>2016/17 season </a:t>
            </a:r>
            <a:r>
              <a:rPr lang="en-US" dirty="0" smtClean="0"/>
              <a:t>to the </a:t>
            </a:r>
            <a:r>
              <a:rPr lang="en-US" b="1" dirty="0" smtClean="0"/>
              <a:t>2024/25 season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Data includes </a:t>
            </a:r>
            <a:r>
              <a:rPr lang="en-US" b="1" dirty="0"/>
              <a:t>match stats</a:t>
            </a:r>
            <a:r>
              <a:rPr lang="en-US" dirty="0"/>
              <a:t>, </a:t>
            </a:r>
            <a:r>
              <a:rPr lang="en-US" b="1" dirty="0"/>
              <a:t>team performance</a:t>
            </a:r>
            <a:r>
              <a:rPr lang="en-US" dirty="0"/>
              <a:t>, and </a:t>
            </a:r>
            <a:r>
              <a:rPr lang="en-US" b="1" dirty="0"/>
              <a:t>bookmaker odds</a:t>
            </a:r>
            <a:r>
              <a:rPr lang="en-US" dirty="0"/>
              <a:t>.</a:t>
            </a:r>
          </a:p>
          <a:p>
            <a:r>
              <a:rPr lang="en-US" b="1" dirty="0"/>
              <a:t>🎯 Objective</a:t>
            </a:r>
          </a:p>
          <a:p>
            <a:pPr lvl="1"/>
            <a:r>
              <a:rPr lang="en-US" dirty="0"/>
              <a:t>Build a </a:t>
            </a:r>
            <a:r>
              <a:rPr lang="en-US" b="1" dirty="0"/>
              <a:t>machine learning model</a:t>
            </a:r>
            <a:r>
              <a:rPr lang="en-US" dirty="0"/>
              <a:t> to </a:t>
            </a:r>
            <a:r>
              <a:rPr lang="en-US" b="1" dirty="0"/>
              <a:t>predict match outcomes</a:t>
            </a:r>
            <a:r>
              <a:rPr lang="en-US" dirty="0"/>
              <a:t> (Home Win, Draw, Away Win).</a:t>
            </a:r>
          </a:p>
          <a:p>
            <a:pPr lvl="1"/>
            <a:r>
              <a:rPr lang="en-US" dirty="0"/>
              <a:t>Investigate how much </a:t>
            </a:r>
            <a:r>
              <a:rPr lang="en-US" b="1" dirty="0"/>
              <a:t>team statistics</a:t>
            </a:r>
            <a:r>
              <a:rPr lang="en-US" dirty="0"/>
              <a:t> and </a:t>
            </a:r>
            <a:r>
              <a:rPr lang="en-US" b="1" dirty="0"/>
              <a:t>betting odds</a:t>
            </a:r>
            <a:r>
              <a:rPr lang="en-US" dirty="0"/>
              <a:t> contribute to predictive accuracy.</a:t>
            </a:r>
          </a:p>
        </p:txBody>
      </p:sp>
    </p:spTree>
    <p:extLst>
      <p:ext uri="{BB962C8B-B14F-4D97-AF65-F5344CB8AC3E}">
        <p14:creationId xmlns:p14="http://schemas.microsoft.com/office/powerpoint/2010/main" val="976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-1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Preparation</a:t>
            </a:r>
          </a:p>
          <a:p>
            <a:pPr lvl="1"/>
            <a:r>
              <a:rPr lang="en-US" dirty="0"/>
              <a:t>Collected data from 27 CSV files containing </a:t>
            </a:r>
            <a:r>
              <a:rPr lang="en-US" b="1" dirty="0"/>
              <a:t>13,204 match records</a:t>
            </a:r>
            <a:r>
              <a:rPr lang="en-US" dirty="0"/>
              <a:t> from the </a:t>
            </a:r>
            <a:r>
              <a:rPr lang="en-US" b="1" dirty="0"/>
              <a:t>Premier League</a:t>
            </a:r>
            <a:r>
              <a:rPr lang="en-US" dirty="0"/>
              <a:t>, </a:t>
            </a:r>
            <a:r>
              <a:rPr lang="en-US" b="1" dirty="0"/>
              <a:t>Championship</a:t>
            </a:r>
            <a:r>
              <a:rPr lang="en-US" dirty="0"/>
              <a:t>, and </a:t>
            </a:r>
            <a:r>
              <a:rPr lang="en-US" b="1" dirty="0"/>
              <a:t>League One</a:t>
            </a:r>
            <a:r>
              <a:rPr lang="en-US" dirty="0"/>
              <a:t> (2016/17 to 2024/25).</a:t>
            </a:r>
          </a:p>
          <a:p>
            <a:pPr lvl="1"/>
            <a:r>
              <a:rPr lang="en-US" dirty="0"/>
              <a:t>Selected and renamed relevant columns for clarity.</a:t>
            </a:r>
          </a:p>
          <a:p>
            <a:pPr lvl="1"/>
            <a:r>
              <a:rPr lang="en-US" dirty="0"/>
              <a:t>Cleaned and standardized division names, engineered new features (e.g., </a:t>
            </a:r>
            <a:r>
              <a:rPr lang="en-US" b="1" dirty="0"/>
              <a:t>Season</a:t>
            </a:r>
            <a:r>
              <a:rPr lang="en-US" dirty="0"/>
              <a:t>, </a:t>
            </a:r>
            <a:r>
              <a:rPr lang="en-US" b="1" dirty="0"/>
              <a:t>Match Time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Normalized bookmaker probabilities to </a:t>
            </a:r>
            <a:r>
              <a:rPr lang="en-US" dirty="0" smtClean="0"/>
              <a:t>remove </a:t>
            </a:r>
            <a:r>
              <a:rPr lang="en-US" dirty="0"/>
              <a:t>the margin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Exploratory </a:t>
            </a:r>
            <a:r>
              <a:rPr lang="en-US" b="1" dirty="0"/>
              <a:t>Data Analysis (EDA)</a:t>
            </a:r>
          </a:p>
          <a:p>
            <a:pPr lvl="1"/>
            <a:r>
              <a:rPr lang="en-US" dirty="0"/>
              <a:t>Performed </a:t>
            </a:r>
            <a:r>
              <a:rPr lang="en-US" b="1" dirty="0"/>
              <a:t>descriptive statistics</a:t>
            </a:r>
            <a:r>
              <a:rPr lang="en-US" dirty="0"/>
              <a:t> on match outcomes, goals, red cards, and betting odds.</a:t>
            </a:r>
          </a:p>
          <a:p>
            <a:pPr lvl="1"/>
            <a:r>
              <a:rPr lang="en-US" dirty="0"/>
              <a:t>Created </a:t>
            </a:r>
            <a:r>
              <a:rPr lang="en-US" b="1" dirty="0"/>
              <a:t>visualizations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▪ Histograms (Goals, Odds)</a:t>
            </a:r>
            <a:br>
              <a:rPr lang="en-US" dirty="0"/>
            </a:br>
            <a:r>
              <a:rPr lang="en-US" dirty="0"/>
              <a:t>▪ Bar charts (Division, Result Counts)</a:t>
            </a:r>
            <a:br>
              <a:rPr lang="en-US" dirty="0"/>
            </a:br>
            <a:r>
              <a:rPr lang="en-US" dirty="0"/>
              <a:t>▪ Box plots (Goals by Division)</a:t>
            </a:r>
            <a:br>
              <a:rPr lang="en-US" dirty="0"/>
            </a:br>
            <a:r>
              <a:rPr lang="en-US" dirty="0"/>
              <a:t>▪ Scatter plots (Goals vs Goals, Odds vs Result Probabilities)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079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–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Machine Learning Pipeline</a:t>
            </a:r>
          </a:p>
          <a:p>
            <a:pPr lvl="1"/>
            <a:r>
              <a:rPr lang="en-US" dirty="0"/>
              <a:t>Defined the </a:t>
            </a:r>
            <a:r>
              <a:rPr lang="en-US" b="1" dirty="0"/>
              <a:t>target variable</a:t>
            </a:r>
            <a:r>
              <a:rPr lang="en-US" dirty="0"/>
              <a:t>: Match outcome (Home Win, Draw, Away Win).</a:t>
            </a:r>
          </a:p>
          <a:p>
            <a:pPr lvl="1"/>
            <a:r>
              <a:rPr lang="en-US" dirty="0"/>
              <a:t>Selected features including team stats and bookmaker odds.</a:t>
            </a:r>
          </a:p>
          <a:p>
            <a:pPr lvl="1"/>
            <a:r>
              <a:rPr lang="en-US" dirty="0"/>
              <a:t>Split the data into </a:t>
            </a:r>
            <a:r>
              <a:rPr lang="en-US" b="1" dirty="0"/>
              <a:t>training and test sets</a:t>
            </a:r>
            <a:r>
              <a:rPr lang="en-US" dirty="0"/>
              <a:t>, then trained classification models.</a:t>
            </a:r>
          </a:p>
          <a:p>
            <a:pPr lvl="1"/>
            <a:r>
              <a:rPr lang="en-US" dirty="0"/>
              <a:t>Evaluated model using </a:t>
            </a:r>
            <a:r>
              <a:rPr lang="en-US" b="1" dirty="0"/>
              <a:t>accuracy</a:t>
            </a:r>
            <a:r>
              <a:rPr lang="en-US" dirty="0"/>
              <a:t>, </a:t>
            </a:r>
            <a:r>
              <a:rPr lang="en-US" b="1" dirty="0"/>
              <a:t>confusion matrix</a:t>
            </a:r>
            <a:r>
              <a:rPr lang="en-US" dirty="0"/>
              <a:t>, and other performance metrics</a:t>
            </a:r>
            <a:r>
              <a:rPr lang="en-US" dirty="0" smtClean="0"/>
              <a:t>.</a:t>
            </a:r>
          </a:p>
          <a:p>
            <a:r>
              <a:rPr lang="en-US" b="1" dirty="0"/>
              <a:t>Power BI Dashboard</a:t>
            </a:r>
          </a:p>
          <a:p>
            <a:pPr lvl="1"/>
            <a:r>
              <a:rPr lang="en-US" dirty="0"/>
              <a:t>Built an </a:t>
            </a:r>
            <a:r>
              <a:rPr lang="en-US" b="1" dirty="0"/>
              <a:t>interactive dashboard</a:t>
            </a:r>
            <a:r>
              <a:rPr lang="en-US" dirty="0"/>
              <a:t> to present insights from the dataset and model.</a:t>
            </a:r>
          </a:p>
          <a:p>
            <a:pPr lvl="1"/>
            <a:r>
              <a:rPr lang="en-US" dirty="0"/>
              <a:t>Included filters, charts, and summary metrics for deeper exploration.</a:t>
            </a:r>
          </a:p>
        </p:txBody>
      </p:sp>
    </p:spTree>
    <p:extLst>
      <p:ext uri="{BB962C8B-B14F-4D97-AF65-F5344CB8AC3E}">
        <p14:creationId xmlns:p14="http://schemas.microsoft.com/office/powerpoint/2010/main" val="180991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RESULTS: RANDOM FOREST CLASSIFIER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99883" y="2572979"/>
            <a:ext cx="427170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r>
              <a:rPr lang="en-US" b="1" dirty="0"/>
              <a:t>Confusion Matrix</a:t>
            </a:r>
          </a:p>
          <a:p>
            <a:pPr lvl="1"/>
            <a:r>
              <a:rPr lang="en-US" dirty="0" smtClean="0"/>
              <a:t>Largest </a:t>
            </a:r>
            <a:r>
              <a:rPr lang="en-US" dirty="0"/>
              <a:t>success: </a:t>
            </a:r>
            <a:r>
              <a:rPr lang="en-US" b="1" dirty="0"/>
              <a:t>Home Wins</a:t>
            </a:r>
            <a:r>
              <a:rPr lang="en-US" dirty="0"/>
              <a:t> are predicted most accurately</a:t>
            </a:r>
          </a:p>
          <a:p>
            <a:pPr lvl="1"/>
            <a:r>
              <a:rPr lang="en-US" dirty="0"/>
              <a:t>Major confusion: </a:t>
            </a:r>
            <a:r>
              <a:rPr lang="en-US" b="1" dirty="0"/>
              <a:t>Draws</a:t>
            </a:r>
            <a:r>
              <a:rPr lang="en-US" dirty="0"/>
              <a:t> are often misclassified as </a:t>
            </a:r>
            <a:r>
              <a:rPr lang="en-US" dirty="0" smtClean="0"/>
              <a:t>Home wins</a:t>
            </a:r>
            <a:endParaRPr 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649" y="2511424"/>
            <a:ext cx="3351764" cy="23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8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RESULTS: RANDOM FOREST CLASSIFIER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86609" y="2332382"/>
            <a:ext cx="44262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Key Insights</a:t>
            </a: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Model is </a:t>
            </a:r>
            <a:r>
              <a:rPr lang="en-US" b="1" dirty="0"/>
              <a:t>reasonably effective at predicting wins</a:t>
            </a:r>
            <a:r>
              <a:rPr lang="en-US" dirty="0"/>
              <a:t>, especially </a:t>
            </a:r>
            <a:r>
              <a:rPr lang="en-US" b="1" dirty="0"/>
              <a:t>Home Wins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Draws</a:t>
            </a:r>
            <a:r>
              <a:rPr lang="en-US" dirty="0"/>
              <a:t> are hardest to predict </a:t>
            </a:r>
            <a:r>
              <a:rPr lang="en-US" dirty="0" smtClean="0"/>
              <a:t>due </a:t>
            </a:r>
            <a:r>
              <a:rPr lang="en-US" dirty="0"/>
              <a:t>to their low frequency and variance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Overall accuracy: </a:t>
            </a:r>
            <a:r>
              <a:rPr lang="en-US" b="1" dirty="0"/>
              <a:t>50%</a:t>
            </a:r>
            <a:r>
              <a:rPr lang="en-US" dirty="0"/>
              <a:t>, better than random guessing for a 3-class problem (baseline ≈ 33%)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2787094"/>
            <a:ext cx="4334480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– DATA DRIVEN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713" y="2132096"/>
            <a:ext cx="4875493" cy="3777622"/>
          </a:xfrm>
        </p:spPr>
        <p:txBody>
          <a:bodyPr/>
          <a:lstStyle/>
          <a:p>
            <a:r>
              <a:rPr lang="en-US" b="1" dirty="0"/>
              <a:t>🏠 Home Advantage is Predictable</a:t>
            </a:r>
          </a:p>
          <a:p>
            <a:pPr lvl="1"/>
            <a:r>
              <a:rPr lang="en-US" dirty="0"/>
              <a:t>The model </a:t>
            </a:r>
            <a:r>
              <a:rPr lang="en-US" b="1" dirty="0"/>
              <a:t>most accurately predicts Home Wins</a:t>
            </a:r>
            <a:r>
              <a:rPr lang="en-US" dirty="0"/>
              <a:t> (75% recall), reinforcing the strong </a:t>
            </a:r>
            <a:r>
              <a:rPr lang="en-US" b="1" dirty="0"/>
              <a:t>home advantage</a:t>
            </a:r>
            <a:r>
              <a:rPr lang="en-US" dirty="0"/>
              <a:t> in English football.</a:t>
            </a:r>
          </a:p>
          <a:p>
            <a:r>
              <a:rPr lang="en-US" b="1" dirty="0"/>
              <a:t>Recommendation:</a:t>
            </a:r>
            <a:r>
              <a:rPr lang="en-US" dirty="0"/>
              <a:t> Factor home advantage heavily when making match forecasts or setting odds.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4206" y="2126222"/>
            <a:ext cx="5330405" cy="3777622"/>
          </a:xfrm>
        </p:spPr>
        <p:txBody>
          <a:bodyPr/>
          <a:lstStyle/>
          <a:p>
            <a:r>
              <a:rPr lang="en-US" b="1" dirty="0" smtClean="0"/>
              <a:t>⚠️ </a:t>
            </a:r>
            <a:r>
              <a:rPr lang="en-US" b="1" dirty="0"/>
              <a:t>Draw Outcomes Are Highly Uncertain</a:t>
            </a:r>
          </a:p>
          <a:p>
            <a:pPr lvl="1"/>
            <a:r>
              <a:rPr lang="en-US" dirty="0"/>
              <a:t>Draws were the </a:t>
            </a:r>
            <a:r>
              <a:rPr lang="en-US" b="1" dirty="0"/>
              <a:t>least predictable outcome</a:t>
            </a:r>
            <a:r>
              <a:rPr lang="en-US" dirty="0"/>
              <a:t> — with only </a:t>
            </a:r>
            <a:r>
              <a:rPr lang="en-US" b="1" dirty="0"/>
              <a:t>7% recall</a:t>
            </a:r>
            <a:r>
              <a:rPr lang="en-US" dirty="0"/>
              <a:t>, they occur inconsistently across matches.</a:t>
            </a:r>
          </a:p>
          <a:p>
            <a:r>
              <a:rPr lang="en-US" b="1" dirty="0"/>
              <a:t>Recommendation:</a:t>
            </a:r>
            <a:r>
              <a:rPr lang="en-US" dirty="0"/>
              <a:t> Avoid over-reliance on predicting draws in betting or forecasting models; treat them as high-variance events.</a:t>
            </a:r>
          </a:p>
        </p:txBody>
      </p:sp>
    </p:spTree>
    <p:extLst>
      <p:ext uri="{BB962C8B-B14F-4D97-AF65-F5344CB8AC3E}">
        <p14:creationId xmlns:p14="http://schemas.microsoft.com/office/powerpoint/2010/main" val="105572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– DATA DRIVEN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713" y="2132096"/>
            <a:ext cx="4875493" cy="3777622"/>
          </a:xfrm>
        </p:spPr>
        <p:txBody>
          <a:bodyPr/>
          <a:lstStyle/>
          <a:p>
            <a:r>
              <a:rPr lang="en-US" b="1" dirty="0"/>
              <a:t>📈 Bookmaker Odds Add Predictive Value</a:t>
            </a:r>
          </a:p>
          <a:p>
            <a:pPr lvl="1"/>
            <a:r>
              <a:rPr lang="en-US" dirty="0"/>
              <a:t>Features derived from bookmaker odds contributed to the model’s ability to predict match results.</a:t>
            </a:r>
          </a:p>
          <a:p>
            <a:r>
              <a:rPr lang="en-US" b="1" dirty="0"/>
              <a:t>Recommendation:</a:t>
            </a:r>
            <a:r>
              <a:rPr lang="en-US" dirty="0"/>
              <a:t> Continue using </a:t>
            </a:r>
            <a:r>
              <a:rPr lang="en-US" b="1" dirty="0"/>
              <a:t>odds as signals</a:t>
            </a:r>
            <a:r>
              <a:rPr lang="en-US" dirty="0"/>
              <a:t> in predictive models or analytics dashboards.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4206" y="2126222"/>
            <a:ext cx="5330405" cy="3777622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en-US" b="1" dirty="0"/>
              <a:t>Match Result Prediction is Feasible</a:t>
            </a:r>
          </a:p>
          <a:p>
            <a:pPr lvl="1"/>
            <a:r>
              <a:rPr lang="en-US" dirty="0"/>
              <a:t>An overall accuracy of </a:t>
            </a:r>
            <a:r>
              <a:rPr lang="en-US" b="1" dirty="0"/>
              <a:t>50%</a:t>
            </a:r>
            <a:r>
              <a:rPr lang="en-US" dirty="0"/>
              <a:t> shows that modeling match outcomes is achievable and </a:t>
            </a:r>
            <a:r>
              <a:rPr lang="en-US" b="1" dirty="0"/>
              <a:t>better than random guessing</a:t>
            </a:r>
            <a:r>
              <a:rPr lang="en-US" dirty="0"/>
              <a:t> (33% baseline).</a:t>
            </a:r>
          </a:p>
          <a:p>
            <a:r>
              <a:rPr lang="en-US" b="1" dirty="0"/>
              <a:t>Recommendation:</a:t>
            </a:r>
            <a:r>
              <a:rPr lang="en-US" dirty="0"/>
              <a:t> Predictive modeling can be a </a:t>
            </a:r>
            <a:r>
              <a:rPr lang="en-US" b="1" dirty="0"/>
              <a:t>valuable support tool</a:t>
            </a:r>
            <a:r>
              <a:rPr lang="en-US" dirty="0"/>
              <a:t> for analysts, scouts, and strategic decision-makers.</a:t>
            </a:r>
          </a:p>
        </p:txBody>
      </p:sp>
    </p:spTree>
    <p:extLst>
      <p:ext uri="{BB962C8B-B14F-4D97-AF65-F5344CB8AC3E}">
        <p14:creationId xmlns:p14="http://schemas.microsoft.com/office/powerpoint/2010/main" val="16333797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216</TotalTime>
  <Words>822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Wisp</vt:lpstr>
      <vt:lpstr>Modeling Win, Draw, or Loss Outcomes in Football with Team Stats and Odds</vt:lpstr>
      <vt:lpstr>INTRODUCTION - 1</vt:lpstr>
      <vt:lpstr>INTRODUCTION - 2</vt:lpstr>
      <vt:lpstr>Methodology -1 </vt:lpstr>
      <vt:lpstr>Methodology – 2</vt:lpstr>
      <vt:lpstr>MODEL RESULTS: RANDOM FOREST CLASSIFIER</vt:lpstr>
      <vt:lpstr>MODEL RESULTS: RANDOM FOREST CLASSIFIER</vt:lpstr>
      <vt:lpstr>RECOMMENDATIONS – DATA DRIVEN SUGGESTIONS</vt:lpstr>
      <vt:lpstr>RECOMMENDATIONS – DATA DRIVEN SUGGESTIONS</vt:lpstr>
      <vt:lpstr>FUTURE WORK</vt:lpstr>
      <vt:lpstr>SUMMARY OF KEY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Fare Analysis – Big Data Assignment</dc:title>
  <dc:creator>user</dc:creator>
  <cp:lastModifiedBy>user</cp:lastModifiedBy>
  <cp:revision>20</cp:revision>
  <dcterms:created xsi:type="dcterms:W3CDTF">2025-07-27T14:54:13Z</dcterms:created>
  <dcterms:modified xsi:type="dcterms:W3CDTF">2025-08-03T02:01:24Z</dcterms:modified>
</cp:coreProperties>
</file>