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4" r:id="rId4"/>
    <p:sldId id="261" r:id="rId5"/>
    <p:sldId id="260" r:id="rId6"/>
    <p:sldId id="267" r:id="rId7"/>
    <p:sldId id="268" r:id="rId8"/>
    <p:sldId id="266" r:id="rId9"/>
    <p:sldId id="262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61622" autoAdjust="0"/>
  </p:normalViewPr>
  <p:slideViewPr>
    <p:cSldViewPr snapToGrid="0" showGuides="1">
      <p:cViewPr>
        <p:scale>
          <a:sx n="66" d="100"/>
          <a:sy n="66" d="100"/>
        </p:scale>
        <p:origin x="1998" y="48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6C7C0-8F51-192B-4588-435DCBD8C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B8A3-A050-4C10-B1BA-F136F06E50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5147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01DDC-7D31-4F20-BDEE-983DFB7DD02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809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589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2ABD-344C-3724-7983-57046B497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5B496-323C-9CBA-D6B1-CC9169952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3E5F2-0FEE-1625-B84A-7B54FB8C3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Imaging you are a pilot flying your airplane here.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Then a message comes in from air traffic control, telling you their systems are down following a ransomware attack.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They’ve lost visibility of all of these aircraft on their screens.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00821-6342-9359-F20C-57713A48E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114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A246-C1BB-4774-54E2-E233B22A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FB04E-9E6F-C264-78B9-CB47D5B38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A77C3-C9AD-457A-C8F1-FD6EC1A20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here’s a scene we’ve seen repeatedly on the news lately: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Flights cancelled, passengers stranded, check-in desks frozen.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cyberattack has shut down airport systems.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These kinds of disruptions were once unthinkable.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But the scale and sophistication of cyberattacks today are forcing entire industries to completely rethink how to manage risk.</a:t>
            </a:r>
          </a:p>
          <a:p>
            <a:endParaRPr lang="en-GB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NL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3E56E-8A77-1084-5116-B5BC2A03A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48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9F136-E0E6-2B89-5BB4-F454A2DD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BBDBB-B4BA-0191-BD7B-8FDBADD79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07785-B987-17E8-D582-460A1F9D1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with them also did the regulators. In response to these attacks, over the last few years, we have seen a clear shift in regulations moving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accountability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and with it, </a:t>
            </a:r>
            <a:r>
              <a:rPr lang="en-GB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liability</a:t>
            </a: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cyber risk upward</a:t>
            </a:r>
            <a:r>
              <a:rPr lang="en-GB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b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no longer just an operational issue; it is now a matter for senior leadership and the boardroom, d</a:t>
            </a:r>
            <a:r>
              <a:rPr lang="en-US" dirty="0" err="1"/>
              <a:t>emanding</a:t>
            </a:r>
            <a:r>
              <a:rPr lang="en-US" dirty="0"/>
              <a:t>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executive oversight, cross-departmental coordination, and governance integration (Makhanya, 2024)</a:t>
            </a:r>
            <a:endParaRPr lang="nl-NL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37C93-32DB-F8B9-3C86-609E1DB35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800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0C0C-2336-14A9-5683-CADBE6A5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C888D-B33F-38F6-F217-9B219463D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C1CE6-5B83-D2D2-AECA-B5753F22D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that is why I believe the most influential trend in risk management over the next five years is this: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 MANAGEMENT AS TOP MANAGEMENT RESPONSIBILITY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other words, risk management is no longer just a IT concern.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GB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It is becoming a leadership issue. </a:t>
            </a:r>
            <a:endParaRPr lang="nl-NL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D973E-7BE9-7E59-259E-073E86A29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8578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64D1-14DB-69DF-29B7-64346F0DC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2071B-21DA-F5A9-3A23-61B7E38A0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8B6B0-41A4-751A-9A76-B0DFB0DC9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SRM becomes a board-level responsibility, executives and board members start demanding real-time, high-quality data to make informed decisions.</a:t>
            </a:r>
            <a:br>
              <a:rPr lang="en-US" dirty="0"/>
            </a:br>
            <a:r>
              <a:rPr lang="en-US" dirty="0"/>
              <a:t>This naturally drives investment in better tools, methodologies, and techniques, including predictive analytics and AI or machine learning systems.</a:t>
            </a:r>
          </a:p>
          <a:p>
            <a:endParaRPr lang="en-US" dirty="0"/>
          </a:p>
          <a:p>
            <a:r>
              <a:rPr lang="en-US" dirty="0"/>
              <a:t>It also ensures that risk management aligns directly with business strategy and goals, supporting enterprise risk management</a:t>
            </a:r>
          </a:p>
          <a:p>
            <a:br>
              <a:rPr lang="en-US" dirty="0"/>
            </a:br>
            <a:r>
              <a:rPr lang="en-US" dirty="0"/>
              <a:t>Socially, it helps to create a culture of awareness for SRM throughout the </a:t>
            </a:r>
            <a:r>
              <a:rPr lang="en-US" dirty="0" err="1"/>
              <a:t>organisation</a:t>
            </a:r>
            <a:r>
              <a:rPr lang="en-US" dirty="0"/>
              <a:t>, as executives set the tone from the top.</a:t>
            </a:r>
          </a:p>
          <a:p>
            <a:endParaRPr lang="en-US" dirty="0"/>
          </a:p>
          <a:p>
            <a:r>
              <a:rPr lang="en-US" dirty="0"/>
              <a:t>Finally, this approach creates measurable business value by enhancing resilience and long-term trust.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BBB2E-8DAA-C569-DEE2-1EE254021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727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4EF5F-3922-C9EF-94C9-4719D56A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2EFF6-1101-6BAA-FB15-6B29E9E47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47F38-ACB2-C229-C289-98AAD6E6E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This shift also comes with challenges.</a:t>
            </a:r>
          </a:p>
          <a:p>
            <a:br>
              <a:rPr lang="en-US" dirty="0"/>
            </a:br>
            <a:r>
              <a:rPr lang="en-US" dirty="0"/>
              <a:t>The first is technical complexity. Many executives are not yet familiar with the depth of cybersecurity and SRM processes, which can be overwhelming.</a:t>
            </a:r>
            <a:br>
              <a:rPr lang="en-US" dirty="0"/>
            </a:br>
            <a:r>
              <a:rPr lang="en-US" dirty="0"/>
              <a:t>It means </a:t>
            </a:r>
            <a:r>
              <a:rPr lang="en-US" dirty="0" err="1"/>
              <a:t>organisations</a:t>
            </a:r>
            <a:r>
              <a:rPr lang="en-US" dirty="0"/>
              <a:t> must invest in new skills and training at the board level to help leaders interpret technical data and make informed decisions.</a:t>
            </a:r>
          </a:p>
          <a:p>
            <a:endParaRPr lang="en-US" dirty="0"/>
          </a:p>
          <a:p>
            <a:r>
              <a:rPr lang="en-US" dirty="0"/>
              <a:t>The second challenge is communication.</a:t>
            </a:r>
            <a:br>
              <a:rPr lang="en-US" dirty="0"/>
            </a:br>
            <a:r>
              <a:rPr lang="en-US" dirty="0"/>
              <a:t>The gap between technical experts and leadership can make it difficult to </a:t>
            </a:r>
            <a:r>
              <a:rPr lang="en-US" dirty="0" err="1"/>
              <a:t>prioritise</a:t>
            </a:r>
            <a:r>
              <a:rPr lang="en-US" dirty="0"/>
              <a:t> risks or translate complex findings into actionable business strategy.</a:t>
            </a:r>
            <a:br>
              <a:rPr lang="en-US" dirty="0"/>
            </a:br>
            <a:r>
              <a:rPr lang="en-US" dirty="0"/>
              <a:t>Addressing this gap will be essential for successful board-level accountability in SRM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ECA16-BAE8-B308-0FE7-41868A4E3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0690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6D4C-C8F5-0B85-2E29-16B8DFA03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2739F-3C6F-0CF2-5F20-06A1270AD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7A8257-F92E-B875-19A2-D4C2A239D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 of a cockpit captures how I see the future of SRM.</a:t>
            </a:r>
            <a:br>
              <a:rPr lang="en-US" dirty="0"/>
            </a:br>
            <a:r>
              <a:rPr lang="en-US" dirty="0"/>
              <a:t>The captain represents the executive or board member—responsible for steering the </a:t>
            </a:r>
            <a:r>
              <a:rPr lang="en-US" dirty="0" err="1"/>
              <a:t>organisation</a:t>
            </a:r>
            <a:r>
              <a:rPr lang="en-US" dirty="0"/>
              <a:t> safely through uncertainty.</a:t>
            </a:r>
            <a:br>
              <a:rPr lang="en-US" dirty="0"/>
            </a:br>
            <a:r>
              <a:rPr lang="en-US" dirty="0"/>
              <a:t>Just as a pilot relies on real-time flight data, leaders will depend on predictive analytics and AI-driven dashboards to understand their </a:t>
            </a:r>
            <a:r>
              <a:rPr lang="en-US" dirty="0" err="1"/>
              <a:t>organisation’s</a:t>
            </a:r>
            <a:r>
              <a:rPr lang="en-US" dirty="0"/>
              <a:t> risk position and make informed, timely decisions.</a:t>
            </a:r>
          </a:p>
          <a:p>
            <a:r>
              <a:rPr lang="en-US"/>
              <a:t>In short, the future of SRM will be leadership-driven and data-informed, integrating governance, technology, and strategy to strengthen resilience.”</a:t>
            </a:r>
          </a:p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DE14D-8523-9800-18FD-50A1A1696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6140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57121-798A-1BD1-063A-B995D729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19A7F-CD87-2DE8-4A93-A05446C59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8A8C52-D2C2-9EB5-1994-8E0678258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BED4-66A5-DA5E-DA21-CB5D8A3000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01DDC-7D31-4F20-BDEE-983DFB7DD025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32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6ECD-BBC2-0DBC-053E-9B01F49C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0C7D2-EADB-3369-D1C3-57A1ACE6F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4E44-873D-AEEF-B3B4-E3495A42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5F98-47EA-2E37-0D1F-330F5AF0B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310B-C4C0-5D68-B46E-9A8348C2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8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24B9-FB0E-1363-39D6-E006600E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5B3DA-7CB3-48EE-01B4-E6A4A79D5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53E4-4A49-5483-23A2-21287792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F2F57-2685-5268-9748-A02468A1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A7453-DF77-07A4-5614-DB25DBA6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52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12C64-C568-965E-CF51-628DAE7ED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313EB-40C3-6058-3A59-19D5B02E2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97B15-F02A-0E25-BD23-02D44A87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7BAEE-83FA-2401-03B6-E0B7334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889F6-B092-6F8B-E317-B7E946F6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391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628B-87D7-EC5F-9DBE-2FD676A3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8F707-D1A6-31E3-67D3-68FB0E530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A09-DD44-3342-0A56-AC3F5EF6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ED680-63CD-2AE6-42EC-FEAAB60A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E1A8-1515-CFB4-91DA-928CAC98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84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FCD4-5C7F-FB1D-BFEB-C78D87DB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CB2D3-78E7-AC63-78E9-47C5079E2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7A87-2944-4DF1-939A-B94A9B7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5791-93EE-9DE7-2142-EFA9DCBA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E08AB-BC3B-B0EF-30FD-2E3DB21C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46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BBC0-B086-DF7E-C7DF-79C6626B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2EAF-3583-C948-1AF5-56CDA265A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AED53-CF0C-0461-76AC-3122BC83E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43106-8D98-3F94-0FD6-CC637E04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86054-FB15-33AD-90F0-5374B1DA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614E6-A5F7-9BAA-A959-E2842B10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532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0606-3774-D4E0-0EED-BEFEB704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44A5-D13D-B83C-CE80-7C1D84EA5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1E27-5162-49C4-A9EC-90CAB3029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1F620-4B23-F0F1-3E61-3E6FA983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4BD68-008A-D23F-D35B-4F803E5BB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AC2C1-538A-C6A8-5D2D-0986C56C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C4963-10DA-A117-2781-879BA61E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8C41C-A9B9-C632-DC31-D7F985E7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61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058B-2BDB-2A34-8E59-1C710BDF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B6751-48FC-ED22-F418-E9050C3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328B6-217F-97E8-249D-7A676BE1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D3175-E8B3-A4A7-A88E-BB830F3E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66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764D3C-C3D3-C04C-71DF-D749D593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9973E-BC97-5FE0-BEFF-4B91541C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CAD59-8DEA-73D0-6957-1795BCFA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034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4FC3-88A6-9269-DC9D-FF93AB38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588E3-E4D3-EC57-7A14-51446A68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3CB76-279F-E408-A9AC-81A14C0B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4770-E731-D8A5-5373-BC3A93C5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D26C7-5E9E-442D-B2B6-41F10FF4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756DF-D2F0-8D4C-16A8-59DB9604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98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D8F1-405B-3A51-530F-BF9A00B4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4E345-EB8A-AA92-848D-A391848C4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78AE2-E80C-4CE4-5518-5968B586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1F70-B4C4-91E3-10F9-46D3D14E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040A-0D1B-90E6-0F96-8B0701C9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1FF7-D845-209D-909D-43D5D8AB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557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A6AE1-38A0-CEAA-6353-00A7C8ECC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A6277-2A7E-4EBC-F791-AC0B4C38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B54CC-C27B-C55D-E5C0-5E29AED0D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4AA33D-00B9-4C82-AD7A-F49E4FAB1DA2}" type="datetimeFigureOut">
              <a:rPr lang="nl-NL" smtClean="0"/>
              <a:t>20-10-2025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2B39-A86E-2E5F-45AE-D88CFF9EE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2225-F0F7-9E80-E07C-68331188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469DF-8AB1-4E5B-8B60-3051D5F02C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8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i.org/10.5772/intechopen.10038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trepreneur.com/building-a-business/what-are-future-trends-in-risk-managem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4C0163-0275-70FD-B862-646A340061A5}"/>
              </a:ext>
            </a:extLst>
          </p:cNvPr>
          <p:cNvSpPr txBox="1"/>
          <p:nvPr/>
        </p:nvSpPr>
        <p:spPr>
          <a:xfrm>
            <a:off x="1306285" y="432328"/>
            <a:ext cx="1018902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b="1" dirty="0"/>
          </a:p>
          <a:p>
            <a:pPr algn="ctr"/>
            <a:r>
              <a:rPr lang="en-GB" sz="3600" b="1" dirty="0"/>
              <a:t>The Great Debate - The Future of SRM</a:t>
            </a:r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3600" i="1" dirty="0"/>
          </a:p>
          <a:p>
            <a:endParaRPr lang="en-US" sz="2000" dirty="0"/>
          </a:p>
          <a:p>
            <a:r>
              <a:rPr lang="en-US" sz="2000" dirty="0"/>
              <a:t>UNIT 12 Seminar</a:t>
            </a:r>
          </a:p>
          <a:p>
            <a:r>
              <a:rPr lang="en-US" sz="2000" dirty="0"/>
              <a:t>Course: PGDip Cybersecurity</a:t>
            </a:r>
          </a:p>
          <a:p>
            <a:r>
              <a:rPr lang="en-US" sz="2000" dirty="0"/>
              <a:t>Module: Security and Risk Management July 2025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74D96-2BE9-0A6A-2ED5-BC1497694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67" y="1655233"/>
            <a:ext cx="3547533" cy="354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58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74BE-6544-69E7-C2F7-4C5DD149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187B3-961A-EBB9-99B0-E7F3DCA11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1281"/>
            <a:ext cx="12192000" cy="838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57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7F113-DB10-A3DD-1D89-2DE1F815D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AD646-032B-9CC7-7EF1-BC0192589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550"/>
            <a:ext cx="1219200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942CD-137A-7ACF-AD0F-0DF22FF0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307C6-CAC5-019E-034B-B0E4F13EE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00" y="1387619"/>
            <a:ext cx="1676060" cy="13047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B8B4D4-5677-2CB3-5090-DF1FB4ACD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4" y="2979352"/>
            <a:ext cx="1784092" cy="1742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C12DB-FC0D-BD10-109F-87AA75FBC7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12" y="4822726"/>
            <a:ext cx="1385436" cy="19442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754F66-2D11-EF03-6EC6-82D41376515D}"/>
              </a:ext>
            </a:extLst>
          </p:cNvPr>
          <p:cNvSpPr txBox="1"/>
          <p:nvPr/>
        </p:nvSpPr>
        <p:spPr>
          <a:xfrm>
            <a:off x="851794" y="535001"/>
            <a:ext cx="1118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REGULATORY DRIVERS ACCELERATING TOP MANAGEMENT ACCOUNTABILITY FOR SRM</a:t>
            </a: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D7B07A-6A3E-1EF6-5936-85C38B6B3655}"/>
              </a:ext>
            </a:extLst>
          </p:cNvPr>
          <p:cNvSpPr txBox="1"/>
          <p:nvPr/>
        </p:nvSpPr>
        <p:spPr>
          <a:xfrm>
            <a:off x="2929467" y="1716843"/>
            <a:ext cx="8720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NIS2:</a:t>
            </a:r>
            <a:r>
              <a:rPr lang="en-US" dirty="0"/>
              <a:t> </a:t>
            </a:r>
            <a:r>
              <a:rPr lang="en-GB" dirty="0"/>
              <a:t>Requires senior management to approve and oversee cybersecurity</a:t>
            </a:r>
          </a:p>
          <a:p>
            <a:r>
              <a:rPr lang="en-GB" dirty="0"/>
              <a:t>          policies, and makes them directly liable for failures.</a:t>
            </a:r>
            <a:endParaRPr lang="nl-NL" dirty="0"/>
          </a:p>
          <a:p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ECDC76-795C-9768-3B7F-BD8F08078339}"/>
              </a:ext>
            </a:extLst>
          </p:cNvPr>
          <p:cNvSpPr txBox="1"/>
          <p:nvPr/>
        </p:nvSpPr>
        <p:spPr>
          <a:xfrm>
            <a:off x="3047999" y="3403600"/>
            <a:ext cx="8602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b="1" dirty="0"/>
              <a:t>GDPR</a:t>
            </a:r>
            <a:r>
              <a:rPr lang="en-GB" dirty="0"/>
              <a:t>: Places responsibility on executives for data protection and introduces </a:t>
            </a:r>
          </a:p>
          <a:p>
            <a:pPr lvl="0"/>
            <a:r>
              <a:rPr lang="en-GB" dirty="0"/>
              <a:t>            personal liability for non-compliance.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CD47F1-9DD6-573D-4DE5-A4F40088B970}"/>
              </a:ext>
            </a:extLst>
          </p:cNvPr>
          <p:cNvSpPr txBox="1"/>
          <p:nvPr/>
        </p:nvSpPr>
        <p:spPr>
          <a:xfrm>
            <a:off x="3183467" y="5084002"/>
            <a:ext cx="8602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PART-IS:  Aviation regulation making senior management accountable for </a:t>
            </a:r>
          </a:p>
          <a:p>
            <a:r>
              <a:rPr lang="en-US" dirty="0"/>
              <a:t>                 information security risk and their influence on aviation safety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3486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6290-C29A-A378-C9EA-B1E067F3E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9CDC4-C362-0171-AEEF-C3CA0CF188D7}"/>
              </a:ext>
            </a:extLst>
          </p:cNvPr>
          <p:cNvSpPr txBox="1"/>
          <p:nvPr/>
        </p:nvSpPr>
        <p:spPr>
          <a:xfrm>
            <a:off x="1323109" y="1107389"/>
            <a:ext cx="10868891" cy="936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/>
              <a:t>MOST INFLUENCIAL TREND IN SRM IN THE NEXT FIVE YEARS:</a:t>
            </a:r>
            <a:r>
              <a:rPr lang="en-GB" sz="2400" b="1" dirty="0"/>
              <a:t> </a:t>
            </a:r>
            <a:r>
              <a:rPr lang="en-US" sz="2400" b="1" dirty="0"/>
              <a:t> </a:t>
            </a:r>
            <a:endParaRPr lang="en-US" sz="2400" b="1" i="1" dirty="0"/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nl-NL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B8268-65F9-612C-A902-5F3F9AE7D045}"/>
              </a:ext>
            </a:extLst>
          </p:cNvPr>
          <p:cNvSpPr txBox="1"/>
          <p:nvPr/>
        </p:nvSpPr>
        <p:spPr>
          <a:xfrm>
            <a:off x="958849" y="2461567"/>
            <a:ext cx="1086889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RISK MANAGEMENT AS A</a:t>
            </a:r>
          </a:p>
          <a:p>
            <a:pPr algn="ctr"/>
            <a:r>
              <a:rPr lang="en-GB" sz="4400" b="1" dirty="0">
                <a:solidFill>
                  <a:schemeClr val="accent1">
                    <a:lumMod val="75000"/>
                  </a:schemeClr>
                </a:solidFill>
              </a:rPr>
              <a:t>TOP MANAGEMENT ACCOUNTABLITY</a:t>
            </a:r>
            <a:endParaRPr lang="nl-NL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66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DC62-2401-7B42-91BE-B196B8CE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1F08F2-B0F2-3A0A-2DE9-F349A684B77C}"/>
              </a:ext>
            </a:extLst>
          </p:cNvPr>
          <p:cNvSpPr txBox="1"/>
          <p:nvPr/>
        </p:nvSpPr>
        <p:spPr>
          <a:xfrm>
            <a:off x="1219199" y="772068"/>
            <a:ext cx="10041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BENEFITS OF RISK MANAGEMENT AS TOP MANAGEMENT ACCOUNTABILITY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761B4-FF89-2997-3BB4-0D58F511C73B}"/>
              </a:ext>
            </a:extLst>
          </p:cNvPr>
          <p:cNvSpPr txBox="1"/>
          <p:nvPr/>
        </p:nvSpPr>
        <p:spPr>
          <a:xfrm>
            <a:off x="1219199" y="1443841"/>
            <a:ext cx="106172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Drives innovation in tools, methodologies, and techniques</a:t>
            </a:r>
            <a:r>
              <a:rPr lang="en-US" sz="2400" dirty="0"/>
              <a:t> as executives and boards demand high-quality, real-time data for decision-making, such as predictive analytics, AI, and machine learning (Lopez, 2025).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Aligns SRM with business strategy and </a:t>
            </a:r>
            <a:r>
              <a:rPr lang="en-US" sz="2400" b="1" dirty="0" err="1"/>
              <a:t>organisational</a:t>
            </a:r>
            <a:r>
              <a:rPr lang="en-US" sz="2400" b="1" dirty="0"/>
              <a:t> goals</a:t>
            </a:r>
            <a:r>
              <a:rPr lang="en-US" sz="2400" dirty="0"/>
              <a:t>, strengthening enterprise risk management (ERM) integration (Chaput, 2024).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Enhances </a:t>
            </a:r>
            <a:r>
              <a:rPr lang="en-US" sz="2400" b="1" dirty="0" err="1"/>
              <a:t>organisational</a:t>
            </a:r>
            <a:r>
              <a:rPr lang="en-US" sz="2400" b="1" dirty="0"/>
              <a:t> culture and awareness</a:t>
            </a:r>
            <a:r>
              <a:rPr lang="en-US" sz="2400" dirty="0"/>
              <a:t>, as leadership models responsible security </a:t>
            </a:r>
            <a:r>
              <a:rPr lang="en-US" sz="2400" dirty="0" err="1"/>
              <a:t>behaviour</a:t>
            </a:r>
            <a:r>
              <a:rPr lang="en-US" sz="2400" dirty="0"/>
              <a:t> from the top down.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Creates business value</a:t>
            </a:r>
            <a:r>
              <a:rPr lang="en-US" sz="2400" dirty="0"/>
              <a:t> through improved resilience, stakeholder trust, and competitive advantage (Chaput, 2024).</a:t>
            </a:r>
          </a:p>
        </p:txBody>
      </p:sp>
    </p:spTree>
    <p:extLst>
      <p:ext uri="{BB962C8B-B14F-4D97-AF65-F5344CB8AC3E}">
        <p14:creationId xmlns:p14="http://schemas.microsoft.com/office/powerpoint/2010/main" val="9136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2BF-18D8-746D-C3CD-E70728801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53D6CC-9AEB-F0EE-BF0D-BB9850E2D1B5}"/>
              </a:ext>
            </a:extLst>
          </p:cNvPr>
          <p:cNvSpPr txBox="1"/>
          <p:nvPr/>
        </p:nvSpPr>
        <p:spPr>
          <a:xfrm>
            <a:off x="1219200" y="772068"/>
            <a:ext cx="10021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 OF RISK MANAGEMENT AS TOP MANAGEMENT ACCOUNTABILITY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C05F4-66C6-0DAB-4FC6-0D25E2310BEB}"/>
              </a:ext>
            </a:extLst>
          </p:cNvPr>
          <p:cNvSpPr txBox="1"/>
          <p:nvPr/>
        </p:nvSpPr>
        <p:spPr>
          <a:xfrm>
            <a:off x="551793" y="1720840"/>
            <a:ext cx="103421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 complexity: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May overwhelm some executives who are unfamiliar with the depth of cybersecurity and SRM processes.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Communication gap between technical experts and leadership: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hinder effective understanding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prioritisation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risk.</a:t>
            </a:r>
            <a:endParaRPr lang="nl-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21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6564C-09B9-2A57-FEF6-3B170301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8E3E4-E6EB-B0F7-2714-16FFD469DBA3}"/>
              </a:ext>
            </a:extLst>
          </p:cNvPr>
          <p:cNvSpPr txBox="1"/>
          <p:nvPr/>
        </p:nvSpPr>
        <p:spPr>
          <a:xfrm>
            <a:off x="1219200" y="772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 – THE FUTURE OF SRM</a:t>
            </a:r>
            <a:endParaRPr lang="nl-NL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DF23-44D1-5945-B5D0-E978CB810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6" y="2065045"/>
            <a:ext cx="5132034" cy="3421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9049E-9C8C-8003-CE5C-1D456D12C176}"/>
              </a:ext>
            </a:extLst>
          </p:cNvPr>
          <p:cNvSpPr txBox="1"/>
          <p:nvPr/>
        </p:nvSpPr>
        <p:spPr>
          <a:xfrm>
            <a:off x="377372" y="269033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Future SRM will depend on leadership-driven, data-informed governance.</a:t>
            </a:r>
          </a:p>
          <a:p>
            <a:br>
              <a:rPr lang="en-US" dirty="0"/>
            </a:br>
            <a:r>
              <a:rPr lang="en-US" dirty="0"/>
              <a:t>Like a pilot using real-time instruments to navigate risk, executives will rely on AI and predictive analytics to guide strategic decisions and enhance resilience.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823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C49D-45FE-B50B-303A-DA274FAD4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A069CE-5B18-9716-AE21-8D6C64EB9FC0}"/>
              </a:ext>
            </a:extLst>
          </p:cNvPr>
          <p:cNvSpPr txBox="1"/>
          <p:nvPr/>
        </p:nvSpPr>
        <p:spPr>
          <a:xfrm>
            <a:off x="1295400" y="7868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nl-NL" altLang="nl-N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D0404-91EE-40CF-6336-7D0D4E6E685C}"/>
              </a:ext>
            </a:extLst>
          </p:cNvPr>
          <p:cNvSpPr txBox="1"/>
          <p:nvPr/>
        </p:nvSpPr>
        <p:spPr>
          <a:xfrm>
            <a:off x="1295400" y="1500485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Chaput, B. (2024) </a:t>
            </a:r>
            <a:r>
              <a:rPr lang="en-GB" i="1" dirty="0"/>
              <a:t>Enterprise Cyber Risk Management as a Value Creator: Leverage Cybersecurity for Competitive Advantage</a:t>
            </a:r>
            <a:r>
              <a:rPr lang="en-GB" dirty="0"/>
              <a:t>. 1st ed. 2024. Berkeley, CA: </a:t>
            </a:r>
            <a:r>
              <a:rPr lang="en-GB" dirty="0" err="1"/>
              <a:t>Apress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81B70-F303-6084-876B-CA84C36ED7DC}"/>
              </a:ext>
            </a:extLst>
          </p:cNvPr>
          <p:cNvSpPr txBox="1"/>
          <p:nvPr/>
        </p:nvSpPr>
        <p:spPr>
          <a:xfrm>
            <a:off x="1295400" y="2205588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Makhanya, M.T.B. (2024) ‘The implications for risk 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anagement in the era of technological </a:t>
            </a:r>
            <a:r>
              <a:rPr lang="en-GB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dvancements’. In: </a:t>
            </a:r>
            <a:r>
              <a:rPr lang="en-GB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Future of Risk Management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London: </a:t>
            </a:r>
            <a:r>
              <a:rPr lang="en-GB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IntechOpen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1800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https://www.doi.org/10.5772/intechopen.1003899</a:t>
            </a:r>
            <a:r>
              <a:rPr lang="en-GB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(Accessed 17 Oct. 2025).</a:t>
            </a:r>
            <a:endParaRPr lang="nl-NL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46DD7-EB91-F346-9A6A-5C656702A38F}"/>
              </a:ext>
            </a:extLst>
          </p:cNvPr>
          <p:cNvSpPr txBox="1"/>
          <p:nvPr/>
        </p:nvSpPr>
        <p:spPr>
          <a:xfrm>
            <a:off x="1295400" y="3187690"/>
            <a:ext cx="10553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‌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Lopez, J. (2025) ‘What Are Future Trends in Risk Management?’, </a:t>
            </a:r>
            <a:r>
              <a:rPr lang="en-US" i="1" dirty="0">
                <a:latin typeface="Arial" panose="020B0604020202020204" pitchFamily="34" charset="0"/>
                <a:cs typeface="Times New Roman" panose="02020603050405020304" pitchFamily="18" charset="0"/>
              </a:rPr>
              <a:t>Entrepreneur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. Available at: 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  <a:hlinkClick r:id="rId4"/>
              </a:rPr>
              <a:t>https://www.entrepreneur.com/building-a-business/what-are-future-trends-in-risk-managemen</a:t>
            </a:r>
            <a:r>
              <a:rPr lang="en-US" dirty="0">
                <a:latin typeface="Arial" panose="020B0604020202020204" pitchFamily="34" charset="0"/>
                <a:cs typeface="Times New Roman" panose="02020603050405020304" pitchFamily="18" charset="0"/>
              </a:rPr>
              <a:t>  (Accessed 15 Oct. 2025].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2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969</Words>
  <Application>Microsoft Office PowerPoint</Application>
  <PresentationFormat>Widescreen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-</dc:creator>
  <cp:lastModifiedBy>Miriam -</cp:lastModifiedBy>
  <cp:revision>41</cp:revision>
  <cp:lastPrinted>2025-10-20T15:38:57Z</cp:lastPrinted>
  <dcterms:created xsi:type="dcterms:W3CDTF">2025-10-05T09:17:10Z</dcterms:created>
  <dcterms:modified xsi:type="dcterms:W3CDTF">2025-10-20T17:11:05Z</dcterms:modified>
</cp:coreProperties>
</file>