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7A492-C279-46E9-94FA-C5C153E182E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46FCF-08A0-4FD6-8B1D-02274A08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889D4B-C689-F241-BA6C-B8B813EA95C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549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0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3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8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9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1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6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1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0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F181-CF34-AD48-BE6F-C279EDA67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159926"/>
            <a:ext cx="8839200" cy="6124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7836363" y="6634152"/>
            <a:ext cx="1164167" cy="1497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98911"/>
            <a:ext cx="8229600" cy="516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8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5444" y="6615080"/>
            <a:ext cx="620110" cy="220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A76F181-CF34-AD48-BE6F-C279EDA672E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5029" y="1017234"/>
            <a:ext cx="8131771" cy="75"/>
          </a:xfrm>
          <a:prstGeom prst="line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5565" y="6575086"/>
            <a:ext cx="2300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© EyeLock</a:t>
            </a:r>
            <a:r>
              <a:rPr lang="en-US" sz="1000" baseline="0" dirty="0">
                <a:solidFill>
                  <a:srgbClr val="FFFFFF"/>
                </a:solidFill>
                <a:latin typeface="Arial"/>
                <a:cs typeface="Arial"/>
              </a:rPr>
              <a:t>, LLC, All Rights Reserved</a:t>
            </a:r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93441" y="6575086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Proprietary</a:t>
            </a:r>
            <a:r>
              <a:rPr lang="en-US" sz="1000" baseline="0" dirty="0">
                <a:solidFill>
                  <a:srgbClr val="FFFFFF"/>
                </a:solidFill>
                <a:latin typeface="Arial"/>
                <a:cs typeface="Arial"/>
              </a:rPr>
              <a:t> &amp; Confidential</a:t>
            </a:r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19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0" i="0" kern="1200" spc="0">
          <a:solidFill>
            <a:srgbClr val="56B41F"/>
          </a:solidFill>
          <a:latin typeface="Rockwell"/>
          <a:ea typeface="+mj-ea"/>
          <a:cs typeface="Rockwel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"/>
          <a:ea typeface="+mn-ea"/>
          <a:cs typeface="Arial"/>
        </a:defRPr>
      </a:lvl1pPr>
      <a:lvl2pPr marL="455613" indent="-225425" algn="l" defTabSz="403225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682625" indent="-171450" algn="l" defTabSz="457200" rtl="0" eaLnBrk="1" latinLnBrk="0" hangingPunct="1">
        <a:spcBef>
          <a:spcPct val="20000"/>
        </a:spcBef>
        <a:buFont typeface="Arial"/>
        <a:buChar char="•"/>
        <a:tabLst/>
        <a:defRPr sz="11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908050" indent="-173038" algn="l" defTabSz="457200" rtl="0" eaLnBrk="1" latinLnBrk="0" hangingPunct="1">
        <a:spcBef>
          <a:spcPct val="20000"/>
        </a:spcBef>
        <a:buFont typeface="Arial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1084263" indent="-228600" algn="l" defTabSz="457200" rtl="0" eaLnBrk="1" latinLnBrk="0" hangingPunct="1">
        <a:spcBef>
          <a:spcPct val="20000"/>
        </a:spcBef>
        <a:buFont typeface="Arial"/>
        <a:buChar char="»"/>
        <a:tabLst/>
        <a:defRPr sz="105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20" y="3428443"/>
            <a:ext cx="5528759" cy="14700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A detail tutorial of GLCM algorithm</a:t>
            </a:r>
            <a:endParaRPr lang="en-US" sz="3600" spc="0" dirty="0">
              <a:latin typeface="Rockwell"/>
              <a:cs typeface="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58" y="5147129"/>
            <a:ext cx="2587975" cy="68579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Rockwell"/>
                <a:cs typeface="Rockwell"/>
              </a:rPr>
              <a:t>Mohammad Shamim Imtiaz</a:t>
            </a:r>
          </a:p>
        </p:txBody>
      </p:sp>
    </p:spTree>
    <p:extLst>
      <p:ext uri="{BB962C8B-B14F-4D97-AF65-F5344CB8AC3E}">
        <p14:creationId xmlns:p14="http://schemas.microsoft.com/office/powerpoint/2010/main" val="219383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texture Properties of GLCM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29850"/>
            <a:ext cx="3808244" cy="45259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Contrast</a:t>
            </a:r>
          </a:p>
          <a:p>
            <a:endParaRPr lang="en-US" dirty="0"/>
          </a:p>
          <a:p>
            <a:r>
              <a:rPr lang="en-US" dirty="0"/>
              <a:t>Dissimilarity</a:t>
            </a:r>
          </a:p>
          <a:p>
            <a:endParaRPr lang="en-US" dirty="0"/>
          </a:p>
          <a:p>
            <a:r>
              <a:rPr lang="en-US" dirty="0"/>
              <a:t>Homogeneity</a:t>
            </a:r>
          </a:p>
          <a:p>
            <a:endParaRPr lang="en-US" dirty="0"/>
          </a:p>
          <a:p>
            <a:r>
              <a:rPr lang="en-US" dirty="0"/>
              <a:t>ASM</a:t>
            </a:r>
          </a:p>
          <a:p>
            <a:endParaRPr lang="en-US" dirty="0"/>
          </a:p>
          <a:p>
            <a:r>
              <a:rPr lang="en-US" dirty="0"/>
              <a:t>Energy</a:t>
            </a:r>
          </a:p>
          <a:p>
            <a:endParaRPr lang="en-US" dirty="0"/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P is the GLCM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2" name="Picture 4" descr="\sum_{i,j=0}^{levels-1} P_{i,j}(i-j)^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129850"/>
            <a:ext cx="1476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sum_{i,j=0}^{levels-1}P_{i,j}|i-j|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609483"/>
            <a:ext cx="13620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sum_{i,j=0}^{levels-1}\frac{P_{i,j}}{1+(i-j)^2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163986"/>
            <a:ext cx="12096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sum_{i,j=0}^{levels-1} P_{i,j}^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66266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sqrt{ASM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211855"/>
            <a:ext cx="561975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\sum_{i,j=0}^{levels-1} P_{i,j}\left[\frac{(i-\mu_i) \&#10;(j-\mu_j)}{\sqrt{(\sigma_i^2)(\sigma_j^2)}}\right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708435"/>
            <a:ext cx="22002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38511" y="1129850"/>
            <a:ext cx="4096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 contrast increase away from the diagonal, create a weight that increases as distance from the diagonal increases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create weights so that the calculation results in a larger figure when there is great contrast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Second degree measure</a:t>
            </a:r>
          </a:p>
        </p:txBody>
      </p:sp>
    </p:spTree>
    <p:extLst>
      <p:ext uri="{BB962C8B-B14F-4D97-AF65-F5344CB8AC3E}">
        <p14:creationId xmlns:p14="http://schemas.microsoft.com/office/powerpoint/2010/main" val="287657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texture Properties of GLCM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29850"/>
            <a:ext cx="3808244" cy="4525963"/>
          </a:xfrm>
        </p:spPr>
        <p:txBody>
          <a:bodyPr/>
          <a:lstStyle/>
          <a:p>
            <a:r>
              <a:rPr lang="en-US" dirty="0"/>
              <a:t>Contrast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Dissimilarity</a:t>
            </a:r>
          </a:p>
          <a:p>
            <a:endParaRPr lang="en-US" dirty="0"/>
          </a:p>
          <a:p>
            <a:r>
              <a:rPr lang="en-US" dirty="0"/>
              <a:t>Homogeneity</a:t>
            </a:r>
          </a:p>
          <a:p>
            <a:endParaRPr lang="en-US" dirty="0"/>
          </a:p>
          <a:p>
            <a:r>
              <a:rPr lang="en-US" dirty="0"/>
              <a:t>ASM</a:t>
            </a:r>
          </a:p>
          <a:p>
            <a:endParaRPr lang="en-US" dirty="0"/>
          </a:p>
          <a:p>
            <a:r>
              <a:rPr lang="en-US" dirty="0"/>
              <a:t>Energy</a:t>
            </a:r>
          </a:p>
          <a:p>
            <a:endParaRPr lang="en-US" dirty="0"/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P is the GLCM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2" name="Picture 4" descr="\sum_{i,j=0}^{levels-1} P_{i,j}(i-j)^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129850"/>
            <a:ext cx="1476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sum_{i,j=0}^{levels-1}P_{i,j}|i-j|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609483"/>
            <a:ext cx="13620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sum_{i,j=0}^{levels-1}\frac{P_{i,j}}{1+(i-j)^2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163986"/>
            <a:ext cx="12096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sum_{i,j=0}^{levels-1} P_{i,j}^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66266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sqrt{ASM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211855"/>
            <a:ext cx="561975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\sum_{i,j=0}^{levels-1} P_{i,j}\left[\frac{(i-\mu_i) \&#10;(j-\mu_j)}{\sqrt{(\sigma_i^2)(\sigma_j^2)}}\right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708435"/>
            <a:ext cx="22002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38511" y="1129850"/>
            <a:ext cx="4096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 the dissimilarity measure weights increase linearly, as one moves away from the diagonal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First degree measure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496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texture Properties of GLCM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29850"/>
            <a:ext cx="3808244" cy="4525963"/>
          </a:xfrm>
        </p:spPr>
        <p:txBody>
          <a:bodyPr/>
          <a:lstStyle/>
          <a:p>
            <a:r>
              <a:rPr lang="en-US" dirty="0"/>
              <a:t>Contrast</a:t>
            </a:r>
          </a:p>
          <a:p>
            <a:endParaRPr lang="en-US" dirty="0"/>
          </a:p>
          <a:p>
            <a:r>
              <a:rPr lang="en-US" dirty="0"/>
              <a:t>Dissimilarity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Homogeneity</a:t>
            </a:r>
          </a:p>
          <a:p>
            <a:endParaRPr lang="en-US" dirty="0"/>
          </a:p>
          <a:p>
            <a:r>
              <a:rPr lang="en-US" dirty="0"/>
              <a:t>ASM</a:t>
            </a:r>
          </a:p>
          <a:p>
            <a:endParaRPr lang="en-US" dirty="0"/>
          </a:p>
          <a:p>
            <a:r>
              <a:rPr lang="en-US" dirty="0"/>
              <a:t>Energy</a:t>
            </a:r>
          </a:p>
          <a:p>
            <a:endParaRPr lang="en-US" dirty="0"/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P is the GLCM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2" name="Picture 4" descr="\sum_{i,j=0}^{levels-1} P_{i,j}(i-j)^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129850"/>
            <a:ext cx="1476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sum_{i,j=0}^{levels-1}P_{i,j}|i-j|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609483"/>
            <a:ext cx="13620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sum_{i,j=0}^{levels-1}\frac{P_{i,j}}{1+(i-j)^2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163986"/>
            <a:ext cx="12096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sum_{i,j=0}^{levels-1} P_{i,j}^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66266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sqrt{ASM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211855"/>
            <a:ext cx="561975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\sum_{i,j=0}^{levels-1} P_{i,j}\left[\frac{(i-\mu_i) \&#10;(j-\mu_j)}{\sqrt{(\sigma_i^2)(\sigma_j^2)}}\right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708435"/>
            <a:ext cx="22002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38511" y="1129850"/>
            <a:ext cx="40967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Dissimilarity and Contrast result in larger numbers for more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contrasty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windows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If weights decrease away from the diagonal, the result will be larger for windows with little contrast, which is homogeneity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765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texture Properties of GLCM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29850"/>
            <a:ext cx="3808244" cy="4525963"/>
          </a:xfrm>
        </p:spPr>
        <p:txBody>
          <a:bodyPr/>
          <a:lstStyle/>
          <a:p>
            <a:r>
              <a:rPr lang="en-US" dirty="0"/>
              <a:t>Contrast</a:t>
            </a:r>
          </a:p>
          <a:p>
            <a:endParaRPr lang="en-US" dirty="0"/>
          </a:p>
          <a:p>
            <a:r>
              <a:rPr lang="en-US" dirty="0"/>
              <a:t>Dissimilarity</a:t>
            </a:r>
          </a:p>
          <a:p>
            <a:endParaRPr lang="en-US" dirty="0"/>
          </a:p>
          <a:p>
            <a:r>
              <a:rPr lang="en-US" dirty="0"/>
              <a:t>Homogeneity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ASM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Energy</a:t>
            </a:r>
          </a:p>
          <a:p>
            <a:endParaRPr lang="en-US" dirty="0"/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P is the GLCM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2" name="Picture 4" descr="\sum_{i,j=0}^{levels-1} P_{i,j}(i-j)^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129850"/>
            <a:ext cx="1476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sum_{i,j=0}^{levels-1}P_{i,j}|i-j|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609483"/>
            <a:ext cx="13620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sum_{i,j=0}^{levels-1}\frac{P_{i,j}}{1+(i-j)^2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163986"/>
            <a:ext cx="12096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sum_{i,j=0}^{levels-1} P_{i,j}^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66266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sqrt{ASM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211855"/>
            <a:ext cx="561975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\sum_{i,j=0}^{levels-1} P_{i,j}\left[\frac{(i-\mu_i) \&#10;(j-\mu_j)}{\sqrt{(\sigma_i^2)(\sigma_j^2)}}\right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708435"/>
            <a:ext cx="22002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38511" y="1129850"/>
            <a:ext cx="40967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Orderliness measures, like contrast measures, use a weighted average of the GLCM values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weight is constructed related to how many times a given pair occurs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 weight that increases with commonness will yield a texture measure that increases with orderliness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 weight that decreases with commonness yields a texture measure that increases with disorder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Since the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Pij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 values in the GLCM are already a measure of commonness of occurrence, it makes sense to use them in some form as weights for themselves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square root of the ASM is sometimes used as a texture measure, and is called 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260079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texture Properties of GLCM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29850"/>
            <a:ext cx="3808244" cy="4525963"/>
          </a:xfrm>
        </p:spPr>
        <p:txBody>
          <a:bodyPr/>
          <a:lstStyle/>
          <a:p>
            <a:r>
              <a:rPr lang="en-US" dirty="0"/>
              <a:t>Contrast</a:t>
            </a:r>
          </a:p>
          <a:p>
            <a:endParaRPr lang="en-US" dirty="0"/>
          </a:p>
          <a:p>
            <a:r>
              <a:rPr lang="en-US" dirty="0"/>
              <a:t>Dissimilarity</a:t>
            </a:r>
          </a:p>
          <a:p>
            <a:endParaRPr lang="en-US" dirty="0"/>
          </a:p>
          <a:p>
            <a:r>
              <a:rPr lang="en-US" dirty="0"/>
              <a:t>Homogeneity</a:t>
            </a:r>
          </a:p>
          <a:p>
            <a:endParaRPr lang="en-US" dirty="0"/>
          </a:p>
          <a:p>
            <a:r>
              <a:rPr lang="en-US" dirty="0"/>
              <a:t>ASM</a:t>
            </a:r>
          </a:p>
          <a:p>
            <a:endParaRPr lang="en-US" dirty="0"/>
          </a:p>
          <a:p>
            <a:r>
              <a:rPr lang="en-US" dirty="0"/>
              <a:t>Energy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P is the GLCM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2" name="Picture 4" descr="\sum_{i,j=0}^{levels-1} P_{i,j}(i-j)^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129850"/>
            <a:ext cx="1476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sum_{i,j=0}^{levels-1}P_{i,j}|i-j|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609483"/>
            <a:ext cx="13620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sum_{i,j=0}^{levels-1}\frac{P_{i,j}}{1+(i-j)^2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163986"/>
            <a:ext cx="12096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sum_{i,j=0}^{levels-1} P_{i,j}^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66266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sqrt{ASM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211855"/>
            <a:ext cx="561975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\sum_{i,j=0}^{levels-1} P_{i,j}\left[\frac{(i-\mu_i) \&#10;(j-\mu_j)}{\sqrt{(\sigma_i^2)(\sigma_j^2)}}\right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708435"/>
            <a:ext cx="22002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38511" y="1129850"/>
            <a:ext cx="409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Correlation texture measures the linear dependency of grey levels on those of neighboring pixels</a:t>
            </a:r>
          </a:p>
        </p:txBody>
      </p:sp>
    </p:spTree>
    <p:extLst>
      <p:ext uri="{BB962C8B-B14F-4D97-AF65-F5344CB8AC3E}">
        <p14:creationId xmlns:p14="http://schemas.microsoft.com/office/powerpoint/2010/main" val="174482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GLCM can be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850"/>
            <a:ext cx="3478696" cy="452596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The result of a texture calculation is a single number representing the entire window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This number is put in the place of the center pixel of the window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Then the window is moved one pixel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and the process is repeated of calculating a new GLCM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and a new texture measure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In this way an entire image is built up of texture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That’s how different texture properties of GLCM can be calculated of sky and grass images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44" y="1129850"/>
            <a:ext cx="4498762" cy="39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3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begin with an example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844" r="6009" b="8285"/>
          <a:stretch/>
        </p:blipFill>
        <p:spPr>
          <a:xfrm>
            <a:off x="457200" y="1015749"/>
            <a:ext cx="2528516" cy="236355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453121"/>
            <a:ext cx="3399845" cy="25622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4x4 matrix will be used as an example through out this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step build a frame work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495800" y="1378210"/>
            <a:ext cx="40386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5613" indent="-225425" algn="l" defTabSz="403225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682625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08050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84263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36056"/>
            <a:ext cx="839269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1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matrix frame work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844" r="6009" b="8285"/>
          <a:stretch/>
        </p:blipFill>
        <p:spPr>
          <a:xfrm>
            <a:off x="597498" y="1058680"/>
            <a:ext cx="2528516" cy="23635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495800" y="1378210"/>
            <a:ext cx="40386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5613" indent="-225425" algn="l" defTabSz="403225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682625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08050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84263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36056"/>
            <a:ext cx="8392696" cy="1810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373" y="2361357"/>
            <a:ext cx="4995453" cy="1161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5255" y="1960052"/>
            <a:ext cx="353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Fill in the matrix framework with 1 pixel offset</a:t>
            </a:r>
          </a:p>
        </p:txBody>
      </p:sp>
      <p:sp>
        <p:nvSpPr>
          <p:cNvPr id="13" name="Rectangle: Rounded Corners 12"/>
          <p:cNvSpPr/>
          <p:nvPr/>
        </p:nvSpPr>
        <p:spPr bwMode="auto">
          <a:xfrm>
            <a:off x="924826" y="2784289"/>
            <a:ext cx="739471" cy="190831"/>
          </a:xfrm>
          <a:prstGeom prst="round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4" name="Rectangle: Rounded Corners 13"/>
          <p:cNvSpPr/>
          <p:nvPr/>
        </p:nvSpPr>
        <p:spPr bwMode="auto">
          <a:xfrm>
            <a:off x="924827" y="2574074"/>
            <a:ext cx="739471" cy="190831"/>
          </a:xfrm>
          <a:prstGeom prst="round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5" name="Rectangle: Rounded Corners 14"/>
          <p:cNvSpPr/>
          <p:nvPr/>
        </p:nvSpPr>
        <p:spPr bwMode="auto">
          <a:xfrm>
            <a:off x="1501120" y="2984880"/>
            <a:ext cx="739471" cy="190831"/>
          </a:xfrm>
          <a:prstGeom prst="round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6" name="Rectangle: Rounded Corners 15"/>
          <p:cNvSpPr/>
          <p:nvPr/>
        </p:nvSpPr>
        <p:spPr bwMode="auto">
          <a:xfrm>
            <a:off x="2061863" y="2982731"/>
            <a:ext cx="739471" cy="190831"/>
          </a:xfrm>
          <a:prstGeom prst="round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7" name="Rectangle: Rounded Corners 16"/>
          <p:cNvSpPr/>
          <p:nvPr/>
        </p:nvSpPr>
        <p:spPr bwMode="auto">
          <a:xfrm>
            <a:off x="959945" y="3155440"/>
            <a:ext cx="739471" cy="190831"/>
          </a:xfrm>
          <a:prstGeom prst="round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89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matrix frame work</a:t>
            </a:r>
          </a:p>
        </p:txBody>
      </p:sp>
      <p:pic>
        <p:nvPicPr>
          <p:cNvPr id="18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844" r="6009" b="8285"/>
          <a:stretch/>
        </p:blipFill>
        <p:spPr>
          <a:xfrm>
            <a:off x="578299" y="1022441"/>
            <a:ext cx="2528516" cy="23635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495800" y="1378210"/>
            <a:ext cx="40386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5613" indent="-225425" algn="l" defTabSz="403225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682625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08050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84263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36056"/>
            <a:ext cx="8392696" cy="1810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5255" y="1960052"/>
            <a:ext cx="353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Fill in the matrix framework with 2 pixel offset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85554" y="2447835"/>
          <a:ext cx="30668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20">
                  <a:extLst>
                    <a:ext uri="{9D8B030D-6E8A-4147-A177-3AD203B41FA5}">
                      <a16:colId xmlns:a16="http://schemas.microsoft.com/office/drawing/2014/main" val="66154604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48288238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118011569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843570802"/>
                    </a:ext>
                  </a:extLst>
                </a:gridCol>
              </a:tblGrid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20184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879787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8330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46937"/>
                  </a:ext>
                </a:extLst>
              </a:tr>
            </a:tbl>
          </a:graphicData>
        </a:graphic>
      </p:graphicFrame>
      <p:sp>
        <p:nvSpPr>
          <p:cNvPr id="20" name="Arrow: Curved Down 19"/>
          <p:cNvSpPr/>
          <p:nvPr/>
        </p:nvSpPr>
        <p:spPr bwMode="auto">
          <a:xfrm>
            <a:off x="898498" y="1960051"/>
            <a:ext cx="1280159" cy="487783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21" name="Arrow: Curved Down 20"/>
          <p:cNvSpPr/>
          <p:nvPr/>
        </p:nvSpPr>
        <p:spPr bwMode="auto">
          <a:xfrm>
            <a:off x="1538577" y="2000670"/>
            <a:ext cx="1280159" cy="487783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052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a symmetrical matrix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64980" y="1593467"/>
            <a:ext cx="3621819" cy="4062346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texture calculations require a symmetrical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next step is therefore to get the GLCM into this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symmetrical matrix means that the same values occur in cells on opposite sides of the diagonal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value in cell 3,2 would be the same as the value in cell 2,3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GLCM calculation, the symmetry can be achieved if each pixel pair is counted twice: once "forwards" and once "backwards"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6" y="1593467"/>
            <a:ext cx="2936395" cy="14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a symmetrical matrix</a:t>
            </a:r>
          </a:p>
        </p:txBody>
      </p:sp>
      <p:pic>
        <p:nvPicPr>
          <p:cNvPr id="18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844" r="6009" b="8285"/>
          <a:stretch/>
        </p:blipFill>
        <p:spPr>
          <a:xfrm>
            <a:off x="578299" y="1022441"/>
            <a:ext cx="2528516" cy="23635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495800" y="1378210"/>
            <a:ext cx="40386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5613" indent="-225425" algn="l" defTabSz="403225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682625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08050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84263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36056"/>
            <a:ext cx="8392696" cy="1810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1733860"/>
            <a:ext cx="3765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Fill in the matrix framework at 1 pixel offset with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forward and backward flow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85554" y="2447835"/>
          <a:ext cx="30668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20">
                  <a:extLst>
                    <a:ext uri="{9D8B030D-6E8A-4147-A177-3AD203B41FA5}">
                      <a16:colId xmlns:a16="http://schemas.microsoft.com/office/drawing/2014/main" val="66154604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48288238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118011569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843570802"/>
                    </a:ext>
                  </a:extLst>
                </a:gridCol>
              </a:tblGrid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20184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879787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8330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6937"/>
                  </a:ext>
                </a:extLst>
              </a:tr>
            </a:tbl>
          </a:graphicData>
        </a:graphic>
      </p:graphicFrame>
      <p:sp>
        <p:nvSpPr>
          <p:cNvPr id="3" name="Arrow: Left-Right 2"/>
          <p:cNvSpPr/>
          <p:nvPr/>
        </p:nvSpPr>
        <p:spPr bwMode="auto">
          <a:xfrm>
            <a:off x="1137037" y="2575896"/>
            <a:ext cx="349857" cy="16730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3" name="Arrow: Left-Right 12"/>
          <p:cNvSpPr/>
          <p:nvPr/>
        </p:nvSpPr>
        <p:spPr bwMode="auto">
          <a:xfrm>
            <a:off x="1137037" y="2776755"/>
            <a:ext cx="349857" cy="16730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53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of the symmetrical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495800" y="1378210"/>
            <a:ext cx="40386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5613" indent="-225425" algn="l" defTabSz="403225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682625" indent="-17145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08050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84263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116600"/>
            <a:ext cx="345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pixel offset with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forward and backward flow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46954" y="1830575"/>
          <a:ext cx="30668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20">
                  <a:extLst>
                    <a:ext uri="{9D8B030D-6E8A-4147-A177-3AD203B41FA5}">
                      <a16:colId xmlns:a16="http://schemas.microsoft.com/office/drawing/2014/main" val="66154604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48288238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118011569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843570802"/>
                    </a:ext>
                  </a:extLst>
                </a:gridCol>
              </a:tblGrid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20184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879787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8330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693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516" y="1830575"/>
            <a:ext cx="1281743" cy="9152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30166" y="1110461"/>
            <a:ext cx="345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Normalization equation where V is the input from symmetrical  matrix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46954" y="4535343"/>
          <a:ext cx="30668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20">
                  <a:extLst>
                    <a:ext uri="{9D8B030D-6E8A-4147-A177-3AD203B41FA5}">
                      <a16:colId xmlns:a16="http://schemas.microsoft.com/office/drawing/2014/main" val="66154604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48288238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118011569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843570802"/>
                    </a:ext>
                  </a:extLst>
                </a:gridCol>
              </a:tblGrid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0.167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20184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879787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8330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69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2077" y="3831345"/>
            <a:ext cx="345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Symmetrical Normalized matrix which we called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Gray level cooccurrence matrix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5623" y="4883333"/>
            <a:ext cx="1114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Offset 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Angle = 0</a:t>
            </a:r>
          </a:p>
        </p:txBody>
      </p:sp>
    </p:spTree>
    <p:extLst>
      <p:ext uri="{BB962C8B-B14F-4D97-AF65-F5344CB8AC3E}">
        <p14:creationId xmlns:p14="http://schemas.microsoft.com/office/powerpoint/2010/main" val="353593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GLCM matrix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29850"/>
            <a:ext cx="4982751" cy="452596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It is square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Has the same number of rows and columns as the quantization level of the image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It is symmetrical around the diagonal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The diagonal elements all represent pixel pairs with no grey level difference (0-0, 1-1, 2-2, 3-3 etc.)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If there are high probabilities in these elements, then the image does not show much contrast: most pixels are identical to their neighbors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Cells one cell away from the diagonal represent pixel pairs with a difference of only one grey level (0-1, 1-2, 2-3 etc.).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Similarly, values in cells two away from the diagonal show how many pixels have 2 grey level differences, and so forth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The farther away from the diagonal, the greater the difference between pixel grey levels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439950" y="5046476"/>
          <a:ext cx="30668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20">
                  <a:extLst>
                    <a:ext uri="{9D8B030D-6E8A-4147-A177-3AD203B41FA5}">
                      <a16:colId xmlns:a16="http://schemas.microsoft.com/office/drawing/2014/main" val="66154604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48288238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118011569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843570802"/>
                    </a:ext>
                  </a:extLst>
                </a:gridCol>
              </a:tblGrid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>
                          <a:solidFill>
                            <a:schemeClr val="tx1"/>
                          </a:solidFill>
                        </a:rPr>
                        <a:t>0.167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>
                          <a:solidFill>
                            <a:schemeClr val="tx1"/>
                          </a:solidFill>
                        </a:rPr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>
                          <a:solidFill>
                            <a:schemeClr val="tx1"/>
                          </a:solidFill>
                        </a:rPr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20184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879787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8330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69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45073" y="4342478"/>
            <a:ext cx="3456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Symmetrical Normalized matrix which we called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Gray level cooccurrence matrix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5273422"/>
            <a:ext cx="1114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Offset 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Angle = 0</a:t>
            </a:r>
          </a:p>
        </p:txBody>
      </p:sp>
    </p:spTree>
    <p:extLst>
      <p:ext uri="{BB962C8B-B14F-4D97-AF65-F5344CB8AC3E}">
        <p14:creationId xmlns:p14="http://schemas.microsoft.com/office/powerpoint/2010/main" val="299837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texture Properties of GLCM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29850"/>
            <a:ext cx="3808244" cy="4525963"/>
          </a:xfrm>
        </p:spPr>
        <p:txBody>
          <a:bodyPr/>
          <a:lstStyle/>
          <a:p>
            <a:r>
              <a:rPr lang="en-US" dirty="0"/>
              <a:t>Contrast</a:t>
            </a:r>
          </a:p>
          <a:p>
            <a:endParaRPr lang="en-US" dirty="0"/>
          </a:p>
          <a:p>
            <a:r>
              <a:rPr lang="en-US" dirty="0"/>
              <a:t>Dissimilarity</a:t>
            </a:r>
          </a:p>
          <a:p>
            <a:endParaRPr lang="en-US" dirty="0"/>
          </a:p>
          <a:p>
            <a:r>
              <a:rPr lang="en-US" dirty="0"/>
              <a:t>Homogeneity</a:t>
            </a:r>
          </a:p>
          <a:p>
            <a:endParaRPr lang="en-US" dirty="0"/>
          </a:p>
          <a:p>
            <a:r>
              <a:rPr lang="en-US" dirty="0"/>
              <a:t>ASM</a:t>
            </a:r>
          </a:p>
          <a:p>
            <a:endParaRPr lang="en-US" dirty="0"/>
          </a:p>
          <a:p>
            <a:r>
              <a:rPr lang="en-US" dirty="0"/>
              <a:t>Energy</a:t>
            </a:r>
          </a:p>
          <a:p>
            <a:endParaRPr lang="en-US" dirty="0"/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P is the GLCM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6F181-CF34-AD48-BE6F-C279EDA672E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2" name="Picture 4" descr="\sum_{i,j=0}^{levels-1} P_{i,j}(i-j)^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129850"/>
            <a:ext cx="1476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sum_{i,j=0}^{levels-1}P_{i,j}|i-j|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1609483"/>
            <a:ext cx="13620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sum_{i,j=0}^{levels-1}\frac{P_{i,j}}{1+(i-j)^2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163986"/>
            <a:ext cx="12096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sum_{i,j=0}^{levels-1} P_{i,j}^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266266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sqrt{ASM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211855"/>
            <a:ext cx="561975" cy="1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\sum_{i,j=0}^{levels-1} P_{i,j}\left[\frac{(i-\mu_i) \&#10;(j-\mu_j)}{\sqrt{(\sigma_i^2)(\sigma_j^2)}}\right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68" y="3708435"/>
            <a:ext cx="22002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439950" y="1882594"/>
          <a:ext cx="30668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20">
                  <a:extLst>
                    <a:ext uri="{9D8B030D-6E8A-4147-A177-3AD203B41FA5}">
                      <a16:colId xmlns:a16="http://schemas.microsoft.com/office/drawing/2014/main" val="66154604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482882381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118011569"/>
                    </a:ext>
                  </a:extLst>
                </a:gridCol>
                <a:gridCol w="766720">
                  <a:extLst>
                    <a:ext uri="{9D8B030D-6E8A-4147-A177-3AD203B41FA5}">
                      <a16:colId xmlns:a16="http://schemas.microsoft.com/office/drawing/2014/main" val="3843570802"/>
                    </a:ext>
                  </a:extLst>
                </a:gridCol>
              </a:tblGrid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>
                          <a:solidFill>
                            <a:schemeClr val="tx1"/>
                          </a:solidFill>
                        </a:rPr>
                        <a:t>0.167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>
                          <a:solidFill>
                            <a:schemeClr val="tx1"/>
                          </a:solidFill>
                        </a:rPr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>
                          <a:solidFill>
                            <a:schemeClr val="tx1"/>
                          </a:solidFill>
                        </a:rPr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20184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879787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83306"/>
                  </a:ext>
                </a:extLst>
              </a:tr>
              <a:tr h="217882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693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45073" y="1178596"/>
            <a:ext cx="3456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Symmetrical Normalized matrix which we called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Gray level cooccurrence 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2109540"/>
            <a:ext cx="1114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Offset =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Angle = 0</a:t>
            </a:r>
          </a:p>
        </p:txBody>
      </p:sp>
    </p:spTree>
    <p:extLst>
      <p:ext uri="{BB962C8B-B14F-4D97-AF65-F5344CB8AC3E}">
        <p14:creationId xmlns:p14="http://schemas.microsoft.com/office/powerpoint/2010/main" val="24839870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yelock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56B41F"/>
      </a:accent1>
      <a:accent2>
        <a:srgbClr val="D8E021"/>
      </a:accent2>
      <a:accent3>
        <a:srgbClr val="787978"/>
      </a:accent3>
      <a:accent4>
        <a:srgbClr val="CDCDCD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2F2"/>
        </a:solidFill>
        <a:ln w="9525">
          <a:noFill/>
          <a:miter lim="800000"/>
          <a:headEnd/>
          <a:tailEnd/>
        </a:ln>
        <a:effectLst/>
      </a:spPr>
      <a:bodyPr anchor="ctr"/>
      <a:lstStyle>
        <a:defPPr algn="ctr" eaLnBrk="1" fontAlgn="auto" hangingPunct="1">
          <a:spcBef>
            <a:spcPts val="0"/>
          </a:spcBef>
          <a:spcAft>
            <a:spcPts val="0"/>
          </a:spcAft>
          <a:defRPr kumimoji="0" sz="1600" b="0" kern="0" dirty="0">
            <a:solidFill>
              <a:prstClr val="white"/>
            </a:solidFill>
            <a:latin typeface="Calibri"/>
            <a:ea typeface="+mn-ea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</TotalTime>
  <Words>723</Words>
  <Application>Microsoft Office PowerPoint</Application>
  <PresentationFormat>On-screen Show (4:3)</PresentationFormat>
  <Paragraphs>269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Rockwell</vt:lpstr>
      <vt:lpstr>1_Office Theme</vt:lpstr>
      <vt:lpstr>A detail tutorial of GLCM algorithm</vt:lpstr>
      <vt:lpstr>Let’s begin with an example</vt:lpstr>
      <vt:lpstr>Fill in the matrix frame work</vt:lpstr>
      <vt:lpstr>Fill in the matrix frame work</vt:lpstr>
      <vt:lpstr>Require a symmetrical matrix</vt:lpstr>
      <vt:lpstr>Require a symmetrical matrix</vt:lpstr>
      <vt:lpstr>Normalize of the symmetrical matrix</vt:lpstr>
      <vt:lpstr>Properties of GLCM matrix</vt:lpstr>
      <vt:lpstr>Different texture Properties of GLCM</vt:lpstr>
      <vt:lpstr>Different texture Properties of GLCM</vt:lpstr>
      <vt:lpstr>Different texture Properties of GLCM</vt:lpstr>
      <vt:lpstr>Different texture Properties of GLCM</vt:lpstr>
      <vt:lpstr>Different texture Properties of GLCM</vt:lpstr>
      <vt:lpstr>Different texture Properties of GLCM</vt:lpstr>
      <vt:lpstr>The way GLCM can be applied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detail tutorial of GLCM algorithm</dc:title>
  <dc:creator>Mohammad Shamim  Imtiaz</dc:creator>
  <cp:lastModifiedBy>Mohammad Shamim  Imtiaz</cp:lastModifiedBy>
  <cp:revision>1</cp:revision>
  <dcterms:created xsi:type="dcterms:W3CDTF">2017-04-18T21:12:15Z</dcterms:created>
  <dcterms:modified xsi:type="dcterms:W3CDTF">2017-04-18T21:15:24Z</dcterms:modified>
</cp:coreProperties>
</file>