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10287000" cx="18288000"/>
  <p:notesSz cx="6858000" cy="9144000"/>
  <p:embeddedFontLst>
    <p:embeddedFont>
      <p:font typeface="Ovo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hyveION4JDsWU+OBypsja5PeY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B4BEC2-AE55-4EF8-A5AE-366D9CD25E30}">
  <a:tblStyle styleId="{FEB4BEC2-AE55-4EF8-A5AE-366D9CD25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Ov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e8e07843_6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e8e07843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eef20fa2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4eef20fa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eef20fa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eef20f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eef20fa2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eef20f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4eef20fa2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4eef20f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eef20fa2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4eef20f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4eef20fa2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4eef20fa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e8e07843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4e8e0784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4e8e07843_2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4e8e0784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Gini Index</a:t>
            </a:r>
            <a:r>
              <a:rPr lang="en-US"/>
              <a:t> favors larger partitions and easy to implement whereas information gain favors smaller partitions with distinct values.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4e8e07843_2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4e8e07843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4e8e07843_5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4e8e07843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4eef20fa2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4eef20fa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4e8e07843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4e8e0784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4eef20fa2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4eef20fa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4e8e07843_5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4e8e07843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3c2b2aeb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3c2b2ae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4e8e07843_5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4e8e07843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4e8e07843_5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4e8e07843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4e8e07843_5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4e8e07843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eef20fa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04eef20fa2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e8e07843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4e8e07843_5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eef20f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eef20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e8e07843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e8e07843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e8e07843_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e8e07843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e8e07843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e8e07843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496" y="2019300"/>
            <a:ext cx="13741008" cy="327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0" u="none" cap="none" strike="noStrike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STAT4011 Group 4</a:t>
            </a:r>
            <a:endParaRPr/>
          </a:p>
          <a:p>
            <a: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Face recognition by PCA,KNN &amp;DF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273500" y="5947373"/>
            <a:ext cx="137409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Lai Tsz Chun 1155125208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Lam Man Ting 1155125890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Lee Wai Hin 1155125562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Kwok Ho Hin 1155126159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e8e07843_6_25"/>
          <p:cNvSpPr txBox="1"/>
          <p:nvPr/>
        </p:nvSpPr>
        <p:spPr>
          <a:xfrm>
            <a:off x="3522600" y="995525"/>
            <a:ext cx="120738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8000">
                <a:latin typeface="Ovo"/>
                <a:ea typeface="Ovo"/>
                <a:cs typeface="Ovo"/>
                <a:sym typeface="Ovo"/>
              </a:rPr>
              <a:t>      </a:t>
            </a:r>
            <a:r>
              <a:rPr lang="en-US" sz="8000">
                <a:solidFill>
                  <a:srgbClr val="B45F06"/>
                </a:solidFill>
                <a:latin typeface="Ovo"/>
                <a:ea typeface="Ovo"/>
                <a:cs typeface="Ovo"/>
                <a:sym typeface="Ovo"/>
              </a:rPr>
              <a:t>Pre-Processing</a:t>
            </a:r>
            <a:endParaRPr sz="8000">
              <a:solidFill>
                <a:srgbClr val="B45F06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53" name="Google Shape;153;g104e8e07843_6_25"/>
          <p:cNvSpPr txBox="1"/>
          <p:nvPr/>
        </p:nvSpPr>
        <p:spPr>
          <a:xfrm>
            <a:off x="1333050" y="2425150"/>
            <a:ext cx="15621900" cy="6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After projection, the dimension of the data is reduced. 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Want a </a:t>
            </a: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further reduce</a:t>
            </a: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in dimension of the data.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LDA vs principle component analysis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Why choose PCA ?</a:t>
            </a:r>
            <a:endParaRPr b="1"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LDA does not work well when the sample size is small.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PCA serves as dimension reduction, helpful for reducing complexity and hence boost the runtime of the program when data is large.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4e8e07843_6_25"/>
          <p:cNvSpPr txBox="1"/>
          <p:nvPr/>
        </p:nvSpPr>
        <p:spPr>
          <a:xfrm>
            <a:off x="12581100" y="9563700"/>
            <a:ext cx="570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Kwok Ho Hin 1155126159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5857799" y="733750"/>
            <a:ext cx="657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Pre-Processing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576898" y="1965250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Convert an image to a matrix</a:t>
            </a:r>
            <a:r>
              <a:rPr b="0" i="0" lang="en-US" sz="3000" u="none" cap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 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249" y="3251125"/>
            <a:ext cx="3984552" cy="4799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4"/>
          <p:cNvCxnSpPr>
            <a:stCxn id="161" idx="3"/>
          </p:cNvCxnSpPr>
          <p:nvPr/>
        </p:nvCxnSpPr>
        <p:spPr>
          <a:xfrm>
            <a:off x="7258801" y="5650813"/>
            <a:ext cx="37704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3" name="Google Shape;163;p4"/>
          <p:cNvGrpSpPr/>
          <p:nvPr/>
        </p:nvGrpSpPr>
        <p:grpSpPr>
          <a:xfrm>
            <a:off x="11029200" y="4247783"/>
            <a:ext cx="3984550" cy="3469342"/>
            <a:chOff x="9397400" y="4280758"/>
            <a:chExt cx="3984550" cy="3469342"/>
          </a:xfrm>
        </p:grpSpPr>
        <p:pic>
          <p:nvPicPr>
            <p:cNvPr id="164" name="Google Shape;164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97400" y="4280758"/>
              <a:ext cx="3984550" cy="3095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4"/>
            <p:cNvSpPr txBox="1"/>
            <p:nvPr/>
          </p:nvSpPr>
          <p:spPr>
            <a:xfrm>
              <a:off x="9611550" y="7057400"/>
              <a:ext cx="37704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Ovo"/>
                  <a:ea typeface="Ovo"/>
                  <a:cs typeface="Ovo"/>
                  <a:sym typeface="Ovo"/>
                </a:rPr>
                <a:t>dimension: 112x92</a:t>
              </a:r>
              <a:endParaRPr sz="3900">
                <a:latin typeface="Ovo"/>
                <a:ea typeface="Ovo"/>
                <a:cs typeface="Ovo"/>
                <a:sym typeface="Ovo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2733500" y="9716100"/>
            <a:ext cx="570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Kwok Ho Hin 1155126159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eef20fa2_1_29"/>
          <p:cNvSpPr txBox="1"/>
          <p:nvPr/>
        </p:nvSpPr>
        <p:spPr>
          <a:xfrm>
            <a:off x="2665050" y="634850"/>
            <a:ext cx="1385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1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Method- PCA &amp; KNN</a:t>
            </a:r>
            <a:endParaRPr sz="51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72" name="Google Shape;172;g104eef20fa2_1_29"/>
          <p:cNvSpPr txBox="1"/>
          <p:nvPr/>
        </p:nvSpPr>
        <p:spPr>
          <a:xfrm>
            <a:off x="890775" y="2012800"/>
            <a:ext cx="672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1. eigenfaces extraction (PCA)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grpSp>
        <p:nvGrpSpPr>
          <p:cNvPr id="173" name="Google Shape;173;g104eef20fa2_1_29"/>
          <p:cNvGrpSpPr/>
          <p:nvPr/>
        </p:nvGrpSpPr>
        <p:grpSpPr>
          <a:xfrm>
            <a:off x="890778" y="4235090"/>
            <a:ext cx="6519004" cy="3767071"/>
            <a:chOff x="1319475" y="2767000"/>
            <a:chExt cx="8554000" cy="4458600"/>
          </a:xfrm>
        </p:grpSpPr>
        <p:pic>
          <p:nvPicPr>
            <p:cNvPr id="174" name="Google Shape;174;g104eef20fa2_1_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19475" y="3027858"/>
              <a:ext cx="3984550" cy="3095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g104eef20fa2_1_29"/>
            <p:cNvSpPr txBox="1"/>
            <p:nvPr/>
          </p:nvSpPr>
          <p:spPr>
            <a:xfrm>
              <a:off x="1533625" y="5804500"/>
              <a:ext cx="3770400" cy="14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Ovo"/>
                  <a:ea typeface="Ovo"/>
                  <a:cs typeface="Ovo"/>
                  <a:sym typeface="Ovo"/>
                </a:rPr>
                <a:t>dimension: 112x92</a:t>
              </a:r>
              <a:endParaRPr sz="3900">
                <a:latin typeface="Ovo"/>
                <a:ea typeface="Ovo"/>
                <a:cs typeface="Ovo"/>
                <a:sym typeface="Ovo"/>
              </a:endParaRPr>
            </a:p>
          </p:txBody>
        </p:sp>
        <p:cxnSp>
          <p:nvCxnSpPr>
            <p:cNvPr id="176" name="Google Shape;176;g104eef20fa2_1_29"/>
            <p:cNvCxnSpPr>
              <a:stCxn id="174" idx="3"/>
            </p:cNvCxnSpPr>
            <p:nvPr/>
          </p:nvCxnSpPr>
          <p:spPr>
            <a:xfrm flipH="1" rot="10800000">
              <a:off x="5304024" y="4551642"/>
              <a:ext cx="1356600" cy="24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77" name="Google Shape;177;g104eef20fa2_1_29"/>
            <p:cNvPicPr preferRelativeResize="0"/>
            <p:nvPr/>
          </p:nvPicPr>
          <p:blipFill rotWithShape="1">
            <a:blip r:embed="rId4">
              <a:alphaModFix/>
            </a:blip>
            <a:srcRect b="5258" l="15383" r="0" t="0"/>
            <a:stretch/>
          </p:blipFill>
          <p:spPr>
            <a:xfrm>
              <a:off x="6660625" y="2767000"/>
              <a:ext cx="1975946" cy="318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104eef20fa2_1_29"/>
            <p:cNvSpPr txBox="1"/>
            <p:nvPr/>
          </p:nvSpPr>
          <p:spPr>
            <a:xfrm>
              <a:off x="5623975" y="5804500"/>
              <a:ext cx="4249500" cy="14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Ovo"/>
                  <a:ea typeface="Ovo"/>
                  <a:cs typeface="Ovo"/>
                  <a:sym typeface="Ovo"/>
                </a:rPr>
                <a:t>dimension: 10304x1</a:t>
              </a:r>
              <a:endParaRPr sz="3900">
                <a:latin typeface="Ovo"/>
                <a:ea typeface="Ovo"/>
                <a:cs typeface="Ovo"/>
                <a:sym typeface="Ovo"/>
              </a:endParaRPr>
            </a:p>
          </p:txBody>
        </p:sp>
      </p:grpSp>
      <p:pic>
        <p:nvPicPr>
          <p:cNvPr id="179" name="Google Shape;179;g104eef20fa2_1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6845" y="3604814"/>
            <a:ext cx="2873421" cy="3857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04eef20fa2_1_29"/>
          <p:cNvSpPr txBox="1"/>
          <p:nvPr/>
        </p:nvSpPr>
        <p:spPr>
          <a:xfrm>
            <a:off x="6786331" y="5425079"/>
            <a:ext cx="150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minus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81" name="Google Shape;181;g104eef20fa2_1_29"/>
          <p:cNvSpPr txBox="1"/>
          <p:nvPr/>
        </p:nvSpPr>
        <p:spPr>
          <a:xfrm>
            <a:off x="8466845" y="7462722"/>
            <a:ext cx="323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vo"/>
                <a:ea typeface="Ovo"/>
                <a:cs typeface="Ovo"/>
                <a:sym typeface="Ovo"/>
              </a:rPr>
              <a:t>mean face of our training data</a:t>
            </a:r>
            <a:endParaRPr sz="32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82" name="Google Shape;182;g104eef20fa2_1_29"/>
          <p:cNvSpPr txBox="1"/>
          <p:nvPr/>
        </p:nvSpPr>
        <p:spPr>
          <a:xfrm>
            <a:off x="890775" y="3005413"/>
            <a:ext cx="82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For each image in the training dataset:</a:t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83" name="Google Shape;183;g104eef20fa2_1_29"/>
          <p:cNvSpPr txBox="1"/>
          <p:nvPr/>
        </p:nvSpPr>
        <p:spPr>
          <a:xfrm>
            <a:off x="12067650" y="4940275"/>
            <a:ext cx="956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04eef20fa2_1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77125" y="3731524"/>
            <a:ext cx="3041325" cy="36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04eef20fa2_1_29"/>
          <p:cNvSpPr txBox="1"/>
          <p:nvPr/>
        </p:nvSpPr>
        <p:spPr>
          <a:xfrm>
            <a:off x="13378533" y="7462722"/>
            <a:ext cx="323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Ovo"/>
                <a:ea typeface="Ovo"/>
                <a:cs typeface="Ovo"/>
                <a:sym typeface="Ovo"/>
              </a:rPr>
              <a:t>face after subtraction</a:t>
            </a:r>
            <a:endParaRPr sz="32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86" name="Google Shape;186;g104eef20fa2_1_29"/>
          <p:cNvSpPr txBox="1"/>
          <p:nvPr/>
        </p:nvSpPr>
        <p:spPr>
          <a:xfrm>
            <a:off x="12605900" y="9563700"/>
            <a:ext cx="568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Lai Tsz Chun 1155125208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eef20fa2_0_14"/>
          <p:cNvSpPr txBox="1"/>
          <p:nvPr/>
        </p:nvSpPr>
        <p:spPr>
          <a:xfrm>
            <a:off x="2665050" y="634850"/>
            <a:ext cx="1385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1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Method- PCA &amp; KNN</a:t>
            </a:r>
            <a:endParaRPr sz="51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92" name="Google Shape;192;g104eef20fa2_0_14"/>
          <p:cNvSpPr txBox="1"/>
          <p:nvPr/>
        </p:nvSpPr>
        <p:spPr>
          <a:xfrm>
            <a:off x="890775" y="1419950"/>
            <a:ext cx="771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1. eigenfaces extraction (con’t)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grpSp>
        <p:nvGrpSpPr>
          <p:cNvPr id="193" name="Google Shape;193;g104eef20fa2_0_14"/>
          <p:cNvGrpSpPr/>
          <p:nvPr/>
        </p:nvGrpSpPr>
        <p:grpSpPr>
          <a:xfrm>
            <a:off x="1075600" y="2074800"/>
            <a:ext cx="1738800" cy="6437908"/>
            <a:chOff x="1075600" y="2546775"/>
            <a:chExt cx="1738800" cy="6437908"/>
          </a:xfrm>
        </p:grpSpPr>
        <p:pic>
          <p:nvPicPr>
            <p:cNvPr id="194" name="Google Shape;194;g104eef20fa2_0_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75600" y="2546775"/>
              <a:ext cx="1738800" cy="20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g104eef20fa2_0_14"/>
            <p:cNvSpPr txBox="1"/>
            <p:nvPr/>
          </p:nvSpPr>
          <p:spPr>
            <a:xfrm>
              <a:off x="1796650" y="4430275"/>
              <a:ext cx="2967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sz="5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g104eef20fa2_0_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5600" y="6923875"/>
              <a:ext cx="1738800" cy="2060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g104eef20fa2_0_14"/>
          <p:cNvSpPr txBox="1"/>
          <p:nvPr/>
        </p:nvSpPr>
        <p:spPr>
          <a:xfrm>
            <a:off x="528100" y="8512700"/>
            <a:ext cx="389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vo"/>
                <a:ea typeface="Ovo"/>
                <a:cs typeface="Ovo"/>
                <a:sym typeface="Ovo"/>
              </a:rPr>
              <a:t>200 subtracted mean faces as a matrix with dimension 10304x 200</a:t>
            </a:r>
            <a:endParaRPr sz="2400">
              <a:latin typeface="Ovo"/>
              <a:ea typeface="Ovo"/>
              <a:cs typeface="Ovo"/>
              <a:sym typeface="Ovo"/>
            </a:endParaRPr>
          </a:p>
        </p:txBody>
      </p:sp>
      <p:cxnSp>
        <p:nvCxnSpPr>
          <p:cNvPr id="198" name="Google Shape;198;g104eef20fa2_0_14"/>
          <p:cNvCxnSpPr/>
          <p:nvPr/>
        </p:nvCxnSpPr>
        <p:spPr>
          <a:xfrm>
            <a:off x="3417900" y="5293750"/>
            <a:ext cx="115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104eef20fa2_0_14"/>
          <p:cNvSpPr txBox="1"/>
          <p:nvPr/>
        </p:nvSpPr>
        <p:spPr>
          <a:xfrm>
            <a:off x="4814350" y="4893550"/>
            <a:ext cx="4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Ovo"/>
                <a:ea typeface="Ovo"/>
                <a:cs typeface="Ovo"/>
                <a:sym typeface="Ovo"/>
              </a:rPr>
              <a:t>Covariance Matrix</a:t>
            </a:r>
            <a:endParaRPr sz="4000">
              <a:latin typeface="Ovo"/>
              <a:ea typeface="Ovo"/>
              <a:cs typeface="Ovo"/>
              <a:sym typeface="Ovo"/>
            </a:endParaRPr>
          </a:p>
        </p:txBody>
      </p:sp>
      <p:cxnSp>
        <p:nvCxnSpPr>
          <p:cNvPr id="200" name="Google Shape;200;g104eef20fa2_0_14"/>
          <p:cNvCxnSpPr/>
          <p:nvPr/>
        </p:nvCxnSpPr>
        <p:spPr>
          <a:xfrm>
            <a:off x="9232450" y="5293750"/>
            <a:ext cx="115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g104eef20fa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0475" y="1777200"/>
            <a:ext cx="5913650" cy="703309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4eef20fa2_0_14"/>
          <p:cNvSpPr txBox="1"/>
          <p:nvPr/>
        </p:nvSpPr>
        <p:spPr>
          <a:xfrm>
            <a:off x="11725050" y="8828300"/>
            <a:ext cx="4793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Ovo"/>
                <a:ea typeface="Ovo"/>
                <a:cs typeface="Ovo"/>
                <a:sym typeface="Ovo"/>
              </a:rPr>
              <a:t>extract first few eigenfaces</a:t>
            </a:r>
            <a:endParaRPr sz="33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03" name="Google Shape;203;g104eef20fa2_0_14"/>
          <p:cNvSpPr txBox="1"/>
          <p:nvPr/>
        </p:nvSpPr>
        <p:spPr>
          <a:xfrm>
            <a:off x="12605900" y="9563700"/>
            <a:ext cx="568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Lai Tsz Chun 1155125208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eef20fa2_0_47"/>
          <p:cNvSpPr txBox="1"/>
          <p:nvPr/>
        </p:nvSpPr>
        <p:spPr>
          <a:xfrm>
            <a:off x="2665050" y="634850"/>
            <a:ext cx="1385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1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Method- PCA &amp; KNN</a:t>
            </a:r>
            <a:endParaRPr sz="51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09" name="Google Shape;209;g104eef20fa2_0_47"/>
          <p:cNvSpPr txBox="1"/>
          <p:nvPr/>
        </p:nvSpPr>
        <p:spPr>
          <a:xfrm>
            <a:off x="890775" y="1419950"/>
            <a:ext cx="15442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2</a:t>
            </a:r>
            <a:r>
              <a:rPr lang="en-US" sz="3700">
                <a:latin typeface="Ovo"/>
                <a:ea typeface="Ovo"/>
                <a:cs typeface="Ovo"/>
                <a:sym typeface="Ovo"/>
              </a:rPr>
              <a:t>. weight computation &amp;  Euclidean distance </a:t>
            </a:r>
            <a:r>
              <a:rPr lang="en-US" sz="3700">
                <a:latin typeface="Ovo"/>
                <a:ea typeface="Ovo"/>
                <a:cs typeface="Ovo"/>
                <a:sym typeface="Ovo"/>
              </a:rPr>
              <a:t>minimization</a:t>
            </a:r>
            <a:r>
              <a:rPr lang="en-US" sz="3700">
                <a:latin typeface="Ovo"/>
                <a:ea typeface="Ovo"/>
                <a:cs typeface="Ovo"/>
                <a:sym typeface="Ovo"/>
              </a:rPr>
              <a:t> (KNN)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10" name="Google Shape;210;g104eef20fa2_0_47"/>
          <p:cNvSpPr txBox="1"/>
          <p:nvPr/>
        </p:nvSpPr>
        <p:spPr>
          <a:xfrm>
            <a:off x="315800" y="2200475"/>
            <a:ext cx="7649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For each image in the training dataset, compute its weight by project it to the k-eigenspace.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For an testing image, also compute its weight.</a:t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grpSp>
        <p:nvGrpSpPr>
          <p:cNvPr id="211" name="Google Shape;211;g104eef20fa2_0_47"/>
          <p:cNvGrpSpPr/>
          <p:nvPr/>
        </p:nvGrpSpPr>
        <p:grpSpPr>
          <a:xfrm>
            <a:off x="315800" y="4550888"/>
            <a:ext cx="5057650" cy="3442874"/>
            <a:chOff x="890775" y="4352051"/>
            <a:chExt cx="5057650" cy="3442874"/>
          </a:xfrm>
        </p:grpSpPr>
        <p:pic>
          <p:nvPicPr>
            <p:cNvPr id="212" name="Google Shape;212;g104eef20fa2_0_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0775" y="4352051"/>
              <a:ext cx="5057650" cy="2796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g104eef20fa2_0_47"/>
            <p:cNvSpPr txBox="1"/>
            <p:nvPr/>
          </p:nvSpPr>
          <p:spPr>
            <a:xfrm>
              <a:off x="1633400" y="7148425"/>
              <a:ext cx="3572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Ovo"/>
                  <a:ea typeface="Ovo"/>
                  <a:cs typeface="Ovo"/>
                  <a:sym typeface="Ovo"/>
                </a:rPr>
                <a:t>dimension: kx200</a:t>
              </a:r>
              <a:endParaRPr sz="3000">
                <a:latin typeface="Ovo"/>
                <a:ea typeface="Ovo"/>
                <a:cs typeface="Ovo"/>
                <a:sym typeface="Ovo"/>
              </a:endParaRPr>
            </a:p>
          </p:txBody>
        </p:sp>
      </p:grpSp>
      <p:grpSp>
        <p:nvGrpSpPr>
          <p:cNvPr id="214" name="Google Shape;214;g104eef20fa2_0_47"/>
          <p:cNvGrpSpPr/>
          <p:nvPr/>
        </p:nvGrpSpPr>
        <p:grpSpPr>
          <a:xfrm>
            <a:off x="5711525" y="4550899"/>
            <a:ext cx="2876100" cy="3442876"/>
            <a:chOff x="10704625" y="4352049"/>
            <a:chExt cx="2876100" cy="3442876"/>
          </a:xfrm>
        </p:grpSpPr>
        <p:pic>
          <p:nvPicPr>
            <p:cNvPr id="215" name="Google Shape;215;g104eef20fa2_0_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76200" y="4352049"/>
              <a:ext cx="1532943" cy="279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g104eef20fa2_0_47"/>
            <p:cNvSpPr txBox="1"/>
            <p:nvPr/>
          </p:nvSpPr>
          <p:spPr>
            <a:xfrm>
              <a:off x="10704625" y="7148425"/>
              <a:ext cx="287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Ovo"/>
                  <a:ea typeface="Ovo"/>
                  <a:cs typeface="Ovo"/>
                  <a:sym typeface="Ovo"/>
                </a:rPr>
                <a:t>dimension: </a:t>
              </a:r>
              <a:r>
                <a:rPr lang="en-US" sz="3000">
                  <a:solidFill>
                    <a:schemeClr val="dk1"/>
                  </a:solidFill>
                  <a:latin typeface="Ovo"/>
                  <a:ea typeface="Ovo"/>
                  <a:cs typeface="Ovo"/>
                  <a:sym typeface="Ovo"/>
                </a:rPr>
                <a:t>kx1</a:t>
              </a:r>
              <a:endParaRPr/>
            </a:p>
          </p:txBody>
        </p:sp>
      </p:grpSp>
      <p:sp>
        <p:nvSpPr>
          <p:cNvPr id="217" name="Google Shape;217;g104eef20fa2_0_47"/>
          <p:cNvSpPr txBox="1"/>
          <p:nvPr/>
        </p:nvSpPr>
        <p:spPr>
          <a:xfrm>
            <a:off x="9582725" y="2174150"/>
            <a:ext cx="838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Compute the Euclidean distance for each column training vector with the 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testing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 vector and find the 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minimum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.</a:t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pic>
        <p:nvPicPr>
          <p:cNvPr id="218" name="Google Shape;218;g104eef20fa2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5700" y="4498250"/>
            <a:ext cx="9044126" cy="103304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04eef20fa2_0_47"/>
          <p:cNvSpPr txBox="1"/>
          <p:nvPr/>
        </p:nvSpPr>
        <p:spPr>
          <a:xfrm>
            <a:off x="1076400" y="8145425"/>
            <a:ext cx="1623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Classification result: The label of the training image with </a:t>
            </a:r>
            <a:r>
              <a:rPr b="1" lang="en-US" sz="3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minimum Euclidean distance is the classification result of KNN.</a:t>
            </a:r>
            <a:endParaRPr b="1" sz="3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20" name="Google Shape;220;g104eef20fa2_0_47"/>
          <p:cNvSpPr txBox="1"/>
          <p:nvPr/>
        </p:nvSpPr>
        <p:spPr>
          <a:xfrm>
            <a:off x="12605900" y="9563700"/>
            <a:ext cx="568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Lai Tsz Chun 1155125208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4eef20fa2_0_76"/>
          <p:cNvSpPr txBox="1"/>
          <p:nvPr/>
        </p:nvSpPr>
        <p:spPr>
          <a:xfrm>
            <a:off x="2217300" y="371075"/>
            <a:ext cx="1385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1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Classification - PCA &amp; KNN</a:t>
            </a:r>
            <a:endParaRPr sz="51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grpSp>
        <p:nvGrpSpPr>
          <p:cNvPr id="226" name="Google Shape;226;g104eef20fa2_0_76"/>
          <p:cNvGrpSpPr/>
          <p:nvPr/>
        </p:nvGrpSpPr>
        <p:grpSpPr>
          <a:xfrm>
            <a:off x="1372553" y="1144547"/>
            <a:ext cx="6774495" cy="4568897"/>
            <a:chOff x="1669100" y="2620363"/>
            <a:chExt cx="6946775" cy="5046275"/>
          </a:xfrm>
        </p:grpSpPr>
        <p:pic>
          <p:nvPicPr>
            <p:cNvPr id="227" name="Google Shape;227;g104eef20fa2_0_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100" y="2620363"/>
              <a:ext cx="1068075" cy="5046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g104eef20fa2_0_76"/>
            <p:cNvSpPr/>
            <p:nvPr/>
          </p:nvSpPr>
          <p:spPr>
            <a:xfrm>
              <a:off x="2902025" y="2901450"/>
              <a:ext cx="527400" cy="44841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104eef20fa2_0_76"/>
            <p:cNvSpPr txBox="1"/>
            <p:nvPr/>
          </p:nvSpPr>
          <p:spPr>
            <a:xfrm>
              <a:off x="3655675" y="4820250"/>
              <a:ext cx="49602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Ovo"/>
                  <a:ea typeface="Ovo"/>
                  <a:cs typeface="Ovo"/>
                  <a:sym typeface="Ovo"/>
                </a:rPr>
                <a:t>the matched labels by KNN</a:t>
              </a:r>
              <a:endParaRPr sz="3000">
                <a:latin typeface="Ovo"/>
                <a:ea typeface="Ovo"/>
                <a:cs typeface="Ovo"/>
                <a:sym typeface="Ovo"/>
              </a:endParaRPr>
            </a:p>
          </p:txBody>
        </p:sp>
      </p:grpSp>
      <p:grpSp>
        <p:nvGrpSpPr>
          <p:cNvPr id="230" name="Google Shape;230;g104eef20fa2_0_76"/>
          <p:cNvGrpSpPr/>
          <p:nvPr/>
        </p:nvGrpSpPr>
        <p:grpSpPr>
          <a:xfrm>
            <a:off x="8367687" y="1399046"/>
            <a:ext cx="8547774" cy="4199696"/>
            <a:chOff x="8842125" y="2901453"/>
            <a:chExt cx="8765150" cy="4638497"/>
          </a:xfrm>
        </p:grpSpPr>
        <p:pic>
          <p:nvPicPr>
            <p:cNvPr id="231" name="Google Shape;231;g104eef20fa2_0_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42125" y="2901453"/>
              <a:ext cx="1068075" cy="463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g104eef20fa2_0_76"/>
            <p:cNvSpPr/>
            <p:nvPr/>
          </p:nvSpPr>
          <p:spPr>
            <a:xfrm>
              <a:off x="10209150" y="2978650"/>
              <a:ext cx="527400" cy="44841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104eef20fa2_0_76"/>
            <p:cNvSpPr txBox="1"/>
            <p:nvPr/>
          </p:nvSpPr>
          <p:spPr>
            <a:xfrm>
              <a:off x="10896875" y="4897450"/>
              <a:ext cx="67104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Ovo"/>
                  <a:ea typeface="Ovo"/>
                  <a:cs typeface="Ovo"/>
                  <a:sym typeface="Ovo"/>
                </a:rPr>
                <a:t>the true labels of the testing dataset</a:t>
              </a:r>
              <a:endParaRPr sz="3000">
                <a:latin typeface="Ovo"/>
                <a:ea typeface="Ovo"/>
                <a:cs typeface="Ovo"/>
                <a:sym typeface="Ovo"/>
              </a:endParaRPr>
            </a:p>
          </p:txBody>
        </p:sp>
      </p:grpSp>
      <p:pic>
        <p:nvPicPr>
          <p:cNvPr id="234" name="Google Shape;234;g104eef20fa2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125" y="6274998"/>
            <a:ext cx="14025749" cy="21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04eef20fa2_0_76"/>
          <p:cNvSpPr txBox="1"/>
          <p:nvPr/>
        </p:nvSpPr>
        <p:spPr>
          <a:xfrm>
            <a:off x="12605900" y="9563700"/>
            <a:ext cx="568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Lai Tsz Chun 1155125208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eef20fa2_0_69"/>
          <p:cNvSpPr txBox="1"/>
          <p:nvPr/>
        </p:nvSpPr>
        <p:spPr>
          <a:xfrm>
            <a:off x="2217300" y="371075"/>
            <a:ext cx="1385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1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Classification Result</a:t>
            </a:r>
            <a:r>
              <a:rPr lang="en-US" sz="51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- PCA &amp; KNN</a:t>
            </a:r>
            <a:endParaRPr sz="51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pic>
        <p:nvPicPr>
          <p:cNvPr id="241" name="Google Shape;241;g104eef20fa2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475" y="1560412"/>
            <a:ext cx="9244924" cy="55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04eef20fa2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699" y="1191598"/>
            <a:ext cx="5758150" cy="62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04eef20fa2_0_69"/>
          <p:cNvSpPr txBox="1"/>
          <p:nvPr/>
        </p:nvSpPr>
        <p:spPr>
          <a:xfrm>
            <a:off x="1076400" y="8145425"/>
            <a:ext cx="1623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We see that the recognition rate reaches its peak with the first 10 eigenfaces used. We conclude that 10 eigenfaces are enough for further </a:t>
            </a:r>
            <a:r>
              <a:rPr b="1" lang="en-US" sz="3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classification</a:t>
            </a:r>
            <a:r>
              <a:rPr b="1" lang="en-US" sz="3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 filter.</a:t>
            </a:r>
            <a:endParaRPr b="1" sz="3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44" name="Google Shape;244;g104eef20fa2_0_69"/>
          <p:cNvSpPr txBox="1"/>
          <p:nvPr/>
        </p:nvSpPr>
        <p:spPr>
          <a:xfrm>
            <a:off x="12605900" y="9563700"/>
            <a:ext cx="568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Lai Tsz Chun 1155125208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4eef20fa2_1_46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50" name="Google Shape;250;g104eef20fa2_1_46"/>
          <p:cNvSpPr txBox="1"/>
          <p:nvPr/>
        </p:nvSpPr>
        <p:spPr>
          <a:xfrm>
            <a:off x="1075275" y="2917800"/>
            <a:ext cx="158751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vo"/>
              <a:buChar char="❖"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Principal Component Analysis (PCA) &amp; Decision Tree/Random Forest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vo"/>
              <a:buChar char="❖"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Based on using PC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A 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extracted features, we wish to construct a decision tree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vo"/>
              <a:buChar char="❖"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Classify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 the photo using decision tree 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51" name="Google Shape;251;g104eef20fa2_1_46"/>
          <p:cNvSpPr txBox="1"/>
          <p:nvPr/>
        </p:nvSpPr>
        <p:spPr>
          <a:xfrm>
            <a:off x="12342875" y="9563700"/>
            <a:ext cx="59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Lam Man Ting 1155125890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4e8e07843_2_31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57" name="Google Shape;257;g104e8e07843_2_31"/>
          <p:cNvSpPr/>
          <p:nvPr/>
        </p:nvSpPr>
        <p:spPr>
          <a:xfrm>
            <a:off x="7849625" y="3564250"/>
            <a:ext cx="1803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4e8e07843_2_31"/>
          <p:cNvSpPr txBox="1"/>
          <p:nvPr/>
        </p:nvSpPr>
        <p:spPr>
          <a:xfrm>
            <a:off x="12945275" y="5278075"/>
            <a:ext cx="35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Attribute Selection </a:t>
            </a:r>
            <a:endParaRPr sz="28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Measures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04e8e07843_2_31"/>
          <p:cNvSpPr txBox="1"/>
          <p:nvPr/>
        </p:nvSpPr>
        <p:spPr>
          <a:xfrm>
            <a:off x="7196675" y="2828375"/>
            <a:ext cx="32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200 training image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04e8e07843_2_31"/>
          <p:cNvSpPr txBox="1"/>
          <p:nvPr/>
        </p:nvSpPr>
        <p:spPr>
          <a:xfrm>
            <a:off x="455250" y="2151275"/>
            <a:ext cx="680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o"/>
              <a:buChar char="❖"/>
            </a:pPr>
            <a:r>
              <a:rPr lang="en-US" sz="3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Tree</a:t>
            </a:r>
            <a:r>
              <a:rPr lang="en-US" sz="3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classifier </a:t>
            </a:r>
            <a:r>
              <a:rPr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-- </a:t>
            </a:r>
            <a:r>
              <a:rPr b="1"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Training</a:t>
            </a:r>
            <a:endParaRPr sz="30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cxnSp>
        <p:nvCxnSpPr>
          <p:cNvPr id="261" name="Google Shape;261;g104e8e07843_2_31"/>
          <p:cNvCxnSpPr/>
          <p:nvPr/>
        </p:nvCxnSpPr>
        <p:spPr>
          <a:xfrm flipH="1" rot="-5400000">
            <a:off x="8624200" y="4381700"/>
            <a:ext cx="1231500" cy="87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g104e8e07843_2_31"/>
          <p:cNvCxnSpPr/>
          <p:nvPr/>
        </p:nvCxnSpPr>
        <p:spPr>
          <a:xfrm rot="5400000">
            <a:off x="7608250" y="4244450"/>
            <a:ext cx="1231500" cy="115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g104e8e07843_2_31"/>
          <p:cNvSpPr/>
          <p:nvPr/>
        </p:nvSpPr>
        <p:spPr>
          <a:xfrm>
            <a:off x="9117275" y="5477548"/>
            <a:ext cx="23937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Node</a:t>
            </a:r>
            <a:endParaRPr/>
          </a:p>
        </p:txBody>
      </p:sp>
      <p:sp>
        <p:nvSpPr>
          <p:cNvPr id="264" name="Google Shape;264;g104e8e07843_2_31"/>
          <p:cNvSpPr/>
          <p:nvPr/>
        </p:nvSpPr>
        <p:spPr>
          <a:xfrm>
            <a:off x="6370625" y="5478935"/>
            <a:ext cx="23937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Node</a:t>
            </a:r>
            <a:endParaRPr/>
          </a:p>
        </p:txBody>
      </p:sp>
      <p:cxnSp>
        <p:nvCxnSpPr>
          <p:cNvPr id="265" name="Google Shape;265;g104e8e07843_2_31"/>
          <p:cNvCxnSpPr/>
          <p:nvPr/>
        </p:nvCxnSpPr>
        <p:spPr>
          <a:xfrm flipH="1" rot="-5400000">
            <a:off x="7629575" y="6207550"/>
            <a:ext cx="876600" cy="87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104e8e07843_2_31"/>
          <p:cNvCxnSpPr/>
          <p:nvPr/>
        </p:nvCxnSpPr>
        <p:spPr>
          <a:xfrm rot="5400000">
            <a:off x="6613625" y="6070300"/>
            <a:ext cx="876600" cy="115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104e8e07843_2_31"/>
          <p:cNvCxnSpPr/>
          <p:nvPr/>
        </p:nvCxnSpPr>
        <p:spPr>
          <a:xfrm flipH="1" rot="-5400000">
            <a:off x="10376225" y="6165000"/>
            <a:ext cx="876600" cy="87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104e8e07843_2_31"/>
          <p:cNvCxnSpPr/>
          <p:nvPr/>
        </p:nvCxnSpPr>
        <p:spPr>
          <a:xfrm rot="5400000">
            <a:off x="9360275" y="6027750"/>
            <a:ext cx="876600" cy="115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g104e8e07843_2_31"/>
          <p:cNvSpPr txBox="1"/>
          <p:nvPr/>
        </p:nvSpPr>
        <p:spPr>
          <a:xfrm>
            <a:off x="7120472" y="7125950"/>
            <a:ext cx="310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.  .  .  .  .  </a:t>
            </a:r>
            <a:r>
              <a:rPr b="1"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.  .  .  .  . 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g104e8e07843_2_31"/>
          <p:cNvCxnSpPr/>
          <p:nvPr/>
        </p:nvCxnSpPr>
        <p:spPr>
          <a:xfrm rot="5400000">
            <a:off x="4103650" y="7765400"/>
            <a:ext cx="1231500" cy="1153200"/>
          </a:xfrm>
          <a:prstGeom prst="bentConnector3">
            <a:avLst>
              <a:gd fmla="val 417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g104e8e07843_2_31"/>
          <p:cNvSpPr/>
          <p:nvPr/>
        </p:nvSpPr>
        <p:spPr>
          <a:xfrm>
            <a:off x="2849475" y="8957750"/>
            <a:ext cx="27441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 1/ People 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2" name="Google Shape;272;g104e8e07843_2_31"/>
          <p:cNvCxnSpPr/>
          <p:nvPr/>
        </p:nvCxnSpPr>
        <p:spPr>
          <a:xfrm rot="5400000">
            <a:off x="7017575" y="7765400"/>
            <a:ext cx="1231500" cy="1153200"/>
          </a:xfrm>
          <a:prstGeom prst="bentConnector3">
            <a:avLst>
              <a:gd fmla="val 417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g104e8e07843_2_31"/>
          <p:cNvSpPr/>
          <p:nvPr/>
        </p:nvSpPr>
        <p:spPr>
          <a:xfrm>
            <a:off x="5763400" y="8957750"/>
            <a:ext cx="29610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 2/ People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g104e8e07843_2_31"/>
          <p:cNvSpPr txBox="1"/>
          <p:nvPr/>
        </p:nvSpPr>
        <p:spPr>
          <a:xfrm>
            <a:off x="8894224" y="8957750"/>
            <a:ext cx="180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.  .  .  .   .  .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104e8e07843_2_31"/>
          <p:cNvCxnSpPr/>
          <p:nvPr/>
        </p:nvCxnSpPr>
        <p:spPr>
          <a:xfrm flipH="1" rot="-5400000">
            <a:off x="10886125" y="7853050"/>
            <a:ext cx="1250700" cy="9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g104e8e07843_2_31"/>
          <p:cNvSpPr/>
          <p:nvPr/>
        </p:nvSpPr>
        <p:spPr>
          <a:xfrm>
            <a:off x="10697525" y="8957750"/>
            <a:ext cx="32808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 40/ People 40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7" name="Google Shape;277;g104e8e07843_2_31"/>
          <p:cNvCxnSpPr>
            <a:stCxn id="263" idx="3"/>
          </p:cNvCxnSpPr>
          <p:nvPr/>
        </p:nvCxnSpPr>
        <p:spPr>
          <a:xfrm flipH="1" rot="10800000">
            <a:off x="11510975" y="5792848"/>
            <a:ext cx="1434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104e8e07843_2_31"/>
          <p:cNvSpPr txBox="1"/>
          <p:nvPr/>
        </p:nvSpPr>
        <p:spPr>
          <a:xfrm>
            <a:off x="12342875" y="9563700"/>
            <a:ext cx="59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Lam Man Ting 1155125890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4e8e07843_2_131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84" name="Google Shape;284;g104e8e07843_2_131"/>
          <p:cNvSpPr/>
          <p:nvPr/>
        </p:nvSpPr>
        <p:spPr>
          <a:xfrm>
            <a:off x="14326625" y="2745663"/>
            <a:ext cx="1803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4e8e07843_2_131"/>
          <p:cNvSpPr txBox="1"/>
          <p:nvPr/>
        </p:nvSpPr>
        <p:spPr>
          <a:xfrm>
            <a:off x="873450" y="3051025"/>
            <a:ext cx="13185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vo"/>
              <a:buChar char="❖"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Selecting the best features/attributes that provide the most information 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about a class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vo"/>
              <a:buChar char="❖"/>
            </a:pPr>
            <a:r>
              <a:rPr b="1"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Entropy</a:t>
            </a: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-&gt; measure of a random variable’s uncertainty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vo"/>
              <a:buChar char="❖"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reduce the level of entropy = data that are so different within a class decrease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→ Large information gain = Large reduce in entropy = good split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86" name="Google Shape;286;g104e8e07843_2_131"/>
          <p:cNvSpPr txBox="1"/>
          <p:nvPr/>
        </p:nvSpPr>
        <p:spPr>
          <a:xfrm>
            <a:off x="13673675" y="2009788"/>
            <a:ext cx="310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200 training image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04e8e07843_2_131"/>
          <p:cNvSpPr txBox="1"/>
          <p:nvPr/>
        </p:nvSpPr>
        <p:spPr>
          <a:xfrm>
            <a:off x="455250" y="2151275"/>
            <a:ext cx="11872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o"/>
              <a:buChar char="❖"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Attribute Selection -- Information Gain</a:t>
            </a:r>
            <a:r>
              <a:rPr lang="en-US" sz="31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endParaRPr sz="31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cxnSp>
        <p:nvCxnSpPr>
          <p:cNvPr id="288" name="Google Shape;288;g104e8e07843_2_131"/>
          <p:cNvCxnSpPr/>
          <p:nvPr/>
        </p:nvCxnSpPr>
        <p:spPr>
          <a:xfrm flipH="1" rot="-5400000">
            <a:off x="15309400" y="3354913"/>
            <a:ext cx="815100" cy="87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104e8e07843_2_131"/>
          <p:cNvCxnSpPr/>
          <p:nvPr/>
        </p:nvCxnSpPr>
        <p:spPr>
          <a:xfrm rot="5400000">
            <a:off x="14293450" y="3217663"/>
            <a:ext cx="815100" cy="115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g104e8e07843_2_131"/>
          <p:cNvSpPr/>
          <p:nvPr/>
        </p:nvSpPr>
        <p:spPr>
          <a:xfrm>
            <a:off x="15568875" y="4201811"/>
            <a:ext cx="23937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Node</a:t>
            </a:r>
            <a:endParaRPr/>
          </a:p>
        </p:txBody>
      </p:sp>
      <p:sp>
        <p:nvSpPr>
          <p:cNvPr id="291" name="Google Shape;291;g104e8e07843_2_131"/>
          <p:cNvSpPr/>
          <p:nvPr/>
        </p:nvSpPr>
        <p:spPr>
          <a:xfrm>
            <a:off x="12822225" y="4203197"/>
            <a:ext cx="23937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Node</a:t>
            </a:r>
            <a:endParaRPr/>
          </a:p>
        </p:txBody>
      </p:sp>
      <p:sp>
        <p:nvSpPr>
          <p:cNvPr id="292" name="Google Shape;292;g104e8e07843_2_131"/>
          <p:cNvSpPr/>
          <p:nvPr/>
        </p:nvSpPr>
        <p:spPr>
          <a:xfrm>
            <a:off x="3644825" y="7185062"/>
            <a:ext cx="3251100" cy="7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High </a:t>
            </a:r>
            <a:r>
              <a:rPr lang="en-US" sz="24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Information Gain</a:t>
            </a:r>
            <a:endParaRPr sz="900"/>
          </a:p>
        </p:txBody>
      </p:sp>
      <p:sp>
        <p:nvSpPr>
          <p:cNvPr id="293" name="Google Shape;293;g104e8e07843_2_131"/>
          <p:cNvSpPr/>
          <p:nvPr/>
        </p:nvSpPr>
        <p:spPr>
          <a:xfrm>
            <a:off x="2665050" y="8224603"/>
            <a:ext cx="2393700" cy="11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04e8e07843_2_131"/>
          <p:cNvSpPr/>
          <p:nvPr/>
        </p:nvSpPr>
        <p:spPr>
          <a:xfrm>
            <a:off x="5351050" y="8224603"/>
            <a:ext cx="2393700" cy="11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g104e8e07843_2_131"/>
          <p:cNvCxnSpPr>
            <a:endCxn id="293" idx="0"/>
          </p:cNvCxnSpPr>
          <p:nvPr/>
        </p:nvCxnSpPr>
        <p:spPr>
          <a:xfrm flipH="1">
            <a:off x="3861900" y="7936303"/>
            <a:ext cx="13353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104e8e07843_2_131"/>
          <p:cNvCxnSpPr>
            <a:endCxn id="294" idx="0"/>
          </p:cNvCxnSpPr>
          <p:nvPr/>
        </p:nvCxnSpPr>
        <p:spPr>
          <a:xfrm>
            <a:off x="5197300" y="7936303"/>
            <a:ext cx="13506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g104e8e07843_2_131"/>
          <p:cNvSpPr/>
          <p:nvPr/>
        </p:nvSpPr>
        <p:spPr>
          <a:xfrm>
            <a:off x="11665125" y="8224603"/>
            <a:ext cx="2393700" cy="11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g104e8e07843_2_131"/>
          <p:cNvCxnSpPr/>
          <p:nvPr/>
        </p:nvCxnSpPr>
        <p:spPr>
          <a:xfrm flipH="1">
            <a:off x="10175975" y="7936247"/>
            <a:ext cx="13353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104e8e07843_2_131"/>
          <p:cNvCxnSpPr>
            <a:endCxn id="297" idx="0"/>
          </p:cNvCxnSpPr>
          <p:nvPr/>
        </p:nvCxnSpPr>
        <p:spPr>
          <a:xfrm>
            <a:off x="11511375" y="7936303"/>
            <a:ext cx="13506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104e8e07843_2_131"/>
          <p:cNvSpPr/>
          <p:nvPr/>
        </p:nvSpPr>
        <p:spPr>
          <a:xfrm>
            <a:off x="9956275" y="7185050"/>
            <a:ext cx="3251100" cy="7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Low </a:t>
            </a:r>
            <a:r>
              <a:rPr lang="en-US" sz="24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Information Gain</a:t>
            </a:r>
            <a:endParaRPr sz="900"/>
          </a:p>
        </p:txBody>
      </p:sp>
      <p:sp>
        <p:nvSpPr>
          <p:cNvPr id="301" name="Google Shape;301;g104e8e07843_2_131"/>
          <p:cNvSpPr/>
          <p:nvPr/>
        </p:nvSpPr>
        <p:spPr>
          <a:xfrm>
            <a:off x="2954700" y="8856607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4e8e07843_2_131"/>
          <p:cNvSpPr/>
          <p:nvPr/>
        </p:nvSpPr>
        <p:spPr>
          <a:xfrm>
            <a:off x="6318725" y="885660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04e8e07843_2_131"/>
          <p:cNvSpPr/>
          <p:nvPr/>
        </p:nvSpPr>
        <p:spPr>
          <a:xfrm>
            <a:off x="3050200" y="8341641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04e8e07843_2_131"/>
          <p:cNvSpPr/>
          <p:nvPr/>
        </p:nvSpPr>
        <p:spPr>
          <a:xfrm>
            <a:off x="5745600" y="8341641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4e8e07843_2_131"/>
          <p:cNvSpPr/>
          <p:nvPr/>
        </p:nvSpPr>
        <p:spPr>
          <a:xfrm>
            <a:off x="4152875" y="8856607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04e8e07843_2_131"/>
          <p:cNvSpPr/>
          <p:nvPr/>
        </p:nvSpPr>
        <p:spPr>
          <a:xfrm>
            <a:off x="3644825" y="8341641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04e8e07843_2_131"/>
          <p:cNvSpPr/>
          <p:nvPr/>
        </p:nvSpPr>
        <p:spPr>
          <a:xfrm flipH="1">
            <a:off x="3390825" y="8647874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04e8e07843_2_131"/>
          <p:cNvSpPr/>
          <p:nvPr/>
        </p:nvSpPr>
        <p:spPr>
          <a:xfrm>
            <a:off x="6891888" y="8647874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4e8e07843_2_131"/>
          <p:cNvSpPr/>
          <p:nvPr/>
        </p:nvSpPr>
        <p:spPr>
          <a:xfrm>
            <a:off x="6311925" y="8341641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4e8e07843_2_131"/>
          <p:cNvSpPr/>
          <p:nvPr/>
        </p:nvSpPr>
        <p:spPr>
          <a:xfrm>
            <a:off x="5745550" y="885660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04e8e07843_2_131"/>
          <p:cNvSpPr/>
          <p:nvPr/>
        </p:nvSpPr>
        <p:spPr>
          <a:xfrm>
            <a:off x="4081075" y="839642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4e8e07843_2_131"/>
          <p:cNvSpPr/>
          <p:nvPr/>
        </p:nvSpPr>
        <p:spPr>
          <a:xfrm>
            <a:off x="8760625" y="8224626"/>
            <a:ext cx="2393700" cy="11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04e8e07843_2_131"/>
          <p:cNvSpPr/>
          <p:nvPr/>
        </p:nvSpPr>
        <p:spPr>
          <a:xfrm>
            <a:off x="9050275" y="8856630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04e8e07843_2_131"/>
          <p:cNvSpPr/>
          <p:nvPr/>
        </p:nvSpPr>
        <p:spPr>
          <a:xfrm>
            <a:off x="13348925" y="8396450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04e8e07843_2_131"/>
          <p:cNvSpPr/>
          <p:nvPr/>
        </p:nvSpPr>
        <p:spPr>
          <a:xfrm flipH="1">
            <a:off x="11990050" y="8396450"/>
            <a:ext cx="2541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04e8e07843_2_131"/>
          <p:cNvSpPr/>
          <p:nvPr/>
        </p:nvSpPr>
        <p:spPr>
          <a:xfrm>
            <a:off x="9740400" y="8341664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4e8e07843_2_131"/>
          <p:cNvSpPr/>
          <p:nvPr/>
        </p:nvSpPr>
        <p:spPr>
          <a:xfrm flipH="1">
            <a:off x="12694725" y="8692777"/>
            <a:ext cx="254000" cy="288356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04e8e07843_2_131"/>
          <p:cNvSpPr/>
          <p:nvPr/>
        </p:nvSpPr>
        <p:spPr>
          <a:xfrm>
            <a:off x="10357650" y="885660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04e8e07843_2_131"/>
          <p:cNvSpPr/>
          <p:nvPr/>
        </p:nvSpPr>
        <p:spPr>
          <a:xfrm>
            <a:off x="9150975" y="8396450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04e8e07843_2_131"/>
          <p:cNvSpPr/>
          <p:nvPr/>
        </p:nvSpPr>
        <p:spPr>
          <a:xfrm>
            <a:off x="12354888" y="885660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04e8e07843_2_131"/>
          <p:cNvSpPr/>
          <p:nvPr/>
        </p:nvSpPr>
        <p:spPr>
          <a:xfrm>
            <a:off x="12534950" y="839642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4e8e07843_2_131"/>
          <p:cNvSpPr/>
          <p:nvPr/>
        </p:nvSpPr>
        <p:spPr>
          <a:xfrm>
            <a:off x="9703900" y="8856607"/>
            <a:ext cx="254100" cy="2883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04e8e07843_2_131"/>
          <p:cNvSpPr txBox="1"/>
          <p:nvPr/>
        </p:nvSpPr>
        <p:spPr>
          <a:xfrm>
            <a:off x="12342875" y="9563700"/>
            <a:ext cx="59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Lam Man Ting 1155125890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62100" y="1594548"/>
            <a:ext cx="134229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TABLE OF CONTENTS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761075" y="3429000"/>
            <a:ext cx="150369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vo"/>
              <a:buChar char="❖"/>
            </a:pPr>
            <a:r>
              <a:rPr lang="en-US" sz="3600">
                <a:latin typeface="Ovo"/>
                <a:ea typeface="Ovo"/>
                <a:cs typeface="Ovo"/>
                <a:sym typeface="Ovo"/>
              </a:rPr>
              <a:t>Introduction</a:t>
            </a:r>
            <a:endParaRPr sz="3600">
              <a:latin typeface="Ovo"/>
              <a:ea typeface="Ovo"/>
              <a:cs typeface="Ovo"/>
              <a:sym typeface="Ovo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vo"/>
              <a:buChar char="❖"/>
            </a:pPr>
            <a:r>
              <a:rPr lang="en-US" sz="3600">
                <a:latin typeface="Ovo"/>
                <a:ea typeface="Ovo"/>
                <a:cs typeface="Ovo"/>
                <a:sym typeface="Ovo"/>
              </a:rPr>
              <a:t>Data Description</a:t>
            </a:r>
            <a:endParaRPr sz="3600">
              <a:latin typeface="Ovo"/>
              <a:ea typeface="Ovo"/>
              <a:cs typeface="Ovo"/>
              <a:sym typeface="Ovo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vo"/>
              <a:buChar char="❖"/>
            </a:pPr>
            <a:r>
              <a:rPr lang="en-US" sz="3600"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3600">
              <a:latin typeface="Ovo"/>
              <a:ea typeface="Ovo"/>
              <a:cs typeface="Ovo"/>
              <a:sym typeface="Ovo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vo"/>
              <a:buChar char="❖"/>
            </a:pPr>
            <a:r>
              <a:rPr lang="en-US" sz="3600">
                <a:latin typeface="Ovo"/>
                <a:ea typeface="Ovo"/>
                <a:cs typeface="Ovo"/>
                <a:sym typeface="Ovo"/>
              </a:rPr>
              <a:t>Comparison of Multiple Models</a:t>
            </a:r>
            <a:endParaRPr sz="3600">
              <a:latin typeface="Ovo"/>
              <a:ea typeface="Ovo"/>
              <a:cs typeface="Ovo"/>
              <a:sym typeface="Ovo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vo"/>
              <a:buChar char="❖"/>
            </a:pPr>
            <a:r>
              <a:rPr lang="en-US" sz="3600">
                <a:latin typeface="Ovo"/>
                <a:ea typeface="Ovo"/>
                <a:cs typeface="Ovo"/>
                <a:sym typeface="Ovo"/>
              </a:rPr>
              <a:t>Conclusion</a:t>
            </a:r>
            <a:endParaRPr sz="3600"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4e8e07843_2_201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329" name="Google Shape;329;g104e8e07843_2_201"/>
          <p:cNvSpPr txBox="1"/>
          <p:nvPr/>
        </p:nvSpPr>
        <p:spPr>
          <a:xfrm>
            <a:off x="455250" y="2151275"/>
            <a:ext cx="11872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o"/>
              <a:buChar char="❖"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Attribute Selection -- Information Gain</a:t>
            </a:r>
            <a:r>
              <a:rPr lang="en-US" sz="31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endParaRPr sz="31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pic>
        <p:nvPicPr>
          <p:cNvPr id="330" name="Google Shape;330;g104e8e07843_2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300" y="3942175"/>
            <a:ext cx="8675675" cy="16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4e8e07843_2_201"/>
          <p:cNvSpPr txBox="1"/>
          <p:nvPr/>
        </p:nvSpPr>
        <p:spPr>
          <a:xfrm>
            <a:off x="8493300" y="2813063"/>
            <a:ext cx="76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The information gain </a:t>
            </a: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Gain(S,A)  for Feature 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104e8e07843_2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250" y="4432525"/>
            <a:ext cx="4111910" cy="10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04e8e07843_2_201"/>
          <p:cNvSpPr txBox="1"/>
          <p:nvPr/>
        </p:nvSpPr>
        <p:spPr>
          <a:xfrm>
            <a:off x="1012750" y="3315950"/>
            <a:ext cx="689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Entropy of training sample sets (S)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04e8e07843_2_201"/>
          <p:cNvSpPr txBox="1"/>
          <p:nvPr/>
        </p:nvSpPr>
        <p:spPr>
          <a:xfrm>
            <a:off x="9331700" y="6224988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Sv = subset of sample set S belongs to class 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04e8e07843_2_201"/>
          <p:cNvSpPr txBox="1"/>
          <p:nvPr/>
        </p:nvSpPr>
        <p:spPr>
          <a:xfrm>
            <a:off x="9331700" y="6961588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|</a:t>
            </a: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S| = number of element in 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04e8e07843_2_201"/>
          <p:cNvSpPr txBox="1"/>
          <p:nvPr/>
        </p:nvSpPr>
        <p:spPr>
          <a:xfrm>
            <a:off x="9331700" y="7698188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|Sv| = number of element in Sv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04e8e07843_2_201"/>
          <p:cNvSpPr txBox="1"/>
          <p:nvPr/>
        </p:nvSpPr>
        <p:spPr>
          <a:xfrm>
            <a:off x="470200" y="7464400"/>
            <a:ext cx="7975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vo"/>
              <a:buChar char="❖"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Best attribute: highest information gain and the smallest entropy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vo"/>
              <a:buChar char="❖"/>
            </a:pP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Repeat </a:t>
            </a:r>
            <a:r>
              <a:rPr lang="en-US" sz="29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until we got homogeneous nodes</a:t>
            </a:r>
            <a:endParaRPr sz="29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338" name="Google Shape;338;g104e8e07843_2_201"/>
          <p:cNvSpPr txBox="1"/>
          <p:nvPr/>
        </p:nvSpPr>
        <p:spPr>
          <a:xfrm>
            <a:off x="727350" y="5936400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Pi</a:t>
            </a: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= portion of S belongs to class 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04e8e07843_2_201"/>
          <p:cNvSpPr/>
          <p:nvPr/>
        </p:nvSpPr>
        <p:spPr>
          <a:xfrm>
            <a:off x="15289500" y="2151263"/>
            <a:ext cx="2998500" cy="6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Feature vector</a:t>
            </a:r>
            <a:endParaRPr sz="1500"/>
          </a:p>
        </p:txBody>
      </p:sp>
      <p:cxnSp>
        <p:nvCxnSpPr>
          <p:cNvPr id="340" name="Google Shape;340;g104e8e07843_2_201"/>
          <p:cNvCxnSpPr>
            <a:stCxn id="339" idx="2"/>
          </p:cNvCxnSpPr>
          <p:nvPr/>
        </p:nvCxnSpPr>
        <p:spPr>
          <a:xfrm flipH="1">
            <a:off x="15846150" y="2813063"/>
            <a:ext cx="94260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g104e8e07843_2_201"/>
          <p:cNvSpPr txBox="1"/>
          <p:nvPr/>
        </p:nvSpPr>
        <p:spPr>
          <a:xfrm>
            <a:off x="12342875" y="9563700"/>
            <a:ext cx="59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Lam Man Ting 1155125890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4e8e07843_5_22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pic>
        <p:nvPicPr>
          <p:cNvPr id="347" name="Google Shape;347;g104e8e07843_5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374" y="1781524"/>
            <a:ext cx="11993250" cy="77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04e8e07843_5_22"/>
          <p:cNvSpPr txBox="1"/>
          <p:nvPr/>
        </p:nvSpPr>
        <p:spPr>
          <a:xfrm>
            <a:off x="12342875" y="9563700"/>
            <a:ext cx="59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Lam Man Ting 1155125890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4eef20fa2_1_50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354" name="Google Shape;354;g104eef20fa2_1_50"/>
          <p:cNvSpPr/>
          <p:nvPr/>
        </p:nvSpPr>
        <p:spPr>
          <a:xfrm>
            <a:off x="3661825" y="6514450"/>
            <a:ext cx="1803300" cy="11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04eef20fa2_1_50"/>
          <p:cNvSpPr txBox="1"/>
          <p:nvPr/>
        </p:nvSpPr>
        <p:spPr>
          <a:xfrm>
            <a:off x="2179178" y="5873538"/>
            <a:ext cx="419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10 </a:t>
            </a: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PCA extracted features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04eef20fa2_1_50"/>
          <p:cNvSpPr txBox="1"/>
          <p:nvPr/>
        </p:nvSpPr>
        <p:spPr>
          <a:xfrm>
            <a:off x="350388" y="6790900"/>
            <a:ext cx="310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200</a:t>
            </a: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training image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04eef20fa2_1_50"/>
          <p:cNvSpPr txBox="1"/>
          <p:nvPr/>
        </p:nvSpPr>
        <p:spPr>
          <a:xfrm>
            <a:off x="455250" y="2151275"/>
            <a:ext cx="719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o"/>
              <a:buChar char="❖"/>
            </a:pPr>
            <a:r>
              <a:rPr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Random Forest classifier -- </a:t>
            </a:r>
            <a:r>
              <a:rPr b="1"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Training</a:t>
            </a:r>
            <a:endParaRPr b="1" sz="32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cxnSp>
        <p:nvCxnSpPr>
          <p:cNvPr id="358" name="Google Shape;358;g104eef20fa2_1_50"/>
          <p:cNvCxnSpPr>
            <a:stCxn id="354" idx="3"/>
          </p:cNvCxnSpPr>
          <p:nvPr/>
        </p:nvCxnSpPr>
        <p:spPr>
          <a:xfrm flipH="1" rot="10800000">
            <a:off x="5465125" y="5043850"/>
            <a:ext cx="2057400" cy="204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104eef20fa2_1_50"/>
          <p:cNvCxnSpPr>
            <a:stCxn id="354" idx="3"/>
          </p:cNvCxnSpPr>
          <p:nvPr/>
        </p:nvCxnSpPr>
        <p:spPr>
          <a:xfrm flipH="1" rot="10800000">
            <a:off x="5465125" y="6212350"/>
            <a:ext cx="2057400" cy="87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104eef20fa2_1_50"/>
          <p:cNvCxnSpPr>
            <a:stCxn id="354" idx="3"/>
          </p:cNvCxnSpPr>
          <p:nvPr/>
        </p:nvCxnSpPr>
        <p:spPr>
          <a:xfrm>
            <a:off x="5465125" y="7091050"/>
            <a:ext cx="2057400" cy="115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g104eef20fa2_1_50"/>
          <p:cNvSpPr/>
          <p:nvPr/>
        </p:nvSpPr>
        <p:spPr>
          <a:xfrm>
            <a:off x="7522513" y="4616800"/>
            <a:ext cx="1295400" cy="8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04eef20fa2_1_50"/>
          <p:cNvSpPr/>
          <p:nvPr/>
        </p:nvSpPr>
        <p:spPr>
          <a:xfrm>
            <a:off x="7522513" y="5853925"/>
            <a:ext cx="1295400" cy="8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04eef20fa2_1_50"/>
          <p:cNvSpPr/>
          <p:nvPr/>
        </p:nvSpPr>
        <p:spPr>
          <a:xfrm>
            <a:off x="7522513" y="7791800"/>
            <a:ext cx="1295400" cy="8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04eef20fa2_1_50"/>
          <p:cNvSpPr txBox="1"/>
          <p:nvPr/>
        </p:nvSpPr>
        <p:spPr>
          <a:xfrm>
            <a:off x="5811925" y="3113288"/>
            <a:ext cx="47166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Create 100 bootstrap samples from the training image</a:t>
            </a:r>
            <a:endParaRPr sz="1100"/>
          </a:p>
        </p:txBody>
      </p:sp>
      <p:cxnSp>
        <p:nvCxnSpPr>
          <p:cNvPr id="365" name="Google Shape;365;g104eef20fa2_1_50"/>
          <p:cNvCxnSpPr>
            <a:stCxn id="361" idx="3"/>
          </p:cNvCxnSpPr>
          <p:nvPr/>
        </p:nvCxnSpPr>
        <p:spPr>
          <a:xfrm>
            <a:off x="8817913" y="5056150"/>
            <a:ext cx="1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g104eef20fa2_1_50"/>
          <p:cNvCxnSpPr/>
          <p:nvPr/>
        </p:nvCxnSpPr>
        <p:spPr>
          <a:xfrm>
            <a:off x="8817913" y="6293275"/>
            <a:ext cx="1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g104eef20fa2_1_50"/>
          <p:cNvCxnSpPr/>
          <p:nvPr/>
        </p:nvCxnSpPr>
        <p:spPr>
          <a:xfrm>
            <a:off x="8817913" y="8231150"/>
            <a:ext cx="1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g104eef20fa2_1_50"/>
          <p:cNvSpPr txBox="1"/>
          <p:nvPr/>
        </p:nvSpPr>
        <p:spPr>
          <a:xfrm>
            <a:off x="7954375" y="6846563"/>
            <a:ext cx="43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104eef20fa2_1_50"/>
          <p:cNvSpPr/>
          <p:nvPr/>
        </p:nvSpPr>
        <p:spPr>
          <a:xfrm>
            <a:off x="9860425" y="4640500"/>
            <a:ext cx="32379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04eef20fa2_1_50"/>
          <p:cNvSpPr txBox="1"/>
          <p:nvPr/>
        </p:nvSpPr>
        <p:spPr>
          <a:xfrm>
            <a:off x="9860425" y="4745600"/>
            <a:ext cx="323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classification tree 1</a:t>
            </a:r>
            <a:endParaRPr sz="1100"/>
          </a:p>
        </p:txBody>
      </p:sp>
      <p:sp>
        <p:nvSpPr>
          <p:cNvPr id="371" name="Google Shape;371;g104eef20fa2_1_50"/>
          <p:cNvSpPr/>
          <p:nvPr/>
        </p:nvSpPr>
        <p:spPr>
          <a:xfrm>
            <a:off x="9860425" y="5877625"/>
            <a:ext cx="32379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04eef20fa2_1_50"/>
          <p:cNvSpPr txBox="1"/>
          <p:nvPr/>
        </p:nvSpPr>
        <p:spPr>
          <a:xfrm>
            <a:off x="9860425" y="5982725"/>
            <a:ext cx="323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classification tree</a:t>
            </a: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2</a:t>
            </a:r>
            <a:endParaRPr sz="1100"/>
          </a:p>
        </p:txBody>
      </p:sp>
      <p:sp>
        <p:nvSpPr>
          <p:cNvPr id="373" name="Google Shape;373;g104eef20fa2_1_50"/>
          <p:cNvSpPr/>
          <p:nvPr/>
        </p:nvSpPr>
        <p:spPr>
          <a:xfrm>
            <a:off x="9860425" y="7815500"/>
            <a:ext cx="32379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4eef20fa2_1_50"/>
          <p:cNvSpPr txBox="1"/>
          <p:nvPr/>
        </p:nvSpPr>
        <p:spPr>
          <a:xfrm>
            <a:off x="9733425" y="7920600"/>
            <a:ext cx="355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classification tree</a:t>
            </a: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100</a:t>
            </a:r>
            <a:endParaRPr sz="1100"/>
          </a:p>
        </p:txBody>
      </p:sp>
      <p:sp>
        <p:nvSpPr>
          <p:cNvPr id="375" name="Google Shape;375;g104eef20fa2_1_50"/>
          <p:cNvSpPr/>
          <p:nvPr/>
        </p:nvSpPr>
        <p:spPr>
          <a:xfrm>
            <a:off x="13492613" y="5000650"/>
            <a:ext cx="685800" cy="3302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6" name="Google Shape;376;g104eef20fa2_1_50"/>
          <p:cNvSpPr/>
          <p:nvPr/>
        </p:nvSpPr>
        <p:spPr>
          <a:xfrm>
            <a:off x="14381712" y="4732950"/>
            <a:ext cx="3555900" cy="28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In each tree,</a:t>
            </a:r>
            <a:endParaRPr sz="28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only some features (m&lt;10) are chosen in choose the best split</a:t>
            </a:r>
            <a:endParaRPr sz="1500"/>
          </a:p>
        </p:txBody>
      </p:sp>
      <p:sp>
        <p:nvSpPr>
          <p:cNvPr id="377" name="Google Shape;377;g104eef20fa2_1_50"/>
          <p:cNvSpPr txBox="1"/>
          <p:nvPr/>
        </p:nvSpPr>
        <p:spPr>
          <a:xfrm>
            <a:off x="10528525" y="8879350"/>
            <a:ext cx="300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(unpruned)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g104eef20fa2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303" y="4455848"/>
            <a:ext cx="907746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04eef20fa2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5300" y="5816999"/>
            <a:ext cx="907750" cy="46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04eef20fa2_1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7925" y="7667650"/>
            <a:ext cx="1113243" cy="4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4eef20fa2_1_50"/>
          <p:cNvSpPr txBox="1"/>
          <p:nvPr/>
        </p:nvSpPr>
        <p:spPr>
          <a:xfrm>
            <a:off x="13289325" y="9609900"/>
            <a:ext cx="49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Lee Wai Hin 1155125562</a:t>
            </a:r>
            <a:endParaRPr sz="35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4e8e07843_2_61"/>
          <p:cNvSpPr txBox="1"/>
          <p:nvPr/>
        </p:nvSpPr>
        <p:spPr>
          <a:xfrm>
            <a:off x="266505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Description &amp; Method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387" name="Google Shape;387;g104e8e07843_2_61"/>
          <p:cNvSpPr/>
          <p:nvPr/>
        </p:nvSpPr>
        <p:spPr>
          <a:xfrm>
            <a:off x="164525" y="6041725"/>
            <a:ext cx="2909400" cy="10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Input image (x1)</a:t>
            </a:r>
            <a:endParaRPr/>
          </a:p>
        </p:txBody>
      </p:sp>
      <p:sp>
        <p:nvSpPr>
          <p:cNvPr id="388" name="Google Shape;388;g104e8e07843_2_61"/>
          <p:cNvSpPr txBox="1"/>
          <p:nvPr/>
        </p:nvSpPr>
        <p:spPr>
          <a:xfrm>
            <a:off x="455250" y="2151275"/>
            <a:ext cx="691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o"/>
              <a:buChar char="❖"/>
            </a:pPr>
            <a:r>
              <a:rPr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Random Forest classifier -- </a:t>
            </a:r>
            <a:r>
              <a:rPr b="1"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Testing</a:t>
            </a:r>
            <a:r>
              <a:rPr lang="en-US" sz="32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endParaRPr sz="32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cxnSp>
        <p:nvCxnSpPr>
          <p:cNvPr id="389" name="Google Shape;389;g104e8e07843_2_61"/>
          <p:cNvCxnSpPr>
            <a:stCxn id="387" idx="3"/>
          </p:cNvCxnSpPr>
          <p:nvPr/>
        </p:nvCxnSpPr>
        <p:spPr>
          <a:xfrm flipH="1" rot="10800000">
            <a:off x="3073925" y="4532875"/>
            <a:ext cx="2057400" cy="204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g104e8e07843_2_61"/>
          <p:cNvCxnSpPr>
            <a:stCxn id="387" idx="3"/>
          </p:cNvCxnSpPr>
          <p:nvPr/>
        </p:nvCxnSpPr>
        <p:spPr>
          <a:xfrm flipH="1" rot="10800000">
            <a:off x="3073925" y="5701375"/>
            <a:ext cx="2057400" cy="87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g104e8e07843_2_61"/>
          <p:cNvCxnSpPr>
            <a:stCxn id="387" idx="3"/>
          </p:cNvCxnSpPr>
          <p:nvPr/>
        </p:nvCxnSpPr>
        <p:spPr>
          <a:xfrm>
            <a:off x="3073925" y="6580075"/>
            <a:ext cx="2057400" cy="115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g104e8e07843_2_61"/>
          <p:cNvSpPr/>
          <p:nvPr/>
        </p:nvSpPr>
        <p:spPr>
          <a:xfrm>
            <a:off x="4842375" y="4099200"/>
            <a:ext cx="27951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04e8e07843_2_61"/>
          <p:cNvSpPr txBox="1"/>
          <p:nvPr/>
        </p:nvSpPr>
        <p:spPr>
          <a:xfrm>
            <a:off x="4842375" y="4204300"/>
            <a:ext cx="279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tree 1</a:t>
            </a:r>
            <a:endParaRPr sz="1100"/>
          </a:p>
        </p:txBody>
      </p:sp>
      <p:sp>
        <p:nvSpPr>
          <p:cNvPr id="394" name="Google Shape;394;g104e8e07843_2_61"/>
          <p:cNvSpPr/>
          <p:nvPr/>
        </p:nvSpPr>
        <p:spPr>
          <a:xfrm>
            <a:off x="4842375" y="5336325"/>
            <a:ext cx="27951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04e8e07843_2_61"/>
          <p:cNvSpPr txBox="1"/>
          <p:nvPr/>
        </p:nvSpPr>
        <p:spPr>
          <a:xfrm>
            <a:off x="4842375" y="5441425"/>
            <a:ext cx="279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tree 2</a:t>
            </a:r>
            <a:endParaRPr sz="1100"/>
          </a:p>
        </p:txBody>
      </p:sp>
      <p:sp>
        <p:nvSpPr>
          <p:cNvPr id="396" name="Google Shape;396;g104e8e07843_2_61"/>
          <p:cNvSpPr/>
          <p:nvPr/>
        </p:nvSpPr>
        <p:spPr>
          <a:xfrm>
            <a:off x="4842375" y="7274200"/>
            <a:ext cx="27951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04e8e07843_2_61"/>
          <p:cNvSpPr txBox="1"/>
          <p:nvPr/>
        </p:nvSpPr>
        <p:spPr>
          <a:xfrm>
            <a:off x="4842375" y="7379300"/>
            <a:ext cx="279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Decision tree 100</a:t>
            </a:r>
            <a:endParaRPr sz="1100"/>
          </a:p>
        </p:txBody>
      </p:sp>
      <p:sp>
        <p:nvSpPr>
          <p:cNvPr id="398" name="Google Shape;398;g104e8e07843_2_61"/>
          <p:cNvSpPr txBox="1"/>
          <p:nvPr/>
        </p:nvSpPr>
        <p:spPr>
          <a:xfrm>
            <a:off x="6024075" y="6305250"/>
            <a:ext cx="43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g104e8e07843_2_61"/>
          <p:cNvCxnSpPr/>
          <p:nvPr/>
        </p:nvCxnSpPr>
        <p:spPr>
          <a:xfrm>
            <a:off x="7637513" y="4504450"/>
            <a:ext cx="1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g104e8e07843_2_61"/>
          <p:cNvCxnSpPr/>
          <p:nvPr/>
        </p:nvCxnSpPr>
        <p:spPr>
          <a:xfrm>
            <a:off x="7637513" y="5790350"/>
            <a:ext cx="1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g104e8e07843_2_61"/>
          <p:cNvCxnSpPr/>
          <p:nvPr/>
        </p:nvCxnSpPr>
        <p:spPr>
          <a:xfrm>
            <a:off x="7637513" y="7728225"/>
            <a:ext cx="10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g104e8e07843_2_61"/>
          <p:cNvSpPr txBox="1"/>
          <p:nvPr/>
        </p:nvSpPr>
        <p:spPr>
          <a:xfrm>
            <a:off x="8807075" y="4224863"/>
            <a:ext cx="31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 i (People A)</a:t>
            </a:r>
            <a:endParaRPr sz="1200"/>
          </a:p>
        </p:txBody>
      </p:sp>
      <p:sp>
        <p:nvSpPr>
          <p:cNvPr id="403" name="Google Shape;403;g104e8e07843_2_61"/>
          <p:cNvSpPr txBox="1"/>
          <p:nvPr/>
        </p:nvSpPr>
        <p:spPr>
          <a:xfrm>
            <a:off x="8807075" y="5503113"/>
            <a:ext cx="31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 j (People B)</a:t>
            </a:r>
            <a:endParaRPr sz="1200"/>
          </a:p>
        </p:txBody>
      </p:sp>
      <p:sp>
        <p:nvSpPr>
          <p:cNvPr id="404" name="Google Shape;404;g104e8e07843_2_61"/>
          <p:cNvSpPr txBox="1"/>
          <p:nvPr/>
        </p:nvSpPr>
        <p:spPr>
          <a:xfrm>
            <a:off x="8807075" y="7440988"/>
            <a:ext cx="31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Class j (People B)</a:t>
            </a:r>
            <a:endParaRPr sz="1200"/>
          </a:p>
        </p:txBody>
      </p:sp>
      <p:sp>
        <p:nvSpPr>
          <p:cNvPr id="405" name="Google Shape;405;g104e8e07843_2_61"/>
          <p:cNvSpPr txBox="1"/>
          <p:nvPr/>
        </p:nvSpPr>
        <p:spPr>
          <a:xfrm>
            <a:off x="10164425" y="6364200"/>
            <a:ext cx="43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104e8e07843_2_61"/>
          <p:cNvSpPr/>
          <p:nvPr/>
        </p:nvSpPr>
        <p:spPr>
          <a:xfrm>
            <a:off x="12080525" y="4489675"/>
            <a:ext cx="685800" cy="3302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07" name="Google Shape;407;g104e8e07843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477" y="2848275"/>
            <a:ext cx="5226748" cy="8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04e8e07843_2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6325" y="4475514"/>
            <a:ext cx="5226750" cy="262967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04e8e07843_2_61"/>
          <p:cNvSpPr txBox="1"/>
          <p:nvPr/>
        </p:nvSpPr>
        <p:spPr>
          <a:xfrm>
            <a:off x="15520850" y="6379975"/>
            <a:ext cx="1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  .  .  .  .  .  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04e8e07843_2_61"/>
          <p:cNvSpPr txBox="1"/>
          <p:nvPr/>
        </p:nvSpPr>
        <p:spPr>
          <a:xfrm>
            <a:off x="13576250" y="7853725"/>
            <a:ext cx="360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People 1- People 40</a:t>
            </a:r>
            <a:endParaRPr sz="1200"/>
          </a:p>
        </p:txBody>
      </p:sp>
      <p:sp>
        <p:nvSpPr>
          <p:cNvPr id="411" name="Google Shape;411;g104e8e07843_2_61"/>
          <p:cNvSpPr/>
          <p:nvPr/>
        </p:nvSpPr>
        <p:spPr>
          <a:xfrm rot="5400000">
            <a:off x="15036798" y="5828406"/>
            <a:ext cx="685800" cy="3302100"/>
          </a:xfrm>
          <a:prstGeom prst="rightBrace">
            <a:avLst>
              <a:gd fmla="val 50000" name="adj1"/>
              <a:gd fmla="val 4986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412" name="Google Shape;412;g104e8e07843_2_61"/>
          <p:cNvCxnSpPr/>
          <p:nvPr/>
        </p:nvCxnSpPr>
        <p:spPr>
          <a:xfrm rot="10800000">
            <a:off x="13394375" y="3604000"/>
            <a:ext cx="1193700" cy="14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g104e8e07843_2_61"/>
          <p:cNvSpPr txBox="1"/>
          <p:nvPr/>
        </p:nvSpPr>
        <p:spPr>
          <a:xfrm>
            <a:off x="13289325" y="9609900"/>
            <a:ext cx="49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Lee Wai Hin 1155125562</a:t>
            </a:r>
            <a:endParaRPr sz="35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4eef20fa2_1_54"/>
          <p:cNvSpPr txBox="1"/>
          <p:nvPr/>
        </p:nvSpPr>
        <p:spPr>
          <a:xfrm>
            <a:off x="221730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Result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19" name="Google Shape;419;g104eef20fa2_1_54"/>
          <p:cNvSpPr txBox="1"/>
          <p:nvPr/>
        </p:nvSpPr>
        <p:spPr>
          <a:xfrm>
            <a:off x="1830900" y="2766029"/>
            <a:ext cx="95559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3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vo"/>
              <a:buChar char="❖"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The result of random forest using raw data is shown below. The prediction accuracy is 0.91.</a:t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-463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vo"/>
              <a:buChar char="❖"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However, together with the use of PCA, the accuracy drop dramatically.</a:t>
            </a:r>
            <a:endParaRPr sz="3700"/>
          </a:p>
        </p:txBody>
      </p:sp>
      <p:cxnSp>
        <p:nvCxnSpPr>
          <p:cNvPr id="420" name="Google Shape;420;g104eef20fa2_1_54"/>
          <p:cNvCxnSpPr>
            <a:stCxn id="421" idx="1"/>
          </p:cNvCxnSpPr>
          <p:nvPr/>
        </p:nvCxnSpPr>
        <p:spPr>
          <a:xfrm rot="10800000">
            <a:off x="10040350" y="8584800"/>
            <a:ext cx="1897500" cy="45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2" name="Google Shape;422;g104eef20fa2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950" y="1529350"/>
            <a:ext cx="5219400" cy="77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04eef20fa2_1_54"/>
          <p:cNvSpPr/>
          <p:nvPr/>
        </p:nvSpPr>
        <p:spPr>
          <a:xfrm>
            <a:off x="11937850" y="8520300"/>
            <a:ext cx="5589600" cy="103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g104eef20fa2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00" y="6906075"/>
            <a:ext cx="11239050" cy="16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04eef20fa2_1_54"/>
          <p:cNvSpPr txBox="1"/>
          <p:nvPr/>
        </p:nvSpPr>
        <p:spPr>
          <a:xfrm>
            <a:off x="13289325" y="9609900"/>
            <a:ext cx="49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Lee Wai Hin 1155125562</a:t>
            </a:r>
            <a:endParaRPr sz="35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4e8e07843_5_57"/>
          <p:cNvSpPr txBox="1"/>
          <p:nvPr/>
        </p:nvSpPr>
        <p:spPr>
          <a:xfrm>
            <a:off x="221730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Result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30" name="Google Shape;430;g104e8e07843_5_57"/>
          <p:cNvSpPr txBox="1"/>
          <p:nvPr/>
        </p:nvSpPr>
        <p:spPr>
          <a:xfrm>
            <a:off x="1578825" y="2398600"/>
            <a:ext cx="161838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Possible reasons of failures of using PCA on decision tree and random forest: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Small change in the data may cause a large change in the final estimated tree. </a:t>
            </a:r>
            <a:endParaRPr sz="35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PCA reduces the data </a:t>
            </a:r>
            <a:r>
              <a:rPr lang="en-US" sz="3700">
                <a:latin typeface="Ovo"/>
                <a:ea typeface="Ovo"/>
                <a:cs typeface="Ovo"/>
                <a:sym typeface="Ovo"/>
              </a:rPr>
              <a:t>dimensions which may also reduces the information and this may affect building a tree.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31" name="Google Shape;431;g104e8e07843_5_57"/>
          <p:cNvSpPr txBox="1"/>
          <p:nvPr/>
        </p:nvSpPr>
        <p:spPr>
          <a:xfrm>
            <a:off x="13289325" y="9609900"/>
            <a:ext cx="49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Lee Wai Hin 1155125562</a:t>
            </a:r>
            <a:endParaRPr sz="35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3c2b2aeb4_3_0"/>
          <p:cNvSpPr txBox="1"/>
          <p:nvPr/>
        </p:nvSpPr>
        <p:spPr>
          <a:xfrm>
            <a:off x="221730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Model Result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37" name="Google Shape;437;g103c2b2aeb4_3_0"/>
          <p:cNvSpPr txBox="1"/>
          <p:nvPr/>
        </p:nvSpPr>
        <p:spPr>
          <a:xfrm>
            <a:off x="1578825" y="2398600"/>
            <a:ext cx="16183800" cy="6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In the test result, several side factor would also </a:t>
            </a: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affect the</a:t>
            </a: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prediction rate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-463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o"/>
              <a:buChar char="-"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The direction of face (eg. lateral face)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For training dataset, using different direction of face would lead to a higher difficulty for recognizing the front face test image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-463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o"/>
              <a:buChar char="-"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Facial expression (eg. smile)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Facial expression in training data would not affect too much on the performance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38" name="Google Shape;438;g103c2b2aeb4_3_0"/>
          <p:cNvSpPr txBox="1"/>
          <p:nvPr/>
        </p:nvSpPr>
        <p:spPr>
          <a:xfrm>
            <a:off x="12418250" y="9609900"/>
            <a:ext cx="586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Lam Man Ting  1155125890</a:t>
            </a:r>
            <a:endParaRPr sz="35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4e8e07843_5_40"/>
          <p:cNvSpPr txBox="1"/>
          <p:nvPr/>
        </p:nvSpPr>
        <p:spPr>
          <a:xfrm>
            <a:off x="221730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Comparison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44" name="Google Shape;444;g104e8e07843_5_40"/>
          <p:cNvSpPr txBox="1"/>
          <p:nvPr/>
        </p:nvSpPr>
        <p:spPr>
          <a:xfrm>
            <a:off x="1594050" y="2398600"/>
            <a:ext cx="161685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 </a:t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45" name="Google Shape;445;g104e8e07843_5_40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46" name="Google Shape;446;g104e8e07843_5_40"/>
          <p:cNvGraphicFramePr/>
          <p:nvPr/>
        </p:nvGraphicFramePr>
        <p:xfrm>
          <a:off x="825150" y="18663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{FEB4BEC2-AE55-4EF8-A5AE-366D9CD25E30}</a:tableStyleId>
              </a:tblPr>
              <a:tblGrid>
                <a:gridCol w="4095750"/>
                <a:gridCol w="4138200"/>
                <a:gridCol w="4053300"/>
                <a:gridCol w="4095750"/>
              </a:tblGrid>
              <a:tr h="8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Comparison</a:t>
                      </a:r>
                      <a:endParaRPr sz="3500">
                        <a:solidFill>
                          <a:schemeClr val="dk1"/>
                        </a:solidFill>
                        <a:latin typeface="Ovo"/>
                        <a:ea typeface="Ovo"/>
                        <a:cs typeface="Ovo"/>
                        <a:sym typeface="Ovo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KNN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Decision tree 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Random Forest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  <a:tr h="157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variable for </a:t>
                      </a: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splitting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U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sing distance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Using PC value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Using PC value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  <a:tr h="250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Algotherm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 for node assignment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Minimized distance between two photo vector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Information gain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Information gain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4e8e07843_5_46"/>
          <p:cNvSpPr txBox="1"/>
          <p:nvPr/>
        </p:nvSpPr>
        <p:spPr>
          <a:xfrm>
            <a:off x="221730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Comparison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graphicFrame>
        <p:nvGraphicFramePr>
          <p:cNvPr id="452" name="Google Shape;452;g104e8e07843_5_46"/>
          <p:cNvGraphicFramePr/>
          <p:nvPr/>
        </p:nvGraphicFramePr>
        <p:xfrm>
          <a:off x="952500" y="20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{FEB4BEC2-AE55-4EF8-A5AE-366D9CD25E30}</a:tableStyleId>
              </a:tblPr>
              <a:tblGrid>
                <a:gridCol w="4095750"/>
                <a:gridCol w="4095750"/>
                <a:gridCol w="4095750"/>
                <a:gridCol w="4095750"/>
              </a:tblGrid>
              <a:tr h="6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Comparison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KNN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Decision tree 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Random Forest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  <a:tr h="6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Interpretability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relatively not easy as we can show the decision boundary but thats all.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easy to explain as we know exactly how the data is classified by the plot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hard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  <a:tr h="11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Ovo"/>
                          <a:ea typeface="Ovo"/>
                          <a:cs typeface="Ovo"/>
                          <a:sym typeface="Ovo"/>
                        </a:rPr>
                        <a:t>Visualization</a:t>
                      </a:r>
                      <a:endParaRPr sz="33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Yes but messy for 2D visualization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Yes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No (as we have many trees)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  <a:tr h="223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Robustness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KNN is sensitive to outliers since it is based on the distance criteria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Each node is not 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sensitive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 to outlier data because 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splitting based on the majority vote.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Relatively less sensitive to outlier as 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multiple tree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 will balance out the 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outlier</a:t>
                      </a:r>
                      <a:r>
                        <a:rPr lang="en-US" sz="3500">
                          <a:latin typeface="Ovo"/>
                          <a:ea typeface="Ovo"/>
                          <a:cs typeface="Ovo"/>
                          <a:sym typeface="Ovo"/>
                        </a:rPr>
                        <a:t> effect.</a:t>
                      </a:r>
                      <a:endParaRPr sz="3500">
                        <a:latin typeface="Ovo"/>
                        <a:ea typeface="Ovo"/>
                        <a:cs typeface="Ovo"/>
                        <a:sym typeface="Ov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" name="Google Shape;453;g104e8e07843_5_46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4e8e07843_5_36"/>
          <p:cNvSpPr txBox="1"/>
          <p:nvPr/>
        </p:nvSpPr>
        <p:spPr>
          <a:xfrm>
            <a:off x="2217300" y="634850"/>
            <a:ext cx="1385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Conclusion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59" name="Google Shape;459;g104e8e07843_5_36"/>
          <p:cNvSpPr txBox="1"/>
          <p:nvPr/>
        </p:nvSpPr>
        <p:spPr>
          <a:xfrm>
            <a:off x="1855575" y="2573288"/>
            <a:ext cx="144327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We have investigated the performances of different methods for face recognition and found that PCA with KNN generally gives a good classification rate while PCA with decision tree and random forest do not. Therefore, PCA is suitable for some classifiers only.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460" name="Google Shape;460;g104e8e07843_5_36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eef20fa2_1_18"/>
          <p:cNvSpPr txBox="1"/>
          <p:nvPr/>
        </p:nvSpPr>
        <p:spPr>
          <a:xfrm>
            <a:off x="1562100" y="539473"/>
            <a:ext cx="1342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Introduction</a:t>
            </a:r>
            <a:endParaRPr/>
          </a:p>
        </p:txBody>
      </p:sp>
      <p:sp>
        <p:nvSpPr>
          <p:cNvPr id="97" name="Google Shape;97;g104eef20fa2_1_18"/>
          <p:cNvSpPr txBox="1"/>
          <p:nvPr/>
        </p:nvSpPr>
        <p:spPr>
          <a:xfrm>
            <a:off x="537600" y="2042325"/>
            <a:ext cx="17212800" cy="7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800">
                <a:latin typeface="Ovo"/>
                <a:ea typeface="Ovo"/>
                <a:cs typeface="Ovo"/>
                <a:sym typeface="Ovo"/>
              </a:rPr>
              <a:t>Idea:</a:t>
            </a:r>
            <a:endParaRPr sz="3800">
              <a:latin typeface="Ovo"/>
              <a:ea typeface="Ovo"/>
              <a:cs typeface="Ovo"/>
              <a:sym typeface="Ovo"/>
            </a:endParaRPr>
          </a:p>
          <a:p>
            <a:pPr indent="-469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800"/>
              <a:buFont typeface="Ovo"/>
              <a:buChar char="❖"/>
            </a:pPr>
            <a:r>
              <a:rPr lang="en-US" sz="3800">
                <a:latin typeface="Ovo"/>
                <a:ea typeface="Ovo"/>
                <a:cs typeface="Ovo"/>
                <a:sym typeface="Ovo"/>
              </a:rPr>
              <a:t>Face recognition system compares the image with the database to perform function of identification.</a:t>
            </a:r>
            <a:endParaRPr sz="3800">
              <a:latin typeface="Ovo"/>
              <a:ea typeface="Ovo"/>
              <a:cs typeface="Ovo"/>
              <a:sym typeface="Ovo"/>
            </a:endParaRPr>
          </a:p>
          <a:p>
            <a:pPr indent="-469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800"/>
              <a:buFont typeface="Ovo"/>
              <a:buChar char="❖"/>
            </a:pPr>
            <a:r>
              <a:rPr lang="en-US" sz="3800">
                <a:latin typeface="Ovo"/>
                <a:ea typeface="Ovo"/>
                <a:cs typeface="Ovo"/>
                <a:sym typeface="Ovo"/>
              </a:rPr>
              <a:t>We are interested in,</a:t>
            </a:r>
            <a:endParaRPr sz="3800"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Ovo"/>
                <a:ea typeface="Ovo"/>
                <a:cs typeface="Ovo"/>
                <a:sym typeface="Ovo"/>
              </a:rPr>
              <a:t>1. Building a classification model for the individuals in our database</a:t>
            </a:r>
            <a:endParaRPr sz="3800"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Ovo"/>
                <a:ea typeface="Ovo"/>
                <a:cs typeface="Ovo"/>
                <a:sym typeface="Ovo"/>
              </a:rPr>
              <a:t>2. Predicting the accurate individual from the input image based on our model.</a:t>
            </a:r>
            <a:endParaRPr sz="3800"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Ovo"/>
                <a:ea typeface="Ovo"/>
                <a:cs typeface="Ovo"/>
                <a:sym typeface="Ovo"/>
              </a:rPr>
              <a:t>3. investigating </a:t>
            </a:r>
            <a:r>
              <a:rPr lang="en-US" sz="3800">
                <a:latin typeface="Ovo"/>
                <a:ea typeface="Ovo"/>
                <a:cs typeface="Ovo"/>
                <a:sym typeface="Ovo"/>
              </a:rPr>
              <a:t>whether</a:t>
            </a:r>
            <a:r>
              <a:rPr lang="en-US" sz="3800">
                <a:latin typeface="Ovo"/>
                <a:ea typeface="Ovo"/>
                <a:cs typeface="Ovo"/>
                <a:sym typeface="Ovo"/>
              </a:rPr>
              <a:t> we should apply </a:t>
            </a:r>
            <a:r>
              <a:rPr lang="en-US" sz="38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Principal Component Analysis (PCA) to simplify the large dataset before classification.</a:t>
            </a:r>
            <a:endParaRPr sz="38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98" name="Google Shape;98;g104eef20fa2_1_18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e8e07843_5_68"/>
          <p:cNvSpPr txBox="1"/>
          <p:nvPr/>
        </p:nvSpPr>
        <p:spPr>
          <a:xfrm>
            <a:off x="1562100" y="539473"/>
            <a:ext cx="1342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Introduction</a:t>
            </a:r>
            <a:endParaRPr/>
          </a:p>
        </p:txBody>
      </p:sp>
      <p:sp>
        <p:nvSpPr>
          <p:cNvPr id="104" name="Google Shape;104;g104e8e07843_5_68"/>
          <p:cNvSpPr txBox="1"/>
          <p:nvPr/>
        </p:nvSpPr>
        <p:spPr>
          <a:xfrm>
            <a:off x="537600" y="2091675"/>
            <a:ext cx="17212800" cy="6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latin typeface="Ovo"/>
                <a:ea typeface="Ovo"/>
                <a:cs typeface="Ovo"/>
                <a:sym typeface="Ovo"/>
              </a:rPr>
              <a:t>Idea:</a:t>
            </a:r>
            <a:endParaRPr sz="4000">
              <a:latin typeface="Ovo"/>
              <a:ea typeface="Ovo"/>
              <a:cs typeface="Ovo"/>
              <a:sym typeface="Ovo"/>
            </a:endParaRPr>
          </a:p>
          <a:p>
            <a:pPr indent="-482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o"/>
              <a:buChar char="❖"/>
            </a:pPr>
            <a:r>
              <a:rPr lang="en-US" sz="4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We propose three approaches for classification,</a:t>
            </a:r>
            <a:endParaRPr sz="40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1. Use PCA for extraction and K-Nearest Neighbors (KNN) </a:t>
            </a:r>
            <a:endParaRPr sz="40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2. Use PCA and then decision tree </a:t>
            </a:r>
            <a:endParaRPr sz="40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3. Use PCA and then random forest </a:t>
            </a:r>
            <a:endParaRPr sz="40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-482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o"/>
              <a:buChar char="❖"/>
            </a:pPr>
            <a:r>
              <a:rPr lang="en-US" sz="40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Comparison of the performances of the two approaches </a:t>
            </a:r>
            <a:endParaRPr sz="40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05" name="Google Shape;105;g104e8e07843_5_68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13123075" y="393700"/>
            <a:ext cx="4648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Our data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25" y="212225"/>
            <a:ext cx="8308725" cy="98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9858925" y="2511875"/>
            <a:ext cx="738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400 images in total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40 people with 10 faces each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5250" y="4057025"/>
            <a:ext cx="3837625" cy="45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>
            <a:endCxn id="113" idx="1"/>
          </p:cNvCxnSpPr>
          <p:nvPr/>
        </p:nvCxnSpPr>
        <p:spPr>
          <a:xfrm>
            <a:off x="8816450" y="4230075"/>
            <a:ext cx="4108800" cy="2109000"/>
          </a:xfrm>
          <a:prstGeom prst="straightConnector1">
            <a:avLst/>
          </a:prstGeom>
          <a:noFill/>
          <a:ln cap="flat" cmpd="sng" w="152400">
            <a:solidFill>
              <a:srgbClr val="A86D3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3"/>
          <p:cNvSpPr txBox="1"/>
          <p:nvPr/>
        </p:nvSpPr>
        <p:spPr>
          <a:xfrm>
            <a:off x="12865825" y="8818950"/>
            <a:ext cx="5163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show some of the faces </a:t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eef20fa2_0_5"/>
          <p:cNvSpPr txBox="1"/>
          <p:nvPr/>
        </p:nvSpPr>
        <p:spPr>
          <a:xfrm>
            <a:off x="2665050" y="634850"/>
            <a:ext cx="12957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Testing and training Dataset</a:t>
            </a:r>
            <a:endParaRPr sz="8000">
              <a:solidFill>
                <a:srgbClr val="A86D3A"/>
              </a:solidFill>
              <a:latin typeface="Ovo"/>
              <a:ea typeface="Ovo"/>
              <a:cs typeface="Ovo"/>
              <a:sym typeface="Ovo"/>
            </a:endParaRPr>
          </a:p>
        </p:txBody>
      </p:sp>
      <p:pic>
        <p:nvPicPr>
          <p:cNvPr id="122" name="Google Shape;122;g104eef20f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00" y="1866350"/>
            <a:ext cx="4666994" cy="6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4eef20fa2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4381" y="1866350"/>
            <a:ext cx="4666994" cy="6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04eef20fa2_0_5"/>
          <p:cNvSpPr txBox="1"/>
          <p:nvPr/>
        </p:nvSpPr>
        <p:spPr>
          <a:xfrm>
            <a:off x="2076912" y="8182900"/>
            <a:ext cx="5319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training dataset: 200 images with 5 faces for each person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25" name="Google Shape;125;g104eef20fa2_0_5"/>
          <p:cNvSpPr txBox="1"/>
          <p:nvPr/>
        </p:nvSpPr>
        <p:spPr>
          <a:xfrm>
            <a:off x="10204375" y="8182900"/>
            <a:ext cx="499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vo"/>
                <a:ea typeface="Ovo"/>
                <a:cs typeface="Ovo"/>
                <a:sym typeface="Ovo"/>
              </a:rPr>
              <a:t>testing 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 dataset: 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remaining</a:t>
            </a:r>
            <a:r>
              <a:rPr lang="en-US" sz="3000">
                <a:latin typeface="Ovo"/>
                <a:ea typeface="Ovo"/>
                <a:cs typeface="Ovo"/>
                <a:sym typeface="Ovo"/>
              </a:rPr>
              <a:t> 200 images with 5 faces for each person</a:t>
            </a:r>
            <a:endParaRPr sz="3000">
              <a:latin typeface="Ovo"/>
              <a:ea typeface="Ovo"/>
              <a:cs typeface="Ovo"/>
              <a:sym typeface="Ov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26" name="Google Shape;126;g104eef20fa2_0_5"/>
          <p:cNvSpPr txBox="1"/>
          <p:nvPr/>
        </p:nvSpPr>
        <p:spPr>
          <a:xfrm>
            <a:off x="12514500" y="9563700"/>
            <a:ext cx="577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 Chan Sze Yuen 1155127616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e8e07843_6_10"/>
          <p:cNvSpPr txBox="1"/>
          <p:nvPr/>
        </p:nvSpPr>
        <p:spPr>
          <a:xfrm>
            <a:off x="3522600" y="995525"/>
            <a:ext cx="120738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8000">
                <a:latin typeface="Ovo"/>
                <a:ea typeface="Ovo"/>
                <a:cs typeface="Ovo"/>
                <a:sym typeface="Ovo"/>
              </a:rPr>
              <a:t>       </a:t>
            </a:r>
            <a:r>
              <a:rPr lang="en-US" sz="8000">
                <a:solidFill>
                  <a:srgbClr val="B45F06"/>
                </a:solidFill>
                <a:latin typeface="Ovo"/>
                <a:ea typeface="Ovo"/>
                <a:cs typeface="Ovo"/>
                <a:sym typeface="Ovo"/>
              </a:rPr>
              <a:t>Pre-Processing</a:t>
            </a:r>
            <a:endParaRPr sz="8000">
              <a:solidFill>
                <a:srgbClr val="B45F06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32" name="Google Shape;132;g104e8e07843_6_10"/>
          <p:cNvSpPr txBox="1"/>
          <p:nvPr/>
        </p:nvSpPr>
        <p:spPr>
          <a:xfrm>
            <a:off x="1710250" y="3292850"/>
            <a:ext cx="156219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Ovo"/>
                <a:ea typeface="Ovo"/>
                <a:cs typeface="Ovo"/>
                <a:sym typeface="Ovo"/>
              </a:rPr>
              <a:t>Projection of data</a:t>
            </a:r>
            <a:endParaRPr b="1"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Idea: try to project the data to a smaller dimension in order to reduce the burden to the computer system when training the algorithm.</a:t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Ovo"/>
                <a:ea typeface="Ovo"/>
                <a:cs typeface="Ovo"/>
                <a:sym typeface="Ovo"/>
              </a:rPr>
              <a:t>Unitary projection</a:t>
            </a:r>
            <a:endParaRPr b="1"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Idea: simply rotation or sign flip of the coordinate system </a:t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Benefit: vector length and mean square vector length are conserved.</a:t>
            </a:r>
            <a:endParaRPr sz="3700"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04e8e07843_6_10"/>
          <p:cNvSpPr txBox="1"/>
          <p:nvPr/>
        </p:nvSpPr>
        <p:spPr>
          <a:xfrm>
            <a:off x="12581100" y="9563700"/>
            <a:ext cx="570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Kwok Ho Hin 1155126159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e8e07843_6_15"/>
          <p:cNvSpPr txBox="1"/>
          <p:nvPr/>
        </p:nvSpPr>
        <p:spPr>
          <a:xfrm>
            <a:off x="3522600" y="995525"/>
            <a:ext cx="120738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8000">
                <a:latin typeface="Ovo"/>
                <a:ea typeface="Ovo"/>
                <a:cs typeface="Ovo"/>
                <a:sym typeface="Ovo"/>
              </a:rPr>
              <a:t>        </a:t>
            </a:r>
            <a:r>
              <a:rPr lang="en-US" sz="8000">
                <a:solidFill>
                  <a:srgbClr val="B45F06"/>
                </a:solidFill>
                <a:latin typeface="Ovo"/>
                <a:ea typeface="Ovo"/>
                <a:cs typeface="Ovo"/>
                <a:sym typeface="Ovo"/>
              </a:rPr>
              <a:t>Pre-Processing</a:t>
            </a:r>
            <a:endParaRPr sz="8000">
              <a:solidFill>
                <a:srgbClr val="B45F06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39" name="Google Shape;139;g104e8e07843_6_15"/>
          <p:cNvSpPr txBox="1"/>
          <p:nvPr/>
        </p:nvSpPr>
        <p:spPr>
          <a:xfrm>
            <a:off x="1710250" y="3292850"/>
            <a:ext cx="15621900" cy="6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More information in </a:t>
            </a: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Unitary projection:</a:t>
            </a:r>
            <a:endParaRPr b="1"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Energy distribution(mean square vector length) 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unevenly distributed among the coefficients. 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How to know so call energy?</a:t>
            </a:r>
            <a:endParaRPr b="1"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Ovo"/>
                <a:ea typeface="Ovo"/>
                <a:cs typeface="Ovo"/>
                <a:sym typeface="Ovo"/>
              </a:rPr>
              <a:t>Look the diagonal of the autocorrelation matrix</a:t>
            </a:r>
            <a:endParaRPr sz="3700"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40" name="Google Shape;140;g104e8e07843_6_15"/>
          <p:cNvSpPr txBox="1"/>
          <p:nvPr/>
        </p:nvSpPr>
        <p:spPr>
          <a:xfrm>
            <a:off x="12581100" y="9563700"/>
            <a:ext cx="570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Kwok Ho Hin 1155126159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e8e07843_6_20"/>
          <p:cNvSpPr txBox="1"/>
          <p:nvPr/>
        </p:nvSpPr>
        <p:spPr>
          <a:xfrm>
            <a:off x="3522600" y="995525"/>
            <a:ext cx="120738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8000">
                <a:latin typeface="Ovo"/>
                <a:ea typeface="Ovo"/>
                <a:cs typeface="Ovo"/>
                <a:sym typeface="Ovo"/>
              </a:rPr>
              <a:t>       </a:t>
            </a:r>
            <a:r>
              <a:rPr lang="en-US" sz="8000">
                <a:solidFill>
                  <a:srgbClr val="B45F06"/>
                </a:solidFill>
                <a:latin typeface="Ovo"/>
                <a:ea typeface="Ovo"/>
                <a:cs typeface="Ovo"/>
                <a:sym typeface="Ovo"/>
              </a:rPr>
              <a:t>Pre-Processing</a:t>
            </a:r>
            <a:endParaRPr sz="8000">
              <a:solidFill>
                <a:srgbClr val="B45F06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46" name="Google Shape;146;g104e8e07843_6_20"/>
          <p:cNvSpPr txBox="1"/>
          <p:nvPr/>
        </p:nvSpPr>
        <p:spPr>
          <a:xfrm>
            <a:off x="1582625" y="3165225"/>
            <a:ext cx="15621900" cy="6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More insight in Unitary projection: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Karhunen-Loeve transformation</a:t>
            </a:r>
            <a:endParaRPr b="1"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Using the eigen matrix of the autocorrelation matrix to do the unitary transformation.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Benefit:</a:t>
            </a:r>
            <a:endParaRPr b="1"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Being able to keep only first n coefficients with minimized mean square error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The most powerful transformation amony the unitary transformation that pack the most mean square vector length in the first n coefficients.</a:t>
            </a:r>
            <a:endParaRPr sz="3700">
              <a:solidFill>
                <a:schemeClr val="dk1"/>
              </a:solidFill>
              <a:latin typeface="Ovo"/>
              <a:ea typeface="Ovo"/>
              <a:cs typeface="Ovo"/>
              <a:sym typeface="O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04e8e07843_6_20"/>
          <p:cNvSpPr txBox="1"/>
          <p:nvPr/>
        </p:nvSpPr>
        <p:spPr>
          <a:xfrm>
            <a:off x="12581100" y="9563700"/>
            <a:ext cx="570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Kwok Ho Hin 1155126159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Tsz Chun Lai</dc:creator>
</cp:coreProperties>
</file>