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78" r:id="rId5"/>
  </p:sldMasterIdLst>
  <p:notesMasterIdLst>
    <p:notesMasterId r:id="rId30"/>
  </p:notesMasterIdLst>
  <p:sldIdLst>
    <p:sldId id="299" r:id="rId6"/>
    <p:sldId id="302" r:id="rId7"/>
    <p:sldId id="306" r:id="rId8"/>
    <p:sldId id="266" r:id="rId9"/>
    <p:sldId id="295" r:id="rId10"/>
    <p:sldId id="310" r:id="rId11"/>
    <p:sldId id="280" r:id="rId12"/>
    <p:sldId id="281" r:id="rId13"/>
    <p:sldId id="311" r:id="rId14"/>
    <p:sldId id="307" r:id="rId15"/>
    <p:sldId id="267" r:id="rId16"/>
    <p:sldId id="296" r:id="rId17"/>
    <p:sldId id="268" r:id="rId18"/>
    <p:sldId id="269" r:id="rId19"/>
    <p:sldId id="270" r:id="rId20"/>
    <p:sldId id="282" r:id="rId21"/>
    <p:sldId id="272" r:id="rId22"/>
    <p:sldId id="288" r:id="rId23"/>
    <p:sldId id="309" r:id="rId24"/>
    <p:sldId id="304" r:id="rId25"/>
    <p:sldId id="308" r:id="rId26"/>
    <p:sldId id="276" r:id="rId27"/>
    <p:sldId id="278" r:id="rId28"/>
    <p:sldId id="305" r:id="rId2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132"/>
    <a:srgbClr val="0070C0"/>
    <a:srgbClr val="00B050"/>
    <a:srgbClr val="3A9262"/>
    <a:srgbClr val="008D40"/>
    <a:srgbClr val="973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F778B-81C4-4333-8731-99C47E93D6C8}" v="5" dt="2023-08-22T03:14:54.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621" autoAdjust="0"/>
  </p:normalViewPr>
  <p:slideViewPr>
    <p:cSldViewPr>
      <p:cViewPr varScale="1">
        <p:scale>
          <a:sx n="113" d="100"/>
          <a:sy n="113" d="100"/>
        </p:scale>
        <p:origin x="614" y="9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8/22/2023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317520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2501906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661701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00695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2178536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1053025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518770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2675273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3406634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p14="http://schemas.microsoft.com/office/powerpoint/2010/main" val="31197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773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3014391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179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3507442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2172196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3695043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100234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382383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186714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325066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73817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058650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29100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kumimoji="0" lang="en-US" smtClean="0">
                <a:solidFill>
                  <a:srgbClr val="FFFFFF"/>
                </a:solidFill>
              </a:rPr>
              <a:pPr algn="ctr"/>
              <a:t>8/22/2023</a:t>
            </a:fld>
            <a:endParaRPr kumimoji="0"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kumimoji="0" lang="en-US" smtClean="0">
                <a:solidFill>
                  <a:schemeClr val="tx2"/>
                </a:solidFill>
              </a:rPr>
              <a:pPr/>
              <a:t>‹#›</a:t>
            </a:fld>
            <a:endParaRPr kumimoji="0" lang="en-US" dirty="0">
              <a:solidFill>
                <a:schemeClr val="tx2"/>
              </a:solidFill>
            </a:endParaRPr>
          </a:p>
        </p:txBody>
      </p:sp>
    </p:spTree>
    <p:extLst>
      <p:ext uri="{BB962C8B-B14F-4D97-AF65-F5344CB8AC3E}">
        <p14:creationId xmlns:p14="http://schemas.microsoft.com/office/powerpoint/2010/main" val="372032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kumimoji="0" lang="en-US" smtClean="0"/>
              <a:pPr/>
              <a:t>8/22/2023</a:t>
            </a:fld>
            <a:endParaRPr kumimoji="0" lang="en-US" sz="1400" dirty="0">
              <a:solidFill>
                <a:schemeClr val="tx2"/>
              </a:solidFill>
            </a:endParaRPr>
          </a:p>
        </p:txBody>
      </p:sp>
      <p:sp>
        <p:nvSpPr>
          <p:cNvPr id="5" name="Footer Placeholder 4"/>
          <p:cNvSpPr>
            <a:spLocks noGrp="1"/>
          </p:cNvSpPr>
          <p:nvPr>
            <p:ph type="ftr" sz="quarter" idx="11"/>
          </p:nvPr>
        </p:nvSpPr>
        <p:spPr/>
        <p:txBody>
          <a:bodyPr/>
          <a:lstStyle/>
          <a:p>
            <a:pPr algn="r"/>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24746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kumimoji="0" lang="en-US" smtClean="0"/>
              <a:pPr/>
              <a:t>8/22/2023</a:t>
            </a:fld>
            <a:endParaRPr kumimoji="0" lang="en-US" sz="1400" dirty="0">
              <a:solidFill>
                <a:schemeClr val="tx2"/>
              </a:solidFill>
            </a:endParaRPr>
          </a:p>
        </p:txBody>
      </p:sp>
      <p:sp>
        <p:nvSpPr>
          <p:cNvPr id="5" name="Footer Placeholder 4"/>
          <p:cNvSpPr>
            <a:spLocks noGrp="1"/>
          </p:cNvSpPr>
          <p:nvPr>
            <p:ph type="ftr" sz="quarter" idx="11"/>
          </p:nvPr>
        </p:nvSpPr>
        <p:spPr/>
        <p:txBody>
          <a:bodyPr/>
          <a:lstStyle/>
          <a:p>
            <a:pPr algn="r"/>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31396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kumimoji="0" lang="en-US" smtClean="0"/>
              <a:pPr/>
              <a:t>8/22/2023</a:t>
            </a:fld>
            <a:endParaRPr kumimoji="0" lang="en-US" sz="1400" dirty="0">
              <a:solidFill>
                <a:schemeClr val="tx2"/>
              </a:solidFill>
            </a:endParaRPr>
          </a:p>
        </p:txBody>
      </p:sp>
      <p:sp>
        <p:nvSpPr>
          <p:cNvPr id="5" name="Footer Placeholder 4"/>
          <p:cNvSpPr>
            <a:spLocks noGrp="1"/>
          </p:cNvSpPr>
          <p:nvPr>
            <p:ph type="ftr" sz="quarter" idx="11"/>
          </p:nvPr>
        </p:nvSpPr>
        <p:spPr/>
        <p:txBody>
          <a:bodyPr/>
          <a:lstStyle/>
          <a:p>
            <a:pPr algn="r"/>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245678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CF9F07-3BC7-4570-B054-79111B0A380C}" type="datetime1">
              <a:rPr kumimoji="0" lang="en-US" smtClean="0"/>
              <a:pPr/>
              <a:t>8/22/2023</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Tree>
    <p:extLst>
      <p:ext uri="{BB962C8B-B14F-4D97-AF65-F5344CB8AC3E}">
        <p14:creationId xmlns:p14="http://schemas.microsoft.com/office/powerpoint/2010/main" val="36780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kumimoji="0" lang="en-US" smtClean="0"/>
              <a:pPr/>
              <a:t>8/22/2023</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Tree>
    <p:extLst>
      <p:ext uri="{BB962C8B-B14F-4D97-AF65-F5344CB8AC3E}">
        <p14:creationId xmlns:p14="http://schemas.microsoft.com/office/powerpoint/2010/main" val="331654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kumimoji="0" lang="en-US" smtClean="0"/>
              <a:pPr/>
              <a:t>8/22/2023</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Tree>
    <p:extLst>
      <p:ext uri="{BB962C8B-B14F-4D97-AF65-F5344CB8AC3E}">
        <p14:creationId xmlns:p14="http://schemas.microsoft.com/office/powerpoint/2010/main" val="365016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kumimoji="0" lang="en-US" smtClean="0"/>
              <a:pPr/>
              <a:t>8/22/2023</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A3F7CB7D-F184-43C7-B6FD-03D728E1BBFF}" type="slidenum">
              <a:rPr kumimoji="0" lang="en-US" smtClean="0">
                <a:solidFill>
                  <a:srgbClr val="FFFFFF"/>
                </a:solidFill>
              </a:rPr>
              <a:pPr/>
              <a:t>‹#›</a:t>
            </a:fld>
            <a:endParaRPr kumimoji="0" lang="en-US" dirty="0">
              <a:solidFill>
                <a:srgbClr val="FFFFFF"/>
              </a:solidFill>
            </a:endParaRPr>
          </a:p>
        </p:txBody>
      </p:sp>
    </p:spTree>
    <p:extLst>
      <p:ext uri="{BB962C8B-B14F-4D97-AF65-F5344CB8AC3E}">
        <p14:creationId xmlns:p14="http://schemas.microsoft.com/office/powerpoint/2010/main" val="346187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kumimoji="0" lang="en-US" smtClean="0"/>
              <a:pPr/>
              <a:t>8/22/2023</a:t>
            </a:fld>
            <a:endParaRPr kumimoji="0"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A3F7CB7D-F184-43C7-B6FD-03D728E1BBFF}" type="slidenum">
              <a:rPr kumimoji="0" lang="en-US" smtClean="0">
                <a:solidFill>
                  <a:schemeClr val="tx2"/>
                </a:solidFill>
              </a:rPr>
              <a:pPr/>
              <a:t>‹#›</a:t>
            </a:fld>
            <a:endParaRPr kumimoji="0" lang="en-US" dirty="0">
              <a:solidFill>
                <a:schemeClr val="tx2"/>
              </a:solidFill>
            </a:endParaRPr>
          </a:p>
        </p:txBody>
      </p:sp>
    </p:spTree>
    <p:extLst>
      <p:ext uri="{BB962C8B-B14F-4D97-AF65-F5344CB8AC3E}">
        <p14:creationId xmlns:p14="http://schemas.microsoft.com/office/powerpoint/2010/main" val="123985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49A8198-4617-485E-9585-4840B69DBBA6}" type="datetime1">
              <a:rPr kumimoji="0" lang="en-US" smtClean="0"/>
              <a:pPr/>
              <a:t>8/22/2023</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3F7CB7D-F184-43C7-B6FD-03D728E1BBFF}" type="slidenum">
              <a:rPr kumimoji="0" lang="en-US" smtClean="0">
                <a:solidFill>
                  <a:srgbClr val="FFFFFF"/>
                </a:solidFill>
              </a:rPr>
              <a:pPr/>
              <a:t>‹#›</a:t>
            </a:fld>
            <a:endParaRPr kumimoji="0" lang="en-US" dirty="0">
              <a:solidFill>
                <a:srgbClr val="FFFFFF"/>
              </a:solidFill>
            </a:endParaRPr>
          </a:p>
        </p:txBody>
      </p:sp>
    </p:spTree>
    <p:extLst>
      <p:ext uri="{BB962C8B-B14F-4D97-AF65-F5344CB8AC3E}">
        <p14:creationId xmlns:p14="http://schemas.microsoft.com/office/powerpoint/2010/main" val="227367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4606EA6-EFEA-4C30-9264-4F9291A5780D}" type="datetime1">
              <a:rPr kumimoji="0" lang="en-US" smtClean="0"/>
              <a:pPr/>
              <a:t>8/22/2023</a:t>
            </a:fld>
            <a:endParaRPr kumimoji="0"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lgn="ctr"/>
            <a:fld id="{8F82E0A0-C266-4798-8C8F-B9F91E9DA37E}" type="slidenum">
              <a:rPr kumimoji="0" lang="en-US" sz="2800" b="1" smtClean="0">
                <a:solidFill>
                  <a:srgbClr val="FFFFFF"/>
                </a:solidFill>
              </a:rPr>
              <a:pPr algn="ctr"/>
              <a:t>‹#›</a:t>
            </a:fld>
            <a:endParaRPr kumimoji="0" lang="en-US" sz="2800" dirty="0"/>
          </a:p>
        </p:txBody>
      </p:sp>
    </p:spTree>
    <p:extLst>
      <p:ext uri="{BB962C8B-B14F-4D97-AF65-F5344CB8AC3E}">
        <p14:creationId xmlns:p14="http://schemas.microsoft.com/office/powerpoint/2010/main" val="167786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4606EA6-EFEA-4C30-9264-4F9291A5780D}" type="datetime1">
              <a:rPr kumimoji="0" lang="en-US" smtClean="0"/>
              <a:pPr/>
              <a:t>8/22/2023</a:t>
            </a:fld>
            <a:endParaRPr kumimoji="0" lang="en-US" sz="1400" dirty="0">
              <a:solidFill>
                <a:schemeClr val="tx2"/>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kumimoji="0" lang="en-US" sz="1400" dirty="0">
              <a:solidFill>
                <a:schemeClr val="tx2"/>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2195801131"/>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755575" y="771550"/>
            <a:ext cx="7632900" cy="1728299"/>
          </a:xfrm>
          <a:prstGeom prst="rect">
            <a:avLst/>
          </a:prstGeom>
          <a:noFill/>
          <a:ln>
            <a:noFill/>
          </a:ln>
        </p:spPr>
        <p:txBody>
          <a:bodyPr lIns="91425" tIns="45700" rIns="91425" bIns="45700" anchor="ctr" anchorCtr="0">
            <a:noAutofit/>
          </a:bodyPr>
          <a:lstStyle/>
          <a:p>
            <a:pPr>
              <a:buSzPct val="25000"/>
            </a:pPr>
            <a:r>
              <a:rPr lang="en-US" dirty="0">
                <a:latin typeface="Roboto"/>
                <a:ea typeface="Roboto"/>
                <a:sym typeface="Roboto"/>
              </a:rPr>
              <a:t>3</a:t>
            </a:r>
            <a:r>
              <a:rPr lang="en-AU" dirty="0">
                <a:latin typeface="Roboto"/>
                <a:ea typeface="Roboto"/>
                <a:sym typeface="Roboto"/>
              </a:rPr>
              <a:t>D Asset Development</a:t>
            </a:r>
          </a:p>
        </p:txBody>
      </p:sp>
      <p:sp>
        <p:nvSpPr>
          <p:cNvPr id="7" name="Shape 192">
            <a:extLst>
              <a:ext uri="{FF2B5EF4-FFF2-40B4-BE49-F238E27FC236}">
                <a16:creationId xmlns:a16="http://schemas.microsoft.com/office/drawing/2014/main" id="{34A6C707-9217-45AB-A09F-B5B6FBE7D900}"/>
              </a:ext>
            </a:extLst>
          </p:cNvPr>
          <p:cNvSpPr txBox="1">
            <a:spLocks noGrp="1"/>
          </p:cNvSpPr>
          <p:nvPr/>
        </p:nvSpPr>
        <p:spPr>
          <a:xfrm>
            <a:off x="755575" y="3332408"/>
            <a:ext cx="6400799" cy="553642"/>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560"/>
              </a:spcBef>
              <a:spcAft>
                <a:spcPts val="0"/>
              </a:spcAft>
              <a:buClr>
                <a:srgbClr val="92D050"/>
              </a:buClr>
              <a:buSzPct val="1000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ct val="1000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100000"/>
              </a:lnSpc>
              <a:spcBef>
                <a:spcPts val="0"/>
              </a:spcBef>
              <a:spcAft>
                <a:spcPts val="0"/>
              </a:spcAft>
              <a:buClr>
                <a:srgbClr val="92D050"/>
              </a:buClr>
              <a:buSzPct val="25000"/>
              <a:buFont typeface="Arial"/>
              <a:buNone/>
            </a:pPr>
            <a:r>
              <a:rPr lang="en-AU" sz="2400" b="0" i="0" u="none" strike="noStrike" cap="none">
                <a:solidFill>
                  <a:srgbClr val="92D050"/>
                </a:solidFill>
                <a:latin typeface="Roboto"/>
                <a:ea typeface="Roboto"/>
                <a:cs typeface="Roboto"/>
                <a:sym typeface="Roboto"/>
              </a:rPr>
              <a:t>Student Name</a:t>
            </a:r>
          </a:p>
        </p:txBody>
      </p:sp>
      <p:sp>
        <p:nvSpPr>
          <p:cNvPr id="8" name="Shape 192">
            <a:extLst>
              <a:ext uri="{FF2B5EF4-FFF2-40B4-BE49-F238E27FC236}">
                <a16:creationId xmlns:a16="http://schemas.microsoft.com/office/drawing/2014/main" id="{83A96ED6-064C-44DB-8CA1-D7BC95445EA9}"/>
              </a:ext>
            </a:extLst>
          </p:cNvPr>
          <p:cNvSpPr txBox="1">
            <a:spLocks/>
          </p:cNvSpPr>
          <p:nvPr/>
        </p:nvSpPr>
        <p:spPr>
          <a:xfrm>
            <a:off x="755575" y="2595898"/>
            <a:ext cx="6400799" cy="734751"/>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spcBef>
                <a:spcPts val="0"/>
              </a:spcBef>
              <a:buSzPct val="25000"/>
            </a:pPr>
            <a:r>
              <a:rPr lang="en-AU" sz="3000" i="1" dirty="0">
                <a:solidFill>
                  <a:schemeClr val="accent5">
                    <a:lumMod val="20000"/>
                    <a:lumOff val="80000"/>
                  </a:schemeClr>
                </a:solidFill>
                <a:latin typeface="Roboto"/>
                <a:ea typeface="Roboto"/>
                <a:cs typeface="Roboto"/>
                <a:sym typeface="Roboto"/>
              </a:rPr>
              <a:t>Assessment 3 </a:t>
            </a:r>
            <a:endParaRPr lang="en-AU" sz="3000" i="1" dirty="0">
              <a:solidFill>
                <a:schemeClr val="accent5">
                  <a:lumMod val="20000"/>
                  <a:lumOff val="80000"/>
                </a:schemeClr>
              </a:solidFill>
              <a:latin typeface="Roboto"/>
              <a:ea typeface="Roboto"/>
              <a:cs typeface="Roboto"/>
            </a:endParaRPr>
          </a:p>
        </p:txBody>
      </p:sp>
      <p:sp>
        <p:nvSpPr>
          <p:cNvPr id="2" name="Google Shape;98;p1">
            <a:extLst>
              <a:ext uri="{FF2B5EF4-FFF2-40B4-BE49-F238E27FC236}">
                <a16:creationId xmlns:a16="http://schemas.microsoft.com/office/drawing/2014/main" id="{A88C1CC1-CE2F-667D-45E9-01CCF5FF4513}"/>
              </a:ext>
            </a:extLst>
          </p:cNvPr>
          <p:cNvSpPr txBox="1"/>
          <p:nvPr/>
        </p:nvSpPr>
        <p:spPr>
          <a:xfrm>
            <a:off x="755575" y="3886050"/>
            <a:ext cx="6400799" cy="91794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DDEAF6"/>
              </a:buClr>
              <a:buSzPts val="300"/>
            </a:pPr>
            <a:r>
              <a:rPr lang="en-US" sz="1200" dirty="0">
                <a:solidFill>
                  <a:srgbClr val="DDEAF6"/>
                </a:solidFill>
                <a:latin typeface="Roboto"/>
                <a:ea typeface="Roboto"/>
                <a:cs typeface="Roboto"/>
                <a:sym typeface="Roboto"/>
              </a:rPr>
              <a:t>CUADES201	Follow a design process</a:t>
            </a:r>
          </a:p>
          <a:p>
            <a:pPr>
              <a:buClr>
                <a:srgbClr val="DDEAF6"/>
              </a:buClr>
              <a:buSzPts val="300"/>
            </a:pPr>
            <a:r>
              <a:rPr lang="en-US" sz="1200" dirty="0">
                <a:solidFill>
                  <a:srgbClr val="DDEAF6"/>
                </a:solidFill>
                <a:latin typeface="Roboto"/>
                <a:ea typeface="Roboto"/>
                <a:cs typeface="Roboto"/>
                <a:sym typeface="Roboto"/>
              </a:rPr>
              <a:t>CUARES201	Collect and </a:t>
            </a:r>
            <a:r>
              <a:rPr lang="en-US" sz="1200" dirty="0" err="1">
                <a:solidFill>
                  <a:srgbClr val="DDEAF6"/>
                </a:solidFill>
                <a:latin typeface="Roboto"/>
                <a:ea typeface="Roboto"/>
                <a:cs typeface="Roboto"/>
                <a:sym typeface="Roboto"/>
              </a:rPr>
              <a:t>organise</a:t>
            </a:r>
            <a:r>
              <a:rPr lang="en-US" sz="1200" dirty="0">
                <a:solidFill>
                  <a:srgbClr val="DDEAF6"/>
                </a:solidFill>
                <a:latin typeface="Roboto"/>
                <a:ea typeface="Roboto"/>
                <a:cs typeface="Roboto"/>
                <a:sym typeface="Roboto"/>
              </a:rPr>
              <a:t> content for broadcast or publication</a:t>
            </a:r>
          </a:p>
          <a:p>
            <a:pPr>
              <a:buClr>
                <a:srgbClr val="DDEAF6"/>
              </a:buClr>
              <a:buSzPts val="300"/>
            </a:pPr>
            <a:r>
              <a:rPr lang="en-US" sz="1200" dirty="0">
                <a:solidFill>
                  <a:srgbClr val="DDEAF6"/>
                </a:solidFill>
                <a:latin typeface="Roboto"/>
                <a:ea typeface="Roboto"/>
                <a:cs typeface="Roboto"/>
                <a:sym typeface="Roboto"/>
              </a:rPr>
              <a:t>CUAACD101	Use basic drawing techniques</a:t>
            </a:r>
          </a:p>
          <a:p>
            <a:pPr>
              <a:buClr>
                <a:srgbClr val="DDEAF6"/>
              </a:buClr>
              <a:buSzPts val="300"/>
            </a:pPr>
            <a:r>
              <a:rPr lang="en-US" sz="1200" dirty="0">
                <a:solidFill>
                  <a:srgbClr val="DDEAF6"/>
                </a:solidFill>
                <a:latin typeface="Roboto"/>
                <a:ea typeface="Roboto"/>
                <a:cs typeface="Roboto"/>
                <a:sym typeface="Roboto"/>
              </a:rPr>
              <a:t>CUADIG212  	Develop digital imaging skills</a:t>
            </a:r>
            <a:endParaRPr sz="1200" b="0" i="0" u="none" strike="noStrike" cap="none" dirty="0">
              <a:solidFill>
                <a:srgbClr val="DDEAF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Folder Structure</a:t>
            </a:r>
          </a:p>
          <a:p>
            <a:pPr algn="l"/>
            <a:r>
              <a:rPr lang="en-US" dirty="0"/>
              <a:t>Planning the Folders for the project</a:t>
            </a:r>
          </a:p>
        </p:txBody>
      </p:sp>
      <p:sp>
        <p:nvSpPr>
          <p:cNvPr id="9" name="TextBox 8"/>
          <p:cNvSpPr txBox="1"/>
          <p:nvPr/>
        </p:nvSpPr>
        <p:spPr>
          <a:xfrm>
            <a:off x="1331640" y="1923678"/>
            <a:ext cx="4320480" cy="2031325"/>
          </a:xfrm>
          <a:prstGeom prst="rect">
            <a:avLst/>
          </a:prstGeom>
          <a:noFill/>
        </p:spPr>
        <p:txBody>
          <a:bodyPr wrap="square" rtlCol="0">
            <a:spAutoFit/>
          </a:bodyPr>
          <a:lstStyle/>
          <a:p>
            <a:r>
              <a:rPr lang="en-AU" dirty="0">
                <a:solidFill>
                  <a:srgbClr val="00B050"/>
                </a:solidFill>
              </a:rPr>
              <a:t>Show here how you will be storing the project files for</a:t>
            </a:r>
          </a:p>
          <a:p>
            <a:pPr marL="285750" indent="-285750">
              <a:buFont typeface="Arial" panose="020B0604020202020204" pitchFamily="34" charset="0"/>
              <a:buChar char="•"/>
            </a:pPr>
            <a:r>
              <a:rPr lang="en-AU" dirty="0">
                <a:solidFill>
                  <a:srgbClr val="00B050"/>
                </a:solidFill>
              </a:rPr>
              <a:t>Pre Production documents</a:t>
            </a:r>
          </a:p>
          <a:p>
            <a:pPr marL="285750" indent="-285750">
              <a:buFont typeface="Arial" panose="020B0604020202020204" pitchFamily="34" charset="0"/>
              <a:buChar char="•"/>
            </a:pPr>
            <a:r>
              <a:rPr lang="en-AU" dirty="0">
                <a:solidFill>
                  <a:srgbClr val="00B050"/>
                </a:solidFill>
              </a:rPr>
              <a:t>Pre Productions drawings and orthographic drawings</a:t>
            </a:r>
          </a:p>
          <a:p>
            <a:pPr marL="285750" indent="-285750">
              <a:buFont typeface="Arial" panose="020B0604020202020204" pitchFamily="34" charset="0"/>
              <a:buChar char="•"/>
            </a:pPr>
            <a:r>
              <a:rPr lang="en-AU" dirty="0">
                <a:solidFill>
                  <a:srgbClr val="00B050"/>
                </a:solidFill>
              </a:rPr>
              <a:t>Production 3D assets in development</a:t>
            </a:r>
          </a:p>
          <a:p>
            <a:pPr marL="285750" indent="-285750">
              <a:buFont typeface="Arial" panose="020B0604020202020204" pitchFamily="34" charset="0"/>
              <a:buChar char="•"/>
            </a:pPr>
            <a:r>
              <a:rPr lang="en-AU" dirty="0">
                <a:solidFill>
                  <a:srgbClr val="00B050"/>
                </a:solidFill>
              </a:rPr>
              <a:t>Final 3D assets </a:t>
            </a:r>
          </a:p>
        </p:txBody>
      </p:sp>
    </p:spTree>
    <p:extLst>
      <p:ext uri="{BB962C8B-B14F-4D97-AF65-F5344CB8AC3E}">
        <p14:creationId xmlns:p14="http://schemas.microsoft.com/office/powerpoint/2010/main" val="333647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8"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Reference</a:t>
            </a:r>
          </a:p>
        </p:txBody>
      </p:sp>
      <p:sp>
        <p:nvSpPr>
          <p:cNvPr id="9" name="TextBox 8"/>
          <p:cNvSpPr txBox="1"/>
          <p:nvPr/>
        </p:nvSpPr>
        <p:spPr>
          <a:xfrm>
            <a:off x="1331640" y="1923678"/>
            <a:ext cx="5184576" cy="1477328"/>
          </a:xfrm>
          <a:prstGeom prst="rect">
            <a:avLst/>
          </a:prstGeom>
          <a:noFill/>
        </p:spPr>
        <p:txBody>
          <a:bodyPr wrap="square" rtlCol="0">
            <a:spAutoFit/>
          </a:bodyPr>
          <a:lstStyle/>
          <a:p>
            <a:r>
              <a:rPr lang="en-AU" dirty="0">
                <a:solidFill>
                  <a:srgbClr val="00B050"/>
                </a:solidFill>
              </a:rPr>
              <a:t>Upload a collection of character references here</a:t>
            </a:r>
          </a:p>
          <a:p>
            <a:r>
              <a:rPr lang="en-AU" dirty="0">
                <a:solidFill>
                  <a:srgbClr val="00B050"/>
                </a:solidFill>
              </a:rPr>
              <a:t>(At least 5 images)</a:t>
            </a:r>
          </a:p>
          <a:p>
            <a:endParaRPr lang="en-AU" dirty="0">
              <a:solidFill>
                <a:srgbClr val="00B050"/>
              </a:solidFill>
            </a:endParaRPr>
          </a:p>
          <a:p>
            <a:r>
              <a:rPr lang="en-AU" dirty="0">
                <a:solidFill>
                  <a:srgbClr val="00B050"/>
                </a:solidFill>
              </a:rPr>
              <a:t>**Note: Use keywords to describe your character to look for those references</a:t>
            </a:r>
          </a:p>
        </p:txBody>
      </p:sp>
      <p:sp>
        <p:nvSpPr>
          <p:cNvPr id="11" name="TextBox 10"/>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spTree>
    <p:extLst>
      <p:ext uri="{BB962C8B-B14F-4D97-AF65-F5344CB8AC3E}">
        <p14:creationId xmlns:p14="http://schemas.microsoft.com/office/powerpoint/2010/main" val="161947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Refined Character Reference Board</a:t>
            </a:r>
          </a:p>
        </p:txBody>
      </p:sp>
      <p:sp>
        <p:nvSpPr>
          <p:cNvPr id="9" name="TextBox 8"/>
          <p:cNvSpPr txBox="1"/>
          <p:nvPr/>
        </p:nvSpPr>
        <p:spPr>
          <a:xfrm>
            <a:off x="1331640" y="1923678"/>
            <a:ext cx="4320480" cy="369332"/>
          </a:xfrm>
          <a:prstGeom prst="rect">
            <a:avLst/>
          </a:prstGeom>
          <a:noFill/>
        </p:spPr>
        <p:txBody>
          <a:bodyPr wrap="square" rtlCol="0">
            <a:spAutoFit/>
          </a:bodyPr>
          <a:lstStyle/>
          <a:p>
            <a:r>
              <a:rPr lang="en-AU" dirty="0">
                <a:solidFill>
                  <a:srgbClr val="00B050"/>
                </a:solidFill>
              </a:rPr>
              <a:t>Upload a Mood Board of your character </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spTree>
    <p:extLst>
      <p:ext uri="{BB962C8B-B14F-4D97-AF65-F5344CB8AC3E}">
        <p14:creationId xmlns:p14="http://schemas.microsoft.com/office/powerpoint/2010/main" val="362607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Sketches</a:t>
            </a:r>
          </a:p>
        </p:txBody>
      </p:sp>
      <p:sp>
        <p:nvSpPr>
          <p:cNvPr id="8" name="Rounded Rectangle 7"/>
          <p:cNvSpPr/>
          <p:nvPr/>
        </p:nvSpPr>
        <p:spPr>
          <a:xfrm>
            <a:off x="757247" y="1431706"/>
            <a:ext cx="2448272"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p:cNvSpPr txBox="1"/>
          <p:nvPr/>
        </p:nvSpPr>
        <p:spPr>
          <a:xfrm>
            <a:off x="1637674" y="1062374"/>
            <a:ext cx="5868652" cy="369332"/>
          </a:xfrm>
          <a:prstGeom prst="rect">
            <a:avLst/>
          </a:prstGeom>
          <a:noFill/>
        </p:spPr>
        <p:txBody>
          <a:bodyPr wrap="square" rtlCol="0">
            <a:spAutoFit/>
          </a:bodyPr>
          <a:lstStyle/>
          <a:p>
            <a:pPr algn="ctr"/>
            <a:r>
              <a:rPr lang="en-AU" dirty="0">
                <a:solidFill>
                  <a:srgbClr val="00B050"/>
                </a:solidFill>
              </a:rPr>
              <a:t>Upload </a:t>
            </a:r>
            <a:r>
              <a:rPr lang="en-AU" u="sng" dirty="0">
                <a:solidFill>
                  <a:srgbClr val="00B050"/>
                </a:solidFill>
              </a:rPr>
              <a:t>three</a:t>
            </a:r>
            <a:r>
              <a:rPr lang="en-AU" dirty="0">
                <a:solidFill>
                  <a:srgbClr val="00B050"/>
                </a:solidFill>
              </a:rPr>
              <a:t> different character sketches here (hand drawn)</a:t>
            </a:r>
          </a:p>
        </p:txBody>
      </p:sp>
      <p:sp>
        <p:nvSpPr>
          <p:cNvPr id="7" name="Rounded Rectangle 6"/>
          <p:cNvSpPr/>
          <p:nvPr/>
        </p:nvSpPr>
        <p:spPr>
          <a:xfrm>
            <a:off x="3349535" y="1431706"/>
            <a:ext cx="2448272"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ounded Rectangle 8"/>
          <p:cNvSpPr/>
          <p:nvPr/>
        </p:nvSpPr>
        <p:spPr>
          <a:xfrm>
            <a:off x="5941823" y="1431706"/>
            <a:ext cx="2448272"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48379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Final Character Concept</a:t>
            </a:r>
          </a:p>
        </p:txBody>
      </p:sp>
      <p:sp>
        <p:nvSpPr>
          <p:cNvPr id="9" name="TextBox 8"/>
          <p:cNvSpPr txBox="1"/>
          <p:nvPr/>
        </p:nvSpPr>
        <p:spPr>
          <a:xfrm>
            <a:off x="1331640" y="1923678"/>
            <a:ext cx="5400600" cy="646331"/>
          </a:xfrm>
          <a:prstGeom prst="rect">
            <a:avLst/>
          </a:prstGeom>
          <a:noFill/>
        </p:spPr>
        <p:txBody>
          <a:bodyPr wrap="square" rtlCol="0">
            <a:spAutoFit/>
          </a:bodyPr>
          <a:lstStyle/>
          <a:p>
            <a:r>
              <a:rPr lang="en-AU" dirty="0">
                <a:solidFill>
                  <a:srgbClr val="00B050"/>
                </a:solidFill>
              </a:rPr>
              <a:t>Upload final character concept/design here</a:t>
            </a:r>
          </a:p>
          <a:p>
            <a:r>
              <a:rPr lang="en-AU" dirty="0">
                <a:solidFill>
                  <a:srgbClr val="00B050"/>
                </a:solidFill>
              </a:rPr>
              <a:t>(Hand Drawn)</a:t>
            </a:r>
          </a:p>
        </p:txBody>
      </p:sp>
    </p:spTree>
    <p:extLst>
      <p:ext uri="{BB962C8B-B14F-4D97-AF65-F5344CB8AC3E}">
        <p14:creationId xmlns:p14="http://schemas.microsoft.com/office/powerpoint/2010/main" val="241940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p:cNvSpPr txBox="1"/>
          <p:nvPr/>
        </p:nvSpPr>
        <p:spPr>
          <a:xfrm>
            <a:off x="1331640" y="1923678"/>
            <a:ext cx="5976664" cy="1754326"/>
          </a:xfrm>
          <a:prstGeom prst="rect">
            <a:avLst/>
          </a:prstGeom>
          <a:noFill/>
        </p:spPr>
        <p:txBody>
          <a:bodyPr wrap="square" rtlCol="0">
            <a:spAutoFit/>
          </a:bodyPr>
          <a:lstStyle/>
          <a:p>
            <a:r>
              <a:rPr lang="en-AU" dirty="0">
                <a:solidFill>
                  <a:srgbClr val="00B050"/>
                </a:solidFill>
              </a:rPr>
              <a:t>Upload a collection of Environment and Prop reference here</a:t>
            </a:r>
          </a:p>
          <a:p>
            <a:r>
              <a:rPr lang="en-AU" dirty="0">
                <a:solidFill>
                  <a:srgbClr val="00B050"/>
                </a:solidFill>
              </a:rPr>
              <a:t>(At least 5 images)</a:t>
            </a:r>
          </a:p>
          <a:p>
            <a:endParaRPr lang="en-AU" dirty="0">
              <a:solidFill>
                <a:srgbClr val="00B050"/>
              </a:solidFill>
            </a:endParaRPr>
          </a:p>
          <a:p>
            <a:r>
              <a:rPr lang="en-AU" dirty="0">
                <a:solidFill>
                  <a:srgbClr val="00B050"/>
                </a:solidFill>
              </a:rPr>
              <a:t>**Note: Use keywords to describe your character to look for those references</a:t>
            </a:r>
          </a:p>
          <a:p>
            <a:endParaRPr lang="en-AU" dirty="0">
              <a:solidFill>
                <a:srgbClr val="00B050"/>
              </a:solidFill>
            </a:endParaRPr>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a:t>
            </a:r>
            <a:br>
              <a:rPr lang="en-US" dirty="0"/>
            </a:br>
            <a:r>
              <a:rPr lang="en-US" dirty="0"/>
              <a:t>Prop Reference</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pic>
        <p:nvPicPr>
          <p:cNvPr id="3" name="Picture 2">
            <a:extLst>
              <a:ext uri="{FF2B5EF4-FFF2-40B4-BE49-F238E27FC236}">
                <a16:creationId xmlns:a16="http://schemas.microsoft.com/office/drawing/2014/main" id="{2FA809D4-3F79-434F-B3F4-BC8BE9F6A2BA}"/>
              </a:ext>
            </a:extLst>
          </p:cNvPr>
          <p:cNvPicPr>
            <a:picLocks noChangeAspect="1"/>
          </p:cNvPicPr>
          <p:nvPr/>
        </p:nvPicPr>
        <p:blipFill>
          <a:blip r:embed="rId3"/>
          <a:stretch>
            <a:fillRect/>
          </a:stretch>
        </p:blipFill>
        <p:spPr>
          <a:xfrm>
            <a:off x="827584" y="1293090"/>
            <a:ext cx="4105595" cy="1507751"/>
          </a:xfrm>
          <a:prstGeom prst="rect">
            <a:avLst/>
          </a:prstGeom>
        </p:spPr>
      </p:pic>
      <p:pic>
        <p:nvPicPr>
          <p:cNvPr id="7" name="Picture 6">
            <a:extLst>
              <a:ext uri="{FF2B5EF4-FFF2-40B4-BE49-F238E27FC236}">
                <a16:creationId xmlns:a16="http://schemas.microsoft.com/office/drawing/2014/main" id="{F85239F2-E4B7-4268-A3E2-A500E7E0728B}"/>
              </a:ext>
            </a:extLst>
          </p:cNvPr>
          <p:cNvPicPr>
            <a:picLocks noChangeAspect="1"/>
          </p:cNvPicPr>
          <p:nvPr/>
        </p:nvPicPr>
        <p:blipFill>
          <a:blip r:embed="rId4"/>
          <a:stretch>
            <a:fillRect/>
          </a:stretch>
        </p:blipFill>
        <p:spPr>
          <a:xfrm>
            <a:off x="4933179" y="1238534"/>
            <a:ext cx="3586415" cy="1870484"/>
          </a:xfrm>
          <a:prstGeom prst="rect">
            <a:avLst/>
          </a:prstGeom>
        </p:spPr>
      </p:pic>
      <p:pic>
        <p:nvPicPr>
          <p:cNvPr id="12" name="Picture 11">
            <a:extLst>
              <a:ext uri="{FF2B5EF4-FFF2-40B4-BE49-F238E27FC236}">
                <a16:creationId xmlns:a16="http://schemas.microsoft.com/office/drawing/2014/main" id="{E32614DC-8A8C-40CF-A6F6-AD561C493305}"/>
              </a:ext>
            </a:extLst>
          </p:cNvPr>
          <p:cNvPicPr>
            <a:picLocks noChangeAspect="1"/>
          </p:cNvPicPr>
          <p:nvPr/>
        </p:nvPicPr>
        <p:blipFill>
          <a:blip r:embed="rId5"/>
          <a:stretch>
            <a:fillRect/>
          </a:stretch>
        </p:blipFill>
        <p:spPr>
          <a:xfrm>
            <a:off x="249902" y="2767432"/>
            <a:ext cx="4683277" cy="1183877"/>
          </a:xfrm>
          <a:prstGeom prst="rect">
            <a:avLst/>
          </a:prstGeom>
        </p:spPr>
      </p:pic>
      <p:pic>
        <p:nvPicPr>
          <p:cNvPr id="14" name="Picture 13">
            <a:extLst>
              <a:ext uri="{FF2B5EF4-FFF2-40B4-BE49-F238E27FC236}">
                <a16:creationId xmlns:a16="http://schemas.microsoft.com/office/drawing/2014/main" id="{C1BE74EA-675F-41E0-A6A8-6F84A7FEEB29}"/>
              </a:ext>
            </a:extLst>
          </p:cNvPr>
          <p:cNvPicPr>
            <a:picLocks noChangeAspect="1"/>
          </p:cNvPicPr>
          <p:nvPr/>
        </p:nvPicPr>
        <p:blipFill>
          <a:blip r:embed="rId6"/>
          <a:stretch>
            <a:fillRect/>
          </a:stretch>
        </p:blipFill>
        <p:spPr>
          <a:xfrm>
            <a:off x="6627845" y="3109018"/>
            <a:ext cx="2084615" cy="1870485"/>
          </a:xfrm>
          <a:prstGeom prst="rect">
            <a:avLst/>
          </a:prstGeom>
        </p:spPr>
      </p:pic>
      <p:pic>
        <p:nvPicPr>
          <p:cNvPr id="16" name="Picture 15">
            <a:extLst>
              <a:ext uri="{FF2B5EF4-FFF2-40B4-BE49-F238E27FC236}">
                <a16:creationId xmlns:a16="http://schemas.microsoft.com/office/drawing/2014/main" id="{1AFBB270-3554-45F2-B139-CD77201AD33C}"/>
              </a:ext>
            </a:extLst>
          </p:cNvPr>
          <p:cNvPicPr>
            <a:picLocks noChangeAspect="1"/>
          </p:cNvPicPr>
          <p:nvPr/>
        </p:nvPicPr>
        <p:blipFill>
          <a:blip r:embed="rId7"/>
          <a:stretch>
            <a:fillRect/>
          </a:stretch>
        </p:blipFill>
        <p:spPr>
          <a:xfrm>
            <a:off x="114557" y="3667598"/>
            <a:ext cx="3377725" cy="1303464"/>
          </a:xfrm>
          <a:prstGeom prst="rect">
            <a:avLst/>
          </a:prstGeom>
        </p:spPr>
      </p:pic>
      <p:pic>
        <p:nvPicPr>
          <p:cNvPr id="18" name="Picture 17">
            <a:extLst>
              <a:ext uri="{FF2B5EF4-FFF2-40B4-BE49-F238E27FC236}">
                <a16:creationId xmlns:a16="http://schemas.microsoft.com/office/drawing/2014/main" id="{25F7103B-B19D-412B-8566-E856051D4D4F}"/>
              </a:ext>
            </a:extLst>
          </p:cNvPr>
          <p:cNvPicPr>
            <a:picLocks noChangeAspect="1"/>
          </p:cNvPicPr>
          <p:nvPr/>
        </p:nvPicPr>
        <p:blipFill>
          <a:blip r:embed="rId8"/>
          <a:stretch>
            <a:fillRect/>
          </a:stretch>
        </p:blipFill>
        <p:spPr>
          <a:xfrm>
            <a:off x="5437235" y="3135232"/>
            <a:ext cx="1200644" cy="1614803"/>
          </a:xfrm>
          <a:prstGeom prst="rect">
            <a:avLst/>
          </a:prstGeom>
        </p:spPr>
      </p:pic>
    </p:spTree>
    <p:extLst>
      <p:ext uri="{BB962C8B-B14F-4D97-AF65-F5344CB8AC3E}">
        <p14:creationId xmlns:p14="http://schemas.microsoft.com/office/powerpoint/2010/main" val="425932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8" name="Rounded Rectangle 7"/>
          <p:cNvSpPr/>
          <p:nvPr/>
        </p:nvSpPr>
        <p:spPr>
          <a:xfrm>
            <a:off x="352202" y="1431706"/>
            <a:ext cx="4147790"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p:cNvSpPr txBox="1"/>
          <p:nvPr/>
        </p:nvSpPr>
        <p:spPr>
          <a:xfrm>
            <a:off x="438195" y="1063047"/>
            <a:ext cx="3975803" cy="338554"/>
          </a:xfrm>
          <a:prstGeom prst="rect">
            <a:avLst/>
          </a:prstGeom>
          <a:noFill/>
        </p:spPr>
        <p:txBody>
          <a:bodyPr wrap="square" rtlCol="0">
            <a:spAutoFit/>
          </a:bodyPr>
          <a:lstStyle/>
          <a:p>
            <a:pPr algn="ctr"/>
            <a:r>
              <a:rPr lang="en-AU" sz="1600" dirty="0">
                <a:solidFill>
                  <a:srgbClr val="00B050"/>
                </a:solidFill>
              </a:rPr>
              <a:t>Upload an environment sketch (hand drawn)</a:t>
            </a:r>
          </a:p>
        </p:txBody>
      </p:sp>
      <p:sp>
        <p:nvSpPr>
          <p:cNvPr id="7" name="Rounded Rectangle 6"/>
          <p:cNvSpPr/>
          <p:nvPr/>
        </p:nvSpPr>
        <p:spPr>
          <a:xfrm>
            <a:off x="4634675" y="1441435"/>
            <a:ext cx="4147790"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4">
            <a:extLst>
              <a:ext uri="{FF2B5EF4-FFF2-40B4-BE49-F238E27FC236}">
                <a16:creationId xmlns:a16="http://schemas.microsoft.com/office/drawing/2014/main" id="{C688F251-839E-4034-A676-6A893373CC6F}"/>
              </a:ext>
            </a:extLst>
          </p:cNvPr>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a:t>
            </a:r>
            <a:br>
              <a:rPr lang="en-US" dirty="0"/>
            </a:br>
            <a:r>
              <a:rPr lang="en-US" dirty="0"/>
              <a:t>Prop concepts</a:t>
            </a:r>
          </a:p>
        </p:txBody>
      </p:sp>
      <p:sp>
        <p:nvSpPr>
          <p:cNvPr id="13" name="TextBox 12">
            <a:extLst>
              <a:ext uri="{FF2B5EF4-FFF2-40B4-BE49-F238E27FC236}">
                <a16:creationId xmlns:a16="http://schemas.microsoft.com/office/drawing/2014/main" id="{F8586D0A-E06C-435F-B8B1-6780B60E26F2}"/>
              </a:ext>
            </a:extLst>
          </p:cNvPr>
          <p:cNvSpPr txBox="1"/>
          <p:nvPr/>
        </p:nvSpPr>
        <p:spPr>
          <a:xfrm>
            <a:off x="4730001" y="1054225"/>
            <a:ext cx="3975803" cy="338554"/>
          </a:xfrm>
          <a:prstGeom prst="rect">
            <a:avLst/>
          </a:prstGeom>
          <a:noFill/>
        </p:spPr>
        <p:txBody>
          <a:bodyPr wrap="square" rtlCol="0">
            <a:spAutoFit/>
          </a:bodyPr>
          <a:lstStyle/>
          <a:p>
            <a:pPr algn="ctr"/>
            <a:r>
              <a:rPr lang="en-AU" sz="1600" dirty="0">
                <a:solidFill>
                  <a:srgbClr val="00B050"/>
                </a:solidFill>
              </a:rPr>
              <a:t>Upload a sketch of an asset (hand drawn)</a:t>
            </a:r>
          </a:p>
        </p:txBody>
      </p:sp>
    </p:spTree>
    <p:extLst>
      <p:ext uri="{BB962C8B-B14F-4D97-AF65-F5344CB8AC3E}">
        <p14:creationId xmlns:p14="http://schemas.microsoft.com/office/powerpoint/2010/main" val="684931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p:cNvSpPr txBox="1"/>
          <p:nvPr/>
        </p:nvSpPr>
        <p:spPr>
          <a:xfrm>
            <a:off x="1331640" y="1923678"/>
            <a:ext cx="5688632" cy="646331"/>
          </a:xfrm>
          <a:prstGeom prst="rect">
            <a:avLst/>
          </a:prstGeom>
          <a:noFill/>
        </p:spPr>
        <p:txBody>
          <a:bodyPr wrap="square" rtlCol="0">
            <a:spAutoFit/>
          </a:bodyPr>
          <a:lstStyle/>
          <a:p>
            <a:r>
              <a:rPr lang="en-AU" dirty="0">
                <a:solidFill>
                  <a:srgbClr val="00B050"/>
                </a:solidFill>
              </a:rPr>
              <a:t>Upload final Environment and Prop concept/designs here</a:t>
            </a:r>
          </a:p>
          <a:p>
            <a:r>
              <a:rPr lang="en-AU" dirty="0">
                <a:solidFill>
                  <a:srgbClr val="00B050"/>
                </a:solidFill>
              </a:rPr>
              <a:t>(Hand Drawn)</a:t>
            </a:r>
          </a:p>
        </p:txBody>
      </p:sp>
      <p:sp>
        <p:nvSpPr>
          <p:cNvPr id="7" name="Rectangle 4">
            <a:extLst>
              <a:ext uri="{FF2B5EF4-FFF2-40B4-BE49-F238E27FC236}">
                <a16:creationId xmlns:a16="http://schemas.microsoft.com/office/drawing/2014/main" id="{B5E04AD6-F664-4744-859D-A72D38663B1E}"/>
              </a:ext>
            </a:extLst>
          </p:cNvPr>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a:t>
            </a:r>
            <a:br>
              <a:rPr lang="en-US" dirty="0"/>
            </a:br>
            <a:r>
              <a:rPr lang="en-US" dirty="0"/>
              <a:t>Prop Final Design</a:t>
            </a:r>
          </a:p>
        </p:txBody>
      </p:sp>
    </p:spTree>
    <p:extLst>
      <p:ext uri="{BB962C8B-B14F-4D97-AF65-F5344CB8AC3E}">
        <p14:creationId xmlns:p14="http://schemas.microsoft.com/office/powerpoint/2010/main" val="12228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Orthographic Drawings</a:t>
            </a:r>
            <a:br>
              <a:rPr lang="en-US" dirty="0"/>
            </a:br>
            <a:endParaRPr lang="en-US" dirty="0"/>
          </a:p>
        </p:txBody>
      </p:sp>
      <p:sp>
        <p:nvSpPr>
          <p:cNvPr id="9" name="TextBox 8"/>
          <p:cNvSpPr txBox="1"/>
          <p:nvPr/>
        </p:nvSpPr>
        <p:spPr>
          <a:xfrm>
            <a:off x="1259632" y="1023508"/>
            <a:ext cx="6696744" cy="338554"/>
          </a:xfrm>
          <a:prstGeom prst="rect">
            <a:avLst/>
          </a:prstGeom>
          <a:noFill/>
        </p:spPr>
        <p:txBody>
          <a:bodyPr wrap="square" rtlCol="0">
            <a:spAutoFit/>
          </a:bodyPr>
          <a:lstStyle/>
          <a:p>
            <a:r>
              <a:rPr lang="en-AU" sz="1600" dirty="0">
                <a:solidFill>
                  <a:srgbClr val="00B050"/>
                </a:solidFill>
              </a:rPr>
              <a:t>Upload </a:t>
            </a:r>
            <a:r>
              <a:rPr lang="en-AU" sz="1600" b="1" u="sng" dirty="0">
                <a:solidFill>
                  <a:srgbClr val="00B050"/>
                </a:solidFill>
              </a:rPr>
              <a:t>DIGITAL and COLOURED</a:t>
            </a:r>
            <a:r>
              <a:rPr lang="en-AU" sz="1600" dirty="0">
                <a:solidFill>
                  <a:srgbClr val="00B050"/>
                </a:solidFill>
              </a:rPr>
              <a:t> character orthographic drawings here</a:t>
            </a:r>
          </a:p>
        </p:txBody>
      </p:sp>
      <p:sp>
        <p:nvSpPr>
          <p:cNvPr id="15" name="Rounded Rectangle 5">
            <a:extLst>
              <a:ext uri="{FF2B5EF4-FFF2-40B4-BE49-F238E27FC236}">
                <a16:creationId xmlns:a16="http://schemas.microsoft.com/office/drawing/2014/main" id="{FC96D1D0-27E3-49B8-B376-DCE826E0771B}"/>
              </a:ext>
            </a:extLst>
          </p:cNvPr>
          <p:cNvSpPr/>
          <p:nvPr/>
        </p:nvSpPr>
        <p:spPr>
          <a:xfrm>
            <a:off x="424733" y="137617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Rounded Rectangle 6">
            <a:extLst>
              <a:ext uri="{FF2B5EF4-FFF2-40B4-BE49-F238E27FC236}">
                <a16:creationId xmlns:a16="http://schemas.microsoft.com/office/drawing/2014/main" id="{401E0EB5-F451-4346-9E66-554A271E9910}"/>
              </a:ext>
            </a:extLst>
          </p:cNvPr>
          <p:cNvSpPr/>
          <p:nvPr/>
        </p:nvSpPr>
        <p:spPr>
          <a:xfrm>
            <a:off x="3232900" y="1347613"/>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Rounded Rectangle 10">
            <a:extLst>
              <a:ext uri="{FF2B5EF4-FFF2-40B4-BE49-F238E27FC236}">
                <a16:creationId xmlns:a16="http://schemas.microsoft.com/office/drawing/2014/main" id="{096CCE64-448B-4A12-A6CD-8A0DCE757C7E}"/>
              </a:ext>
            </a:extLst>
          </p:cNvPr>
          <p:cNvSpPr/>
          <p:nvPr/>
        </p:nvSpPr>
        <p:spPr>
          <a:xfrm>
            <a:off x="6041067" y="131904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TextBox 17">
            <a:extLst>
              <a:ext uri="{FF2B5EF4-FFF2-40B4-BE49-F238E27FC236}">
                <a16:creationId xmlns:a16="http://schemas.microsoft.com/office/drawing/2014/main" id="{45BD590E-6AC8-41BE-BEC4-51D05AEAB129}"/>
              </a:ext>
            </a:extLst>
          </p:cNvPr>
          <p:cNvSpPr txBox="1"/>
          <p:nvPr/>
        </p:nvSpPr>
        <p:spPr>
          <a:xfrm>
            <a:off x="1123407" y="2720435"/>
            <a:ext cx="1266947" cy="276999"/>
          </a:xfrm>
          <a:prstGeom prst="rect">
            <a:avLst/>
          </a:prstGeom>
          <a:noFill/>
        </p:spPr>
        <p:txBody>
          <a:bodyPr wrap="square" rtlCol="0">
            <a:spAutoFit/>
          </a:bodyPr>
          <a:lstStyle/>
          <a:p>
            <a:pPr algn="ctr"/>
            <a:r>
              <a:rPr lang="en-AU" sz="1200" dirty="0">
                <a:solidFill>
                  <a:srgbClr val="00B050"/>
                </a:solidFill>
              </a:rPr>
              <a:t>Front View</a:t>
            </a:r>
          </a:p>
        </p:txBody>
      </p:sp>
      <p:sp>
        <p:nvSpPr>
          <p:cNvPr id="19" name="TextBox 18">
            <a:extLst>
              <a:ext uri="{FF2B5EF4-FFF2-40B4-BE49-F238E27FC236}">
                <a16:creationId xmlns:a16="http://schemas.microsoft.com/office/drawing/2014/main" id="{AA03D744-FDFB-4B5D-9D9F-5924CB8BDAA8}"/>
              </a:ext>
            </a:extLst>
          </p:cNvPr>
          <p:cNvSpPr txBox="1"/>
          <p:nvPr/>
        </p:nvSpPr>
        <p:spPr>
          <a:xfrm>
            <a:off x="3938526" y="2698834"/>
            <a:ext cx="1266947" cy="276999"/>
          </a:xfrm>
          <a:prstGeom prst="rect">
            <a:avLst/>
          </a:prstGeom>
          <a:noFill/>
        </p:spPr>
        <p:txBody>
          <a:bodyPr wrap="square" rtlCol="0">
            <a:spAutoFit/>
          </a:bodyPr>
          <a:lstStyle/>
          <a:p>
            <a:pPr algn="ctr"/>
            <a:r>
              <a:rPr lang="en-AU" sz="1200" dirty="0">
                <a:solidFill>
                  <a:srgbClr val="00B050"/>
                </a:solidFill>
              </a:rPr>
              <a:t>Side View</a:t>
            </a:r>
          </a:p>
        </p:txBody>
      </p:sp>
      <p:sp>
        <p:nvSpPr>
          <p:cNvPr id="20" name="TextBox 19">
            <a:extLst>
              <a:ext uri="{FF2B5EF4-FFF2-40B4-BE49-F238E27FC236}">
                <a16:creationId xmlns:a16="http://schemas.microsoft.com/office/drawing/2014/main" id="{2DB5C1D2-DF10-4CF8-883B-9C845413D422}"/>
              </a:ext>
            </a:extLst>
          </p:cNvPr>
          <p:cNvSpPr txBox="1"/>
          <p:nvPr/>
        </p:nvSpPr>
        <p:spPr>
          <a:xfrm>
            <a:off x="6817726" y="2676663"/>
            <a:ext cx="1266947" cy="461665"/>
          </a:xfrm>
          <a:prstGeom prst="rect">
            <a:avLst/>
          </a:prstGeom>
          <a:noFill/>
        </p:spPr>
        <p:txBody>
          <a:bodyPr wrap="square" rtlCol="0">
            <a:spAutoFit/>
          </a:bodyPr>
          <a:lstStyle/>
          <a:p>
            <a:pPr algn="ctr"/>
            <a:r>
              <a:rPr lang="en-AU" sz="1200" dirty="0">
                <a:solidFill>
                  <a:srgbClr val="00B050"/>
                </a:solidFill>
              </a:rPr>
              <a:t>3rd View</a:t>
            </a:r>
          </a:p>
          <a:p>
            <a:pPr algn="ctr"/>
            <a:r>
              <a:rPr lang="en-AU" sz="1200" dirty="0">
                <a:solidFill>
                  <a:srgbClr val="00B050"/>
                </a:solidFill>
              </a:rPr>
              <a:t>(Top or back)</a:t>
            </a:r>
          </a:p>
        </p:txBody>
      </p:sp>
    </p:spTree>
    <p:extLst>
      <p:ext uri="{BB962C8B-B14F-4D97-AF65-F5344CB8AC3E}">
        <p14:creationId xmlns:p14="http://schemas.microsoft.com/office/powerpoint/2010/main" val="312162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 Orthographic Drawings</a:t>
            </a:r>
            <a:br>
              <a:rPr lang="en-US" dirty="0"/>
            </a:br>
            <a:endParaRPr lang="en-US" dirty="0"/>
          </a:p>
        </p:txBody>
      </p:sp>
      <p:sp>
        <p:nvSpPr>
          <p:cNvPr id="9" name="TextBox 8"/>
          <p:cNvSpPr txBox="1"/>
          <p:nvPr/>
        </p:nvSpPr>
        <p:spPr>
          <a:xfrm>
            <a:off x="1259632" y="1023508"/>
            <a:ext cx="6696744" cy="338554"/>
          </a:xfrm>
          <a:prstGeom prst="rect">
            <a:avLst/>
          </a:prstGeom>
          <a:noFill/>
        </p:spPr>
        <p:txBody>
          <a:bodyPr wrap="square" rtlCol="0">
            <a:spAutoFit/>
          </a:bodyPr>
          <a:lstStyle/>
          <a:p>
            <a:r>
              <a:rPr lang="en-AU" sz="1600" dirty="0">
                <a:solidFill>
                  <a:srgbClr val="00B050"/>
                </a:solidFill>
              </a:rPr>
              <a:t>Upload </a:t>
            </a:r>
            <a:r>
              <a:rPr lang="en-AU" sz="1600" b="1" u="sng" dirty="0">
                <a:solidFill>
                  <a:srgbClr val="00B050"/>
                </a:solidFill>
              </a:rPr>
              <a:t>DIGITAL and COLOURED</a:t>
            </a:r>
            <a:r>
              <a:rPr lang="en-AU" sz="1600" dirty="0">
                <a:solidFill>
                  <a:srgbClr val="00B050"/>
                </a:solidFill>
              </a:rPr>
              <a:t> Environment orthographic drawings here</a:t>
            </a:r>
          </a:p>
        </p:txBody>
      </p:sp>
      <p:sp>
        <p:nvSpPr>
          <p:cNvPr id="15" name="Rounded Rectangle 5">
            <a:extLst>
              <a:ext uri="{FF2B5EF4-FFF2-40B4-BE49-F238E27FC236}">
                <a16:creationId xmlns:a16="http://schemas.microsoft.com/office/drawing/2014/main" id="{FC96D1D0-27E3-49B8-B376-DCE826E0771B}"/>
              </a:ext>
            </a:extLst>
          </p:cNvPr>
          <p:cNvSpPr/>
          <p:nvPr/>
        </p:nvSpPr>
        <p:spPr>
          <a:xfrm>
            <a:off x="424733" y="137617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Rounded Rectangle 6">
            <a:extLst>
              <a:ext uri="{FF2B5EF4-FFF2-40B4-BE49-F238E27FC236}">
                <a16:creationId xmlns:a16="http://schemas.microsoft.com/office/drawing/2014/main" id="{401E0EB5-F451-4346-9E66-554A271E9910}"/>
              </a:ext>
            </a:extLst>
          </p:cNvPr>
          <p:cNvSpPr/>
          <p:nvPr/>
        </p:nvSpPr>
        <p:spPr>
          <a:xfrm>
            <a:off x="3232900" y="1347613"/>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Rounded Rectangle 10">
            <a:extLst>
              <a:ext uri="{FF2B5EF4-FFF2-40B4-BE49-F238E27FC236}">
                <a16:creationId xmlns:a16="http://schemas.microsoft.com/office/drawing/2014/main" id="{096CCE64-448B-4A12-A6CD-8A0DCE757C7E}"/>
              </a:ext>
            </a:extLst>
          </p:cNvPr>
          <p:cNvSpPr/>
          <p:nvPr/>
        </p:nvSpPr>
        <p:spPr>
          <a:xfrm>
            <a:off x="6041067" y="131904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TextBox 17">
            <a:extLst>
              <a:ext uri="{FF2B5EF4-FFF2-40B4-BE49-F238E27FC236}">
                <a16:creationId xmlns:a16="http://schemas.microsoft.com/office/drawing/2014/main" id="{45BD590E-6AC8-41BE-BEC4-51D05AEAB129}"/>
              </a:ext>
            </a:extLst>
          </p:cNvPr>
          <p:cNvSpPr txBox="1"/>
          <p:nvPr/>
        </p:nvSpPr>
        <p:spPr>
          <a:xfrm>
            <a:off x="1123407" y="2720435"/>
            <a:ext cx="1266947" cy="276999"/>
          </a:xfrm>
          <a:prstGeom prst="rect">
            <a:avLst/>
          </a:prstGeom>
          <a:noFill/>
        </p:spPr>
        <p:txBody>
          <a:bodyPr wrap="square" rtlCol="0">
            <a:spAutoFit/>
          </a:bodyPr>
          <a:lstStyle/>
          <a:p>
            <a:pPr algn="ctr"/>
            <a:r>
              <a:rPr lang="en-AU" sz="1200" dirty="0">
                <a:solidFill>
                  <a:srgbClr val="00B050"/>
                </a:solidFill>
              </a:rPr>
              <a:t>Front View</a:t>
            </a:r>
          </a:p>
        </p:txBody>
      </p:sp>
      <p:sp>
        <p:nvSpPr>
          <p:cNvPr id="19" name="TextBox 18">
            <a:extLst>
              <a:ext uri="{FF2B5EF4-FFF2-40B4-BE49-F238E27FC236}">
                <a16:creationId xmlns:a16="http://schemas.microsoft.com/office/drawing/2014/main" id="{AA03D744-FDFB-4B5D-9D9F-5924CB8BDAA8}"/>
              </a:ext>
            </a:extLst>
          </p:cNvPr>
          <p:cNvSpPr txBox="1"/>
          <p:nvPr/>
        </p:nvSpPr>
        <p:spPr>
          <a:xfrm>
            <a:off x="3938526" y="2698834"/>
            <a:ext cx="1266947" cy="276999"/>
          </a:xfrm>
          <a:prstGeom prst="rect">
            <a:avLst/>
          </a:prstGeom>
          <a:noFill/>
        </p:spPr>
        <p:txBody>
          <a:bodyPr wrap="square" rtlCol="0">
            <a:spAutoFit/>
          </a:bodyPr>
          <a:lstStyle/>
          <a:p>
            <a:pPr algn="ctr"/>
            <a:r>
              <a:rPr lang="en-AU" sz="1200" dirty="0">
                <a:solidFill>
                  <a:srgbClr val="00B050"/>
                </a:solidFill>
              </a:rPr>
              <a:t>Side View</a:t>
            </a:r>
          </a:p>
        </p:txBody>
      </p:sp>
      <p:sp>
        <p:nvSpPr>
          <p:cNvPr id="20" name="TextBox 19">
            <a:extLst>
              <a:ext uri="{FF2B5EF4-FFF2-40B4-BE49-F238E27FC236}">
                <a16:creationId xmlns:a16="http://schemas.microsoft.com/office/drawing/2014/main" id="{2DB5C1D2-DF10-4CF8-883B-9C845413D422}"/>
              </a:ext>
            </a:extLst>
          </p:cNvPr>
          <p:cNvSpPr txBox="1"/>
          <p:nvPr/>
        </p:nvSpPr>
        <p:spPr>
          <a:xfrm>
            <a:off x="6817726" y="2676663"/>
            <a:ext cx="1266947" cy="461665"/>
          </a:xfrm>
          <a:prstGeom prst="rect">
            <a:avLst/>
          </a:prstGeom>
          <a:noFill/>
        </p:spPr>
        <p:txBody>
          <a:bodyPr wrap="square" rtlCol="0">
            <a:spAutoFit/>
          </a:bodyPr>
          <a:lstStyle/>
          <a:p>
            <a:pPr algn="ctr"/>
            <a:r>
              <a:rPr lang="en-AU" sz="1200" dirty="0">
                <a:solidFill>
                  <a:srgbClr val="00B050"/>
                </a:solidFill>
              </a:rPr>
              <a:t>3rd View</a:t>
            </a:r>
          </a:p>
          <a:p>
            <a:pPr algn="ctr"/>
            <a:r>
              <a:rPr lang="en-AU" sz="1200" dirty="0">
                <a:solidFill>
                  <a:srgbClr val="00B050"/>
                </a:solidFill>
              </a:rPr>
              <a:t>(Top or back)</a:t>
            </a:r>
          </a:p>
        </p:txBody>
      </p:sp>
      <p:pic>
        <p:nvPicPr>
          <p:cNvPr id="1026" name="Picture 2" descr="Selected photo">
            <a:extLst>
              <a:ext uri="{FF2B5EF4-FFF2-40B4-BE49-F238E27FC236}">
                <a16:creationId xmlns:a16="http://schemas.microsoft.com/office/drawing/2014/main" id="{7E4F233D-B3E8-4304-A911-8222FFDD6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929" y="1509295"/>
            <a:ext cx="2380509" cy="31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dirty="0">
                <a:solidFill>
                  <a:srgbClr val="00B0F0"/>
                </a:solidFill>
                <a:latin typeface="Roboto"/>
                <a:ea typeface="Roboto"/>
                <a:sym typeface="Roboto"/>
              </a:rPr>
              <a:t>Pre-Production Documentation</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5657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Feedback</a:t>
            </a:r>
          </a:p>
        </p:txBody>
      </p:sp>
      <p:graphicFrame>
        <p:nvGraphicFramePr>
          <p:cNvPr id="3" name="Table 3">
            <a:extLst>
              <a:ext uri="{FF2B5EF4-FFF2-40B4-BE49-F238E27FC236}">
                <a16:creationId xmlns:a16="http://schemas.microsoft.com/office/drawing/2014/main" id="{68E54737-2F0D-2EED-49B4-5512D36CADEB}"/>
              </a:ext>
            </a:extLst>
          </p:cNvPr>
          <p:cNvGraphicFramePr>
            <a:graphicFrameLocks noGrp="1"/>
          </p:cNvGraphicFramePr>
          <p:nvPr>
            <p:extLst>
              <p:ext uri="{D42A27DB-BD31-4B8C-83A1-F6EECF244321}">
                <p14:modId xmlns:p14="http://schemas.microsoft.com/office/powerpoint/2010/main" val="2512986491"/>
              </p:ext>
            </p:extLst>
          </p:nvPr>
        </p:nvGraphicFramePr>
        <p:xfrm>
          <a:off x="467544" y="1563638"/>
          <a:ext cx="7416824" cy="1872208"/>
        </p:xfrm>
        <a:graphic>
          <a:graphicData uri="http://schemas.openxmlformats.org/drawingml/2006/table">
            <a:tbl>
              <a:tblPr firstRow="1" bandRow="1">
                <a:tableStyleId>{F5AB1C69-6EDB-4FF4-983F-18BD219EF322}</a:tableStyleId>
              </a:tblPr>
              <a:tblGrid>
                <a:gridCol w="6264696">
                  <a:extLst>
                    <a:ext uri="{9D8B030D-6E8A-4147-A177-3AD203B41FA5}">
                      <a16:colId xmlns:a16="http://schemas.microsoft.com/office/drawing/2014/main" val="3586124812"/>
                    </a:ext>
                  </a:extLst>
                </a:gridCol>
                <a:gridCol w="1152128">
                  <a:extLst>
                    <a:ext uri="{9D8B030D-6E8A-4147-A177-3AD203B41FA5}">
                      <a16:colId xmlns:a16="http://schemas.microsoft.com/office/drawing/2014/main" val="3255173007"/>
                    </a:ext>
                  </a:extLst>
                </a:gridCol>
              </a:tblGrid>
              <a:tr h="383895">
                <a:tc>
                  <a:txBody>
                    <a:bodyPr/>
                    <a:lstStyle/>
                    <a:p>
                      <a:r>
                        <a:rPr lang="en-US" dirty="0"/>
                        <a:t>Feedback</a:t>
                      </a:r>
                      <a:endParaRPr lang="en-AU" dirty="0"/>
                    </a:p>
                  </a:txBody>
                  <a:tcPr/>
                </a:tc>
                <a:tc>
                  <a:txBody>
                    <a:bodyPr/>
                    <a:lstStyle/>
                    <a:p>
                      <a:r>
                        <a:rPr lang="en-US" dirty="0"/>
                        <a:t>Approved</a:t>
                      </a:r>
                      <a:endParaRPr lang="en-AU" dirty="0"/>
                    </a:p>
                  </a:txBody>
                  <a:tcPr/>
                </a:tc>
                <a:extLst>
                  <a:ext uri="{0D108BD9-81ED-4DB2-BD59-A6C34878D82A}">
                    <a16:rowId xmlns:a16="http://schemas.microsoft.com/office/drawing/2014/main" val="2142192155"/>
                  </a:ext>
                </a:extLst>
              </a:tr>
              <a:tr h="1488313">
                <a:tc>
                  <a:txBody>
                    <a:bodyPr/>
                    <a:lstStyle/>
                    <a:p>
                      <a:endParaRPr lang="en-AU"/>
                    </a:p>
                  </a:txBody>
                  <a:tcPr/>
                </a:tc>
                <a:tc>
                  <a:txBody>
                    <a:bodyPr/>
                    <a:lstStyle/>
                    <a:p>
                      <a:endParaRPr lang="en-AU" dirty="0"/>
                    </a:p>
                  </a:txBody>
                  <a:tcPr/>
                </a:tc>
                <a:extLst>
                  <a:ext uri="{0D108BD9-81ED-4DB2-BD59-A6C34878D82A}">
                    <a16:rowId xmlns:a16="http://schemas.microsoft.com/office/drawing/2014/main" val="2412927845"/>
                  </a:ext>
                </a:extLst>
              </a:tr>
            </a:tbl>
          </a:graphicData>
        </a:graphic>
      </p:graphicFrame>
      <p:sp>
        <p:nvSpPr>
          <p:cNvPr id="4" name="Rectangle 3">
            <a:extLst>
              <a:ext uri="{FF2B5EF4-FFF2-40B4-BE49-F238E27FC236}">
                <a16:creationId xmlns:a16="http://schemas.microsoft.com/office/drawing/2014/main" id="{D0904EBF-789F-8745-0CD2-8C7CB9A4C267}"/>
              </a:ext>
            </a:extLst>
          </p:cNvPr>
          <p:cNvSpPr/>
          <p:nvPr/>
        </p:nvSpPr>
        <p:spPr>
          <a:xfrm>
            <a:off x="7020272" y="2385504"/>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graphicFrame>
        <p:nvGraphicFramePr>
          <p:cNvPr id="7" name="Table 7">
            <a:extLst>
              <a:ext uri="{FF2B5EF4-FFF2-40B4-BE49-F238E27FC236}">
                <a16:creationId xmlns:a16="http://schemas.microsoft.com/office/drawing/2014/main" id="{7837F47B-D9A1-C998-6281-E83871F99CEF}"/>
              </a:ext>
            </a:extLst>
          </p:cNvPr>
          <p:cNvGraphicFramePr>
            <a:graphicFrameLocks noGrp="1"/>
          </p:cNvGraphicFramePr>
          <p:nvPr>
            <p:extLst>
              <p:ext uri="{D42A27DB-BD31-4B8C-83A1-F6EECF244321}">
                <p14:modId xmlns:p14="http://schemas.microsoft.com/office/powerpoint/2010/main" val="173893674"/>
              </p:ext>
            </p:extLst>
          </p:nvPr>
        </p:nvGraphicFramePr>
        <p:xfrm>
          <a:off x="467544" y="3442158"/>
          <a:ext cx="4824536" cy="563438"/>
        </p:xfrm>
        <a:graphic>
          <a:graphicData uri="http://schemas.openxmlformats.org/drawingml/2006/table">
            <a:tbl>
              <a:tblPr firstRow="1" bandRow="1">
                <a:tableStyleId>{F5AB1C69-6EDB-4FF4-983F-18BD219EF322}</a:tableStyleId>
              </a:tblPr>
              <a:tblGrid>
                <a:gridCol w="3744416">
                  <a:extLst>
                    <a:ext uri="{9D8B030D-6E8A-4147-A177-3AD203B41FA5}">
                      <a16:colId xmlns:a16="http://schemas.microsoft.com/office/drawing/2014/main" val="3941790157"/>
                    </a:ext>
                  </a:extLst>
                </a:gridCol>
                <a:gridCol w="1080120">
                  <a:extLst>
                    <a:ext uri="{9D8B030D-6E8A-4147-A177-3AD203B41FA5}">
                      <a16:colId xmlns:a16="http://schemas.microsoft.com/office/drawing/2014/main" val="2904298044"/>
                    </a:ext>
                  </a:extLst>
                </a:gridCol>
              </a:tblGrid>
              <a:tr h="563438">
                <a:tc>
                  <a:txBody>
                    <a:bodyPr/>
                    <a:lstStyle/>
                    <a:p>
                      <a:r>
                        <a:rPr lang="en-US" dirty="0"/>
                        <a:t>I confirm that the concept is my own or does not infringe copyright</a:t>
                      </a:r>
                    </a:p>
                  </a:txBody>
                  <a:tcPr/>
                </a:tc>
                <a:tc>
                  <a:txBody>
                    <a:bodyPr/>
                    <a:lstStyle/>
                    <a:p>
                      <a:endParaRPr lang="en-US" dirty="0"/>
                    </a:p>
                  </a:txBody>
                  <a:tcPr/>
                </a:tc>
                <a:extLst>
                  <a:ext uri="{0D108BD9-81ED-4DB2-BD59-A6C34878D82A}">
                    <a16:rowId xmlns:a16="http://schemas.microsoft.com/office/drawing/2014/main" val="2962072877"/>
                  </a:ext>
                </a:extLst>
              </a:tr>
            </a:tbl>
          </a:graphicData>
        </a:graphic>
      </p:graphicFrame>
      <p:sp>
        <p:nvSpPr>
          <p:cNvPr id="8" name="Rectangle 7">
            <a:extLst>
              <a:ext uri="{FF2B5EF4-FFF2-40B4-BE49-F238E27FC236}">
                <a16:creationId xmlns:a16="http://schemas.microsoft.com/office/drawing/2014/main" id="{26A6FEE1-5009-91AB-9CB1-466F10418E48}"/>
              </a:ext>
            </a:extLst>
          </p:cNvPr>
          <p:cNvSpPr/>
          <p:nvPr/>
        </p:nvSpPr>
        <p:spPr>
          <a:xfrm>
            <a:off x="4572000" y="3516386"/>
            <a:ext cx="360040" cy="360040"/>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53045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C8C132"/>
              </a:gs>
              <a:gs pos="60000">
                <a:srgbClr val="C8C132">
                  <a:alpha val="31000"/>
                </a:srgbClr>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dirty="0">
                <a:latin typeface="Roboto"/>
                <a:ea typeface="Roboto"/>
                <a:sym typeface="Roboto"/>
              </a:rPr>
              <a:t>Asset Development</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339354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C8C132"/>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a:t>Asset Development</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C8C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Turnaround</a:t>
            </a:r>
          </a:p>
        </p:txBody>
      </p:sp>
      <p:sp>
        <p:nvSpPr>
          <p:cNvPr id="9" name="TextBox 8"/>
          <p:cNvSpPr txBox="1"/>
          <p:nvPr/>
        </p:nvSpPr>
        <p:spPr>
          <a:xfrm>
            <a:off x="1043608" y="1923678"/>
            <a:ext cx="6912768" cy="892552"/>
          </a:xfrm>
          <a:prstGeom prst="rect">
            <a:avLst/>
          </a:prstGeom>
          <a:noFill/>
        </p:spPr>
        <p:txBody>
          <a:bodyPr wrap="square" rtlCol="0">
            <a:spAutoFit/>
          </a:bodyPr>
          <a:lstStyle/>
          <a:p>
            <a:r>
              <a:rPr lang="en-AU" dirty="0">
                <a:solidFill>
                  <a:srgbClr val="00B050"/>
                </a:solidFill>
              </a:rPr>
              <a:t>Upload Character Turnaround here</a:t>
            </a:r>
          </a:p>
          <a:p>
            <a:endParaRPr lang="en-AU" dirty="0">
              <a:solidFill>
                <a:srgbClr val="00B050"/>
              </a:solidFill>
            </a:endParaRPr>
          </a:p>
          <a:p>
            <a:r>
              <a:rPr lang="en-AU" sz="1600" i="1" dirty="0">
                <a:solidFill>
                  <a:srgbClr val="00B050"/>
                </a:solidFill>
              </a:rPr>
              <a:t>Either </a:t>
            </a:r>
            <a:r>
              <a:rPr lang="en-AU" sz="1600" i="1" dirty="0" err="1">
                <a:solidFill>
                  <a:srgbClr val="00B050"/>
                </a:solidFill>
              </a:rPr>
              <a:t>playblast</a:t>
            </a:r>
            <a:r>
              <a:rPr lang="en-AU" sz="1600" i="1" dirty="0">
                <a:solidFill>
                  <a:srgbClr val="00B050"/>
                </a:solidFill>
              </a:rPr>
              <a:t>, render, or UE4 sample and compose it in a video editing software</a:t>
            </a:r>
          </a:p>
        </p:txBody>
      </p:sp>
    </p:spTree>
    <p:extLst>
      <p:ext uri="{BB962C8B-B14F-4D97-AF65-F5344CB8AC3E}">
        <p14:creationId xmlns:p14="http://schemas.microsoft.com/office/powerpoint/2010/main" val="155286297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C8C132"/>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Asset Development</a:t>
            </a:r>
          </a:p>
        </p:txBody>
      </p:sp>
      <p:sp>
        <p:nvSpPr>
          <p:cNvPr id="6" name="Rounded Rectangle 5"/>
          <p:cNvSpPr/>
          <p:nvPr/>
        </p:nvSpPr>
        <p:spPr>
          <a:xfrm>
            <a:off x="827584" y="1275606"/>
            <a:ext cx="7416824" cy="3528392"/>
          </a:xfrm>
          <a:prstGeom prst="roundRect">
            <a:avLst/>
          </a:prstGeom>
          <a:solidFill>
            <a:schemeClr val="bg1"/>
          </a:solidFill>
          <a:ln>
            <a:solidFill>
              <a:srgbClr val="C8C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&amp; Environment Lighting &amp; Render</a:t>
            </a:r>
          </a:p>
        </p:txBody>
      </p:sp>
      <p:sp>
        <p:nvSpPr>
          <p:cNvPr id="9" name="TextBox 8"/>
          <p:cNvSpPr txBox="1"/>
          <p:nvPr/>
        </p:nvSpPr>
        <p:spPr>
          <a:xfrm>
            <a:off x="1331640" y="1923678"/>
            <a:ext cx="5616624" cy="369332"/>
          </a:xfrm>
          <a:prstGeom prst="rect">
            <a:avLst/>
          </a:prstGeom>
          <a:noFill/>
        </p:spPr>
        <p:txBody>
          <a:bodyPr wrap="square" rtlCol="0">
            <a:spAutoFit/>
          </a:bodyPr>
          <a:lstStyle/>
          <a:p>
            <a:r>
              <a:rPr lang="en-AU" dirty="0">
                <a:solidFill>
                  <a:srgbClr val="00B050"/>
                </a:solidFill>
              </a:rPr>
              <a:t>Upload a lit up render of your Character and Environment</a:t>
            </a:r>
          </a:p>
        </p:txBody>
      </p:sp>
    </p:spTree>
    <p:extLst>
      <p:ext uri="{BB962C8B-B14F-4D97-AF65-F5344CB8AC3E}">
        <p14:creationId xmlns:p14="http://schemas.microsoft.com/office/powerpoint/2010/main" val="2615086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C8C132"/>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Asset Development</a:t>
            </a:r>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Asset development</a:t>
            </a:r>
          </a:p>
          <a:p>
            <a:pPr algn="l"/>
            <a:r>
              <a:rPr lang="en-US" dirty="0"/>
              <a:t>Feedback</a:t>
            </a:r>
          </a:p>
        </p:txBody>
      </p:sp>
      <p:graphicFrame>
        <p:nvGraphicFramePr>
          <p:cNvPr id="3" name="Table 3">
            <a:extLst>
              <a:ext uri="{FF2B5EF4-FFF2-40B4-BE49-F238E27FC236}">
                <a16:creationId xmlns:a16="http://schemas.microsoft.com/office/drawing/2014/main" id="{68E54737-2F0D-2EED-49B4-5512D36CADEB}"/>
              </a:ext>
            </a:extLst>
          </p:cNvPr>
          <p:cNvGraphicFramePr>
            <a:graphicFrameLocks noGrp="1"/>
          </p:cNvGraphicFramePr>
          <p:nvPr>
            <p:extLst>
              <p:ext uri="{D42A27DB-BD31-4B8C-83A1-F6EECF244321}">
                <p14:modId xmlns:p14="http://schemas.microsoft.com/office/powerpoint/2010/main" val="989062606"/>
              </p:ext>
            </p:extLst>
          </p:nvPr>
        </p:nvGraphicFramePr>
        <p:xfrm>
          <a:off x="323528" y="1563638"/>
          <a:ext cx="8352929" cy="1872208"/>
        </p:xfrm>
        <a:graphic>
          <a:graphicData uri="http://schemas.openxmlformats.org/drawingml/2006/table">
            <a:tbl>
              <a:tblPr firstRow="1" bandRow="1">
                <a:tableStyleId>{F5AB1C69-6EDB-4FF4-983F-18BD219EF322}</a:tableStyleId>
              </a:tblPr>
              <a:tblGrid>
                <a:gridCol w="3528392">
                  <a:extLst>
                    <a:ext uri="{9D8B030D-6E8A-4147-A177-3AD203B41FA5}">
                      <a16:colId xmlns:a16="http://schemas.microsoft.com/office/drawing/2014/main" val="3586124812"/>
                    </a:ext>
                  </a:extLst>
                </a:gridCol>
                <a:gridCol w="3888432">
                  <a:extLst>
                    <a:ext uri="{9D8B030D-6E8A-4147-A177-3AD203B41FA5}">
                      <a16:colId xmlns:a16="http://schemas.microsoft.com/office/drawing/2014/main" val="486353318"/>
                    </a:ext>
                  </a:extLst>
                </a:gridCol>
                <a:gridCol w="936105">
                  <a:extLst>
                    <a:ext uri="{9D8B030D-6E8A-4147-A177-3AD203B41FA5}">
                      <a16:colId xmlns:a16="http://schemas.microsoft.com/office/drawing/2014/main" val="3255173007"/>
                    </a:ext>
                  </a:extLst>
                </a:gridCol>
              </a:tblGrid>
              <a:tr h="383895">
                <a:tc>
                  <a:txBody>
                    <a:bodyPr/>
                    <a:lstStyle/>
                    <a:p>
                      <a:r>
                        <a:rPr lang="en-US" dirty="0"/>
                        <a:t>Feedback</a:t>
                      </a:r>
                      <a:endParaRPr lang="en-AU" dirty="0"/>
                    </a:p>
                  </a:txBody>
                  <a:tcPr/>
                </a:tc>
                <a:tc>
                  <a:txBody>
                    <a:bodyPr/>
                    <a:lstStyle/>
                    <a:p>
                      <a:r>
                        <a:rPr lang="en-US" dirty="0"/>
                        <a:t>Actions taken from feedback</a:t>
                      </a:r>
                      <a:endParaRPr lang="en-AU" dirty="0"/>
                    </a:p>
                  </a:txBody>
                  <a:tcPr/>
                </a:tc>
                <a:tc>
                  <a:txBody>
                    <a:bodyPr/>
                    <a:lstStyle/>
                    <a:p>
                      <a:r>
                        <a:rPr lang="en-US" dirty="0"/>
                        <a:t>Approved</a:t>
                      </a:r>
                      <a:endParaRPr lang="en-AU" dirty="0"/>
                    </a:p>
                  </a:txBody>
                  <a:tcPr/>
                </a:tc>
                <a:extLst>
                  <a:ext uri="{0D108BD9-81ED-4DB2-BD59-A6C34878D82A}">
                    <a16:rowId xmlns:a16="http://schemas.microsoft.com/office/drawing/2014/main" val="2142192155"/>
                  </a:ext>
                </a:extLst>
              </a:tr>
              <a:tr h="1488313">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412927845"/>
                  </a:ext>
                </a:extLst>
              </a:tr>
            </a:tbl>
          </a:graphicData>
        </a:graphic>
      </p:graphicFrame>
      <p:sp>
        <p:nvSpPr>
          <p:cNvPr id="4" name="Rectangle 3">
            <a:extLst>
              <a:ext uri="{FF2B5EF4-FFF2-40B4-BE49-F238E27FC236}">
                <a16:creationId xmlns:a16="http://schemas.microsoft.com/office/drawing/2014/main" id="{D0904EBF-789F-8745-0CD2-8C7CB9A4C267}"/>
              </a:ext>
            </a:extLst>
          </p:cNvPr>
          <p:cNvSpPr/>
          <p:nvPr/>
        </p:nvSpPr>
        <p:spPr>
          <a:xfrm>
            <a:off x="7937276" y="2355726"/>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6576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Work Health &amp; Safety</a:t>
            </a:r>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WHS</a:t>
            </a:r>
          </a:p>
          <a:p>
            <a:pPr algn="l"/>
            <a:r>
              <a:rPr lang="en-US" dirty="0"/>
              <a:t>Maintain Safe Workspace</a:t>
            </a:r>
          </a:p>
        </p:txBody>
      </p:sp>
      <p:sp>
        <p:nvSpPr>
          <p:cNvPr id="3" name="Rounded Rectangle 5">
            <a:extLst>
              <a:ext uri="{FF2B5EF4-FFF2-40B4-BE49-F238E27FC236}">
                <a16:creationId xmlns:a16="http://schemas.microsoft.com/office/drawing/2014/main" id="{218B934E-760C-10E7-3928-9E1884372C89}"/>
              </a:ext>
            </a:extLst>
          </p:cNvPr>
          <p:cNvSpPr/>
          <p:nvPr/>
        </p:nvSpPr>
        <p:spPr>
          <a:xfrm>
            <a:off x="827584" y="1275606"/>
            <a:ext cx="7416824" cy="67593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B7B7B7"/>
                </a:solidFill>
                <a:latin typeface="Roboto"/>
                <a:ea typeface="Roboto"/>
                <a:cs typeface="Roboto"/>
                <a:sym typeface="Roboto"/>
              </a:rPr>
              <a:t>When working in a studio environment it is important to maintain healthy and safe work practices. Before starting the assessment ensure that the following safe work practices are being maintained by evaluating your work environment using the checklist below.</a:t>
            </a:r>
            <a:endParaRPr lang="en-US" sz="1200" dirty="0">
              <a:solidFill>
                <a:srgbClr val="92D050"/>
              </a:solidFill>
              <a:latin typeface="Roboto"/>
              <a:ea typeface="Roboto"/>
              <a:cs typeface="Roboto"/>
              <a:sym typeface="Roboto"/>
            </a:endParaRPr>
          </a:p>
          <a:p>
            <a:pPr algn="ctr"/>
            <a:endParaRPr lang="en-AU" sz="700" dirty="0"/>
          </a:p>
        </p:txBody>
      </p:sp>
      <p:sp>
        <p:nvSpPr>
          <p:cNvPr id="4" name="Rounded Rectangle 5">
            <a:extLst>
              <a:ext uri="{FF2B5EF4-FFF2-40B4-BE49-F238E27FC236}">
                <a16:creationId xmlns:a16="http://schemas.microsoft.com/office/drawing/2014/main" id="{D87E25C2-0144-A236-FEB7-C3360464B9E7}"/>
              </a:ext>
            </a:extLst>
          </p:cNvPr>
          <p:cNvSpPr/>
          <p:nvPr/>
        </p:nvSpPr>
        <p:spPr>
          <a:xfrm>
            <a:off x="1555850" y="2067723"/>
            <a:ext cx="6696744" cy="675939"/>
          </a:xfrm>
          <a:prstGeom prst="roundRect">
            <a:avLst/>
          </a:prstGeom>
          <a:solidFill>
            <a:schemeClr val="bg1">
              <a:lumMod val="85000"/>
              <a:lumOff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0"/>
              </a:spcBef>
              <a:buNone/>
            </a:pPr>
            <a:r>
              <a:rPr lang="en-AU" sz="1050" dirty="0">
                <a:solidFill>
                  <a:srgbClr val="00B050"/>
                </a:solidFill>
              </a:rPr>
              <a:t>1. </a:t>
            </a:r>
            <a:r>
              <a:rPr lang="en-AU" sz="1050" b="1" dirty="0">
                <a:solidFill>
                  <a:srgbClr val="D9D9D9"/>
                </a:solidFill>
                <a:latin typeface="Roboto"/>
                <a:ea typeface="Roboto"/>
                <a:cs typeface="Roboto"/>
                <a:sym typeface="Roboto"/>
              </a:rPr>
              <a:t>The workstation is setup ergonomically:</a:t>
            </a:r>
          </a:p>
          <a:p>
            <a:pPr marL="0" lvl="0" indent="0">
              <a:spcBef>
                <a:spcPts val="280"/>
              </a:spcBef>
              <a:buNone/>
            </a:pPr>
            <a:r>
              <a:rPr lang="en-AU" sz="1050" dirty="0">
                <a:solidFill>
                  <a:srgbClr val="B7B7B7"/>
                </a:solidFill>
                <a:latin typeface="Roboto"/>
                <a:ea typeface="Roboto"/>
                <a:cs typeface="Roboto"/>
                <a:sym typeface="Roboto"/>
              </a:rPr>
              <a:t>An ergonomic workstation requires that the position/height and angle of the monitors, chair, keyboard, mouse and desk can be adjusted to maintain a healthy posture and that there is an appropriate level of lighting in the room.</a:t>
            </a:r>
            <a:endParaRPr lang="en-AU" sz="1050" dirty="0">
              <a:solidFill>
                <a:srgbClr val="00B050"/>
              </a:solidFill>
            </a:endParaRPr>
          </a:p>
        </p:txBody>
      </p:sp>
      <p:sp>
        <p:nvSpPr>
          <p:cNvPr id="6" name="Rounded Rectangle 5">
            <a:extLst>
              <a:ext uri="{FF2B5EF4-FFF2-40B4-BE49-F238E27FC236}">
                <a16:creationId xmlns:a16="http://schemas.microsoft.com/office/drawing/2014/main" id="{6D2CD39C-2BA4-0BBE-113E-A87C313AD6F2}"/>
              </a:ext>
            </a:extLst>
          </p:cNvPr>
          <p:cNvSpPr/>
          <p:nvPr/>
        </p:nvSpPr>
        <p:spPr>
          <a:xfrm>
            <a:off x="1555850" y="2867164"/>
            <a:ext cx="6696744" cy="675939"/>
          </a:xfrm>
          <a:prstGeom prst="roundRect">
            <a:avLst/>
          </a:prstGeom>
          <a:solidFill>
            <a:schemeClr val="bg1">
              <a:lumMod val="85000"/>
              <a:lumOff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spcBef>
                <a:spcPts val="280"/>
              </a:spcBef>
              <a:buNone/>
            </a:pPr>
            <a:r>
              <a:rPr lang="en-AU" sz="1200" dirty="0">
                <a:solidFill>
                  <a:srgbClr val="00B050"/>
                </a:solidFill>
              </a:rPr>
              <a:t>2. </a:t>
            </a:r>
            <a:r>
              <a:rPr lang="en-AU" sz="1200" b="1" dirty="0">
                <a:latin typeface="Roboto"/>
                <a:ea typeface="Roboto"/>
                <a:cs typeface="Roboto"/>
                <a:sym typeface="Roboto"/>
              </a:rPr>
              <a:t>R</a:t>
            </a:r>
            <a:r>
              <a:rPr lang="en-AU" sz="1200" b="1" dirty="0">
                <a:solidFill>
                  <a:srgbClr val="D9D9D9"/>
                </a:solidFill>
                <a:latin typeface="Roboto"/>
                <a:ea typeface="Roboto"/>
                <a:cs typeface="Roboto"/>
                <a:sym typeface="Roboto"/>
              </a:rPr>
              <a:t>egular breaks have been scheduled:</a:t>
            </a:r>
          </a:p>
          <a:p>
            <a:pPr marL="0" lvl="0" indent="0">
              <a:spcBef>
                <a:spcPts val="280"/>
              </a:spcBef>
              <a:buNone/>
            </a:pPr>
            <a:r>
              <a:rPr lang="en-AU" sz="1200" dirty="0">
                <a:solidFill>
                  <a:srgbClr val="B7B7B7"/>
                </a:solidFill>
                <a:latin typeface="Roboto"/>
                <a:ea typeface="Roboto"/>
                <a:cs typeface="Roboto"/>
                <a:sym typeface="Roboto"/>
              </a:rPr>
              <a:t>It is important to take regular breaks when working at a computer for an extended period of time.</a:t>
            </a:r>
            <a:endParaRPr lang="en-AU" sz="1200" dirty="0">
              <a:solidFill>
                <a:srgbClr val="00B050"/>
              </a:solidFill>
            </a:endParaRPr>
          </a:p>
        </p:txBody>
      </p:sp>
      <p:sp>
        <p:nvSpPr>
          <p:cNvPr id="7" name="Rounded Rectangle 5">
            <a:extLst>
              <a:ext uri="{FF2B5EF4-FFF2-40B4-BE49-F238E27FC236}">
                <a16:creationId xmlns:a16="http://schemas.microsoft.com/office/drawing/2014/main" id="{29958490-0F29-BAEB-90BA-B52E717AB213}"/>
              </a:ext>
            </a:extLst>
          </p:cNvPr>
          <p:cNvSpPr/>
          <p:nvPr/>
        </p:nvSpPr>
        <p:spPr>
          <a:xfrm>
            <a:off x="1555850" y="3666605"/>
            <a:ext cx="6696744" cy="675939"/>
          </a:xfrm>
          <a:prstGeom prst="roundRect">
            <a:avLst/>
          </a:prstGeom>
          <a:solidFill>
            <a:schemeClr val="bg1">
              <a:lumMod val="85000"/>
              <a:lumOff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lnSpc>
                <a:spcPct val="100000"/>
              </a:lnSpc>
              <a:spcBef>
                <a:spcPts val="280"/>
              </a:spcBef>
              <a:spcAft>
                <a:spcPts val="0"/>
              </a:spcAft>
              <a:buClr>
                <a:srgbClr val="92D050"/>
              </a:buClr>
              <a:buSzPts val="2800"/>
              <a:buFont typeface="Arial"/>
              <a:buNone/>
            </a:pPr>
            <a:r>
              <a:rPr lang="en-AU" sz="1100" dirty="0">
                <a:solidFill>
                  <a:srgbClr val="00B050"/>
                </a:solidFill>
              </a:rPr>
              <a:t>3. </a:t>
            </a:r>
            <a:r>
              <a:rPr lang="en-AU" sz="1100" b="1" dirty="0">
                <a:solidFill>
                  <a:srgbClr val="D9D9D9"/>
                </a:solidFill>
                <a:latin typeface="Roboto"/>
                <a:ea typeface="Roboto"/>
                <a:cs typeface="Roboto"/>
                <a:sym typeface="Roboto"/>
              </a:rPr>
              <a:t>The work environment is free of hazards:</a:t>
            </a:r>
          </a:p>
          <a:p>
            <a:pPr marL="0" lvl="0" indent="0">
              <a:spcBef>
                <a:spcPts val="280"/>
              </a:spcBef>
              <a:buNone/>
            </a:pPr>
            <a:r>
              <a:rPr lang="en-AU" sz="1100" dirty="0">
                <a:solidFill>
                  <a:srgbClr val="B7B7B7"/>
                </a:solidFill>
                <a:latin typeface="Roboto"/>
                <a:ea typeface="Roboto"/>
                <a:cs typeface="Roboto"/>
                <a:sym typeface="Roboto"/>
              </a:rPr>
              <a:t>Hazards are potential sources of injury or ill-health which may include mechanical, physical, chemical, psychological and electrical hazards.</a:t>
            </a:r>
          </a:p>
        </p:txBody>
      </p:sp>
      <p:sp>
        <p:nvSpPr>
          <p:cNvPr id="8" name="Rectangle 7">
            <a:extLst>
              <a:ext uri="{FF2B5EF4-FFF2-40B4-BE49-F238E27FC236}">
                <a16:creationId xmlns:a16="http://schemas.microsoft.com/office/drawing/2014/main" id="{D60DD3DF-28AC-139A-F851-CEE42A5D78CE}"/>
              </a:ext>
            </a:extLst>
          </p:cNvPr>
          <p:cNvSpPr/>
          <p:nvPr/>
        </p:nvSpPr>
        <p:spPr>
          <a:xfrm>
            <a:off x="835770" y="2121322"/>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endParaRPr lang="en-AU" dirty="0"/>
          </a:p>
        </p:txBody>
      </p:sp>
      <p:sp>
        <p:nvSpPr>
          <p:cNvPr id="10" name="Rectangle 9">
            <a:extLst>
              <a:ext uri="{FF2B5EF4-FFF2-40B4-BE49-F238E27FC236}">
                <a16:creationId xmlns:a16="http://schemas.microsoft.com/office/drawing/2014/main" id="{D60958A7-20E9-6067-AFCA-58E7BBC6A75D}"/>
              </a:ext>
            </a:extLst>
          </p:cNvPr>
          <p:cNvSpPr/>
          <p:nvPr/>
        </p:nvSpPr>
        <p:spPr>
          <a:xfrm>
            <a:off x="835770" y="2917101"/>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endParaRPr lang="en-AU" dirty="0"/>
          </a:p>
        </p:txBody>
      </p:sp>
      <p:sp>
        <p:nvSpPr>
          <p:cNvPr id="11" name="Rectangle 10">
            <a:extLst>
              <a:ext uri="{FF2B5EF4-FFF2-40B4-BE49-F238E27FC236}">
                <a16:creationId xmlns:a16="http://schemas.microsoft.com/office/drawing/2014/main" id="{BF330D5F-C0DB-1099-EA14-EA58DFBF1FA9}"/>
              </a:ext>
            </a:extLst>
          </p:cNvPr>
          <p:cNvSpPr/>
          <p:nvPr/>
        </p:nvSpPr>
        <p:spPr>
          <a:xfrm>
            <a:off x="835770" y="3716542"/>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endParaRPr lang="en-AU" dirty="0"/>
          </a:p>
        </p:txBody>
      </p:sp>
    </p:spTree>
    <p:extLst>
      <p:ext uri="{BB962C8B-B14F-4D97-AF65-F5344CB8AC3E}">
        <p14:creationId xmlns:p14="http://schemas.microsoft.com/office/powerpoint/2010/main" val="196895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10"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Creating the story</a:t>
            </a:r>
          </a:p>
          <a:p>
            <a:pPr algn="l"/>
            <a:r>
              <a:rPr lang="en-US" dirty="0"/>
              <a:t>Environment Story Synopsis</a:t>
            </a:r>
          </a:p>
        </p:txBody>
      </p:sp>
      <p:sp>
        <p:nvSpPr>
          <p:cNvPr id="11" name="TextBox 10"/>
          <p:cNvSpPr txBox="1"/>
          <p:nvPr/>
        </p:nvSpPr>
        <p:spPr>
          <a:xfrm>
            <a:off x="1403648" y="1894061"/>
            <a:ext cx="5328592" cy="1754326"/>
          </a:xfrm>
          <a:prstGeom prst="rect">
            <a:avLst/>
          </a:prstGeom>
          <a:noFill/>
        </p:spPr>
        <p:txBody>
          <a:bodyPr wrap="square" rtlCol="0">
            <a:spAutoFit/>
          </a:bodyPr>
          <a:lstStyle/>
          <a:p>
            <a:r>
              <a:rPr lang="en-US" dirty="0" err="1">
                <a:solidFill>
                  <a:srgbClr val="00B050"/>
                </a:solidFill>
              </a:rPr>
              <a:t>Isashell</a:t>
            </a:r>
            <a:r>
              <a:rPr lang="en-US" dirty="0">
                <a:solidFill>
                  <a:srgbClr val="00B050"/>
                </a:solidFill>
              </a:rPr>
              <a:t> is an Island worker at an Island Getaway. She is constantly forced to deal with all the problems no one else wants to fix and must run around like a slave for a racoon who pays her a made-up currency. In this scene </a:t>
            </a:r>
            <a:r>
              <a:rPr lang="en-US" dirty="0" err="1">
                <a:solidFill>
                  <a:srgbClr val="00B050"/>
                </a:solidFill>
              </a:rPr>
              <a:t>Isashell</a:t>
            </a:r>
            <a:r>
              <a:rPr lang="en-US" dirty="0">
                <a:solidFill>
                  <a:srgbClr val="00B050"/>
                </a:solidFill>
              </a:rPr>
              <a:t> lets out all her pent-up anger with the help of a 12 Gauge A. Thomson Hammer Double Barrel Shotgun.</a:t>
            </a:r>
            <a:endParaRPr lang="en-AU" dirty="0">
              <a:solidFill>
                <a:srgbClr val="00B050"/>
              </a:solidFill>
            </a:endParaRPr>
          </a:p>
        </p:txBody>
      </p:sp>
      <p:sp>
        <p:nvSpPr>
          <p:cNvPr id="13" name="TextBox 12"/>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spTree>
    <p:extLst>
      <p:ext uri="{BB962C8B-B14F-4D97-AF65-F5344CB8AC3E}">
        <p14:creationId xmlns:p14="http://schemas.microsoft.com/office/powerpoint/2010/main" val="149409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Character Biography</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graphicFrame>
        <p:nvGraphicFramePr>
          <p:cNvPr id="2" name="Table 1"/>
          <p:cNvGraphicFramePr>
            <a:graphicFrameLocks noGrp="1"/>
          </p:cNvGraphicFramePr>
          <p:nvPr>
            <p:extLst>
              <p:ext uri="{D42A27DB-BD31-4B8C-83A1-F6EECF244321}">
                <p14:modId xmlns:p14="http://schemas.microsoft.com/office/powerpoint/2010/main" val="2947184237"/>
              </p:ext>
            </p:extLst>
          </p:nvPr>
        </p:nvGraphicFramePr>
        <p:xfrm>
          <a:off x="1331640" y="1489664"/>
          <a:ext cx="6408712" cy="1532208"/>
        </p:xfrm>
        <a:graphic>
          <a:graphicData uri="http://schemas.openxmlformats.org/drawingml/2006/table">
            <a:tbl>
              <a:tblPr firstRow="1" bandRow="1">
                <a:tableStyleId>{638B1855-1B75-4FBE-930C-398BA8C253C6}</a:tableStyleId>
              </a:tblPr>
              <a:tblGrid>
                <a:gridCol w="100811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510736">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Name</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err="1">
                          <a:solidFill>
                            <a:schemeClr val="lt1"/>
                          </a:solidFill>
                          <a:latin typeface="+mn-lt"/>
                          <a:ea typeface="+mn-ea"/>
                          <a:cs typeface="+mn-cs"/>
                        </a:rPr>
                        <a:t>Isashell</a:t>
                      </a:r>
                      <a:endParaRPr lang="en-AU" sz="1350" b="1" kern="1200" dirty="0">
                        <a:solidFill>
                          <a:schemeClr val="bg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510736">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Age</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28</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510736">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Personality</a:t>
                      </a:r>
                      <a:endParaRPr lang="en-AU" sz="1350" b="1" kern="1200" dirty="0">
                        <a:solidFill>
                          <a:schemeClr val="lt1"/>
                        </a:solidFill>
                        <a:latin typeface="+mn-lt"/>
                        <a:ea typeface="+mn-ea"/>
                        <a:cs typeface="+mn-cs"/>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Overworked and Tempered</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1764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Character Biography</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graphicFrame>
        <p:nvGraphicFramePr>
          <p:cNvPr id="2" name="Table 1"/>
          <p:cNvGraphicFramePr>
            <a:graphicFrameLocks noGrp="1"/>
          </p:cNvGraphicFramePr>
          <p:nvPr>
            <p:extLst>
              <p:ext uri="{D42A27DB-BD31-4B8C-83A1-F6EECF244321}">
                <p14:modId xmlns:p14="http://schemas.microsoft.com/office/powerpoint/2010/main" val="2611814545"/>
              </p:ext>
            </p:extLst>
          </p:nvPr>
        </p:nvGraphicFramePr>
        <p:xfrm>
          <a:off x="1331640" y="1489664"/>
          <a:ext cx="6408712" cy="2954295"/>
        </p:xfrm>
        <a:graphic>
          <a:graphicData uri="http://schemas.openxmlformats.org/drawingml/2006/table">
            <a:tbl>
              <a:tblPr firstRow="1" bandRow="1">
                <a:tableStyleId>{638B1855-1B75-4FBE-930C-398BA8C253C6}</a:tableStyleId>
              </a:tblPr>
              <a:tblGrid>
                <a:gridCol w="100811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984765">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Purpose</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To keep the island safe and deal with all the problems that the villagers might have</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984765">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Needs</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A vacation and a foot spa</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984765">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Wants</a:t>
                      </a:r>
                      <a:endParaRPr lang="en-AU" sz="1350" b="1" kern="1200" dirty="0">
                        <a:solidFill>
                          <a:schemeClr val="lt1"/>
                        </a:solidFill>
                        <a:latin typeface="+mn-lt"/>
                        <a:ea typeface="+mn-ea"/>
                        <a:cs typeface="+mn-cs"/>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To spice up work</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116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Pre-Production</a:t>
            </a:r>
          </a:p>
        </p:txBody>
      </p:sp>
      <p:sp>
        <p:nvSpPr>
          <p:cNvPr id="10"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Asset List</a:t>
            </a:r>
          </a:p>
        </p:txBody>
      </p:sp>
      <p:sp>
        <p:nvSpPr>
          <p:cNvPr id="11" name="TextBox 10"/>
          <p:cNvSpPr txBox="1"/>
          <p:nvPr/>
        </p:nvSpPr>
        <p:spPr>
          <a:xfrm>
            <a:off x="1133219" y="1277122"/>
            <a:ext cx="6660740" cy="461665"/>
          </a:xfrm>
          <a:prstGeom prst="rect">
            <a:avLst/>
          </a:prstGeom>
          <a:noFill/>
        </p:spPr>
        <p:txBody>
          <a:bodyPr wrap="square" rtlCol="0">
            <a:spAutoFit/>
          </a:bodyPr>
          <a:lstStyle/>
          <a:p>
            <a:pPr algn="ctr"/>
            <a:r>
              <a:rPr lang="en-AU" sz="1200" dirty="0">
                <a:solidFill>
                  <a:srgbClr val="00B050"/>
                </a:solidFill>
              </a:rPr>
              <a:t>Type a list of Assets in which you </a:t>
            </a:r>
            <a:r>
              <a:rPr lang="en-AU" sz="1200" b="1" u="sng" dirty="0">
                <a:solidFill>
                  <a:srgbClr val="00B050"/>
                </a:solidFill>
              </a:rPr>
              <a:t>WANT</a:t>
            </a:r>
            <a:r>
              <a:rPr lang="en-AU" sz="1200" dirty="0">
                <a:solidFill>
                  <a:srgbClr val="00B050"/>
                </a:solidFill>
              </a:rPr>
              <a:t> and the estimate time of how long it will take you to model, texture. (Duplicate this slide if you have more)</a:t>
            </a:r>
          </a:p>
        </p:txBody>
      </p:sp>
      <p:sp>
        <p:nvSpPr>
          <p:cNvPr id="13" name="TextBox 12"/>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graphicFrame>
        <p:nvGraphicFramePr>
          <p:cNvPr id="2" name="Table 1"/>
          <p:cNvGraphicFramePr>
            <a:graphicFrameLocks noGrp="1"/>
          </p:cNvGraphicFramePr>
          <p:nvPr>
            <p:extLst>
              <p:ext uri="{D42A27DB-BD31-4B8C-83A1-F6EECF244321}">
                <p14:modId xmlns:p14="http://schemas.microsoft.com/office/powerpoint/2010/main" val="4086358464"/>
              </p:ext>
            </p:extLst>
          </p:nvPr>
        </p:nvGraphicFramePr>
        <p:xfrm>
          <a:off x="1403648" y="1738787"/>
          <a:ext cx="6107940" cy="3201816"/>
        </p:xfrm>
        <a:graphic>
          <a:graphicData uri="http://schemas.openxmlformats.org/drawingml/2006/table">
            <a:tbl>
              <a:tblPr firstRow="1" bandRow="1">
                <a:tableStyleId>{F5AB1C69-6EDB-4FF4-983F-18BD219EF322}</a:tableStyleId>
              </a:tblPr>
              <a:tblGrid>
                <a:gridCol w="1526985">
                  <a:extLst>
                    <a:ext uri="{9D8B030D-6E8A-4147-A177-3AD203B41FA5}">
                      <a16:colId xmlns:a16="http://schemas.microsoft.com/office/drawing/2014/main" val="20000"/>
                    </a:ext>
                  </a:extLst>
                </a:gridCol>
                <a:gridCol w="1526985">
                  <a:extLst>
                    <a:ext uri="{9D8B030D-6E8A-4147-A177-3AD203B41FA5}">
                      <a16:colId xmlns:a16="http://schemas.microsoft.com/office/drawing/2014/main" val="20001"/>
                    </a:ext>
                  </a:extLst>
                </a:gridCol>
                <a:gridCol w="1526985">
                  <a:extLst>
                    <a:ext uri="{9D8B030D-6E8A-4147-A177-3AD203B41FA5}">
                      <a16:colId xmlns:a16="http://schemas.microsoft.com/office/drawing/2014/main" val="20002"/>
                    </a:ext>
                  </a:extLst>
                </a:gridCol>
                <a:gridCol w="1526985">
                  <a:extLst>
                    <a:ext uri="{9D8B030D-6E8A-4147-A177-3AD203B41FA5}">
                      <a16:colId xmlns:a16="http://schemas.microsoft.com/office/drawing/2014/main" val="20003"/>
                    </a:ext>
                  </a:extLst>
                </a:gridCol>
              </a:tblGrid>
              <a:tr h="297416">
                <a:tc>
                  <a:txBody>
                    <a:bodyPr/>
                    <a:lstStyle/>
                    <a:p>
                      <a:r>
                        <a:rPr lang="en-AU" dirty="0"/>
                        <a:t>Asset List</a:t>
                      </a:r>
                    </a:p>
                  </a:txBody>
                  <a:tcPr/>
                </a:tc>
                <a:tc>
                  <a:txBody>
                    <a:bodyPr/>
                    <a:lstStyle/>
                    <a:p>
                      <a:r>
                        <a:rPr lang="en-AU" dirty="0"/>
                        <a:t>Est. Drawings</a:t>
                      </a:r>
                    </a:p>
                  </a:txBody>
                  <a:tcPr/>
                </a:tc>
                <a:tc>
                  <a:txBody>
                    <a:bodyPr/>
                    <a:lstStyle/>
                    <a:p>
                      <a:r>
                        <a:rPr lang="en-AU" dirty="0"/>
                        <a:t>Est. Modelling</a:t>
                      </a:r>
                    </a:p>
                  </a:txBody>
                  <a:tcPr/>
                </a:tc>
                <a:tc>
                  <a:txBody>
                    <a:bodyPr/>
                    <a:lstStyle/>
                    <a:p>
                      <a:r>
                        <a:rPr lang="en-AU" dirty="0"/>
                        <a:t>Est. Texturing</a:t>
                      </a:r>
                    </a:p>
                  </a:txBody>
                  <a:tcPr/>
                </a:tc>
                <a:extLst>
                  <a:ext uri="{0D108BD9-81ED-4DB2-BD59-A6C34878D82A}">
                    <a16:rowId xmlns:a16="http://schemas.microsoft.com/office/drawing/2014/main" val="10000"/>
                  </a:ext>
                </a:extLst>
              </a:tr>
              <a:tr h="297416">
                <a:tc>
                  <a:txBody>
                    <a:bodyPr/>
                    <a:lstStyle/>
                    <a:p>
                      <a:r>
                        <a:rPr lang="en-US" baseline="0" dirty="0" err="1">
                          <a:solidFill>
                            <a:schemeClr val="bg1"/>
                          </a:solidFill>
                        </a:rPr>
                        <a:t>Isashell</a:t>
                      </a:r>
                      <a:endParaRPr lang="en-AU" baseline="0" dirty="0">
                        <a:solidFill>
                          <a:schemeClr val="bg1"/>
                        </a:solidFill>
                      </a:endParaRPr>
                    </a:p>
                  </a:txBody>
                  <a:tcPr/>
                </a:tc>
                <a:tc>
                  <a:txBody>
                    <a:bodyPr/>
                    <a:lstStyle/>
                    <a:p>
                      <a:r>
                        <a:rPr lang="en-US" baseline="0" dirty="0">
                          <a:solidFill>
                            <a:schemeClr val="bg1"/>
                          </a:solidFill>
                        </a:rPr>
                        <a:t>30 Mins</a:t>
                      </a:r>
                      <a:endParaRPr lang="en-AU" baseline="0" dirty="0">
                        <a:solidFill>
                          <a:schemeClr val="bg1"/>
                        </a:solidFill>
                      </a:endParaRPr>
                    </a:p>
                  </a:txBody>
                  <a:tcPr/>
                </a:tc>
                <a:tc>
                  <a:txBody>
                    <a:bodyPr/>
                    <a:lstStyle/>
                    <a:p>
                      <a:r>
                        <a:rPr lang="en-US" baseline="0" dirty="0">
                          <a:solidFill>
                            <a:schemeClr val="bg1"/>
                          </a:solidFill>
                        </a:rPr>
                        <a:t>1 Day</a:t>
                      </a:r>
                      <a:endParaRPr lang="en-AU" baseline="0" dirty="0">
                        <a:solidFill>
                          <a:schemeClr val="bg1"/>
                        </a:solidFill>
                      </a:endParaRPr>
                    </a:p>
                  </a:txBody>
                  <a:tcPr/>
                </a:tc>
                <a:tc>
                  <a:txBody>
                    <a:bodyPr/>
                    <a:lstStyle/>
                    <a:p>
                      <a:r>
                        <a:rPr lang="en-US" baseline="0" dirty="0">
                          <a:solidFill>
                            <a:schemeClr val="bg1"/>
                          </a:solidFill>
                        </a:rPr>
                        <a:t>30 Minutes</a:t>
                      </a:r>
                      <a:endParaRPr lang="en-AU" baseline="0" dirty="0">
                        <a:solidFill>
                          <a:schemeClr val="bg1"/>
                        </a:solidFill>
                      </a:endParaRPr>
                    </a:p>
                  </a:txBody>
                  <a:tcPr/>
                </a:tc>
                <a:extLst>
                  <a:ext uri="{0D108BD9-81ED-4DB2-BD59-A6C34878D82A}">
                    <a16:rowId xmlns:a16="http://schemas.microsoft.com/office/drawing/2014/main" val="10001"/>
                  </a:ext>
                </a:extLst>
              </a:tr>
              <a:tr h="733354">
                <a:tc>
                  <a:txBody>
                    <a:bodyPr/>
                    <a:lstStyle/>
                    <a:p>
                      <a:r>
                        <a:rPr lang="en-US" baseline="0" dirty="0">
                          <a:solidFill>
                            <a:schemeClr val="bg1"/>
                          </a:solidFill>
                        </a:rPr>
                        <a:t>12 Gauge A. Thomson Hammer Double Barrel Shotgun</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tc>
                  <a:txBody>
                    <a:bodyPr/>
                    <a:lstStyle/>
                    <a:p>
                      <a:r>
                        <a:rPr lang="en-US" baseline="0" dirty="0">
                          <a:solidFill>
                            <a:schemeClr val="bg1"/>
                          </a:solidFill>
                        </a:rPr>
                        <a:t>1 Hour</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2"/>
                  </a:ext>
                </a:extLst>
              </a:tr>
              <a:tr h="297416">
                <a:tc>
                  <a:txBody>
                    <a:bodyPr/>
                    <a:lstStyle/>
                    <a:p>
                      <a:r>
                        <a:rPr lang="en-US" baseline="0" dirty="0">
                          <a:solidFill>
                            <a:schemeClr val="bg1"/>
                          </a:solidFill>
                        </a:rPr>
                        <a:t>Plants</a:t>
                      </a:r>
                      <a:endParaRPr lang="en-AU" baseline="0" dirty="0">
                        <a:solidFill>
                          <a:schemeClr val="bg1"/>
                        </a:solidFill>
                      </a:endParaRPr>
                    </a:p>
                  </a:txBody>
                  <a:tcPr/>
                </a:tc>
                <a:tc>
                  <a:txBody>
                    <a:bodyPr/>
                    <a:lstStyle/>
                    <a:p>
                      <a:r>
                        <a:rPr lang="en-US" baseline="0" dirty="0">
                          <a:solidFill>
                            <a:schemeClr val="bg1"/>
                          </a:solidFill>
                        </a:rPr>
                        <a:t>5 Minutes</a:t>
                      </a:r>
                      <a:endParaRPr lang="en-AU" baseline="0" dirty="0">
                        <a:solidFill>
                          <a:schemeClr val="bg1"/>
                        </a:solidFill>
                      </a:endParaRPr>
                    </a:p>
                  </a:txBody>
                  <a:tcPr/>
                </a:tc>
                <a:tc>
                  <a:txBody>
                    <a:bodyPr/>
                    <a:lstStyle/>
                    <a:p>
                      <a:r>
                        <a:rPr lang="en-US" baseline="0" dirty="0">
                          <a:solidFill>
                            <a:schemeClr val="bg1"/>
                          </a:solidFill>
                        </a:rPr>
                        <a:t>30 Minutes</a:t>
                      </a:r>
                      <a:endParaRPr lang="en-AU" baseline="0" dirty="0">
                        <a:solidFill>
                          <a:schemeClr val="bg1"/>
                        </a:solidFill>
                      </a:endParaRPr>
                    </a:p>
                  </a:txBody>
                  <a:tcPr/>
                </a:tc>
                <a:tc>
                  <a:txBody>
                    <a:bodyPr/>
                    <a:lstStyle/>
                    <a:p>
                      <a:r>
                        <a:rPr lang="en-US" baseline="0" dirty="0">
                          <a:solidFill>
                            <a:schemeClr val="bg1"/>
                          </a:solidFill>
                        </a:rPr>
                        <a:t>5 Minutes</a:t>
                      </a:r>
                      <a:endParaRPr lang="en-AU" baseline="0" dirty="0">
                        <a:solidFill>
                          <a:schemeClr val="bg1"/>
                        </a:solidFill>
                      </a:endParaRPr>
                    </a:p>
                  </a:txBody>
                  <a:tcPr/>
                </a:tc>
                <a:extLst>
                  <a:ext uri="{0D108BD9-81ED-4DB2-BD59-A6C34878D82A}">
                    <a16:rowId xmlns:a16="http://schemas.microsoft.com/office/drawing/2014/main" val="10003"/>
                  </a:ext>
                </a:extLst>
              </a:tr>
              <a:tr h="403345">
                <a:tc>
                  <a:txBody>
                    <a:bodyPr/>
                    <a:lstStyle/>
                    <a:p>
                      <a:r>
                        <a:rPr lang="en-US" baseline="0" dirty="0">
                          <a:solidFill>
                            <a:schemeClr val="bg1"/>
                          </a:solidFill>
                        </a:rPr>
                        <a:t>12 Gauge Birdshot Shell</a:t>
                      </a:r>
                      <a:endParaRPr lang="en-AU" baseline="0" dirty="0">
                        <a:solidFill>
                          <a:schemeClr val="bg1"/>
                        </a:solidFill>
                      </a:endParaRPr>
                    </a:p>
                  </a:txBody>
                  <a:tcPr/>
                </a:tc>
                <a:tc>
                  <a:txBody>
                    <a:bodyPr/>
                    <a:lstStyle/>
                    <a:p>
                      <a:r>
                        <a:rPr lang="en-US" baseline="0" dirty="0">
                          <a:solidFill>
                            <a:schemeClr val="bg1"/>
                          </a:solidFill>
                        </a:rPr>
                        <a:t>2 Minutes</a:t>
                      </a:r>
                      <a:endParaRPr lang="en-AU" baseline="0" dirty="0">
                        <a:solidFill>
                          <a:schemeClr val="bg1"/>
                        </a:solidFill>
                      </a:endParaRPr>
                    </a:p>
                  </a:txBody>
                  <a:tcPr/>
                </a:tc>
                <a:tc>
                  <a:txBody>
                    <a:bodyPr/>
                    <a:lstStyle/>
                    <a:p>
                      <a:r>
                        <a:rPr lang="en-US" baseline="0" dirty="0">
                          <a:solidFill>
                            <a:schemeClr val="bg1"/>
                          </a:solidFill>
                        </a:rPr>
                        <a:t>20 Minutes</a:t>
                      </a:r>
                      <a:endParaRPr lang="en-AU" baseline="0" dirty="0">
                        <a:solidFill>
                          <a:schemeClr val="bg1"/>
                        </a:solidFill>
                      </a:endParaRPr>
                    </a:p>
                  </a:txBody>
                  <a:tcPr/>
                </a:tc>
                <a:tc>
                  <a:txBody>
                    <a:bodyPr/>
                    <a:lstStyle/>
                    <a:p>
                      <a:r>
                        <a:rPr lang="en-US" baseline="0" dirty="0">
                          <a:solidFill>
                            <a:schemeClr val="bg1"/>
                          </a:solidFill>
                        </a:rPr>
                        <a:t>5 Minutes</a:t>
                      </a:r>
                      <a:endParaRPr lang="en-AU" baseline="0" dirty="0">
                        <a:solidFill>
                          <a:schemeClr val="bg1"/>
                        </a:solidFill>
                      </a:endParaRPr>
                    </a:p>
                  </a:txBody>
                  <a:tcPr/>
                </a:tc>
                <a:extLst>
                  <a:ext uri="{0D108BD9-81ED-4DB2-BD59-A6C34878D82A}">
                    <a16:rowId xmlns:a16="http://schemas.microsoft.com/office/drawing/2014/main" val="10004"/>
                  </a:ext>
                </a:extLst>
              </a:tr>
              <a:tr h="297416">
                <a:tc>
                  <a:txBody>
                    <a:bodyPr/>
                    <a:lstStyle/>
                    <a:p>
                      <a:r>
                        <a:rPr lang="en-US" baseline="0" dirty="0">
                          <a:solidFill>
                            <a:schemeClr val="bg1"/>
                          </a:solidFill>
                        </a:rPr>
                        <a:t>Suspicious Racoon</a:t>
                      </a:r>
                      <a:endParaRPr lang="en-AU" baseline="0" dirty="0">
                        <a:solidFill>
                          <a:schemeClr val="bg1"/>
                        </a:solidFill>
                      </a:endParaRPr>
                    </a:p>
                  </a:txBody>
                  <a:tcPr/>
                </a:tc>
                <a:tc>
                  <a:txBody>
                    <a:bodyPr/>
                    <a:lstStyle/>
                    <a:p>
                      <a:r>
                        <a:rPr lang="en-US" baseline="0" dirty="0">
                          <a:solidFill>
                            <a:schemeClr val="bg1"/>
                          </a:solidFill>
                        </a:rPr>
                        <a:t>20 Minutes</a:t>
                      </a:r>
                      <a:endParaRPr lang="en-AU" baseline="0" dirty="0">
                        <a:solidFill>
                          <a:schemeClr val="bg1"/>
                        </a:solidFill>
                      </a:endParaRPr>
                    </a:p>
                  </a:txBody>
                  <a:tcPr/>
                </a:tc>
                <a:tc>
                  <a:txBody>
                    <a:bodyPr/>
                    <a:lstStyle/>
                    <a:p>
                      <a:r>
                        <a:rPr lang="en-US" baseline="0" dirty="0">
                          <a:solidFill>
                            <a:schemeClr val="bg1"/>
                          </a:solidFill>
                        </a:rPr>
                        <a:t>1 Hour</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5"/>
                  </a:ext>
                </a:extLst>
              </a:tr>
              <a:tr h="297416">
                <a:tc>
                  <a:txBody>
                    <a:bodyPr/>
                    <a:lstStyle/>
                    <a:p>
                      <a:r>
                        <a:rPr lang="en-US" baseline="0" dirty="0">
                          <a:solidFill>
                            <a:schemeClr val="bg1"/>
                          </a:solidFill>
                        </a:rPr>
                        <a:t>Broken Tree Stump</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tc>
                  <a:txBody>
                    <a:bodyPr/>
                    <a:lstStyle/>
                    <a:p>
                      <a:r>
                        <a:rPr lang="en-US" baseline="0" dirty="0">
                          <a:solidFill>
                            <a:schemeClr val="bg1"/>
                          </a:solidFill>
                        </a:rPr>
                        <a:t>40 Minutes</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6"/>
                  </a:ext>
                </a:extLst>
              </a:tr>
              <a:tr h="297416">
                <a:tc>
                  <a:txBody>
                    <a:bodyPr/>
                    <a:lstStyle/>
                    <a:p>
                      <a:r>
                        <a:rPr lang="en-US" baseline="0" dirty="0">
                          <a:solidFill>
                            <a:schemeClr val="bg1"/>
                          </a:solidFill>
                        </a:rPr>
                        <a:t>Oak Trees</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tc>
                  <a:txBody>
                    <a:bodyPr/>
                    <a:lstStyle/>
                    <a:p>
                      <a:r>
                        <a:rPr lang="en-US" baseline="0" dirty="0">
                          <a:solidFill>
                            <a:schemeClr val="bg1"/>
                          </a:solidFill>
                        </a:rPr>
                        <a:t>40 Minutes</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912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Milestone Schedule</a:t>
            </a:r>
          </a:p>
        </p:txBody>
      </p:sp>
      <p:graphicFrame>
        <p:nvGraphicFramePr>
          <p:cNvPr id="14" name="Table 13"/>
          <p:cNvGraphicFramePr>
            <a:graphicFrameLocks noGrp="1"/>
          </p:cNvGraphicFramePr>
          <p:nvPr>
            <p:extLst>
              <p:ext uri="{D42A27DB-BD31-4B8C-83A1-F6EECF244321}">
                <p14:modId xmlns:p14="http://schemas.microsoft.com/office/powerpoint/2010/main" val="897182659"/>
              </p:ext>
            </p:extLst>
          </p:nvPr>
        </p:nvGraphicFramePr>
        <p:xfrm>
          <a:off x="1487996" y="1569093"/>
          <a:ext cx="6180348" cy="2692950"/>
        </p:xfrm>
        <a:graphic>
          <a:graphicData uri="http://schemas.openxmlformats.org/drawingml/2006/table">
            <a:tbl>
              <a:tblPr firstRow="1" bandRow="1">
                <a:tableStyleId>{F5AB1C69-6EDB-4FF4-983F-18BD219EF322}</a:tableStyleId>
              </a:tblPr>
              <a:tblGrid>
                <a:gridCol w="3300028">
                  <a:extLst>
                    <a:ext uri="{9D8B030D-6E8A-4147-A177-3AD203B41FA5}">
                      <a16:colId xmlns:a16="http://schemas.microsoft.com/office/drawing/2014/main" val="20000"/>
                    </a:ext>
                  </a:extLst>
                </a:gridCol>
                <a:gridCol w="936104">
                  <a:extLst>
                    <a:ext uri="{9D8B030D-6E8A-4147-A177-3AD203B41FA5}">
                      <a16:colId xmlns:a16="http://schemas.microsoft.com/office/drawing/2014/main" val="1329184343"/>
                    </a:ext>
                  </a:extLst>
                </a:gridCol>
                <a:gridCol w="1008112">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13382">
                <a:tc>
                  <a:txBody>
                    <a:bodyPr/>
                    <a:lstStyle/>
                    <a:p>
                      <a:r>
                        <a:rPr lang="en-AU" dirty="0"/>
                        <a:t>Milestone</a:t>
                      </a:r>
                    </a:p>
                  </a:txBody>
                  <a:tcPr/>
                </a:tc>
                <a:tc>
                  <a:txBody>
                    <a:bodyPr/>
                    <a:lstStyle/>
                    <a:p>
                      <a:r>
                        <a:rPr lang="en-AU" dirty="0"/>
                        <a:t>Date Due</a:t>
                      </a:r>
                    </a:p>
                  </a:txBody>
                  <a:tcPr/>
                </a:tc>
                <a:tc>
                  <a:txBody>
                    <a:bodyPr/>
                    <a:lstStyle/>
                    <a:p>
                      <a:r>
                        <a:rPr lang="en-AU" dirty="0"/>
                        <a:t>Feedback (Y or N)</a:t>
                      </a:r>
                    </a:p>
                  </a:txBody>
                  <a:tcPr/>
                </a:tc>
                <a:tc>
                  <a:txBody>
                    <a:bodyPr/>
                    <a:lstStyle/>
                    <a:p>
                      <a:r>
                        <a:rPr lang="en-AU" dirty="0"/>
                        <a:t>Approved</a:t>
                      </a:r>
                    </a:p>
                  </a:txBody>
                  <a:tcPr/>
                </a:tc>
                <a:extLst>
                  <a:ext uri="{0D108BD9-81ED-4DB2-BD59-A6C34878D82A}">
                    <a16:rowId xmlns:a16="http://schemas.microsoft.com/office/drawing/2014/main" val="10000"/>
                  </a:ext>
                </a:extLst>
              </a:tr>
              <a:tr h="438006">
                <a:tc>
                  <a:txBody>
                    <a:bodyPr/>
                    <a:lstStyle/>
                    <a:p>
                      <a:pPr algn="l">
                        <a:lnSpc>
                          <a:spcPct val="150000"/>
                        </a:lnSpc>
                      </a:pPr>
                      <a:r>
                        <a:rPr lang="en-AU" baseline="0" dirty="0">
                          <a:solidFill>
                            <a:schemeClr val="bg1"/>
                          </a:solidFill>
                        </a:rPr>
                        <a:t>Synopsis</a:t>
                      </a:r>
                    </a:p>
                  </a:txBody>
                  <a:tcPr/>
                </a:tc>
                <a:tc>
                  <a:txBody>
                    <a:bodyPr/>
                    <a:lstStyle/>
                    <a:p>
                      <a:pPr algn="l">
                        <a:lnSpc>
                          <a:spcPct val="150000"/>
                        </a:lnSpc>
                      </a:pPr>
                      <a:r>
                        <a:rPr lang="en-US" baseline="0" dirty="0">
                          <a:solidFill>
                            <a:schemeClr val="bg1"/>
                          </a:solidFill>
                        </a:rPr>
                        <a:t>8/8/23</a:t>
                      </a:r>
                      <a:endParaRPr lang="en-AU" baseline="0" dirty="0">
                        <a:solidFill>
                          <a:schemeClr val="bg1"/>
                        </a:solidFill>
                      </a:endParaRPr>
                    </a:p>
                  </a:txBody>
                  <a:tcPr/>
                </a:tc>
                <a:tc>
                  <a:txBody>
                    <a:bodyPr/>
                    <a:lstStyle/>
                    <a:p>
                      <a:pPr algn="ctr"/>
                      <a:r>
                        <a:rPr lang="en-US" baseline="0" dirty="0">
                          <a:solidFill>
                            <a:schemeClr val="bg1"/>
                          </a:solidFill>
                        </a:rPr>
                        <a:t>Y</a:t>
                      </a:r>
                      <a:endParaRPr lang="en-AU" baseline="0" dirty="0">
                        <a:solidFill>
                          <a:schemeClr val="bg1"/>
                        </a:solidFill>
                      </a:endParaRPr>
                    </a:p>
                  </a:txBody>
                  <a:tcPr/>
                </a:tc>
                <a:tc>
                  <a:txBody>
                    <a:bodyPr/>
                    <a:lstStyle/>
                    <a:p>
                      <a:pPr algn="ctr"/>
                      <a:r>
                        <a:rPr lang="en-US" baseline="0" dirty="0">
                          <a:solidFill>
                            <a:schemeClr val="bg1"/>
                          </a:solidFill>
                        </a:rPr>
                        <a:t>X</a:t>
                      </a:r>
                      <a:endParaRPr lang="en-AU" baseline="0" dirty="0">
                        <a:solidFill>
                          <a:schemeClr val="bg1"/>
                        </a:solidFill>
                      </a:endParaRPr>
                    </a:p>
                  </a:txBody>
                  <a:tcPr/>
                </a:tc>
                <a:extLst>
                  <a:ext uri="{0D108BD9-81ED-4DB2-BD59-A6C34878D82A}">
                    <a16:rowId xmlns:a16="http://schemas.microsoft.com/office/drawing/2014/main" val="10001"/>
                  </a:ext>
                </a:extLst>
              </a:tr>
              <a:tr h="438006">
                <a:tc>
                  <a:txBody>
                    <a:bodyPr/>
                    <a:lstStyle/>
                    <a:p>
                      <a:pPr algn="l">
                        <a:lnSpc>
                          <a:spcPct val="150000"/>
                        </a:lnSpc>
                      </a:pPr>
                      <a:r>
                        <a:rPr lang="en-US" baseline="0" dirty="0">
                          <a:solidFill>
                            <a:schemeClr val="bg1"/>
                          </a:solidFill>
                        </a:rPr>
                        <a:t>Character Biography</a:t>
                      </a:r>
                      <a:endParaRPr lang="en-AU" baseline="0" dirty="0">
                        <a:solidFill>
                          <a:schemeClr val="bg1"/>
                        </a:solidFill>
                      </a:endParaRPr>
                    </a:p>
                  </a:txBody>
                  <a:tcPr/>
                </a:tc>
                <a:tc>
                  <a:txBody>
                    <a:bodyPr/>
                    <a:lstStyle/>
                    <a:p>
                      <a:pPr algn="l">
                        <a:lnSpc>
                          <a:spcPct val="150000"/>
                        </a:lnSpc>
                      </a:pPr>
                      <a:r>
                        <a:rPr lang="en-US" baseline="0" dirty="0">
                          <a:solidFill>
                            <a:schemeClr val="bg1"/>
                          </a:solidFill>
                        </a:rPr>
                        <a:t>8/8/23</a:t>
                      </a:r>
                      <a:endParaRPr lang="en-AU" baseline="0" dirty="0">
                        <a:solidFill>
                          <a:schemeClr val="bg1"/>
                        </a:solidFill>
                      </a:endParaRPr>
                    </a:p>
                  </a:txBody>
                  <a:tcPr/>
                </a:tc>
                <a:tc>
                  <a:txBody>
                    <a:bodyPr/>
                    <a:lstStyle/>
                    <a:p>
                      <a:pPr algn="ctr"/>
                      <a:r>
                        <a:rPr lang="en-US" dirty="0"/>
                        <a:t>Y</a:t>
                      </a:r>
                      <a:endParaRPr lang="en-AU" dirty="0"/>
                    </a:p>
                  </a:txBody>
                  <a:tcPr/>
                </a:tc>
                <a:tc>
                  <a:txBody>
                    <a:bodyPr/>
                    <a:lstStyle/>
                    <a:p>
                      <a:pPr algn="ctr"/>
                      <a:r>
                        <a:rPr lang="en-US" baseline="0" dirty="0">
                          <a:solidFill>
                            <a:schemeClr val="bg1"/>
                          </a:solidFill>
                        </a:rPr>
                        <a:t>X</a:t>
                      </a:r>
                      <a:endParaRPr lang="en-AU" baseline="0" dirty="0">
                        <a:solidFill>
                          <a:schemeClr val="bg1"/>
                        </a:solidFill>
                      </a:endParaRPr>
                    </a:p>
                  </a:txBody>
                  <a:tcPr/>
                </a:tc>
                <a:extLst>
                  <a:ext uri="{0D108BD9-81ED-4DB2-BD59-A6C34878D82A}">
                    <a16:rowId xmlns:a16="http://schemas.microsoft.com/office/drawing/2014/main" val="10002"/>
                  </a:ext>
                </a:extLst>
              </a:tr>
              <a:tr h="438006">
                <a:tc>
                  <a:txBody>
                    <a:bodyPr/>
                    <a:lstStyle/>
                    <a:p>
                      <a:pPr algn="l">
                        <a:lnSpc>
                          <a:spcPct val="150000"/>
                        </a:lnSpc>
                      </a:pPr>
                      <a:r>
                        <a:rPr lang="en-AU" baseline="0" dirty="0">
                          <a:solidFill>
                            <a:schemeClr val="bg1"/>
                          </a:solidFill>
                        </a:rPr>
                        <a:t>Asset List</a:t>
                      </a:r>
                    </a:p>
                  </a:txBody>
                  <a:tcPr/>
                </a:tc>
                <a:tc>
                  <a:txBody>
                    <a:bodyPr/>
                    <a:lstStyle/>
                    <a:p>
                      <a:pPr algn="l">
                        <a:lnSpc>
                          <a:spcPct val="150000"/>
                        </a:lnSpc>
                      </a:pPr>
                      <a:r>
                        <a:rPr lang="en-US" baseline="0" dirty="0">
                          <a:solidFill>
                            <a:schemeClr val="bg1"/>
                          </a:solidFill>
                        </a:rPr>
                        <a:t>8/8/23</a:t>
                      </a:r>
                      <a:endParaRPr lang="en-AU" baseline="0" dirty="0">
                        <a:solidFill>
                          <a:schemeClr val="bg1"/>
                        </a:solidFill>
                      </a:endParaRPr>
                    </a:p>
                  </a:txBody>
                  <a:tcPr/>
                </a:tc>
                <a:tc>
                  <a:txBody>
                    <a:bodyPr/>
                    <a:lstStyle/>
                    <a:p>
                      <a:pPr algn="ctr"/>
                      <a:r>
                        <a:rPr lang="en-US" baseline="0" dirty="0">
                          <a:solidFill>
                            <a:schemeClr val="bg1"/>
                          </a:solidFill>
                        </a:rPr>
                        <a:t>Y</a:t>
                      </a:r>
                      <a:endParaRPr lang="en-AU" baseline="0" dirty="0">
                        <a:solidFill>
                          <a:schemeClr val="bg1"/>
                        </a:solidFill>
                      </a:endParaRPr>
                    </a:p>
                  </a:txBody>
                  <a:tcPr/>
                </a:tc>
                <a:tc>
                  <a:txBody>
                    <a:bodyPr/>
                    <a:lstStyle/>
                    <a:p>
                      <a:pPr algn="ctr"/>
                      <a:r>
                        <a:rPr lang="en-US" baseline="0" dirty="0">
                          <a:solidFill>
                            <a:schemeClr val="bg1"/>
                          </a:solidFill>
                        </a:rPr>
                        <a:t>X</a:t>
                      </a:r>
                      <a:endParaRPr lang="en-AU" baseline="0" dirty="0">
                        <a:solidFill>
                          <a:schemeClr val="bg1"/>
                        </a:solidFill>
                      </a:endParaRPr>
                    </a:p>
                  </a:txBody>
                  <a:tcPr/>
                </a:tc>
                <a:extLst>
                  <a:ext uri="{0D108BD9-81ED-4DB2-BD59-A6C34878D82A}">
                    <a16:rowId xmlns:a16="http://schemas.microsoft.com/office/drawing/2014/main" val="10003"/>
                  </a:ext>
                </a:extLst>
              </a:tr>
              <a:tr h="438006">
                <a:tc>
                  <a:txBody>
                    <a:bodyPr/>
                    <a:lstStyle/>
                    <a:p>
                      <a:pPr algn="l">
                        <a:lnSpc>
                          <a:spcPct val="150000"/>
                        </a:lnSpc>
                      </a:pPr>
                      <a:r>
                        <a:rPr lang="en-AU" baseline="0" dirty="0">
                          <a:solidFill>
                            <a:schemeClr val="bg1"/>
                          </a:solidFill>
                        </a:rPr>
                        <a:t>Character Sketches</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4"/>
                  </a:ext>
                </a:extLst>
              </a:tr>
              <a:tr h="438006">
                <a:tc>
                  <a:txBody>
                    <a:bodyPr/>
                    <a:lstStyle/>
                    <a:p>
                      <a:pPr algn="l">
                        <a:lnSpc>
                          <a:spcPct val="150000"/>
                        </a:lnSpc>
                      </a:pPr>
                      <a:r>
                        <a:rPr lang="en-AU" baseline="0" dirty="0">
                          <a:solidFill>
                            <a:schemeClr val="bg1"/>
                          </a:solidFill>
                        </a:rPr>
                        <a:t>Environment Sketches</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2612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Milestone Schedule</a:t>
            </a:r>
          </a:p>
        </p:txBody>
      </p:sp>
      <p:graphicFrame>
        <p:nvGraphicFramePr>
          <p:cNvPr id="14" name="Table 13"/>
          <p:cNvGraphicFramePr>
            <a:graphicFrameLocks noGrp="1"/>
          </p:cNvGraphicFramePr>
          <p:nvPr>
            <p:extLst>
              <p:ext uri="{D42A27DB-BD31-4B8C-83A1-F6EECF244321}">
                <p14:modId xmlns:p14="http://schemas.microsoft.com/office/powerpoint/2010/main" val="4068917978"/>
              </p:ext>
            </p:extLst>
          </p:nvPr>
        </p:nvGraphicFramePr>
        <p:xfrm>
          <a:off x="1487996" y="1569093"/>
          <a:ext cx="6180348" cy="2692950"/>
        </p:xfrm>
        <a:graphic>
          <a:graphicData uri="http://schemas.openxmlformats.org/drawingml/2006/table">
            <a:tbl>
              <a:tblPr firstRow="1" bandRow="1">
                <a:tableStyleId>{F5AB1C69-6EDB-4FF4-983F-18BD219EF322}</a:tableStyleId>
              </a:tblPr>
              <a:tblGrid>
                <a:gridCol w="3300028">
                  <a:extLst>
                    <a:ext uri="{9D8B030D-6E8A-4147-A177-3AD203B41FA5}">
                      <a16:colId xmlns:a16="http://schemas.microsoft.com/office/drawing/2014/main" val="20000"/>
                    </a:ext>
                  </a:extLst>
                </a:gridCol>
                <a:gridCol w="936104">
                  <a:extLst>
                    <a:ext uri="{9D8B030D-6E8A-4147-A177-3AD203B41FA5}">
                      <a16:colId xmlns:a16="http://schemas.microsoft.com/office/drawing/2014/main" val="1329184343"/>
                    </a:ext>
                  </a:extLst>
                </a:gridCol>
                <a:gridCol w="1008112">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13382">
                <a:tc>
                  <a:txBody>
                    <a:bodyPr/>
                    <a:lstStyle/>
                    <a:p>
                      <a:r>
                        <a:rPr lang="en-AU" dirty="0"/>
                        <a:t>Milestone</a:t>
                      </a:r>
                    </a:p>
                  </a:txBody>
                  <a:tcPr/>
                </a:tc>
                <a:tc>
                  <a:txBody>
                    <a:bodyPr/>
                    <a:lstStyle/>
                    <a:p>
                      <a:r>
                        <a:rPr lang="en-AU" dirty="0"/>
                        <a:t>Date Due</a:t>
                      </a:r>
                    </a:p>
                  </a:txBody>
                  <a:tcPr/>
                </a:tc>
                <a:tc>
                  <a:txBody>
                    <a:bodyPr/>
                    <a:lstStyle/>
                    <a:p>
                      <a:r>
                        <a:rPr lang="en-AU" dirty="0"/>
                        <a:t>Feedback (Y or N)</a:t>
                      </a:r>
                    </a:p>
                  </a:txBody>
                  <a:tcPr/>
                </a:tc>
                <a:tc>
                  <a:txBody>
                    <a:bodyPr/>
                    <a:lstStyle/>
                    <a:p>
                      <a:r>
                        <a:rPr lang="en-AU" dirty="0"/>
                        <a:t>Approved</a:t>
                      </a:r>
                    </a:p>
                  </a:txBody>
                  <a:tcPr/>
                </a:tc>
                <a:extLst>
                  <a:ext uri="{0D108BD9-81ED-4DB2-BD59-A6C34878D82A}">
                    <a16:rowId xmlns:a16="http://schemas.microsoft.com/office/drawing/2014/main" val="10000"/>
                  </a:ext>
                </a:extLst>
              </a:tr>
              <a:tr h="438006">
                <a:tc>
                  <a:txBody>
                    <a:bodyPr/>
                    <a:lstStyle/>
                    <a:p>
                      <a:pPr algn="l">
                        <a:lnSpc>
                          <a:spcPct val="150000"/>
                        </a:lnSpc>
                      </a:pPr>
                      <a:r>
                        <a:rPr lang="en-AU" baseline="0" dirty="0">
                          <a:solidFill>
                            <a:schemeClr val="bg1"/>
                          </a:solidFill>
                        </a:rPr>
                        <a:t>Character Orthographic</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1"/>
                  </a:ext>
                </a:extLst>
              </a:tr>
              <a:tr h="438006">
                <a:tc>
                  <a:txBody>
                    <a:bodyPr/>
                    <a:lstStyle/>
                    <a:p>
                      <a:pPr algn="l">
                        <a:lnSpc>
                          <a:spcPct val="150000"/>
                        </a:lnSpc>
                      </a:pPr>
                      <a:r>
                        <a:rPr lang="en-US" baseline="0" dirty="0">
                          <a:solidFill>
                            <a:schemeClr val="bg1"/>
                          </a:solidFill>
                        </a:rPr>
                        <a:t>Environment Modelling</a:t>
                      </a:r>
                      <a:endParaRPr lang="en-AU" baseline="0" dirty="0">
                        <a:solidFill>
                          <a:schemeClr val="bg1"/>
                        </a:solidFill>
                      </a:endParaRP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a:solidFill>
                          <a:schemeClr val="bg1"/>
                        </a:solidFill>
                      </a:endParaRPr>
                    </a:p>
                  </a:txBody>
                  <a:tcPr/>
                </a:tc>
                <a:tc>
                  <a:txBody>
                    <a:bodyPr/>
                    <a:lstStyle/>
                    <a:p>
                      <a:pPr algn="ctr"/>
                      <a:endParaRPr lang="en-AU" baseline="0">
                        <a:solidFill>
                          <a:schemeClr val="bg1"/>
                        </a:solidFill>
                      </a:endParaRPr>
                    </a:p>
                  </a:txBody>
                  <a:tcPr/>
                </a:tc>
                <a:extLst>
                  <a:ext uri="{0D108BD9-81ED-4DB2-BD59-A6C34878D82A}">
                    <a16:rowId xmlns:a16="http://schemas.microsoft.com/office/drawing/2014/main" val="10002"/>
                  </a:ext>
                </a:extLst>
              </a:tr>
              <a:tr h="438006">
                <a:tc>
                  <a:txBody>
                    <a:bodyPr/>
                    <a:lstStyle/>
                    <a:p>
                      <a:pPr algn="l">
                        <a:lnSpc>
                          <a:spcPct val="150000"/>
                        </a:lnSpc>
                      </a:pPr>
                      <a:r>
                        <a:rPr lang="en-AU" baseline="0" dirty="0">
                          <a:solidFill>
                            <a:schemeClr val="bg1"/>
                          </a:solidFill>
                        </a:rPr>
                        <a:t>Environment Render and Lighting</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a:solidFill>
                          <a:schemeClr val="bg1"/>
                        </a:solidFill>
                      </a:endParaRPr>
                    </a:p>
                  </a:txBody>
                  <a:tcPr/>
                </a:tc>
                <a:extLst>
                  <a:ext uri="{0D108BD9-81ED-4DB2-BD59-A6C34878D82A}">
                    <a16:rowId xmlns:a16="http://schemas.microsoft.com/office/drawing/2014/main" val="10003"/>
                  </a:ext>
                </a:extLst>
              </a:tr>
              <a:tr h="438006">
                <a:tc>
                  <a:txBody>
                    <a:bodyPr/>
                    <a:lstStyle/>
                    <a:p>
                      <a:pPr algn="l">
                        <a:lnSpc>
                          <a:spcPct val="150000"/>
                        </a:lnSpc>
                      </a:pPr>
                      <a:r>
                        <a:rPr lang="en-AU" baseline="0" dirty="0">
                          <a:solidFill>
                            <a:schemeClr val="bg1"/>
                          </a:solidFill>
                        </a:rPr>
                        <a:t>Character Modelling</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4"/>
                  </a:ext>
                </a:extLst>
              </a:tr>
              <a:tr h="438006">
                <a:tc>
                  <a:txBody>
                    <a:bodyPr/>
                    <a:lstStyle/>
                    <a:p>
                      <a:pPr algn="l">
                        <a:lnSpc>
                          <a:spcPct val="150000"/>
                        </a:lnSpc>
                      </a:pPr>
                      <a:r>
                        <a:rPr lang="en-AU" baseline="0" dirty="0">
                          <a:solidFill>
                            <a:schemeClr val="bg1"/>
                          </a:solidFill>
                        </a:rPr>
                        <a:t>Character Render and Lighting</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43750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ontrol xmlns="http://schemas.microsoft.com/VisualStudio/2011/storyboarding/control">
  <Id Name="System.Storyboarding.Common.DataGrid" Revision="1" Stencil="System.Storyboarding.Common" StencilVersion="0.1"/>
</Control>
</file>

<file path=customXml/item2.xml><?xml version="1.0" encoding="utf-8"?>
<ct:contentTypeSchema xmlns:ct="http://schemas.microsoft.com/office/2006/metadata/contentType" xmlns:ma="http://schemas.microsoft.com/office/2006/metadata/properties/metaAttributes" ct:_="" ma:_="" ma:contentTypeName="Document" ma:contentTypeID="0x0101004E9941BE3AE4394DB476583126CF51B1" ma:contentTypeVersion="12" ma:contentTypeDescription="Create a new document." ma:contentTypeScope="" ma:versionID="558cc00f569e1b2ecdbc00250f3bf903">
  <xsd:schema xmlns:xsd="http://www.w3.org/2001/XMLSchema" xmlns:xs="http://www.w3.org/2001/XMLSchema" xmlns:p="http://schemas.microsoft.com/office/2006/metadata/properties" xmlns:ns3="f7e03a58-dfd9-4c0f-a1e1-20265f9f556c" xmlns:ns4="1bd2fcbb-1eee-47b4-8408-fd03f14fa890" targetNamespace="http://schemas.microsoft.com/office/2006/metadata/properties" ma:root="true" ma:fieldsID="a23c5bcc54103d441f5ec9815cdf2e9f" ns3:_="" ns4:_="">
    <xsd:import namespace="f7e03a58-dfd9-4c0f-a1e1-20265f9f556c"/>
    <xsd:import namespace="1bd2fcbb-1eee-47b4-8408-fd03f14fa89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DateTaken"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e03a58-dfd9-4c0f-a1e1-20265f9f556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d2fcbb-1eee-47b4-8408-fd03f14fa89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activity xmlns="1bd2fcbb-1eee-47b4-8408-fd03f14fa890" xsi:nil="true"/>
  </documentManagement>
</p:properties>
</file>

<file path=customXml/itemProps1.xml><?xml version="1.0" encoding="utf-8"?>
<ds:datastoreItem xmlns:ds="http://schemas.openxmlformats.org/officeDocument/2006/customXml" ds:itemID="{1748F941-C1C1-44CD-BA90-1320E6EC290C}">
  <ds:schemaRefs>
    <ds:schemaRef ds:uri="http://schemas.microsoft.com/VisualStudio/2011/storyboarding/control"/>
  </ds:schemaRefs>
</ds:datastoreItem>
</file>

<file path=customXml/itemProps2.xml><?xml version="1.0" encoding="utf-8"?>
<ds:datastoreItem xmlns:ds="http://schemas.openxmlformats.org/officeDocument/2006/customXml" ds:itemID="{6FF1E75B-1BB9-422C-8FDD-F869FE3A16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e03a58-dfd9-4c0f-a1e1-20265f9f556c"/>
    <ds:schemaRef ds:uri="1bd2fcbb-1eee-47b4-8408-fd03f14fa8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38D98A-98B5-489E-9436-656CF7296A97}">
  <ds:schemaRefs>
    <ds:schemaRef ds:uri="http://schemas.microsoft.com/sharepoint/v3/contenttype/forms"/>
  </ds:schemaRefs>
</ds:datastoreItem>
</file>

<file path=customXml/itemProps4.xml><?xml version="1.0" encoding="utf-8"?>
<ds:datastoreItem xmlns:ds="http://schemas.openxmlformats.org/officeDocument/2006/customXml" ds:itemID="{A1764301-5F1A-4BE5-B1B2-866709E2C2D6}">
  <ds:schemaRefs>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1bd2fcbb-1eee-47b4-8408-fd03f14fa890"/>
    <ds:schemaRef ds:uri="http://purl.org/dc/dcmitype/"/>
    <ds:schemaRef ds:uri="f7e03a58-dfd9-4c0f-a1e1-20265f9f556c"/>
    <ds:schemaRef ds:uri="http://www.w3.org/XML/1998/namespac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899</Words>
  <Application>Microsoft Office PowerPoint</Application>
  <PresentationFormat>On-screen Show (16:9)</PresentationFormat>
  <Paragraphs>224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vt:lpstr>
      <vt:lpstr>Office Theme</vt:lpstr>
      <vt:lpstr>3D Asset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2017-07-20T00:30:53Z</dcterms:created>
  <dcterms:modified xsi:type="dcterms:W3CDTF">2023-08-22T03:22:08Z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y fmtid="{D5CDD505-2E9C-101B-9397-08002B2CF9AE}" pid="3" name="Tfs.IsStoryboard">
    <vt:bool>true</vt:bool>
  </property>
  <property fmtid="{D5CDD505-2E9C-101B-9397-08002B2CF9AE}" pid="4" name="ContentTypeId">
    <vt:lpwstr>0x0101004E9941BE3AE4394DB476583126CF51B1</vt:lpwstr>
  </property>
</Properties>
</file>