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dc685a8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dc685a8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dc685a8c5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cdc685a8c5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dc685a8c5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cdc685a8c5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cdc685a8c5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cdc685a8c5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dc685a8c5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dc685a8c5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dc685a8c5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dc685a8c5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dc685a8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dc685a8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dc685a8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dc685a8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dc685a8c5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dc685a8c5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dc685a8c5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dc685a8c5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cdc685a8c5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cdc685a8c5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cdc685a8c5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cdc685a8c5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muratkokludataset/rice-image-dataset/data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4.jpg"/><Relationship Id="rId7" Type="http://schemas.openxmlformats.org/officeDocument/2006/relationships/image" Target="../media/image16.jpg"/><Relationship Id="rId8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i.org/10.1016/j.compag.2021.106285" TargetMode="External"/><Relationship Id="rId4" Type="http://schemas.openxmlformats.org/officeDocument/2006/relationships/hyperlink" Target="https://doi.org/10.15316/SJAFS.2021.252" TargetMode="External"/><Relationship Id="rId5" Type="http://schemas.openxmlformats.org/officeDocument/2006/relationships/hyperlink" Target="https://doi.org/10.15832/ankutbd.862482" TargetMode="External"/><Relationship Id="rId6" Type="http://schemas.openxmlformats.org/officeDocument/2006/relationships/hyperlink" Target="https://doi.org/10.18201/ijisae.201935538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29625" y="1437675"/>
            <a:ext cx="5189400" cy="15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AI-Enhanced Rice Variety Classification</a:t>
            </a:r>
            <a:endParaRPr sz="3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29625" y="3172900"/>
            <a:ext cx="76881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INFSCI 2240 AI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Members:	Chengzhuo Xiong (CHX53)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Yuxuan Feng (YUF47)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Yutong Tang (YUT89)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Results</a:t>
            </a:r>
            <a:endParaRPr/>
          </a:p>
        </p:txBody>
      </p:sp>
      <p:sp>
        <p:nvSpPr>
          <p:cNvPr id="354" name="Google Shape;354;p22"/>
          <p:cNvSpPr txBox="1"/>
          <p:nvPr>
            <p:ph idx="1" type="body"/>
          </p:nvPr>
        </p:nvSpPr>
        <p:spPr>
          <a:xfrm>
            <a:off x="425950" y="1396675"/>
            <a:ext cx="65052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/>
              <a:t>Random Forest</a:t>
            </a:r>
            <a:r>
              <a:rPr b="1" lang="en-GB" sz="1400"/>
              <a:t> Model - Key Score: accuracy = </a:t>
            </a:r>
            <a:r>
              <a:rPr b="1" lang="en-GB" sz="1400">
                <a:solidFill>
                  <a:srgbClr val="FF0000"/>
                </a:solidFill>
              </a:rPr>
              <a:t>0.967724</a:t>
            </a:r>
            <a:r>
              <a:rPr b="1" lang="en-GB" sz="1400"/>
              <a:t> (less than CNN)</a:t>
            </a:r>
            <a:endParaRPr b="1" sz="1400"/>
          </a:p>
        </p:txBody>
      </p:sp>
      <p:pic>
        <p:nvPicPr>
          <p:cNvPr id="355" name="Google Shape;3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25" y="1956775"/>
            <a:ext cx="3470875" cy="303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525" y="2181350"/>
            <a:ext cx="4511049" cy="23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&amp; Model Selection</a:t>
            </a:r>
            <a:endParaRPr/>
          </a:p>
        </p:txBody>
      </p:sp>
      <p:sp>
        <p:nvSpPr>
          <p:cNvPr id="362" name="Google Shape;362;p23"/>
          <p:cNvSpPr txBox="1"/>
          <p:nvPr>
            <p:ph idx="1" type="body"/>
          </p:nvPr>
        </p:nvSpPr>
        <p:spPr>
          <a:xfrm>
            <a:off x="560400" y="1395675"/>
            <a:ext cx="81813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Roboto"/>
              <a:buChar char="●"/>
            </a:pPr>
            <a:r>
              <a:rPr b="1" lang="en-GB" sz="14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Accuracy: </a:t>
            </a:r>
            <a:endParaRPr b="1" sz="14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CNN model is more accurate (</a:t>
            </a:r>
            <a:r>
              <a:rPr b="1" i="1" lang="en-GB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99.61%</a:t>
            </a:r>
            <a:r>
              <a:rPr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) than the Random Forest model (</a:t>
            </a:r>
            <a:r>
              <a:rPr b="1" i="1" lang="en-GB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96.77%</a:t>
            </a:r>
            <a:r>
              <a:rPr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Roboto"/>
              <a:buChar char="●"/>
            </a:pPr>
            <a:r>
              <a:rPr b="1" lang="en-GB" sz="14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Performance: </a:t>
            </a:r>
            <a:endParaRPr b="1" sz="14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CNN has fewer misclassifications, higher precision, recall, and F1-scores across all classes.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Roboto"/>
              <a:buChar char="●"/>
            </a:pPr>
            <a:r>
              <a:rPr b="1" lang="en-GB" sz="14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Training Time: </a:t>
            </a:r>
            <a:endParaRPr b="1" sz="14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CNN model takes significantly longer to train (</a:t>
            </a:r>
            <a:r>
              <a:rPr b="1" i="1"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90 minutes</a:t>
            </a:r>
            <a:r>
              <a:rPr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) compared to the Random Forest model (</a:t>
            </a:r>
            <a:r>
              <a:rPr b="1" i="1"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2 minutes</a:t>
            </a:r>
            <a:r>
              <a:rPr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Roboto"/>
              <a:buChar char="●"/>
            </a:pPr>
            <a:r>
              <a:rPr b="1" lang="en-GB" sz="14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Conclusion: </a:t>
            </a:r>
            <a:endParaRPr b="1" sz="14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Despite longer training times, </a:t>
            </a:r>
            <a:r>
              <a:rPr b="1" i="1"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CNN model is superior in performance for this image classification task</a:t>
            </a:r>
            <a:r>
              <a:rPr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. However, the Random Forest model is </a:t>
            </a:r>
            <a:r>
              <a:rPr b="1" i="1"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much faster </a:t>
            </a:r>
            <a:r>
              <a:rPr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to train and still provides </a:t>
            </a:r>
            <a:r>
              <a:rPr b="1" i="1"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relatively high accuracy,</a:t>
            </a:r>
            <a:r>
              <a:rPr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which might be preferable in scenarios where </a:t>
            </a:r>
            <a:r>
              <a:rPr b="1" i="1" lang="en-GB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training time is a critical factor.</a:t>
            </a:r>
            <a:endParaRPr b="1" i="1"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3C40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2 Project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1 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 &amp; Roles</a:t>
            </a:r>
            <a:endParaRPr/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1950"/>
            <a:ext cx="8839199" cy="21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2347975"/>
            <a:ext cx="70305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Description: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Rice stands as one of the most extensively cultivated grains globally, showcasing a multitude of genetic variations. These variations are distinguished by characteristics such as texture, shape, and color. Utilizing these distinguishing traits allows for the classification and assessment of rice seed quality.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rice image dataset from Kaggle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comprises images of five distinct rice varieties: </a:t>
            </a:r>
            <a:r>
              <a:rPr i="1"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Arborio from Italy, Basmati from India, Ipsala and Karacadag from Turkey, and Jasmine from Thailand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variety is represented by </a:t>
            </a:r>
            <a:r>
              <a:rPr b="1"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15,000 images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450" y="315525"/>
            <a:ext cx="1056972" cy="8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3272625" y="1253025"/>
            <a:ext cx="858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Arborio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325" y="315525"/>
            <a:ext cx="1056972" cy="8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5046587" y="1222490"/>
            <a:ext cx="858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Jasmine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9928" y="315525"/>
            <a:ext cx="1056972" cy="8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6611173" y="1222500"/>
            <a:ext cx="1114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Karacadage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9600" y="1460100"/>
            <a:ext cx="858600" cy="8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0450" y="1460100"/>
            <a:ext cx="858600" cy="8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4142700" y="2347975"/>
            <a:ext cx="858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Basmati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5950450" y="2347975"/>
            <a:ext cx="858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Ipsala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&amp; Resource &amp; </a:t>
            </a:r>
            <a:r>
              <a:rPr lang="en-GB"/>
              <a:t>Use Scenario</a:t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240025" y="1990050"/>
            <a:ext cx="3588000" cy="28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aim of our project is to develop a machine learning model capable of classifying rice varieties using image data. Utilizing the rice image dataset from Kaggle, we have implemented convolutional neural networks (CNNs, </a:t>
            </a:r>
            <a:r>
              <a:rPr b="1" i="1"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libraries in python) as well as Random Forests (</a:t>
            </a:r>
            <a:r>
              <a:rPr b="1" i="1"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scikit-learn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library in python) to analyze the visual features that distinguish different types of rice grains. This endeavor not only </a:t>
            </a:r>
            <a:r>
              <a:rPr b="1" i="1"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contributes to agricultural research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by providing insights into rice phenotypes but also aid in </a:t>
            </a:r>
            <a:r>
              <a:rPr b="1" i="1"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automating the quality control process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within the food industry.</a:t>
            </a:r>
            <a:endParaRPr/>
          </a:p>
        </p:txBody>
      </p:sp>
      <p:sp>
        <p:nvSpPr>
          <p:cNvPr id="312" name="Google Shape;312;p17"/>
          <p:cNvSpPr txBox="1"/>
          <p:nvPr>
            <p:ph idx="2" type="body"/>
          </p:nvPr>
        </p:nvSpPr>
        <p:spPr>
          <a:xfrm>
            <a:off x="4903650" y="1990050"/>
            <a:ext cx="3534300" cy="27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Koklu, M., Cinar, I., &amp; Taspinar, Y. S. (2021). Classification of rice varieties with deep learning methods. Computers and Electronics in Agriculture, 187, 106285. </a:t>
            </a:r>
            <a:r>
              <a:rPr lang="en-GB" sz="1050">
                <a:solidFill>
                  <a:srgbClr val="202124"/>
                </a:solidFill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https://doi.org/10.1016/j.compag.2021.106285</a:t>
            </a:r>
            <a:endParaRPr sz="10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Cinar, I., &amp; Koklu, M. (2021). Determination of Effective and Specific Physical Features of Rice Varieties by Computer Vision In Exterior Quality Inspection. Selcuk Journal of Agriculture and Food Sciences, 35(3), 229-243. </a:t>
            </a:r>
            <a:r>
              <a:rPr lang="en-GB" sz="1050">
                <a:solidFill>
                  <a:srgbClr val="202124"/>
                </a:solidFill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https://doi.org/10.15316/SJAFS.2021.252</a:t>
            </a:r>
            <a:endParaRPr sz="10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Cinar, I., &amp; Koklu, M. (2022). Identification of Rice Varieties Using Machine Learning Algorithms. Journal of Agricultural Sciences </a:t>
            </a:r>
            <a:r>
              <a:rPr lang="en-GB" sz="1050">
                <a:solidFill>
                  <a:srgbClr val="202124"/>
                </a:solidFill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https://doi.org/10.15832/ankutbd.862482</a:t>
            </a:r>
            <a:endParaRPr sz="105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Cinar, I., &amp; Koklu, M. (2019). Classification of Rice Varieties Using Artificial Intelligence Methods. International Journal of Intelligent Systems and Applications in Engineering, 7(3), 188-194. </a:t>
            </a:r>
            <a:r>
              <a:rPr lang="en-GB" sz="1050">
                <a:solidFill>
                  <a:srgbClr val="202124"/>
                </a:solidFill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https://doi.org/10.18201/ijisae.2019355381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 of the implemented approaches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425950" y="1396675"/>
            <a:ext cx="38991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/>
              <a:t>Data Pre-Process</a:t>
            </a:r>
            <a:endParaRPr b="1" sz="1400"/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00" y="1803125"/>
            <a:ext cx="3722549" cy="27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00" y="3820651"/>
            <a:ext cx="4450499" cy="113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8" y="1747200"/>
            <a:ext cx="4397474" cy="1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2705" y="3402475"/>
            <a:ext cx="1880496" cy="14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7675" y="3402475"/>
            <a:ext cx="2195025" cy="14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 of the implemented approaches</a:t>
            </a:r>
            <a:endParaRPr/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425950" y="1396675"/>
            <a:ext cx="38991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/>
              <a:t>CNN Model</a:t>
            </a:r>
            <a:endParaRPr b="1" sz="1400"/>
          </a:p>
        </p:txBody>
      </p:sp>
      <p:pic>
        <p:nvPicPr>
          <p:cNvPr id="330" name="Google Shape;3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50" y="1856275"/>
            <a:ext cx="4530102" cy="254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325" y="1733700"/>
            <a:ext cx="3899101" cy="291918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425950" y="4526275"/>
            <a:ext cx="62859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-GB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CNN</a:t>
            </a:r>
            <a:r>
              <a:rPr lang="en-GB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.fit(</a:t>
            </a:r>
            <a:r>
              <a:rPr lang="en-GB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GB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validation_data</a:t>
            </a:r>
            <a:r>
              <a:rPr lang="en-GB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GB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epochs</a:t>
            </a:r>
            <a:r>
              <a:rPr lang="en-GB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About 90 min training</a:t>
            </a:r>
            <a:endParaRPr b="1"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 of the implemented approaches</a:t>
            </a:r>
            <a:endParaRPr/>
          </a:p>
        </p:txBody>
      </p:sp>
      <p:sp>
        <p:nvSpPr>
          <p:cNvPr id="338" name="Google Shape;338;p20"/>
          <p:cNvSpPr txBox="1"/>
          <p:nvPr>
            <p:ph idx="1" type="body"/>
          </p:nvPr>
        </p:nvSpPr>
        <p:spPr>
          <a:xfrm>
            <a:off x="425950" y="1396675"/>
            <a:ext cx="73740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/>
              <a:t>Random Forest</a:t>
            </a:r>
            <a:r>
              <a:rPr b="1" lang="en-GB" sz="1400"/>
              <a:t> Model - The </a:t>
            </a:r>
            <a:r>
              <a:rPr b="1" lang="en-GB" sz="1400"/>
              <a:t>KEY point is to Extract features of the images</a:t>
            </a:r>
            <a:endParaRPr b="1" sz="1400"/>
          </a:p>
        </p:txBody>
      </p:sp>
      <p:sp>
        <p:nvSpPr>
          <p:cNvPr id="339" name="Google Shape;339;p20"/>
          <p:cNvSpPr txBox="1"/>
          <p:nvPr/>
        </p:nvSpPr>
        <p:spPr>
          <a:xfrm>
            <a:off x="692350" y="1801425"/>
            <a:ext cx="78180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rabicPeriod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Convert to Grayscale: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Convert color images to grayscale to simplify processing and reduce computational requirements.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rabicPeriod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 Thresholding: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Apply a binary threshold to the grayscale image, making pixels either black or white based on a threshold value to highlight significant features.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rabicPeriod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 Contours: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Detect the outlines of objects in the thresholded image using contour detection techniques, which help identify and separate individual objects in the image.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rabicPeriod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Draw Contours: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Overlay detected contours onto the original image for visual verification of contour accuracy.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AutoNum type="arabicPeriod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Calculate Image Features: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Extract features from the contours including: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Moments: Statistical properties of the shape such as skewness and eccentricity.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Area: The size of the area enclosed by the contour.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Centroid Coordinates: The central point of the contour, representing the object’s position.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Contour Length: The perimeter or length of the contour.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54875" y="4676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About 2 min training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Results</a:t>
            </a:r>
            <a:endParaRPr/>
          </a:p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425950" y="1396675"/>
            <a:ext cx="57555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/>
              <a:t>CNN Model - Key Score: accuracy = </a:t>
            </a:r>
            <a:r>
              <a:rPr b="1" lang="en-GB" sz="1400">
                <a:solidFill>
                  <a:srgbClr val="FF0000"/>
                </a:solidFill>
              </a:rPr>
              <a:t>0.996116</a:t>
            </a:r>
            <a:endParaRPr b="1" sz="1400">
              <a:solidFill>
                <a:srgbClr val="FF0000"/>
              </a:solidFill>
            </a:endParaRPr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50" y="1786850"/>
            <a:ext cx="367900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625" y="2109275"/>
            <a:ext cx="4587250" cy="2243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