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ab4f173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ab4f173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7ab4f173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7ab4f173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7ab4f173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7ab4f173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7ab4f173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7ab4f173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anoopjohny/real-estate-sales-2001-2020-state-of-connecticut" TargetMode="External"/><Relationship Id="rId4" Type="http://schemas.openxmlformats.org/officeDocument/2006/relationships/hyperlink" Target="https://github.com/CzXiong1024/INFSCI_2415_Final_Project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 Estate Sales</a:t>
            </a:r>
            <a:endParaRPr b="1"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60150" y="3811325"/>
            <a:ext cx="83946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Chengzhuo Xiong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Date: Dec 4, 2023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83">
                <a:latin typeface="Montserrat"/>
                <a:ea typeface="Montserrat"/>
                <a:cs typeface="Montserrat"/>
                <a:sym typeface="Montserrat"/>
              </a:rPr>
              <a:t>Data From: https://www.kaggle.com/datasets/anoopjohny/real-estate-sales-2001-2020-state-of-connecticut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81700" y="194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00"/>
              <a:t>Total Real Estate Sales Transactions by Top 20 Towns (2001-2020) (Bar Chart)</a:t>
            </a:r>
            <a:endParaRPr b="1" sz="46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00" y="965825"/>
            <a:ext cx="7244499" cy="30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918625" y="4081575"/>
            <a:ext cx="7984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Bridgeport has the highest number of real estate sales transactions, close to 35000.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Middletown has the lowest among the top 20 towns.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majority of towns have transactions between 10,000 and 20,000.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81700" y="194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00"/>
              <a:t>Average Real Estate Sales Price Trend (2001-2020) (Line Plot)</a:t>
            </a:r>
            <a:endParaRPr b="1" sz="460"/>
          </a:p>
        </p:txBody>
      </p:sp>
      <p:sp>
        <p:nvSpPr>
          <p:cNvPr id="148" name="Google Shape;148;p15"/>
          <p:cNvSpPr txBox="1"/>
          <p:nvPr/>
        </p:nvSpPr>
        <p:spPr>
          <a:xfrm>
            <a:off x="5141500" y="988750"/>
            <a:ext cx="3808800" cy="4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Stamford has the highest average sale price for most of the years during 2001 to 2020.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Waterbury consistently has the lowest average sale price among the highlighted towns.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There's a noticeable dip in average sales prices around 2009 for all towns, likely indicative of the global financial crisis.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Sale prices generally started to recover post-2011, with a notable increase in 2016-2018.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There's a decline in average sale prices for all highlighted towns in 2020.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350"/>
            <a:ext cx="4989100" cy="31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81700" y="194100"/>
            <a:ext cx="70389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00"/>
              <a:t>Distribution of Residential Type (Stem Plot)</a:t>
            </a:r>
            <a:endParaRPr b="1" sz="460"/>
          </a:p>
        </p:txBody>
      </p:sp>
      <p:sp>
        <p:nvSpPr>
          <p:cNvPr id="155" name="Google Shape;155;p16"/>
          <p:cNvSpPr txBox="1"/>
          <p:nvPr/>
        </p:nvSpPr>
        <p:spPr>
          <a:xfrm>
            <a:off x="5141500" y="988750"/>
            <a:ext cx="38088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Condominiums (Condo) are the most popular residential type across all the selected towns, with the highest frequency observed in towns like Stamford, Norwalk, and Milford.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town of Waterbury has the highest frequency of Condos, reaching over 10,000.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Four Family homes, represented by the orange square, also have a significant presence in many towns but are generally less frequent than Condos.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Three Family and Two Family homes have varying distributions across towns but are typically less frequent than Condos and Single Family homes.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town of New Heaven has a noticeable diversity in its residential types, with a balanced distribution between Four Family, Single Family, Three Family.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2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Milford shows a distinct spike in Condos, surpassing all other residential types by a significant margin.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5" y="1220175"/>
            <a:ext cx="5147326" cy="3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ctrTitle"/>
          </p:nvPr>
        </p:nvSpPr>
        <p:spPr>
          <a:xfrm>
            <a:off x="1860225" y="1594225"/>
            <a:ext cx="50175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You!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Real Estate Sales Records</a:t>
            </a:r>
            <a:endParaRPr sz="1700"/>
          </a:p>
        </p:txBody>
      </p:sp>
      <p:sp>
        <p:nvSpPr>
          <p:cNvPr id="162" name="Google Shape;162;p17"/>
          <p:cNvSpPr txBox="1"/>
          <p:nvPr>
            <p:ph idx="4294967295" type="subTitle"/>
          </p:nvPr>
        </p:nvSpPr>
        <p:spPr>
          <a:xfrm>
            <a:off x="284750" y="3227300"/>
            <a:ext cx="82815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Chengzhuo Xiong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Date: Dec 4, 2023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83">
                <a:latin typeface="Montserrat"/>
                <a:ea typeface="Montserrat"/>
                <a:cs typeface="Montserrat"/>
                <a:sym typeface="Montserrat"/>
              </a:rPr>
              <a:t>Data From: </a:t>
            </a:r>
            <a:r>
              <a:rPr lang="en-GB" sz="1183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https://www.kaggle.com/datasets/anoopjohny/real-estate-sales-2001-2020-state-of-connecticut</a:t>
            </a:r>
            <a:endParaRPr sz="118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Code:</a:t>
            </a:r>
            <a:r>
              <a:rPr lang="en-GB" sz="1183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183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https://github.com/CzXiong1024/INFSCI_2415_Final_Project/tree/main</a:t>
            </a:r>
            <a:r>
              <a:rPr lang="en-GB" sz="1183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