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3"/>
    <p:sldId id="328" r:id="rId4"/>
    <p:sldId id="294" r:id="rId5"/>
    <p:sldId id="365" r:id="rId6"/>
    <p:sldId id="351" r:id="rId7"/>
    <p:sldId id="295" r:id="rId8"/>
    <p:sldId id="290" r:id="rId9"/>
    <p:sldId id="367" r:id="rId10"/>
    <p:sldId id="354" r:id="rId11"/>
    <p:sldId id="296" r:id="rId12"/>
    <p:sldId id="332" r:id="rId13"/>
    <p:sldId id="320" r:id="rId14"/>
    <p:sldId id="286" r:id="rId15"/>
    <p:sldId id="297" r:id="rId16"/>
    <p:sldId id="337" r:id="rId17"/>
    <p:sldId id="303" r:id="rId18"/>
    <p:sldId id="304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420"/>
    <a:srgbClr val="FDA907"/>
    <a:srgbClr val="95BC49"/>
    <a:srgbClr val="1A7BAE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14" d="100"/>
          <a:sy n="114" d="100"/>
        </p:scale>
        <p:origin x="-114" y="-102"/>
      </p:cViewPr>
      <p:guideLst>
        <p:guide orient="horz" pos="2116"/>
        <p:guide orient="horz" pos="994"/>
        <p:guide pos="3814"/>
        <p:guide pos="1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30275" y="2794635"/>
            <a:ext cx="7282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+mj-ea"/>
                <a:ea typeface="+mj-ea"/>
              </a:rPr>
              <a:t>代码规范</a:t>
            </a:r>
            <a:r>
              <a:rPr lang="en-US" altLang="zh-CN" sz="3600" dirty="0" smtClean="0">
                <a:latin typeface="+mj-ea"/>
                <a:ea typeface="+mj-ea"/>
              </a:rPr>
              <a:t>-</a:t>
            </a:r>
            <a:r>
              <a:rPr lang="zh-CN" altLang="en-US" sz="3600" dirty="0" smtClean="0">
                <a:latin typeface="+mj-ea"/>
                <a:ea typeface="+mj-ea"/>
              </a:rPr>
              <a:t>小组串讲</a:t>
            </a:r>
            <a:endParaRPr lang="zh-CN" altLang="en-US" sz="3600" dirty="0" smtClean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1925" y="3607435"/>
            <a:ext cx="882015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串讲人：陈子昂</a:t>
            </a:r>
            <a:endParaRPr lang="zh-CN" altLang="en-US" b="1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数据组领导：刘璐</a:t>
            </a:r>
            <a:endParaRPr lang="zh-CN" altLang="en-US" b="1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串讲日期：</a:t>
            </a:r>
            <a:r>
              <a:rPr lang="en-US" altLang="zh-CN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2018.04.18</a:t>
            </a:r>
            <a:r>
              <a:rPr lang="zh-CN" altLang="en-US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代码规范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函数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代码规范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函数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776" y="1085552"/>
            <a:ext cx="7782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337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函数名则尽量为动词，类名尽量为名词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函数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: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 表示某种功能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类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: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 表示一个包含属性的对象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函数尽量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只做一件事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770" y="1449070"/>
            <a:ext cx="4813935" cy="36233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605" y="3170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代码规范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函数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681355"/>
            <a:ext cx="7384415" cy="435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605" y="3170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代码规范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函数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296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try-except-else-finally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该模块，包含对错误代码逻辑的处理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他的功能是不容置疑的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但对阅读代码不友好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正确思路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+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错误思路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+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正确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....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7320" y="889000"/>
            <a:ext cx="3798570" cy="3589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代码规范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格式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2705" y="1397264"/>
            <a:ext cx="25247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sz="4400" smtClean="0">
                <a:solidFill>
                  <a:schemeClr val="bg1"/>
                </a:solidFill>
                <a:latin typeface="Impact" panose="020B0806030902050204"/>
              </a:rPr>
              <a:t>FOUR</a:t>
            </a:r>
            <a:endParaRPr 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467544" y="0"/>
            <a:ext cx="0" cy="7715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1560" y="0"/>
            <a:ext cx="0" cy="7715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88424" y="4803998"/>
            <a:ext cx="0" cy="339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32440" y="4803998"/>
            <a:ext cx="0" cy="339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5576" y="57077"/>
            <a:ext cx="29523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代码规范</a:t>
            </a:r>
            <a:r>
              <a:rPr lang="en-US" altLang="zh-CN" dirty="0"/>
              <a:t>-</a:t>
            </a:r>
            <a:r>
              <a:rPr lang="zh-CN" altLang="en-US" dirty="0"/>
              <a:t>格式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430347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9116" y="771550"/>
            <a:ext cx="295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垂直方向上的间隔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604645"/>
            <a:ext cx="3546475" cy="2801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1604645"/>
            <a:ext cx="3858895" cy="2801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1604645"/>
            <a:ext cx="4100195" cy="2800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05" y="1604645"/>
            <a:ext cx="4533265" cy="280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" y="576580"/>
            <a:ext cx="8797290" cy="45669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167271" y="681618"/>
            <a:ext cx="2340259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+mj-ea"/>
              </a:rPr>
              <a:t>总结</a:t>
            </a:r>
            <a:endParaRPr lang="en-US" altLang="zh-CN" sz="32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026" y="1485910"/>
            <a:ext cx="763284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dirty="0">
              <a:latin typeface="+mn-ea"/>
            </a:endParaRPr>
          </a:p>
          <a:p>
            <a:pPr algn="ctr"/>
            <a:r>
              <a:rPr lang="zh-CN" dirty="0">
                <a:latin typeface="+mn-ea"/>
              </a:rPr>
              <a:t>代码不规范，同事泪两行</a:t>
            </a:r>
            <a:endParaRPr lang="zh-CN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QAQ</a:t>
            </a:r>
            <a:endParaRPr lang="en-US" altLang="zh-CN" dirty="0">
              <a:latin typeface="+mn-ea"/>
            </a:endParaRPr>
          </a:p>
          <a:p>
            <a:pPr algn="ctr"/>
            <a:endParaRPr dirty="0">
              <a:latin typeface="+mn-ea"/>
            </a:endParaRPr>
          </a:p>
          <a:p>
            <a:pPr algn="ctr"/>
            <a:r>
              <a:rPr lang="zh-CN" dirty="0">
                <a:latin typeface="+mn-ea"/>
                <a:sym typeface="+mn-ea"/>
              </a:rPr>
              <a:t>神仙代码</a:t>
            </a:r>
            <a:endParaRPr lang="zh-CN" dirty="0">
              <a:latin typeface="+mn-ea"/>
            </a:endParaRPr>
          </a:p>
          <a:p>
            <a:pPr algn="ctr"/>
            <a:endParaRPr lang="zh-CN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166705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620241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1A7BAE"/>
                </a:solidFill>
              </a:rPr>
              <a:t>THANKS</a:t>
            </a:r>
            <a:r>
              <a:rPr lang="en-US" altLang="zh-CN" sz="2800" dirty="0" smtClean="0">
                <a:solidFill>
                  <a:srgbClr val="BF3420"/>
                </a:solidFill>
              </a:rPr>
              <a:t> </a:t>
            </a:r>
            <a:r>
              <a:rPr lang="en-US" altLang="zh-CN" sz="2800" dirty="0" smtClean="0">
                <a:solidFill>
                  <a:srgbClr val="95BC49"/>
                </a:solidFill>
              </a:rPr>
              <a:t>FOR</a:t>
            </a:r>
            <a:r>
              <a:rPr lang="zh-CN" altLang="en-US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FDA907"/>
                </a:solidFill>
              </a:rPr>
              <a:t>YOUR</a:t>
            </a:r>
            <a:r>
              <a:rPr lang="en-US" altLang="zh-CN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BF3420"/>
                </a:solidFill>
              </a:rPr>
              <a:t>LISTENING</a:t>
            </a:r>
            <a:endParaRPr lang="en-US" altLang="zh-CN" sz="2800" dirty="0" smtClean="0">
              <a:solidFill>
                <a:srgbClr val="BF342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04971" y="871240"/>
            <a:ext cx="3638327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A7BAE"/>
                </a:solidFill>
              </a:rPr>
              <a:t>前言</a:t>
            </a:r>
            <a:endParaRPr lang="zh-CN" altLang="en-US" sz="20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51160" y="87124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Impact" panose="020B0806030902050204"/>
              </a:rPr>
              <a:t>01</a:t>
            </a:r>
            <a:endParaRPr lang="zh-CN" altLang="en-US" sz="1600" dirty="0">
              <a:solidFill>
                <a:srgbClr val="1A7BAE"/>
              </a:solidFill>
              <a:latin typeface="Impact" panose="020B080603090205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4970" y="1563565"/>
            <a:ext cx="3638327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代码规范</a:t>
            </a:r>
            <a:r>
              <a:rPr lang="en-US" altLang="zh-CN" sz="2000" dirty="0">
                <a:solidFill>
                  <a:srgbClr val="00B050"/>
                </a:solidFill>
              </a:rPr>
              <a:t>-</a:t>
            </a:r>
            <a:r>
              <a:rPr lang="zh-CN" altLang="en-US" sz="2000" dirty="0">
                <a:solidFill>
                  <a:srgbClr val="00B050"/>
                </a:solidFill>
              </a:rPr>
              <a:t>有意义的命名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551160" y="156356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95BC49"/>
                </a:solidFill>
                <a:latin typeface="Impact" panose="020B0806030902050204"/>
              </a:rPr>
              <a:t>02</a:t>
            </a:r>
            <a:endParaRPr lang="zh-CN" altLang="en-US" sz="1600" dirty="0">
              <a:solidFill>
                <a:srgbClr val="95BC49"/>
              </a:solidFill>
              <a:latin typeface="Impact" panose="020B080603090205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5158" y="2276642"/>
            <a:ext cx="3638327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DA907"/>
                </a:solidFill>
              </a:rPr>
              <a:t>代码规范</a:t>
            </a:r>
            <a:r>
              <a:rPr lang="en-US" altLang="zh-CN" sz="2000" dirty="0" smtClean="0">
                <a:solidFill>
                  <a:srgbClr val="FDA907"/>
                </a:solidFill>
              </a:rPr>
              <a:t>-</a:t>
            </a:r>
            <a:r>
              <a:rPr lang="zh-CN" altLang="en-US" sz="2000" dirty="0" smtClean="0">
                <a:solidFill>
                  <a:srgbClr val="FDA907"/>
                </a:solidFill>
              </a:rPr>
              <a:t>函数</a:t>
            </a:r>
            <a:endParaRPr lang="zh-CN" altLang="en-US" sz="2000" dirty="0" smtClean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551160" y="2282992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Impact" panose="020B0806030902050204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Impact" panose="020B080603090205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5158" y="2981566"/>
            <a:ext cx="3638327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BF3420"/>
                </a:solidFill>
              </a:rPr>
              <a:t>代码规范</a:t>
            </a:r>
            <a:r>
              <a:rPr lang="en-US" altLang="zh-CN" sz="2000" dirty="0" smtClean="0">
                <a:solidFill>
                  <a:srgbClr val="BF3420"/>
                </a:solidFill>
              </a:rPr>
              <a:t>-</a:t>
            </a:r>
            <a:r>
              <a:rPr lang="zh-CN" altLang="en-US" sz="2000" dirty="0" smtClean="0">
                <a:solidFill>
                  <a:srgbClr val="BF3420"/>
                </a:solidFill>
              </a:rPr>
              <a:t>格式</a:t>
            </a:r>
            <a:endParaRPr lang="zh-CN" altLang="en-US" sz="2000" dirty="0" smtClean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551160" y="2981566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BF3420"/>
                </a:solidFill>
                <a:latin typeface="Impact" panose="020B0806030902050204"/>
              </a:rPr>
              <a:t>04</a:t>
            </a:r>
            <a:endParaRPr lang="zh-CN" altLang="en-US" sz="1600" dirty="0">
              <a:solidFill>
                <a:srgbClr val="BF3420"/>
              </a:solidFill>
              <a:latin typeface="Impact" panose="020B080603090205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prstClr val="white"/>
                </a:solidFill>
                <a:latin typeface="Impact" panose="020B0806030902050204"/>
              </a:rPr>
              <a:t>CONTENT</a:t>
            </a:r>
            <a:endParaRPr lang="zh-CN" altLang="en-US" sz="3200">
              <a:solidFill>
                <a:prstClr val="white"/>
              </a:solidFill>
              <a:latin typeface="Impact" panose="020B0806030902050204"/>
            </a:endParaRPr>
          </a:p>
        </p:txBody>
      </p:sp>
      <p:sp>
        <p:nvSpPr>
          <p:cNvPr id="28" name="矩形 8"/>
          <p:cNvSpPr/>
          <p:nvPr/>
        </p:nvSpPr>
        <p:spPr>
          <a:xfrm>
            <a:off x="551159" y="365187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  <a:latin typeface="Impact" panose="020B0806030902050204"/>
              </a:rPr>
              <a:t>05</a:t>
            </a:r>
            <a:endParaRPr lang="zh-CN" altLang="en-US" sz="1600" dirty="0">
              <a:solidFill>
                <a:srgbClr val="7030A0"/>
              </a:solidFill>
              <a:latin typeface="Impact" panose="020B080603090205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5158" y="3651582"/>
            <a:ext cx="19442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  <a:latin typeface="+mn-ea"/>
                <a:cs typeface="Times New Roman" panose="02020603050405020304"/>
              </a:rPr>
              <a:t>总结</a:t>
            </a:r>
            <a:endParaRPr lang="zh-CN" altLang="en-US" sz="2000" dirty="0" smtClean="0">
              <a:solidFill>
                <a:srgbClr val="7030A0"/>
              </a:solidFill>
              <a:latin typeface="+mn-ea"/>
              <a:cs typeface="Times New Roman" panose="020206030504050203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前言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 panose="020B0806030902050204"/>
              </a:rPr>
              <a:t>PART ONE</a:t>
            </a:r>
            <a:endParaRPr lang="zh-CN" altLang="en-US" sz="4400" dirty="0">
              <a:solidFill>
                <a:schemeClr val="bg1"/>
              </a:solidFill>
              <a:latin typeface="Impact" panose="020B080603090205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889151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+mn-ea"/>
              </a:rPr>
              <a:t>“</a:t>
            </a:r>
            <a:endParaRPr lang="zh-CN" altLang="en-US" sz="11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前言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13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随着项目生命周期的变长，随着需求不断的被实现，面对不同思想的人，不同场景的要求，不同技能水平的实施，代码由简易，逐渐累积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成函数、模块、框架等。组成复杂的逻辑网。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398395"/>
            <a:ext cx="2792730" cy="2486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40" y="2322195"/>
            <a:ext cx="3221990" cy="25628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720340" y="788948"/>
            <a:ext cx="1824355" cy="180467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b="1" dirty="0">
              <a:solidFill>
                <a:schemeClr val="bg1"/>
              </a:solidFill>
            </a:endParaRPr>
          </a:p>
          <a:p>
            <a:pPr lvl="0" algn="ctr"/>
            <a:r>
              <a:rPr lang="zh-CN" altLang="zh-CN" b="1" dirty="0">
                <a:solidFill>
                  <a:schemeClr val="bg1"/>
                </a:solidFill>
              </a:rPr>
              <a:t>功能</a:t>
            </a:r>
            <a:endParaRPr lang="zh-CN" altLang="zh-CN" b="1" dirty="0">
              <a:solidFill>
                <a:schemeClr val="bg1"/>
              </a:solidFill>
            </a:endParaRPr>
          </a:p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27599" y="761643"/>
            <a:ext cx="1812925" cy="182372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zh-CN" sz="2000" b="1" dirty="0">
                <a:solidFill>
                  <a:schemeClr val="bg1"/>
                </a:solidFill>
                <a:sym typeface="+mn-ea"/>
              </a:rPr>
              <a:t>模式</a:t>
            </a:r>
            <a:endParaRPr lang="zh-CN" altLang="zh-CN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0" y="3170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前言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76267" y="824508"/>
            <a:ext cx="1867535" cy="176911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zh-CN" sz="2000" b="1" dirty="0">
                <a:solidFill>
                  <a:schemeClr val="bg1"/>
                </a:solidFill>
              </a:rPr>
              <a:t>结构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465" y="2904372"/>
            <a:ext cx="2081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类、函数、包、变量、注释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特点：复杂化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720498" y="2904498"/>
            <a:ext cx="2081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实现类、测试类、依赖管理、打包部署、持续集成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特点：多样化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130287" y="2904498"/>
            <a:ext cx="2081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对上述的维护与更新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rgbClr val="FF0000"/>
                </a:solidFill>
              </a:rPr>
              <a:t>随缘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30415" y="788670"/>
            <a:ext cx="1795145" cy="179705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zh-CN" sz="2000" b="1" dirty="0">
                <a:solidFill>
                  <a:schemeClr val="bg1"/>
                </a:solidFill>
                <a:sym typeface="+mn-ea"/>
              </a:rPr>
              <a:t>维护</a:t>
            </a:r>
            <a:endParaRPr lang="zh-CN" altLang="zh-CN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15" y="2904726"/>
            <a:ext cx="2081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架构风格、设计模式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特点：个性化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代码规范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有意义的命名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/>
              </a:rPr>
              <a:t>TWO</a:t>
            </a:r>
            <a:endParaRPr lang="zh-CN" altLang="en-US" sz="4400" dirty="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meaningful naming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4"/>
          <p:cNvGrpSpPr/>
          <p:nvPr/>
        </p:nvGrpSpPr>
        <p:grpSpPr>
          <a:xfrm>
            <a:off x="3796030" y="1790700"/>
            <a:ext cx="1396365" cy="1396365"/>
            <a:chOff x="1143643" y="3614404"/>
            <a:chExt cx="365476" cy="365476"/>
          </a:xfrm>
        </p:grpSpPr>
        <p:sp>
          <p:nvSpPr>
            <p:cNvPr id="44" name="Freeform 219"/>
            <p:cNvSpPr/>
            <p:nvPr/>
          </p:nvSpPr>
          <p:spPr bwMode="auto">
            <a:xfrm>
              <a:off x="1143643" y="3614404"/>
              <a:ext cx="365476" cy="365476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1"/>
            <p:cNvSpPr>
              <a:spLocks noEditPoints="1"/>
            </p:cNvSpPr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  <a:cxn ang="0">
                  <a:pos x="52" y="64"/>
                </a:cxn>
                <a:cxn ang="0">
                  <a:pos x="60" y="46"/>
                </a:cxn>
                <a:cxn ang="0">
                  <a:pos x="80" y="38"/>
                </a:cxn>
                <a:cxn ang="0">
                  <a:pos x="90" y="40"/>
                </a:cxn>
                <a:cxn ang="0">
                  <a:pos x="104" y="54"/>
                </a:cxn>
                <a:cxn ang="0">
                  <a:pos x="52" y="64"/>
                </a:cxn>
                <a:cxn ang="0">
                  <a:pos x="134" y="12"/>
                </a:cxn>
                <a:cxn ang="0">
                  <a:pos x="136" y="22"/>
                </a:cxn>
                <a:cxn ang="0">
                  <a:pos x="134" y="38"/>
                </a:cxn>
                <a:cxn ang="0">
                  <a:pos x="128" y="30"/>
                </a:cxn>
                <a:cxn ang="0">
                  <a:pos x="112" y="18"/>
                </a:cxn>
                <a:cxn ang="0">
                  <a:pos x="104" y="14"/>
                </a:cxn>
                <a:cxn ang="0">
                  <a:pos x="122" y="8"/>
                </a:cxn>
                <a:cxn ang="0">
                  <a:pos x="134" y="12"/>
                </a:cxn>
                <a:cxn ang="0">
                  <a:pos x="14" y="132"/>
                </a:cxn>
                <a:cxn ang="0">
                  <a:pos x="10" y="118"/>
                </a:cxn>
                <a:cxn ang="0">
                  <a:pos x="18" y="96"/>
                </a:cxn>
                <a:cxn ang="0">
                  <a:pos x="22" y="106"/>
                </a:cxn>
                <a:cxn ang="0">
                  <a:pos x="36" y="122"/>
                </a:cxn>
                <a:cxn ang="0">
                  <a:pos x="46" y="130"/>
                </a:cxn>
                <a:cxn ang="0">
                  <a:pos x="26" y="134"/>
                </a:cxn>
                <a:cxn ang="0">
                  <a:pos x="14" y="13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  <a:close/>
                  <a:moveTo>
                    <a:pt x="52" y="64"/>
                  </a:moveTo>
                  <a:lnTo>
                    <a:pt x="52" y="64"/>
                  </a:lnTo>
                  <a:lnTo>
                    <a:pt x="54" y="54"/>
                  </a:lnTo>
                  <a:lnTo>
                    <a:pt x="60" y="46"/>
                  </a:lnTo>
                  <a:lnTo>
                    <a:pt x="68" y="40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90" y="40"/>
                  </a:lnTo>
                  <a:lnTo>
                    <a:pt x="98" y="46"/>
                  </a:lnTo>
                  <a:lnTo>
                    <a:pt x="104" y="54"/>
                  </a:lnTo>
                  <a:lnTo>
                    <a:pt x="106" y="64"/>
                  </a:lnTo>
                  <a:lnTo>
                    <a:pt x="52" y="64"/>
                  </a:lnTo>
                  <a:close/>
                  <a:moveTo>
                    <a:pt x="134" y="12"/>
                  </a:moveTo>
                  <a:lnTo>
                    <a:pt x="134" y="12"/>
                  </a:lnTo>
                  <a:lnTo>
                    <a:pt x="136" y="16"/>
                  </a:lnTo>
                  <a:lnTo>
                    <a:pt x="136" y="22"/>
                  </a:lnTo>
                  <a:lnTo>
                    <a:pt x="136" y="30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28" y="30"/>
                  </a:lnTo>
                  <a:lnTo>
                    <a:pt x="120" y="24"/>
                  </a:lnTo>
                  <a:lnTo>
                    <a:pt x="112" y="18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12" y="10"/>
                  </a:lnTo>
                  <a:lnTo>
                    <a:pt x="122" y="8"/>
                  </a:lnTo>
                  <a:lnTo>
                    <a:pt x="128" y="10"/>
                  </a:lnTo>
                  <a:lnTo>
                    <a:pt x="134" y="12"/>
                  </a:lnTo>
                  <a:close/>
                  <a:moveTo>
                    <a:pt x="14" y="132"/>
                  </a:moveTo>
                  <a:lnTo>
                    <a:pt x="14" y="132"/>
                  </a:lnTo>
                  <a:lnTo>
                    <a:pt x="10" y="126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106"/>
                  </a:lnTo>
                  <a:lnTo>
                    <a:pt x="28" y="114"/>
                  </a:lnTo>
                  <a:lnTo>
                    <a:pt x="36" y="122"/>
                  </a:lnTo>
                  <a:lnTo>
                    <a:pt x="46" y="130"/>
                  </a:lnTo>
                  <a:lnTo>
                    <a:pt x="46" y="130"/>
                  </a:lnTo>
                  <a:lnTo>
                    <a:pt x="36" y="134"/>
                  </a:lnTo>
                  <a:lnTo>
                    <a:pt x="26" y="134"/>
                  </a:lnTo>
                  <a:lnTo>
                    <a:pt x="20" y="134"/>
                  </a:lnTo>
                  <a:lnTo>
                    <a:pt x="14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2"/>
            <p:cNvSpPr/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3"/>
            <p:cNvSpPr/>
            <p:nvPr/>
          </p:nvSpPr>
          <p:spPr bwMode="auto">
            <a:xfrm>
              <a:off x="1287918" y="3746539"/>
              <a:ext cx="857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8"/>
                </a:cxn>
                <a:cxn ang="0">
                  <a:pos x="52" y="16"/>
                </a:cxn>
                <a:cxn ang="0">
                  <a:pos x="54" y="26"/>
                </a:cxn>
                <a:cxn ang="0">
                  <a:pos x="0" y="26"/>
                </a:cxn>
              </a:cxnLst>
              <a:rect l="0" t="0" r="r" b="b"/>
              <a:pathLst>
                <a:path w="54" h="26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4"/>
            <p:cNvSpPr/>
            <p:nvPr/>
          </p:nvSpPr>
          <p:spPr bwMode="auto">
            <a:xfrm>
              <a:off x="1370468" y="3698914"/>
              <a:ext cx="50800" cy="47625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30" y="4"/>
                </a:cxn>
                <a:cxn ang="0">
                  <a:pos x="32" y="8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24" y="22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30" y="4"/>
                </a:cxn>
              </a:cxnLst>
              <a:rect l="0" t="0" r="r" b="b"/>
              <a:pathLst>
                <a:path w="32" h="30">
                  <a:moveTo>
                    <a:pt x="30" y="4"/>
                  </a:moveTo>
                  <a:lnTo>
                    <a:pt x="30" y="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4" y="22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5"/>
            <p:cNvSpPr/>
            <p:nvPr/>
          </p:nvSpPr>
          <p:spPr bwMode="auto">
            <a:xfrm>
              <a:off x="1221243" y="3838614"/>
              <a:ext cx="57150" cy="60325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10"/>
                </a:cxn>
                <a:cxn ang="0">
                  <a:pos x="18" y="18"/>
                </a:cxn>
                <a:cxn ang="0">
                  <a:pos x="26" y="26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26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4" y="36"/>
                </a:cxn>
              </a:cxnLst>
              <a:rect l="0" t="0" r="r" b="b"/>
              <a:pathLst>
                <a:path w="36" h="38">
                  <a:moveTo>
                    <a:pt x="4" y="36"/>
                  </a:moveTo>
                  <a:lnTo>
                    <a:pt x="4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0"/>
                  </a:lnTo>
                  <a:lnTo>
                    <a:pt x="18" y="18"/>
                  </a:lnTo>
                  <a:lnTo>
                    <a:pt x="26" y="2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6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61598" y="61052"/>
            <a:ext cx="2536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代码规范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有意义的命名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望文知义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      有意义的命名，是可阅读的前提。如下为神仙代码</a:t>
            </a:r>
            <a:endParaRPr lang="en-US" altLang="zh-CN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1464945"/>
            <a:ext cx="6360795" cy="1264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3380740"/>
            <a:ext cx="6360795" cy="1226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" y="1443990"/>
            <a:ext cx="9032240" cy="31635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meaningful naming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4"/>
          <p:cNvGrpSpPr/>
          <p:nvPr/>
        </p:nvGrpSpPr>
        <p:grpSpPr>
          <a:xfrm>
            <a:off x="3796030" y="1790700"/>
            <a:ext cx="1396365" cy="1396365"/>
            <a:chOff x="1143643" y="3614404"/>
            <a:chExt cx="365476" cy="365476"/>
          </a:xfrm>
        </p:grpSpPr>
        <p:sp>
          <p:nvSpPr>
            <p:cNvPr id="44" name="Freeform 219"/>
            <p:cNvSpPr/>
            <p:nvPr/>
          </p:nvSpPr>
          <p:spPr bwMode="auto">
            <a:xfrm>
              <a:off x="1143643" y="3614404"/>
              <a:ext cx="365476" cy="365476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1"/>
            <p:cNvSpPr>
              <a:spLocks noEditPoints="1"/>
            </p:cNvSpPr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  <a:cxn ang="0">
                  <a:pos x="52" y="64"/>
                </a:cxn>
                <a:cxn ang="0">
                  <a:pos x="60" y="46"/>
                </a:cxn>
                <a:cxn ang="0">
                  <a:pos x="80" y="38"/>
                </a:cxn>
                <a:cxn ang="0">
                  <a:pos x="90" y="40"/>
                </a:cxn>
                <a:cxn ang="0">
                  <a:pos x="104" y="54"/>
                </a:cxn>
                <a:cxn ang="0">
                  <a:pos x="52" y="64"/>
                </a:cxn>
                <a:cxn ang="0">
                  <a:pos x="134" y="12"/>
                </a:cxn>
                <a:cxn ang="0">
                  <a:pos x="136" y="22"/>
                </a:cxn>
                <a:cxn ang="0">
                  <a:pos x="134" y="38"/>
                </a:cxn>
                <a:cxn ang="0">
                  <a:pos x="128" y="30"/>
                </a:cxn>
                <a:cxn ang="0">
                  <a:pos x="112" y="18"/>
                </a:cxn>
                <a:cxn ang="0">
                  <a:pos x="104" y="14"/>
                </a:cxn>
                <a:cxn ang="0">
                  <a:pos x="122" y="8"/>
                </a:cxn>
                <a:cxn ang="0">
                  <a:pos x="134" y="12"/>
                </a:cxn>
                <a:cxn ang="0">
                  <a:pos x="14" y="132"/>
                </a:cxn>
                <a:cxn ang="0">
                  <a:pos x="10" y="118"/>
                </a:cxn>
                <a:cxn ang="0">
                  <a:pos x="18" y="96"/>
                </a:cxn>
                <a:cxn ang="0">
                  <a:pos x="22" y="106"/>
                </a:cxn>
                <a:cxn ang="0">
                  <a:pos x="36" y="122"/>
                </a:cxn>
                <a:cxn ang="0">
                  <a:pos x="46" y="130"/>
                </a:cxn>
                <a:cxn ang="0">
                  <a:pos x="26" y="134"/>
                </a:cxn>
                <a:cxn ang="0">
                  <a:pos x="14" y="13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  <a:close/>
                  <a:moveTo>
                    <a:pt x="52" y="64"/>
                  </a:moveTo>
                  <a:lnTo>
                    <a:pt x="52" y="64"/>
                  </a:lnTo>
                  <a:lnTo>
                    <a:pt x="54" y="54"/>
                  </a:lnTo>
                  <a:lnTo>
                    <a:pt x="60" y="46"/>
                  </a:lnTo>
                  <a:lnTo>
                    <a:pt x="68" y="40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90" y="40"/>
                  </a:lnTo>
                  <a:lnTo>
                    <a:pt x="98" y="46"/>
                  </a:lnTo>
                  <a:lnTo>
                    <a:pt x="104" y="54"/>
                  </a:lnTo>
                  <a:lnTo>
                    <a:pt x="106" y="64"/>
                  </a:lnTo>
                  <a:lnTo>
                    <a:pt x="52" y="64"/>
                  </a:lnTo>
                  <a:close/>
                  <a:moveTo>
                    <a:pt x="134" y="12"/>
                  </a:moveTo>
                  <a:lnTo>
                    <a:pt x="134" y="12"/>
                  </a:lnTo>
                  <a:lnTo>
                    <a:pt x="136" y="16"/>
                  </a:lnTo>
                  <a:lnTo>
                    <a:pt x="136" y="22"/>
                  </a:lnTo>
                  <a:lnTo>
                    <a:pt x="136" y="30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28" y="30"/>
                  </a:lnTo>
                  <a:lnTo>
                    <a:pt x="120" y="24"/>
                  </a:lnTo>
                  <a:lnTo>
                    <a:pt x="112" y="18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12" y="10"/>
                  </a:lnTo>
                  <a:lnTo>
                    <a:pt x="122" y="8"/>
                  </a:lnTo>
                  <a:lnTo>
                    <a:pt x="128" y="10"/>
                  </a:lnTo>
                  <a:lnTo>
                    <a:pt x="134" y="12"/>
                  </a:lnTo>
                  <a:close/>
                  <a:moveTo>
                    <a:pt x="14" y="132"/>
                  </a:moveTo>
                  <a:lnTo>
                    <a:pt x="14" y="132"/>
                  </a:lnTo>
                  <a:lnTo>
                    <a:pt x="10" y="126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106"/>
                  </a:lnTo>
                  <a:lnTo>
                    <a:pt x="28" y="114"/>
                  </a:lnTo>
                  <a:lnTo>
                    <a:pt x="36" y="122"/>
                  </a:lnTo>
                  <a:lnTo>
                    <a:pt x="46" y="130"/>
                  </a:lnTo>
                  <a:lnTo>
                    <a:pt x="46" y="130"/>
                  </a:lnTo>
                  <a:lnTo>
                    <a:pt x="36" y="134"/>
                  </a:lnTo>
                  <a:lnTo>
                    <a:pt x="26" y="134"/>
                  </a:lnTo>
                  <a:lnTo>
                    <a:pt x="20" y="134"/>
                  </a:lnTo>
                  <a:lnTo>
                    <a:pt x="14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2"/>
            <p:cNvSpPr/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3"/>
            <p:cNvSpPr/>
            <p:nvPr/>
          </p:nvSpPr>
          <p:spPr bwMode="auto">
            <a:xfrm>
              <a:off x="1287918" y="3746539"/>
              <a:ext cx="857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8"/>
                </a:cxn>
                <a:cxn ang="0">
                  <a:pos x="52" y="16"/>
                </a:cxn>
                <a:cxn ang="0">
                  <a:pos x="54" y="26"/>
                </a:cxn>
                <a:cxn ang="0">
                  <a:pos x="0" y="26"/>
                </a:cxn>
              </a:cxnLst>
              <a:rect l="0" t="0" r="r" b="b"/>
              <a:pathLst>
                <a:path w="54" h="26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4"/>
            <p:cNvSpPr/>
            <p:nvPr/>
          </p:nvSpPr>
          <p:spPr bwMode="auto">
            <a:xfrm>
              <a:off x="1370468" y="3698914"/>
              <a:ext cx="50800" cy="47625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30" y="4"/>
                </a:cxn>
                <a:cxn ang="0">
                  <a:pos x="32" y="8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24" y="22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30" y="4"/>
                </a:cxn>
              </a:cxnLst>
              <a:rect l="0" t="0" r="r" b="b"/>
              <a:pathLst>
                <a:path w="32" h="30">
                  <a:moveTo>
                    <a:pt x="30" y="4"/>
                  </a:moveTo>
                  <a:lnTo>
                    <a:pt x="30" y="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4" y="22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5"/>
            <p:cNvSpPr/>
            <p:nvPr/>
          </p:nvSpPr>
          <p:spPr bwMode="auto">
            <a:xfrm>
              <a:off x="1221243" y="3838614"/>
              <a:ext cx="57150" cy="60325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10"/>
                </a:cxn>
                <a:cxn ang="0">
                  <a:pos x="18" y="18"/>
                </a:cxn>
                <a:cxn ang="0">
                  <a:pos x="26" y="26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26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4" y="36"/>
                </a:cxn>
              </a:cxnLst>
              <a:rect l="0" t="0" r="r" b="b"/>
              <a:pathLst>
                <a:path w="36" h="38">
                  <a:moveTo>
                    <a:pt x="4" y="36"/>
                  </a:moveTo>
                  <a:lnTo>
                    <a:pt x="4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0"/>
                  </a:lnTo>
                  <a:lnTo>
                    <a:pt x="18" y="18"/>
                  </a:lnTo>
                  <a:lnTo>
                    <a:pt x="26" y="2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6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61598" y="61052"/>
            <a:ext cx="2536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代码规范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有意义的命名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367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避免误导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也就是我们的命名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意义需要明确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，不能引入歧义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如：用变量代表【源】与【超链接】，使用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source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urls</a:t>
            </a:r>
            <a:endParaRPr lang="en-US" altLang="zh-CN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而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‘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简写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’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成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so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us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，会造成歧义，让人误理解为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‘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接下来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’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，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‘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我们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’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有意义的区分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针对不同对象，可能需要不同变量去区分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但只是简单的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a1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a2</a:t>
            </a: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a3</a:t>
            </a:r>
            <a:endParaRPr lang="en-US" altLang="zh-CN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17375E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没有实际的意义，阻塞理解</a:t>
            </a: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3362960"/>
            <a:ext cx="5559425" cy="1754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" y="1361440"/>
            <a:ext cx="339090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80" y="1361440"/>
            <a:ext cx="4530090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660" y="3362960"/>
            <a:ext cx="2645410" cy="1743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6520" y="430384"/>
            <a:ext cx="387045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meaningful naming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4"/>
          <p:cNvGrpSpPr/>
          <p:nvPr/>
        </p:nvGrpSpPr>
        <p:grpSpPr>
          <a:xfrm>
            <a:off x="3796030" y="1790700"/>
            <a:ext cx="1396365" cy="1396365"/>
            <a:chOff x="1143643" y="3614404"/>
            <a:chExt cx="365476" cy="365476"/>
          </a:xfrm>
        </p:grpSpPr>
        <p:sp>
          <p:nvSpPr>
            <p:cNvPr id="44" name="Freeform 219"/>
            <p:cNvSpPr/>
            <p:nvPr/>
          </p:nvSpPr>
          <p:spPr bwMode="auto">
            <a:xfrm>
              <a:off x="1143643" y="3614404"/>
              <a:ext cx="365476" cy="365476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1"/>
            <p:cNvSpPr>
              <a:spLocks noEditPoints="1"/>
            </p:cNvSpPr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  <a:cxn ang="0">
                  <a:pos x="52" y="64"/>
                </a:cxn>
                <a:cxn ang="0">
                  <a:pos x="60" y="46"/>
                </a:cxn>
                <a:cxn ang="0">
                  <a:pos x="80" y="38"/>
                </a:cxn>
                <a:cxn ang="0">
                  <a:pos x="90" y="40"/>
                </a:cxn>
                <a:cxn ang="0">
                  <a:pos x="104" y="54"/>
                </a:cxn>
                <a:cxn ang="0">
                  <a:pos x="52" y="64"/>
                </a:cxn>
                <a:cxn ang="0">
                  <a:pos x="134" y="12"/>
                </a:cxn>
                <a:cxn ang="0">
                  <a:pos x="136" y="22"/>
                </a:cxn>
                <a:cxn ang="0">
                  <a:pos x="134" y="38"/>
                </a:cxn>
                <a:cxn ang="0">
                  <a:pos x="128" y="30"/>
                </a:cxn>
                <a:cxn ang="0">
                  <a:pos x="112" y="18"/>
                </a:cxn>
                <a:cxn ang="0">
                  <a:pos x="104" y="14"/>
                </a:cxn>
                <a:cxn ang="0">
                  <a:pos x="122" y="8"/>
                </a:cxn>
                <a:cxn ang="0">
                  <a:pos x="134" y="12"/>
                </a:cxn>
                <a:cxn ang="0">
                  <a:pos x="14" y="132"/>
                </a:cxn>
                <a:cxn ang="0">
                  <a:pos x="10" y="118"/>
                </a:cxn>
                <a:cxn ang="0">
                  <a:pos x="18" y="96"/>
                </a:cxn>
                <a:cxn ang="0">
                  <a:pos x="22" y="106"/>
                </a:cxn>
                <a:cxn ang="0">
                  <a:pos x="36" y="122"/>
                </a:cxn>
                <a:cxn ang="0">
                  <a:pos x="46" y="130"/>
                </a:cxn>
                <a:cxn ang="0">
                  <a:pos x="26" y="134"/>
                </a:cxn>
                <a:cxn ang="0">
                  <a:pos x="14" y="13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  <a:close/>
                  <a:moveTo>
                    <a:pt x="52" y="64"/>
                  </a:moveTo>
                  <a:lnTo>
                    <a:pt x="52" y="64"/>
                  </a:lnTo>
                  <a:lnTo>
                    <a:pt x="54" y="54"/>
                  </a:lnTo>
                  <a:lnTo>
                    <a:pt x="60" y="46"/>
                  </a:lnTo>
                  <a:lnTo>
                    <a:pt x="68" y="40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90" y="40"/>
                  </a:lnTo>
                  <a:lnTo>
                    <a:pt x="98" y="46"/>
                  </a:lnTo>
                  <a:lnTo>
                    <a:pt x="104" y="54"/>
                  </a:lnTo>
                  <a:lnTo>
                    <a:pt x="106" y="64"/>
                  </a:lnTo>
                  <a:lnTo>
                    <a:pt x="52" y="64"/>
                  </a:lnTo>
                  <a:close/>
                  <a:moveTo>
                    <a:pt x="134" y="12"/>
                  </a:moveTo>
                  <a:lnTo>
                    <a:pt x="134" y="12"/>
                  </a:lnTo>
                  <a:lnTo>
                    <a:pt x="136" y="16"/>
                  </a:lnTo>
                  <a:lnTo>
                    <a:pt x="136" y="22"/>
                  </a:lnTo>
                  <a:lnTo>
                    <a:pt x="136" y="30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28" y="30"/>
                  </a:lnTo>
                  <a:lnTo>
                    <a:pt x="120" y="24"/>
                  </a:lnTo>
                  <a:lnTo>
                    <a:pt x="112" y="18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12" y="10"/>
                  </a:lnTo>
                  <a:lnTo>
                    <a:pt x="122" y="8"/>
                  </a:lnTo>
                  <a:lnTo>
                    <a:pt x="128" y="10"/>
                  </a:lnTo>
                  <a:lnTo>
                    <a:pt x="134" y="12"/>
                  </a:lnTo>
                  <a:close/>
                  <a:moveTo>
                    <a:pt x="14" y="132"/>
                  </a:moveTo>
                  <a:lnTo>
                    <a:pt x="14" y="132"/>
                  </a:lnTo>
                  <a:lnTo>
                    <a:pt x="10" y="126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106"/>
                  </a:lnTo>
                  <a:lnTo>
                    <a:pt x="28" y="114"/>
                  </a:lnTo>
                  <a:lnTo>
                    <a:pt x="36" y="122"/>
                  </a:lnTo>
                  <a:lnTo>
                    <a:pt x="46" y="130"/>
                  </a:lnTo>
                  <a:lnTo>
                    <a:pt x="46" y="130"/>
                  </a:lnTo>
                  <a:lnTo>
                    <a:pt x="36" y="134"/>
                  </a:lnTo>
                  <a:lnTo>
                    <a:pt x="26" y="134"/>
                  </a:lnTo>
                  <a:lnTo>
                    <a:pt x="20" y="134"/>
                  </a:lnTo>
                  <a:lnTo>
                    <a:pt x="14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2"/>
            <p:cNvSpPr/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3"/>
            <p:cNvSpPr/>
            <p:nvPr/>
          </p:nvSpPr>
          <p:spPr bwMode="auto">
            <a:xfrm>
              <a:off x="1287918" y="3746539"/>
              <a:ext cx="857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8"/>
                </a:cxn>
                <a:cxn ang="0">
                  <a:pos x="52" y="16"/>
                </a:cxn>
                <a:cxn ang="0">
                  <a:pos x="54" y="26"/>
                </a:cxn>
                <a:cxn ang="0">
                  <a:pos x="0" y="26"/>
                </a:cxn>
              </a:cxnLst>
              <a:rect l="0" t="0" r="r" b="b"/>
              <a:pathLst>
                <a:path w="54" h="26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4"/>
            <p:cNvSpPr/>
            <p:nvPr/>
          </p:nvSpPr>
          <p:spPr bwMode="auto">
            <a:xfrm>
              <a:off x="1370468" y="3698914"/>
              <a:ext cx="50800" cy="47625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30" y="4"/>
                </a:cxn>
                <a:cxn ang="0">
                  <a:pos x="32" y="8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24" y="22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30" y="4"/>
                </a:cxn>
              </a:cxnLst>
              <a:rect l="0" t="0" r="r" b="b"/>
              <a:pathLst>
                <a:path w="32" h="30">
                  <a:moveTo>
                    <a:pt x="30" y="4"/>
                  </a:moveTo>
                  <a:lnTo>
                    <a:pt x="30" y="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4" y="22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5"/>
            <p:cNvSpPr/>
            <p:nvPr/>
          </p:nvSpPr>
          <p:spPr bwMode="auto">
            <a:xfrm>
              <a:off x="1221243" y="3838614"/>
              <a:ext cx="57150" cy="60325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10"/>
                </a:cxn>
                <a:cxn ang="0">
                  <a:pos x="18" y="18"/>
                </a:cxn>
                <a:cxn ang="0">
                  <a:pos x="26" y="26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26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4" y="36"/>
                </a:cxn>
              </a:cxnLst>
              <a:rect l="0" t="0" r="r" b="b"/>
              <a:pathLst>
                <a:path w="36" h="38">
                  <a:moveTo>
                    <a:pt x="4" y="36"/>
                  </a:moveTo>
                  <a:lnTo>
                    <a:pt x="4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0"/>
                  </a:lnTo>
                  <a:lnTo>
                    <a:pt x="18" y="18"/>
                  </a:lnTo>
                  <a:lnTo>
                    <a:pt x="26" y="2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6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61598" y="61052"/>
            <a:ext cx="2536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代码规范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有意义的命名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199" name="矩形 5"/>
          <p:cNvSpPr>
            <a:spLocks noChangeArrowheads="1"/>
          </p:cNvSpPr>
          <p:nvPr/>
        </p:nvSpPr>
        <p:spPr bwMode="auto">
          <a:xfrm>
            <a:off x="251143" y="888683"/>
            <a:ext cx="8640762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可读的名字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rPr>
              <a:t>可搜索的名字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17375E"/>
              </a:solidFill>
              <a:latin typeface="Times New Roman" panose="02020603050405020304" pitchFamily="18" charset="0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477010"/>
            <a:ext cx="6656705" cy="1292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" y="3358515"/>
            <a:ext cx="6642735" cy="126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435" y="921385"/>
            <a:ext cx="4318635" cy="18478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全屏显示(16:9)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Impact</vt:lpstr>
      <vt:lpstr>Times New Roman</vt:lpstr>
      <vt:lpstr>Impact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陈子昂</cp:lastModifiedBy>
  <cp:revision>670</cp:revision>
  <dcterms:created xsi:type="dcterms:W3CDTF">2018-01-17T02:44:00Z</dcterms:created>
  <dcterms:modified xsi:type="dcterms:W3CDTF">2019-04-17T15:18:09Z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