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6" r:id="rId5"/>
    <p:sldId id="277" r:id="rId6"/>
    <p:sldId id="273" r:id="rId7"/>
    <p:sldId id="274" r:id="rId8"/>
    <p:sldId id="275" r:id="rId9"/>
    <p:sldId id="259" r:id="rId10"/>
    <p:sldId id="280" r:id="rId11"/>
    <p:sldId id="281" r:id="rId12"/>
    <p:sldId id="278" r:id="rId13"/>
    <p:sldId id="279" r:id="rId14"/>
    <p:sldId id="260" r:id="rId15"/>
    <p:sldId id="282" r:id="rId16"/>
    <p:sldId id="283" r:id="rId17"/>
    <p:sldId id="284" r:id="rId18"/>
    <p:sldId id="286" r:id="rId19"/>
    <p:sldId id="288" r:id="rId20"/>
    <p:sldId id="262" r:id="rId21"/>
    <p:sldId id="287" r:id="rId22"/>
    <p:sldId id="265" r:id="rId23"/>
    <p:sldId id="266" r:id="rId24"/>
    <p:sldId id="290" r:id="rId25"/>
    <p:sldId id="267" r:id="rId26"/>
    <p:sldId id="291" r:id="rId27"/>
    <p:sldId id="292" r:id="rId28"/>
    <p:sldId id="268" r:id="rId29"/>
    <p:sldId id="271" r:id="rId30"/>
    <p:sldId id="293" r:id="rId31"/>
    <p:sldId id="294" r:id="rId32"/>
    <p:sldId id="295" r:id="rId33"/>
    <p:sldId id="296" r:id="rId34"/>
    <p:sldId id="272" r:id="rId35"/>
    <p:sldId id="298"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3" autoAdjust="0"/>
    <p:restoredTop sz="94660"/>
  </p:normalViewPr>
  <p:slideViewPr>
    <p:cSldViewPr snapToGrid="0">
      <p:cViewPr varScale="1">
        <p:scale>
          <a:sx n="52" d="100"/>
          <a:sy n="52" d="100"/>
        </p:scale>
        <p:origin x="1090"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D19BAF-6A5D-A033-0C5C-173C363A473B}"/>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en-US"/>
          </a:p>
        </p:txBody>
      </p:sp>
      <p:sp>
        <p:nvSpPr>
          <p:cNvPr id="3" name="Subtítulo 2">
            <a:extLst>
              <a:ext uri="{FF2B5EF4-FFF2-40B4-BE49-F238E27FC236}">
                <a16:creationId xmlns:a16="http://schemas.microsoft.com/office/drawing/2014/main" id="{33E1E0AF-E849-0A4B-205D-378417FB17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a:p>
        </p:txBody>
      </p:sp>
      <p:sp>
        <p:nvSpPr>
          <p:cNvPr id="4" name="Espaço Reservado para Data 3">
            <a:extLst>
              <a:ext uri="{FF2B5EF4-FFF2-40B4-BE49-F238E27FC236}">
                <a16:creationId xmlns:a16="http://schemas.microsoft.com/office/drawing/2014/main" id="{EE386F1B-7219-CCFD-9C33-5AA637196B06}"/>
              </a:ext>
            </a:extLst>
          </p:cNvPr>
          <p:cNvSpPr>
            <a:spLocks noGrp="1"/>
          </p:cNvSpPr>
          <p:nvPr>
            <p:ph type="dt" sz="half" idx="10"/>
          </p:nvPr>
        </p:nvSpPr>
        <p:spPr/>
        <p:txBody>
          <a:bodyPr/>
          <a:lstStyle/>
          <a:p>
            <a:fld id="{2B2FDDBB-B3AB-4E67-BB97-0660F38C57A0}" type="datetimeFigureOut">
              <a:rPr lang="en-US" smtClean="0"/>
              <a:t>6/17/2025</a:t>
            </a:fld>
            <a:endParaRPr lang="en-US"/>
          </a:p>
        </p:txBody>
      </p:sp>
      <p:sp>
        <p:nvSpPr>
          <p:cNvPr id="5" name="Espaço Reservado para Rodapé 4">
            <a:extLst>
              <a:ext uri="{FF2B5EF4-FFF2-40B4-BE49-F238E27FC236}">
                <a16:creationId xmlns:a16="http://schemas.microsoft.com/office/drawing/2014/main" id="{AE4DD18B-7B74-45E6-4F9D-DA7789345847}"/>
              </a:ext>
            </a:extLst>
          </p:cNvPr>
          <p:cNvSpPr>
            <a:spLocks noGrp="1"/>
          </p:cNvSpPr>
          <p:nvPr>
            <p:ph type="ftr" sz="quarter" idx="11"/>
          </p:nvPr>
        </p:nvSpPr>
        <p:spPr/>
        <p:txBody>
          <a:bodyPr/>
          <a:lstStyle/>
          <a:p>
            <a:endParaRPr lang="en-US"/>
          </a:p>
        </p:txBody>
      </p:sp>
      <p:sp>
        <p:nvSpPr>
          <p:cNvPr id="6" name="Espaço Reservado para Número de Slide 5">
            <a:extLst>
              <a:ext uri="{FF2B5EF4-FFF2-40B4-BE49-F238E27FC236}">
                <a16:creationId xmlns:a16="http://schemas.microsoft.com/office/drawing/2014/main" id="{3CBBB66E-D265-904D-E4BB-7EC91300B999}"/>
              </a:ext>
            </a:extLst>
          </p:cNvPr>
          <p:cNvSpPr>
            <a:spLocks noGrp="1"/>
          </p:cNvSpPr>
          <p:nvPr>
            <p:ph type="sldNum" sz="quarter" idx="12"/>
          </p:nvPr>
        </p:nvSpPr>
        <p:spPr/>
        <p:txBody>
          <a:bodyPr/>
          <a:lstStyle/>
          <a:p>
            <a:fld id="{C51F7543-99EA-43EB-8E32-5E1399BC09CF}" type="slidenum">
              <a:rPr lang="en-US" smtClean="0"/>
              <a:t>‹nº›</a:t>
            </a:fld>
            <a:endParaRPr lang="en-US"/>
          </a:p>
        </p:txBody>
      </p:sp>
    </p:spTree>
    <p:extLst>
      <p:ext uri="{BB962C8B-B14F-4D97-AF65-F5344CB8AC3E}">
        <p14:creationId xmlns:p14="http://schemas.microsoft.com/office/powerpoint/2010/main" val="1589681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8DCA63-D2C2-3552-B6B4-342D8B4B48C6}"/>
              </a:ext>
            </a:extLst>
          </p:cNvPr>
          <p:cNvSpPr>
            <a:spLocks noGrp="1"/>
          </p:cNvSpPr>
          <p:nvPr>
            <p:ph type="title"/>
          </p:nvPr>
        </p:nvSpPr>
        <p:spPr/>
        <p:txBody>
          <a:bodyPr/>
          <a:lstStyle/>
          <a:p>
            <a:r>
              <a:rPr lang="pt-BR"/>
              <a:t>Clique para editar o título Mestre</a:t>
            </a:r>
            <a:endParaRPr lang="en-US"/>
          </a:p>
        </p:txBody>
      </p:sp>
      <p:sp>
        <p:nvSpPr>
          <p:cNvPr id="3" name="Espaço Reservado para Texto Vertical 2">
            <a:extLst>
              <a:ext uri="{FF2B5EF4-FFF2-40B4-BE49-F238E27FC236}">
                <a16:creationId xmlns:a16="http://schemas.microsoft.com/office/drawing/2014/main" id="{EF68805E-96DD-7B14-EEA6-F651AA3C35C2}"/>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Data 3">
            <a:extLst>
              <a:ext uri="{FF2B5EF4-FFF2-40B4-BE49-F238E27FC236}">
                <a16:creationId xmlns:a16="http://schemas.microsoft.com/office/drawing/2014/main" id="{15E5D434-8D06-A3BB-7D3D-3ABF93E2EB45}"/>
              </a:ext>
            </a:extLst>
          </p:cNvPr>
          <p:cNvSpPr>
            <a:spLocks noGrp="1"/>
          </p:cNvSpPr>
          <p:nvPr>
            <p:ph type="dt" sz="half" idx="10"/>
          </p:nvPr>
        </p:nvSpPr>
        <p:spPr/>
        <p:txBody>
          <a:bodyPr/>
          <a:lstStyle/>
          <a:p>
            <a:fld id="{2B2FDDBB-B3AB-4E67-BB97-0660F38C57A0}" type="datetimeFigureOut">
              <a:rPr lang="en-US" smtClean="0"/>
              <a:t>6/17/2025</a:t>
            </a:fld>
            <a:endParaRPr lang="en-US"/>
          </a:p>
        </p:txBody>
      </p:sp>
      <p:sp>
        <p:nvSpPr>
          <p:cNvPr id="5" name="Espaço Reservado para Rodapé 4">
            <a:extLst>
              <a:ext uri="{FF2B5EF4-FFF2-40B4-BE49-F238E27FC236}">
                <a16:creationId xmlns:a16="http://schemas.microsoft.com/office/drawing/2014/main" id="{4FABC132-E892-5B98-1EF5-B9599B16FE72}"/>
              </a:ext>
            </a:extLst>
          </p:cNvPr>
          <p:cNvSpPr>
            <a:spLocks noGrp="1"/>
          </p:cNvSpPr>
          <p:nvPr>
            <p:ph type="ftr" sz="quarter" idx="11"/>
          </p:nvPr>
        </p:nvSpPr>
        <p:spPr/>
        <p:txBody>
          <a:bodyPr/>
          <a:lstStyle/>
          <a:p>
            <a:endParaRPr lang="en-US"/>
          </a:p>
        </p:txBody>
      </p:sp>
      <p:sp>
        <p:nvSpPr>
          <p:cNvPr id="6" name="Espaço Reservado para Número de Slide 5">
            <a:extLst>
              <a:ext uri="{FF2B5EF4-FFF2-40B4-BE49-F238E27FC236}">
                <a16:creationId xmlns:a16="http://schemas.microsoft.com/office/drawing/2014/main" id="{FFFB0411-905D-C366-098B-94FAFAA5CC79}"/>
              </a:ext>
            </a:extLst>
          </p:cNvPr>
          <p:cNvSpPr>
            <a:spLocks noGrp="1"/>
          </p:cNvSpPr>
          <p:nvPr>
            <p:ph type="sldNum" sz="quarter" idx="12"/>
          </p:nvPr>
        </p:nvSpPr>
        <p:spPr/>
        <p:txBody>
          <a:bodyPr/>
          <a:lstStyle/>
          <a:p>
            <a:fld id="{C51F7543-99EA-43EB-8E32-5E1399BC09CF}" type="slidenum">
              <a:rPr lang="en-US" smtClean="0"/>
              <a:t>‹nº›</a:t>
            </a:fld>
            <a:endParaRPr lang="en-US"/>
          </a:p>
        </p:txBody>
      </p:sp>
    </p:spTree>
    <p:extLst>
      <p:ext uri="{BB962C8B-B14F-4D97-AF65-F5344CB8AC3E}">
        <p14:creationId xmlns:p14="http://schemas.microsoft.com/office/powerpoint/2010/main" val="3238703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52B7DCC-9CFF-E189-3E78-710AF4DB9E6A}"/>
              </a:ext>
            </a:extLst>
          </p:cNvPr>
          <p:cNvSpPr>
            <a:spLocks noGrp="1"/>
          </p:cNvSpPr>
          <p:nvPr>
            <p:ph type="title" orient="vert"/>
          </p:nvPr>
        </p:nvSpPr>
        <p:spPr>
          <a:xfrm>
            <a:off x="8724900" y="365125"/>
            <a:ext cx="2628900" cy="5811838"/>
          </a:xfrm>
        </p:spPr>
        <p:txBody>
          <a:bodyPr vert="eaVert"/>
          <a:lstStyle/>
          <a:p>
            <a:r>
              <a:rPr lang="pt-BR"/>
              <a:t>Clique para editar o título Mestre</a:t>
            </a:r>
            <a:endParaRPr lang="en-US"/>
          </a:p>
        </p:txBody>
      </p:sp>
      <p:sp>
        <p:nvSpPr>
          <p:cNvPr id="3" name="Espaço Reservado para Texto Vertical 2">
            <a:extLst>
              <a:ext uri="{FF2B5EF4-FFF2-40B4-BE49-F238E27FC236}">
                <a16:creationId xmlns:a16="http://schemas.microsoft.com/office/drawing/2014/main" id="{2C66DA14-7050-9102-2724-B8FB09C0CE47}"/>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Data 3">
            <a:extLst>
              <a:ext uri="{FF2B5EF4-FFF2-40B4-BE49-F238E27FC236}">
                <a16:creationId xmlns:a16="http://schemas.microsoft.com/office/drawing/2014/main" id="{62333B85-84CF-3FA6-C80F-4415B9B628CA}"/>
              </a:ext>
            </a:extLst>
          </p:cNvPr>
          <p:cNvSpPr>
            <a:spLocks noGrp="1"/>
          </p:cNvSpPr>
          <p:nvPr>
            <p:ph type="dt" sz="half" idx="10"/>
          </p:nvPr>
        </p:nvSpPr>
        <p:spPr/>
        <p:txBody>
          <a:bodyPr/>
          <a:lstStyle/>
          <a:p>
            <a:fld id="{2B2FDDBB-B3AB-4E67-BB97-0660F38C57A0}" type="datetimeFigureOut">
              <a:rPr lang="en-US" smtClean="0"/>
              <a:t>6/17/2025</a:t>
            </a:fld>
            <a:endParaRPr lang="en-US"/>
          </a:p>
        </p:txBody>
      </p:sp>
      <p:sp>
        <p:nvSpPr>
          <p:cNvPr id="5" name="Espaço Reservado para Rodapé 4">
            <a:extLst>
              <a:ext uri="{FF2B5EF4-FFF2-40B4-BE49-F238E27FC236}">
                <a16:creationId xmlns:a16="http://schemas.microsoft.com/office/drawing/2014/main" id="{650462B5-473C-AB2B-6C6F-153F4727D9D9}"/>
              </a:ext>
            </a:extLst>
          </p:cNvPr>
          <p:cNvSpPr>
            <a:spLocks noGrp="1"/>
          </p:cNvSpPr>
          <p:nvPr>
            <p:ph type="ftr" sz="quarter" idx="11"/>
          </p:nvPr>
        </p:nvSpPr>
        <p:spPr/>
        <p:txBody>
          <a:bodyPr/>
          <a:lstStyle/>
          <a:p>
            <a:endParaRPr lang="en-US"/>
          </a:p>
        </p:txBody>
      </p:sp>
      <p:sp>
        <p:nvSpPr>
          <p:cNvPr id="6" name="Espaço Reservado para Número de Slide 5">
            <a:extLst>
              <a:ext uri="{FF2B5EF4-FFF2-40B4-BE49-F238E27FC236}">
                <a16:creationId xmlns:a16="http://schemas.microsoft.com/office/drawing/2014/main" id="{4D6927E6-95EE-CFDC-FFF8-10315D0DC2C9}"/>
              </a:ext>
            </a:extLst>
          </p:cNvPr>
          <p:cNvSpPr>
            <a:spLocks noGrp="1"/>
          </p:cNvSpPr>
          <p:nvPr>
            <p:ph type="sldNum" sz="quarter" idx="12"/>
          </p:nvPr>
        </p:nvSpPr>
        <p:spPr/>
        <p:txBody>
          <a:bodyPr/>
          <a:lstStyle/>
          <a:p>
            <a:fld id="{C51F7543-99EA-43EB-8E32-5E1399BC09CF}" type="slidenum">
              <a:rPr lang="en-US" smtClean="0"/>
              <a:t>‹nº›</a:t>
            </a:fld>
            <a:endParaRPr lang="en-US"/>
          </a:p>
        </p:txBody>
      </p:sp>
    </p:spTree>
    <p:extLst>
      <p:ext uri="{BB962C8B-B14F-4D97-AF65-F5344CB8AC3E}">
        <p14:creationId xmlns:p14="http://schemas.microsoft.com/office/powerpoint/2010/main" val="4052363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BE62EA-597C-C258-0029-6B60EE3345C0}"/>
              </a:ext>
            </a:extLst>
          </p:cNvPr>
          <p:cNvSpPr>
            <a:spLocks noGrp="1"/>
          </p:cNvSpPr>
          <p:nvPr>
            <p:ph type="title"/>
          </p:nvPr>
        </p:nvSpPr>
        <p:spPr/>
        <p:txBody>
          <a:bodyPr/>
          <a:lstStyle/>
          <a:p>
            <a:r>
              <a:rPr lang="pt-BR"/>
              <a:t>Clique para editar o título Mestre</a:t>
            </a:r>
            <a:endParaRPr lang="en-US"/>
          </a:p>
        </p:txBody>
      </p:sp>
      <p:sp>
        <p:nvSpPr>
          <p:cNvPr id="3" name="Espaço Reservado para Conteúdo 2">
            <a:extLst>
              <a:ext uri="{FF2B5EF4-FFF2-40B4-BE49-F238E27FC236}">
                <a16:creationId xmlns:a16="http://schemas.microsoft.com/office/drawing/2014/main" id="{C290B0B9-7C94-F2BC-485E-EAE5F322F7FC}"/>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Data 3">
            <a:extLst>
              <a:ext uri="{FF2B5EF4-FFF2-40B4-BE49-F238E27FC236}">
                <a16:creationId xmlns:a16="http://schemas.microsoft.com/office/drawing/2014/main" id="{C962732B-DE64-32C8-8943-D6693C15633D}"/>
              </a:ext>
            </a:extLst>
          </p:cNvPr>
          <p:cNvSpPr>
            <a:spLocks noGrp="1"/>
          </p:cNvSpPr>
          <p:nvPr>
            <p:ph type="dt" sz="half" idx="10"/>
          </p:nvPr>
        </p:nvSpPr>
        <p:spPr/>
        <p:txBody>
          <a:bodyPr/>
          <a:lstStyle/>
          <a:p>
            <a:fld id="{2B2FDDBB-B3AB-4E67-BB97-0660F38C57A0}" type="datetimeFigureOut">
              <a:rPr lang="en-US" smtClean="0"/>
              <a:t>6/17/2025</a:t>
            </a:fld>
            <a:endParaRPr lang="en-US"/>
          </a:p>
        </p:txBody>
      </p:sp>
      <p:sp>
        <p:nvSpPr>
          <p:cNvPr id="5" name="Espaço Reservado para Rodapé 4">
            <a:extLst>
              <a:ext uri="{FF2B5EF4-FFF2-40B4-BE49-F238E27FC236}">
                <a16:creationId xmlns:a16="http://schemas.microsoft.com/office/drawing/2014/main" id="{018A7AC9-8F8D-EA35-650A-8599646B66AA}"/>
              </a:ext>
            </a:extLst>
          </p:cNvPr>
          <p:cNvSpPr>
            <a:spLocks noGrp="1"/>
          </p:cNvSpPr>
          <p:nvPr>
            <p:ph type="ftr" sz="quarter" idx="11"/>
          </p:nvPr>
        </p:nvSpPr>
        <p:spPr/>
        <p:txBody>
          <a:bodyPr/>
          <a:lstStyle/>
          <a:p>
            <a:endParaRPr lang="en-US"/>
          </a:p>
        </p:txBody>
      </p:sp>
      <p:sp>
        <p:nvSpPr>
          <p:cNvPr id="6" name="Espaço Reservado para Número de Slide 5">
            <a:extLst>
              <a:ext uri="{FF2B5EF4-FFF2-40B4-BE49-F238E27FC236}">
                <a16:creationId xmlns:a16="http://schemas.microsoft.com/office/drawing/2014/main" id="{037F0EC9-277F-B3D5-883F-305755A5069A}"/>
              </a:ext>
            </a:extLst>
          </p:cNvPr>
          <p:cNvSpPr>
            <a:spLocks noGrp="1"/>
          </p:cNvSpPr>
          <p:nvPr>
            <p:ph type="sldNum" sz="quarter" idx="12"/>
          </p:nvPr>
        </p:nvSpPr>
        <p:spPr/>
        <p:txBody>
          <a:bodyPr/>
          <a:lstStyle/>
          <a:p>
            <a:fld id="{C51F7543-99EA-43EB-8E32-5E1399BC09CF}" type="slidenum">
              <a:rPr lang="en-US" smtClean="0"/>
              <a:t>‹nº›</a:t>
            </a:fld>
            <a:endParaRPr lang="en-US"/>
          </a:p>
        </p:txBody>
      </p:sp>
    </p:spTree>
    <p:extLst>
      <p:ext uri="{BB962C8B-B14F-4D97-AF65-F5344CB8AC3E}">
        <p14:creationId xmlns:p14="http://schemas.microsoft.com/office/powerpoint/2010/main" val="4048647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DF98F8-A79D-A6AA-20D2-3F5E1AF0FC34}"/>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en-US"/>
          </a:p>
        </p:txBody>
      </p:sp>
      <p:sp>
        <p:nvSpPr>
          <p:cNvPr id="3" name="Espaço Reservado para Texto 2">
            <a:extLst>
              <a:ext uri="{FF2B5EF4-FFF2-40B4-BE49-F238E27FC236}">
                <a16:creationId xmlns:a16="http://schemas.microsoft.com/office/drawing/2014/main" id="{7937BA74-1A37-5F2F-CAF9-C758C0DF7AA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E2F97B04-8780-FF7B-4250-B2636DA70494}"/>
              </a:ext>
            </a:extLst>
          </p:cNvPr>
          <p:cNvSpPr>
            <a:spLocks noGrp="1"/>
          </p:cNvSpPr>
          <p:nvPr>
            <p:ph type="dt" sz="half" idx="10"/>
          </p:nvPr>
        </p:nvSpPr>
        <p:spPr/>
        <p:txBody>
          <a:bodyPr/>
          <a:lstStyle/>
          <a:p>
            <a:fld id="{2B2FDDBB-B3AB-4E67-BB97-0660F38C57A0}" type="datetimeFigureOut">
              <a:rPr lang="en-US" smtClean="0"/>
              <a:t>6/17/2025</a:t>
            </a:fld>
            <a:endParaRPr lang="en-US"/>
          </a:p>
        </p:txBody>
      </p:sp>
      <p:sp>
        <p:nvSpPr>
          <p:cNvPr id="5" name="Espaço Reservado para Rodapé 4">
            <a:extLst>
              <a:ext uri="{FF2B5EF4-FFF2-40B4-BE49-F238E27FC236}">
                <a16:creationId xmlns:a16="http://schemas.microsoft.com/office/drawing/2014/main" id="{E9CFABFD-E932-46A9-E31D-3B08A65EEE59}"/>
              </a:ext>
            </a:extLst>
          </p:cNvPr>
          <p:cNvSpPr>
            <a:spLocks noGrp="1"/>
          </p:cNvSpPr>
          <p:nvPr>
            <p:ph type="ftr" sz="quarter" idx="11"/>
          </p:nvPr>
        </p:nvSpPr>
        <p:spPr/>
        <p:txBody>
          <a:bodyPr/>
          <a:lstStyle/>
          <a:p>
            <a:endParaRPr lang="en-US"/>
          </a:p>
        </p:txBody>
      </p:sp>
      <p:sp>
        <p:nvSpPr>
          <p:cNvPr id="6" name="Espaço Reservado para Número de Slide 5">
            <a:extLst>
              <a:ext uri="{FF2B5EF4-FFF2-40B4-BE49-F238E27FC236}">
                <a16:creationId xmlns:a16="http://schemas.microsoft.com/office/drawing/2014/main" id="{2D44657C-0EB3-C88F-8333-3F7E54040F4E}"/>
              </a:ext>
            </a:extLst>
          </p:cNvPr>
          <p:cNvSpPr>
            <a:spLocks noGrp="1"/>
          </p:cNvSpPr>
          <p:nvPr>
            <p:ph type="sldNum" sz="quarter" idx="12"/>
          </p:nvPr>
        </p:nvSpPr>
        <p:spPr/>
        <p:txBody>
          <a:bodyPr/>
          <a:lstStyle/>
          <a:p>
            <a:fld id="{C51F7543-99EA-43EB-8E32-5E1399BC09CF}" type="slidenum">
              <a:rPr lang="en-US" smtClean="0"/>
              <a:t>‹nº›</a:t>
            </a:fld>
            <a:endParaRPr lang="en-US"/>
          </a:p>
        </p:txBody>
      </p:sp>
    </p:spTree>
    <p:extLst>
      <p:ext uri="{BB962C8B-B14F-4D97-AF65-F5344CB8AC3E}">
        <p14:creationId xmlns:p14="http://schemas.microsoft.com/office/powerpoint/2010/main" val="1192969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0177DC-AB45-E966-D94B-E6D77B6D1865}"/>
              </a:ext>
            </a:extLst>
          </p:cNvPr>
          <p:cNvSpPr>
            <a:spLocks noGrp="1"/>
          </p:cNvSpPr>
          <p:nvPr>
            <p:ph type="title"/>
          </p:nvPr>
        </p:nvSpPr>
        <p:spPr/>
        <p:txBody>
          <a:bodyPr/>
          <a:lstStyle/>
          <a:p>
            <a:r>
              <a:rPr lang="pt-BR"/>
              <a:t>Clique para editar o título Mestre</a:t>
            </a:r>
            <a:endParaRPr lang="en-US"/>
          </a:p>
        </p:txBody>
      </p:sp>
      <p:sp>
        <p:nvSpPr>
          <p:cNvPr id="3" name="Espaço Reservado para Conteúdo 2">
            <a:extLst>
              <a:ext uri="{FF2B5EF4-FFF2-40B4-BE49-F238E27FC236}">
                <a16:creationId xmlns:a16="http://schemas.microsoft.com/office/drawing/2014/main" id="{D13430B7-CA51-DA66-A708-887A218574F7}"/>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Conteúdo 3">
            <a:extLst>
              <a:ext uri="{FF2B5EF4-FFF2-40B4-BE49-F238E27FC236}">
                <a16:creationId xmlns:a16="http://schemas.microsoft.com/office/drawing/2014/main" id="{36C9EC6F-C80F-5FB2-F670-07020DBA4A63}"/>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5" name="Espaço Reservado para Data 4">
            <a:extLst>
              <a:ext uri="{FF2B5EF4-FFF2-40B4-BE49-F238E27FC236}">
                <a16:creationId xmlns:a16="http://schemas.microsoft.com/office/drawing/2014/main" id="{4720BEBB-0E33-2F57-5EB2-9AE676AF788A}"/>
              </a:ext>
            </a:extLst>
          </p:cNvPr>
          <p:cNvSpPr>
            <a:spLocks noGrp="1"/>
          </p:cNvSpPr>
          <p:nvPr>
            <p:ph type="dt" sz="half" idx="10"/>
          </p:nvPr>
        </p:nvSpPr>
        <p:spPr/>
        <p:txBody>
          <a:bodyPr/>
          <a:lstStyle/>
          <a:p>
            <a:fld id="{2B2FDDBB-B3AB-4E67-BB97-0660F38C57A0}" type="datetimeFigureOut">
              <a:rPr lang="en-US" smtClean="0"/>
              <a:t>6/17/2025</a:t>
            </a:fld>
            <a:endParaRPr lang="en-US"/>
          </a:p>
        </p:txBody>
      </p:sp>
      <p:sp>
        <p:nvSpPr>
          <p:cNvPr id="6" name="Espaço Reservado para Rodapé 5">
            <a:extLst>
              <a:ext uri="{FF2B5EF4-FFF2-40B4-BE49-F238E27FC236}">
                <a16:creationId xmlns:a16="http://schemas.microsoft.com/office/drawing/2014/main" id="{2427CA29-C943-07AD-21C3-1DAAAD401622}"/>
              </a:ext>
            </a:extLst>
          </p:cNvPr>
          <p:cNvSpPr>
            <a:spLocks noGrp="1"/>
          </p:cNvSpPr>
          <p:nvPr>
            <p:ph type="ftr" sz="quarter" idx="11"/>
          </p:nvPr>
        </p:nvSpPr>
        <p:spPr/>
        <p:txBody>
          <a:bodyPr/>
          <a:lstStyle/>
          <a:p>
            <a:endParaRPr lang="en-US"/>
          </a:p>
        </p:txBody>
      </p:sp>
      <p:sp>
        <p:nvSpPr>
          <p:cNvPr id="7" name="Espaço Reservado para Número de Slide 6">
            <a:extLst>
              <a:ext uri="{FF2B5EF4-FFF2-40B4-BE49-F238E27FC236}">
                <a16:creationId xmlns:a16="http://schemas.microsoft.com/office/drawing/2014/main" id="{B584205A-A6F2-0C02-2359-CC5BC2A7B3AC}"/>
              </a:ext>
            </a:extLst>
          </p:cNvPr>
          <p:cNvSpPr>
            <a:spLocks noGrp="1"/>
          </p:cNvSpPr>
          <p:nvPr>
            <p:ph type="sldNum" sz="quarter" idx="12"/>
          </p:nvPr>
        </p:nvSpPr>
        <p:spPr/>
        <p:txBody>
          <a:bodyPr/>
          <a:lstStyle/>
          <a:p>
            <a:fld id="{C51F7543-99EA-43EB-8E32-5E1399BC09CF}" type="slidenum">
              <a:rPr lang="en-US" smtClean="0"/>
              <a:t>‹nº›</a:t>
            </a:fld>
            <a:endParaRPr lang="en-US"/>
          </a:p>
        </p:txBody>
      </p:sp>
    </p:spTree>
    <p:extLst>
      <p:ext uri="{BB962C8B-B14F-4D97-AF65-F5344CB8AC3E}">
        <p14:creationId xmlns:p14="http://schemas.microsoft.com/office/powerpoint/2010/main" val="2474371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5097B7-B06C-EDFE-1706-3A221C499E4C}"/>
              </a:ext>
            </a:extLst>
          </p:cNvPr>
          <p:cNvSpPr>
            <a:spLocks noGrp="1"/>
          </p:cNvSpPr>
          <p:nvPr>
            <p:ph type="title"/>
          </p:nvPr>
        </p:nvSpPr>
        <p:spPr>
          <a:xfrm>
            <a:off x="839788" y="365125"/>
            <a:ext cx="10515600" cy="1325563"/>
          </a:xfrm>
        </p:spPr>
        <p:txBody>
          <a:bodyPr/>
          <a:lstStyle/>
          <a:p>
            <a:r>
              <a:rPr lang="pt-BR"/>
              <a:t>Clique para editar o título Mestre</a:t>
            </a:r>
            <a:endParaRPr lang="en-US"/>
          </a:p>
        </p:txBody>
      </p:sp>
      <p:sp>
        <p:nvSpPr>
          <p:cNvPr id="3" name="Espaço Reservado para Texto 2">
            <a:extLst>
              <a:ext uri="{FF2B5EF4-FFF2-40B4-BE49-F238E27FC236}">
                <a16:creationId xmlns:a16="http://schemas.microsoft.com/office/drawing/2014/main" id="{FAC4CD84-0EFC-CF88-A92C-467EBBFB4C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D87B10B0-7114-B90A-5C15-30F947C2375C}"/>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5" name="Espaço Reservado para Texto 4">
            <a:extLst>
              <a:ext uri="{FF2B5EF4-FFF2-40B4-BE49-F238E27FC236}">
                <a16:creationId xmlns:a16="http://schemas.microsoft.com/office/drawing/2014/main" id="{B8A54B85-B0B7-A624-77C6-1A46F237E5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41932ACD-AFAA-EC8F-205D-E594E008F215}"/>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7" name="Espaço Reservado para Data 6">
            <a:extLst>
              <a:ext uri="{FF2B5EF4-FFF2-40B4-BE49-F238E27FC236}">
                <a16:creationId xmlns:a16="http://schemas.microsoft.com/office/drawing/2014/main" id="{C03F4025-45C9-2C27-722D-BB711606382F}"/>
              </a:ext>
            </a:extLst>
          </p:cNvPr>
          <p:cNvSpPr>
            <a:spLocks noGrp="1"/>
          </p:cNvSpPr>
          <p:nvPr>
            <p:ph type="dt" sz="half" idx="10"/>
          </p:nvPr>
        </p:nvSpPr>
        <p:spPr/>
        <p:txBody>
          <a:bodyPr/>
          <a:lstStyle/>
          <a:p>
            <a:fld id="{2B2FDDBB-B3AB-4E67-BB97-0660F38C57A0}" type="datetimeFigureOut">
              <a:rPr lang="en-US" smtClean="0"/>
              <a:t>6/17/2025</a:t>
            </a:fld>
            <a:endParaRPr lang="en-US"/>
          </a:p>
        </p:txBody>
      </p:sp>
      <p:sp>
        <p:nvSpPr>
          <p:cNvPr id="8" name="Espaço Reservado para Rodapé 7">
            <a:extLst>
              <a:ext uri="{FF2B5EF4-FFF2-40B4-BE49-F238E27FC236}">
                <a16:creationId xmlns:a16="http://schemas.microsoft.com/office/drawing/2014/main" id="{52880AA8-9E60-C154-D0E8-DF9A9B8EEEA9}"/>
              </a:ext>
            </a:extLst>
          </p:cNvPr>
          <p:cNvSpPr>
            <a:spLocks noGrp="1"/>
          </p:cNvSpPr>
          <p:nvPr>
            <p:ph type="ftr" sz="quarter" idx="11"/>
          </p:nvPr>
        </p:nvSpPr>
        <p:spPr/>
        <p:txBody>
          <a:bodyPr/>
          <a:lstStyle/>
          <a:p>
            <a:endParaRPr lang="en-US"/>
          </a:p>
        </p:txBody>
      </p:sp>
      <p:sp>
        <p:nvSpPr>
          <p:cNvPr id="9" name="Espaço Reservado para Número de Slide 8">
            <a:extLst>
              <a:ext uri="{FF2B5EF4-FFF2-40B4-BE49-F238E27FC236}">
                <a16:creationId xmlns:a16="http://schemas.microsoft.com/office/drawing/2014/main" id="{786C4FA1-2EAD-DCC0-336F-CC771FC49DC8}"/>
              </a:ext>
            </a:extLst>
          </p:cNvPr>
          <p:cNvSpPr>
            <a:spLocks noGrp="1"/>
          </p:cNvSpPr>
          <p:nvPr>
            <p:ph type="sldNum" sz="quarter" idx="12"/>
          </p:nvPr>
        </p:nvSpPr>
        <p:spPr/>
        <p:txBody>
          <a:bodyPr/>
          <a:lstStyle/>
          <a:p>
            <a:fld id="{C51F7543-99EA-43EB-8E32-5E1399BC09CF}" type="slidenum">
              <a:rPr lang="en-US" smtClean="0"/>
              <a:t>‹nº›</a:t>
            </a:fld>
            <a:endParaRPr lang="en-US"/>
          </a:p>
        </p:txBody>
      </p:sp>
    </p:spTree>
    <p:extLst>
      <p:ext uri="{BB962C8B-B14F-4D97-AF65-F5344CB8AC3E}">
        <p14:creationId xmlns:p14="http://schemas.microsoft.com/office/powerpoint/2010/main" val="1977827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28E5A8-3520-C246-5527-FEB90371CA4F}"/>
              </a:ext>
            </a:extLst>
          </p:cNvPr>
          <p:cNvSpPr>
            <a:spLocks noGrp="1"/>
          </p:cNvSpPr>
          <p:nvPr>
            <p:ph type="title"/>
          </p:nvPr>
        </p:nvSpPr>
        <p:spPr/>
        <p:txBody>
          <a:bodyPr/>
          <a:lstStyle/>
          <a:p>
            <a:r>
              <a:rPr lang="pt-BR"/>
              <a:t>Clique para editar o título Mestre</a:t>
            </a:r>
            <a:endParaRPr lang="en-US"/>
          </a:p>
        </p:txBody>
      </p:sp>
      <p:sp>
        <p:nvSpPr>
          <p:cNvPr id="3" name="Espaço Reservado para Data 2">
            <a:extLst>
              <a:ext uri="{FF2B5EF4-FFF2-40B4-BE49-F238E27FC236}">
                <a16:creationId xmlns:a16="http://schemas.microsoft.com/office/drawing/2014/main" id="{5B253FAA-ED38-872E-569F-A3386199790F}"/>
              </a:ext>
            </a:extLst>
          </p:cNvPr>
          <p:cNvSpPr>
            <a:spLocks noGrp="1"/>
          </p:cNvSpPr>
          <p:nvPr>
            <p:ph type="dt" sz="half" idx="10"/>
          </p:nvPr>
        </p:nvSpPr>
        <p:spPr/>
        <p:txBody>
          <a:bodyPr/>
          <a:lstStyle/>
          <a:p>
            <a:fld id="{2B2FDDBB-B3AB-4E67-BB97-0660F38C57A0}" type="datetimeFigureOut">
              <a:rPr lang="en-US" smtClean="0"/>
              <a:t>6/17/2025</a:t>
            </a:fld>
            <a:endParaRPr lang="en-US"/>
          </a:p>
        </p:txBody>
      </p:sp>
      <p:sp>
        <p:nvSpPr>
          <p:cNvPr id="4" name="Espaço Reservado para Rodapé 3">
            <a:extLst>
              <a:ext uri="{FF2B5EF4-FFF2-40B4-BE49-F238E27FC236}">
                <a16:creationId xmlns:a16="http://schemas.microsoft.com/office/drawing/2014/main" id="{40917121-540A-34A4-940C-F5BD61FABB3A}"/>
              </a:ext>
            </a:extLst>
          </p:cNvPr>
          <p:cNvSpPr>
            <a:spLocks noGrp="1"/>
          </p:cNvSpPr>
          <p:nvPr>
            <p:ph type="ftr" sz="quarter" idx="11"/>
          </p:nvPr>
        </p:nvSpPr>
        <p:spPr/>
        <p:txBody>
          <a:bodyPr/>
          <a:lstStyle/>
          <a:p>
            <a:endParaRPr lang="en-US"/>
          </a:p>
        </p:txBody>
      </p:sp>
      <p:sp>
        <p:nvSpPr>
          <p:cNvPr id="5" name="Espaço Reservado para Número de Slide 4">
            <a:extLst>
              <a:ext uri="{FF2B5EF4-FFF2-40B4-BE49-F238E27FC236}">
                <a16:creationId xmlns:a16="http://schemas.microsoft.com/office/drawing/2014/main" id="{BEC28D4B-0818-3482-7546-F8F2C1693A67}"/>
              </a:ext>
            </a:extLst>
          </p:cNvPr>
          <p:cNvSpPr>
            <a:spLocks noGrp="1"/>
          </p:cNvSpPr>
          <p:nvPr>
            <p:ph type="sldNum" sz="quarter" idx="12"/>
          </p:nvPr>
        </p:nvSpPr>
        <p:spPr/>
        <p:txBody>
          <a:bodyPr/>
          <a:lstStyle/>
          <a:p>
            <a:fld id="{C51F7543-99EA-43EB-8E32-5E1399BC09CF}" type="slidenum">
              <a:rPr lang="en-US" smtClean="0"/>
              <a:t>‹nº›</a:t>
            </a:fld>
            <a:endParaRPr lang="en-US"/>
          </a:p>
        </p:txBody>
      </p:sp>
    </p:spTree>
    <p:extLst>
      <p:ext uri="{BB962C8B-B14F-4D97-AF65-F5344CB8AC3E}">
        <p14:creationId xmlns:p14="http://schemas.microsoft.com/office/powerpoint/2010/main" val="3317002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7374F477-2576-8F0C-16FB-39E8B9CAAFAC}"/>
              </a:ext>
            </a:extLst>
          </p:cNvPr>
          <p:cNvSpPr>
            <a:spLocks noGrp="1"/>
          </p:cNvSpPr>
          <p:nvPr>
            <p:ph type="dt" sz="half" idx="10"/>
          </p:nvPr>
        </p:nvSpPr>
        <p:spPr/>
        <p:txBody>
          <a:bodyPr/>
          <a:lstStyle/>
          <a:p>
            <a:fld id="{2B2FDDBB-B3AB-4E67-BB97-0660F38C57A0}" type="datetimeFigureOut">
              <a:rPr lang="en-US" smtClean="0"/>
              <a:t>6/17/2025</a:t>
            </a:fld>
            <a:endParaRPr lang="en-US"/>
          </a:p>
        </p:txBody>
      </p:sp>
      <p:sp>
        <p:nvSpPr>
          <p:cNvPr id="3" name="Espaço Reservado para Rodapé 2">
            <a:extLst>
              <a:ext uri="{FF2B5EF4-FFF2-40B4-BE49-F238E27FC236}">
                <a16:creationId xmlns:a16="http://schemas.microsoft.com/office/drawing/2014/main" id="{89D65CB3-427F-35F3-4DA0-A4221C87F101}"/>
              </a:ext>
            </a:extLst>
          </p:cNvPr>
          <p:cNvSpPr>
            <a:spLocks noGrp="1"/>
          </p:cNvSpPr>
          <p:nvPr>
            <p:ph type="ftr" sz="quarter" idx="11"/>
          </p:nvPr>
        </p:nvSpPr>
        <p:spPr/>
        <p:txBody>
          <a:bodyPr/>
          <a:lstStyle/>
          <a:p>
            <a:endParaRPr lang="en-US"/>
          </a:p>
        </p:txBody>
      </p:sp>
      <p:sp>
        <p:nvSpPr>
          <p:cNvPr id="4" name="Espaço Reservado para Número de Slide 3">
            <a:extLst>
              <a:ext uri="{FF2B5EF4-FFF2-40B4-BE49-F238E27FC236}">
                <a16:creationId xmlns:a16="http://schemas.microsoft.com/office/drawing/2014/main" id="{EBAE3B4D-AF59-8390-64E7-E99FCE96D278}"/>
              </a:ext>
            </a:extLst>
          </p:cNvPr>
          <p:cNvSpPr>
            <a:spLocks noGrp="1"/>
          </p:cNvSpPr>
          <p:nvPr>
            <p:ph type="sldNum" sz="quarter" idx="12"/>
          </p:nvPr>
        </p:nvSpPr>
        <p:spPr/>
        <p:txBody>
          <a:bodyPr/>
          <a:lstStyle/>
          <a:p>
            <a:fld id="{C51F7543-99EA-43EB-8E32-5E1399BC09CF}" type="slidenum">
              <a:rPr lang="en-US" smtClean="0"/>
              <a:t>‹nº›</a:t>
            </a:fld>
            <a:endParaRPr lang="en-US"/>
          </a:p>
        </p:txBody>
      </p:sp>
    </p:spTree>
    <p:extLst>
      <p:ext uri="{BB962C8B-B14F-4D97-AF65-F5344CB8AC3E}">
        <p14:creationId xmlns:p14="http://schemas.microsoft.com/office/powerpoint/2010/main" val="3508213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FCDF90-7E0E-F2E1-54D7-37D39CFD4E8A}"/>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a:p>
        </p:txBody>
      </p:sp>
      <p:sp>
        <p:nvSpPr>
          <p:cNvPr id="3" name="Espaço Reservado para Conteúdo 2">
            <a:extLst>
              <a:ext uri="{FF2B5EF4-FFF2-40B4-BE49-F238E27FC236}">
                <a16:creationId xmlns:a16="http://schemas.microsoft.com/office/drawing/2014/main" id="{5FE7265F-58FD-5CE9-F2BA-FE04DDF35A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Texto 3">
            <a:extLst>
              <a:ext uri="{FF2B5EF4-FFF2-40B4-BE49-F238E27FC236}">
                <a16:creationId xmlns:a16="http://schemas.microsoft.com/office/drawing/2014/main" id="{41B67AF1-5C5E-3B0E-3BA0-658C4963F3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1B4F64EC-DDED-89D6-6013-45CA496D4C53}"/>
              </a:ext>
            </a:extLst>
          </p:cNvPr>
          <p:cNvSpPr>
            <a:spLocks noGrp="1"/>
          </p:cNvSpPr>
          <p:nvPr>
            <p:ph type="dt" sz="half" idx="10"/>
          </p:nvPr>
        </p:nvSpPr>
        <p:spPr/>
        <p:txBody>
          <a:bodyPr/>
          <a:lstStyle/>
          <a:p>
            <a:fld id="{2B2FDDBB-B3AB-4E67-BB97-0660F38C57A0}" type="datetimeFigureOut">
              <a:rPr lang="en-US" smtClean="0"/>
              <a:t>6/17/2025</a:t>
            </a:fld>
            <a:endParaRPr lang="en-US"/>
          </a:p>
        </p:txBody>
      </p:sp>
      <p:sp>
        <p:nvSpPr>
          <p:cNvPr id="6" name="Espaço Reservado para Rodapé 5">
            <a:extLst>
              <a:ext uri="{FF2B5EF4-FFF2-40B4-BE49-F238E27FC236}">
                <a16:creationId xmlns:a16="http://schemas.microsoft.com/office/drawing/2014/main" id="{82DC9A4A-BC7C-1B0B-A6F5-286001991195}"/>
              </a:ext>
            </a:extLst>
          </p:cNvPr>
          <p:cNvSpPr>
            <a:spLocks noGrp="1"/>
          </p:cNvSpPr>
          <p:nvPr>
            <p:ph type="ftr" sz="quarter" idx="11"/>
          </p:nvPr>
        </p:nvSpPr>
        <p:spPr/>
        <p:txBody>
          <a:bodyPr/>
          <a:lstStyle/>
          <a:p>
            <a:endParaRPr lang="en-US"/>
          </a:p>
        </p:txBody>
      </p:sp>
      <p:sp>
        <p:nvSpPr>
          <p:cNvPr id="7" name="Espaço Reservado para Número de Slide 6">
            <a:extLst>
              <a:ext uri="{FF2B5EF4-FFF2-40B4-BE49-F238E27FC236}">
                <a16:creationId xmlns:a16="http://schemas.microsoft.com/office/drawing/2014/main" id="{DF3F6EBE-1591-1D0B-3718-C2ADF0DAB9CE}"/>
              </a:ext>
            </a:extLst>
          </p:cNvPr>
          <p:cNvSpPr>
            <a:spLocks noGrp="1"/>
          </p:cNvSpPr>
          <p:nvPr>
            <p:ph type="sldNum" sz="quarter" idx="12"/>
          </p:nvPr>
        </p:nvSpPr>
        <p:spPr/>
        <p:txBody>
          <a:bodyPr/>
          <a:lstStyle/>
          <a:p>
            <a:fld id="{C51F7543-99EA-43EB-8E32-5E1399BC09CF}" type="slidenum">
              <a:rPr lang="en-US" smtClean="0"/>
              <a:t>‹nº›</a:t>
            </a:fld>
            <a:endParaRPr lang="en-US"/>
          </a:p>
        </p:txBody>
      </p:sp>
    </p:spTree>
    <p:extLst>
      <p:ext uri="{BB962C8B-B14F-4D97-AF65-F5344CB8AC3E}">
        <p14:creationId xmlns:p14="http://schemas.microsoft.com/office/powerpoint/2010/main" val="4199412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5283BF-2ECE-ACBB-1E5F-740BED8A4F03}"/>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a:p>
        </p:txBody>
      </p:sp>
      <p:sp>
        <p:nvSpPr>
          <p:cNvPr id="3" name="Espaço Reservado para Imagem 2">
            <a:extLst>
              <a:ext uri="{FF2B5EF4-FFF2-40B4-BE49-F238E27FC236}">
                <a16:creationId xmlns:a16="http://schemas.microsoft.com/office/drawing/2014/main" id="{CB683BF3-9951-03C8-E157-736CB3813A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ço Reservado para Texto 3">
            <a:extLst>
              <a:ext uri="{FF2B5EF4-FFF2-40B4-BE49-F238E27FC236}">
                <a16:creationId xmlns:a16="http://schemas.microsoft.com/office/drawing/2014/main" id="{B9A69EA6-6B05-0048-09D4-493A5AB902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9B1856F0-B670-047B-154F-0893AA11C899}"/>
              </a:ext>
            </a:extLst>
          </p:cNvPr>
          <p:cNvSpPr>
            <a:spLocks noGrp="1"/>
          </p:cNvSpPr>
          <p:nvPr>
            <p:ph type="dt" sz="half" idx="10"/>
          </p:nvPr>
        </p:nvSpPr>
        <p:spPr/>
        <p:txBody>
          <a:bodyPr/>
          <a:lstStyle/>
          <a:p>
            <a:fld id="{2B2FDDBB-B3AB-4E67-BB97-0660F38C57A0}" type="datetimeFigureOut">
              <a:rPr lang="en-US" smtClean="0"/>
              <a:t>6/17/2025</a:t>
            </a:fld>
            <a:endParaRPr lang="en-US"/>
          </a:p>
        </p:txBody>
      </p:sp>
      <p:sp>
        <p:nvSpPr>
          <p:cNvPr id="6" name="Espaço Reservado para Rodapé 5">
            <a:extLst>
              <a:ext uri="{FF2B5EF4-FFF2-40B4-BE49-F238E27FC236}">
                <a16:creationId xmlns:a16="http://schemas.microsoft.com/office/drawing/2014/main" id="{9C6A9944-941E-71F3-70B7-0E6FE14B0B9E}"/>
              </a:ext>
            </a:extLst>
          </p:cNvPr>
          <p:cNvSpPr>
            <a:spLocks noGrp="1"/>
          </p:cNvSpPr>
          <p:nvPr>
            <p:ph type="ftr" sz="quarter" idx="11"/>
          </p:nvPr>
        </p:nvSpPr>
        <p:spPr/>
        <p:txBody>
          <a:bodyPr/>
          <a:lstStyle/>
          <a:p>
            <a:endParaRPr lang="en-US"/>
          </a:p>
        </p:txBody>
      </p:sp>
      <p:sp>
        <p:nvSpPr>
          <p:cNvPr id="7" name="Espaço Reservado para Número de Slide 6">
            <a:extLst>
              <a:ext uri="{FF2B5EF4-FFF2-40B4-BE49-F238E27FC236}">
                <a16:creationId xmlns:a16="http://schemas.microsoft.com/office/drawing/2014/main" id="{7EBBE9B8-A05E-FDFD-A94B-E73D2DC06DD0}"/>
              </a:ext>
            </a:extLst>
          </p:cNvPr>
          <p:cNvSpPr>
            <a:spLocks noGrp="1"/>
          </p:cNvSpPr>
          <p:nvPr>
            <p:ph type="sldNum" sz="quarter" idx="12"/>
          </p:nvPr>
        </p:nvSpPr>
        <p:spPr/>
        <p:txBody>
          <a:bodyPr/>
          <a:lstStyle/>
          <a:p>
            <a:fld id="{C51F7543-99EA-43EB-8E32-5E1399BC09CF}" type="slidenum">
              <a:rPr lang="en-US" smtClean="0"/>
              <a:t>‹nº›</a:t>
            </a:fld>
            <a:endParaRPr lang="en-US"/>
          </a:p>
        </p:txBody>
      </p:sp>
    </p:spTree>
    <p:extLst>
      <p:ext uri="{BB962C8B-B14F-4D97-AF65-F5344CB8AC3E}">
        <p14:creationId xmlns:p14="http://schemas.microsoft.com/office/powerpoint/2010/main" val="319034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0581053C-7338-077A-374B-16656AB640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en-US"/>
          </a:p>
        </p:txBody>
      </p:sp>
      <p:sp>
        <p:nvSpPr>
          <p:cNvPr id="3" name="Espaço Reservado para Texto 2">
            <a:extLst>
              <a:ext uri="{FF2B5EF4-FFF2-40B4-BE49-F238E27FC236}">
                <a16:creationId xmlns:a16="http://schemas.microsoft.com/office/drawing/2014/main" id="{9AADA2AC-3729-7693-8424-0696F79A4D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Data 3">
            <a:extLst>
              <a:ext uri="{FF2B5EF4-FFF2-40B4-BE49-F238E27FC236}">
                <a16:creationId xmlns:a16="http://schemas.microsoft.com/office/drawing/2014/main" id="{F3078C67-6DCC-6A5F-3A6B-0ACFDF4295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B2FDDBB-B3AB-4E67-BB97-0660F38C57A0}" type="datetimeFigureOut">
              <a:rPr lang="en-US" smtClean="0"/>
              <a:t>6/17/2025</a:t>
            </a:fld>
            <a:endParaRPr lang="en-US"/>
          </a:p>
        </p:txBody>
      </p:sp>
      <p:sp>
        <p:nvSpPr>
          <p:cNvPr id="5" name="Espaço Reservado para Rodapé 4">
            <a:extLst>
              <a:ext uri="{FF2B5EF4-FFF2-40B4-BE49-F238E27FC236}">
                <a16:creationId xmlns:a16="http://schemas.microsoft.com/office/drawing/2014/main" id="{E0B8EE31-8A42-70B3-9D96-C984C7F537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Espaço Reservado para Número de Slide 5">
            <a:extLst>
              <a:ext uri="{FF2B5EF4-FFF2-40B4-BE49-F238E27FC236}">
                <a16:creationId xmlns:a16="http://schemas.microsoft.com/office/drawing/2014/main" id="{B0E169A3-5A0E-A04B-E276-681A0DB3EC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51F7543-99EA-43EB-8E32-5E1399BC09CF}" type="slidenum">
              <a:rPr lang="en-US" smtClean="0"/>
              <a:t>‹nº›</a:t>
            </a:fld>
            <a:endParaRPr lang="en-US"/>
          </a:p>
        </p:txBody>
      </p:sp>
    </p:spTree>
    <p:extLst>
      <p:ext uri="{BB962C8B-B14F-4D97-AF65-F5344CB8AC3E}">
        <p14:creationId xmlns:p14="http://schemas.microsoft.com/office/powerpoint/2010/main" val="1330436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0DD295-21C7-DACA-1C2F-0CCA0C8AD0AC}"/>
              </a:ext>
            </a:extLst>
          </p:cNvPr>
          <p:cNvSpPr>
            <a:spLocks noGrp="1"/>
          </p:cNvSpPr>
          <p:nvPr>
            <p:ph type="ctrTitle"/>
          </p:nvPr>
        </p:nvSpPr>
        <p:spPr/>
        <p:txBody>
          <a:bodyPr>
            <a:normAutofit fontScale="90000"/>
          </a:bodyPr>
          <a:lstStyle/>
          <a:p>
            <a:r>
              <a:rPr lang="pt-BR" b="1" dirty="0"/>
              <a:t>Aceleração de Ciência de Dados usando Computação Paralela</a:t>
            </a:r>
            <a:endParaRPr lang="en-US" dirty="0"/>
          </a:p>
        </p:txBody>
      </p:sp>
      <p:sp>
        <p:nvSpPr>
          <p:cNvPr id="3" name="Subtítulo 2">
            <a:extLst>
              <a:ext uri="{FF2B5EF4-FFF2-40B4-BE49-F238E27FC236}">
                <a16:creationId xmlns:a16="http://schemas.microsoft.com/office/drawing/2014/main" id="{68A7A23D-A851-3004-AD80-0956F11D5973}"/>
              </a:ext>
            </a:extLst>
          </p:cNvPr>
          <p:cNvSpPr>
            <a:spLocks noGrp="1"/>
          </p:cNvSpPr>
          <p:nvPr>
            <p:ph type="subTitle" idx="1"/>
          </p:nvPr>
        </p:nvSpPr>
        <p:spPr/>
        <p:txBody>
          <a:bodyPr>
            <a:normAutofit lnSpcReduction="10000"/>
          </a:bodyPr>
          <a:lstStyle/>
          <a:p>
            <a:r>
              <a:rPr lang="pt-BR" dirty="0"/>
              <a:t>André Messina</a:t>
            </a:r>
          </a:p>
          <a:p>
            <a:r>
              <a:rPr lang="pt-BR" dirty="0"/>
              <a:t>César Sibila</a:t>
            </a:r>
          </a:p>
          <a:p>
            <a:r>
              <a:rPr lang="pt-BR" dirty="0"/>
              <a:t>Enzo </a:t>
            </a:r>
            <a:r>
              <a:rPr lang="pt-BR" dirty="0" err="1"/>
              <a:t>Takida</a:t>
            </a:r>
            <a:endParaRPr lang="pt-BR" dirty="0"/>
          </a:p>
          <a:p>
            <a:r>
              <a:rPr lang="pt-BR" dirty="0"/>
              <a:t>Willian Fernandez</a:t>
            </a:r>
          </a:p>
        </p:txBody>
      </p:sp>
    </p:spTree>
    <p:extLst>
      <p:ext uri="{BB962C8B-B14F-4D97-AF65-F5344CB8AC3E}">
        <p14:creationId xmlns:p14="http://schemas.microsoft.com/office/powerpoint/2010/main" val="3308335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FE4C5D65-7835-D58E-E6E0-81EBE6817132}"/>
              </a:ext>
            </a:extLst>
          </p:cNvPr>
          <p:cNvSpPr>
            <a:spLocks noGrp="1"/>
          </p:cNvSpPr>
          <p:nvPr>
            <p:ph idx="1"/>
          </p:nvPr>
        </p:nvSpPr>
        <p:spPr>
          <a:xfrm>
            <a:off x="838200" y="340518"/>
            <a:ext cx="10515600" cy="6176963"/>
          </a:xfrm>
        </p:spPr>
        <p:txBody>
          <a:bodyPr/>
          <a:lstStyle/>
          <a:p>
            <a:pPr marL="0" indent="0">
              <a:buNone/>
            </a:pPr>
            <a:r>
              <a:rPr lang="pt-BR" dirty="0"/>
              <a:t>Uma GPU é projetada para executar a mesma tarefa simples em um volume massivo de dados ao mesmo tempo. Seu fluxo de trabalho é otimizado para </a:t>
            </a:r>
            <a:r>
              <a:rPr lang="pt-BR" b="1" dirty="0"/>
              <a:t>alta vazão</a:t>
            </a:r>
          </a:p>
          <a:p>
            <a:pPr marL="0" indent="0">
              <a:buNone/>
            </a:pPr>
            <a:r>
              <a:rPr lang="pt-BR" dirty="0"/>
              <a:t>A CPU (o general) agrupa a tarefa a ser feita aleatória num programa simples chamado </a:t>
            </a:r>
            <a:r>
              <a:rPr lang="pt-BR" b="1" dirty="0"/>
              <a:t>kernel</a:t>
            </a:r>
            <a:r>
              <a:rPr lang="pt-BR" dirty="0"/>
              <a:t>. Ela também agrupa todos os dados necessários Todo este pacote é enviado de uma vez para a GPU. Este envio tem um custo, é o </a:t>
            </a:r>
            <a:r>
              <a:rPr lang="pt-BR" i="1" dirty="0"/>
              <a:t>overhead</a:t>
            </a:r>
            <a:r>
              <a:rPr lang="pt-BR" dirty="0"/>
              <a:t>.</a:t>
            </a:r>
            <a:endParaRPr lang="pt-BR" b="1" dirty="0"/>
          </a:p>
          <a:p>
            <a:pPr marL="0" indent="0">
              <a:buNone/>
            </a:pPr>
            <a:r>
              <a:rPr lang="pt-BR" b="1" dirty="0"/>
              <a:t>Modelo SIMT (Single </a:t>
            </a:r>
            <a:r>
              <a:rPr lang="pt-BR" b="1" dirty="0" err="1"/>
              <a:t>Instruction</a:t>
            </a:r>
            <a:r>
              <a:rPr lang="pt-BR" b="1" dirty="0"/>
              <a:t>, </a:t>
            </a:r>
            <a:r>
              <a:rPr lang="pt-BR" b="1" dirty="0" err="1"/>
              <a:t>Multiple</a:t>
            </a:r>
            <a:r>
              <a:rPr lang="pt-BR" b="1" dirty="0"/>
              <a:t> Threads):</a:t>
            </a:r>
            <a:r>
              <a:rPr lang="pt-BR" dirty="0"/>
              <a:t> A GPU distribui o trabalho. Milhares de seus núcleos simples recebem a </a:t>
            </a:r>
            <a:r>
              <a:rPr lang="pt-BR" b="1" dirty="0"/>
              <a:t>mesma instrução</a:t>
            </a:r>
            <a:r>
              <a:rPr lang="pt-BR" dirty="0"/>
              <a:t> do kernel ao mesmo tempo. Todos os milhares de núcleos executam essa instrução simultaneamente, mas cada um atua sobre os </a:t>
            </a:r>
            <a:r>
              <a:rPr lang="pt-BR" i="1" dirty="0"/>
              <a:t>seus próprios dados</a:t>
            </a:r>
            <a:endParaRPr lang="en-US" dirty="0"/>
          </a:p>
        </p:txBody>
      </p:sp>
    </p:spTree>
    <p:extLst>
      <p:ext uri="{BB962C8B-B14F-4D97-AF65-F5344CB8AC3E}">
        <p14:creationId xmlns:p14="http://schemas.microsoft.com/office/powerpoint/2010/main" val="1575691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871173DD-C6AC-055C-520B-9BE3DAC55B34}"/>
              </a:ext>
            </a:extLst>
          </p:cNvPr>
          <p:cNvSpPr>
            <a:spLocks noGrp="1"/>
          </p:cNvSpPr>
          <p:nvPr>
            <p:ph idx="1"/>
          </p:nvPr>
        </p:nvSpPr>
        <p:spPr>
          <a:xfrm>
            <a:off x="838200" y="530942"/>
            <a:ext cx="10515600" cy="5646021"/>
          </a:xfrm>
        </p:spPr>
        <p:txBody>
          <a:bodyPr/>
          <a:lstStyle/>
          <a:p>
            <a:pPr marL="0" indent="0">
              <a:buNone/>
            </a:pPr>
            <a:r>
              <a:rPr lang="pt-BR" b="1" dirty="0"/>
              <a:t>Tolerância à Latência:</a:t>
            </a:r>
            <a:r>
              <a:rPr lang="pt-BR" dirty="0"/>
              <a:t> Se um grupo de núcleos precisa de esperar por dados da memória, a GPU não para. Ela simplesmente coloca outro grupo de núcleos que já estão prontos para trabalhar em execução. Ela é projetada para manter seus núcleos ocupados 100% do tempo, "escondendo" a latência de acessos à memória ao ter sempre outro trabalho para fazer.</a:t>
            </a:r>
          </a:p>
          <a:p>
            <a:pPr marL="0" indent="0">
              <a:buNone/>
            </a:pPr>
            <a:r>
              <a:rPr lang="pt-BR" b="1" dirty="0"/>
              <a:t>Agregação dos Resultados:</a:t>
            </a:r>
            <a:r>
              <a:rPr lang="pt-BR" dirty="0"/>
              <a:t> Ao final, os resultados de todos os milhares de </a:t>
            </a:r>
            <a:r>
              <a:rPr lang="pt-BR" i="1" dirty="0"/>
              <a:t>threads</a:t>
            </a:r>
            <a:r>
              <a:rPr lang="pt-BR" dirty="0"/>
              <a:t> são agrupados e enviados de volta para a CPU.</a:t>
            </a:r>
          </a:p>
          <a:p>
            <a:pPr marL="0" indent="0">
              <a:buNone/>
            </a:pPr>
            <a:endParaRPr lang="en-US" dirty="0"/>
          </a:p>
        </p:txBody>
      </p:sp>
    </p:spTree>
    <p:extLst>
      <p:ext uri="{BB962C8B-B14F-4D97-AF65-F5344CB8AC3E}">
        <p14:creationId xmlns:p14="http://schemas.microsoft.com/office/powerpoint/2010/main" val="2253506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2FDA69-8024-7100-C0EC-59D9B74EF23C}"/>
              </a:ext>
            </a:extLst>
          </p:cNvPr>
          <p:cNvSpPr>
            <a:spLocks noGrp="1"/>
          </p:cNvSpPr>
          <p:nvPr>
            <p:ph type="title"/>
          </p:nvPr>
        </p:nvSpPr>
        <p:spPr/>
        <p:txBody>
          <a:bodyPr/>
          <a:lstStyle/>
          <a:p>
            <a:r>
              <a:rPr lang="pt-BR" dirty="0"/>
              <a:t>Mantendo a nossa analogia de antes</a:t>
            </a:r>
            <a:endParaRPr lang="en-US" dirty="0"/>
          </a:p>
        </p:txBody>
      </p:sp>
      <p:sp>
        <p:nvSpPr>
          <p:cNvPr id="3" name="Espaço Reservado para Conteúdo 2">
            <a:extLst>
              <a:ext uri="{FF2B5EF4-FFF2-40B4-BE49-F238E27FC236}">
                <a16:creationId xmlns:a16="http://schemas.microsoft.com/office/drawing/2014/main" id="{0738FCB9-91AF-A01D-F348-831207B0D7E5}"/>
              </a:ext>
            </a:extLst>
          </p:cNvPr>
          <p:cNvSpPr>
            <a:spLocks noGrp="1"/>
          </p:cNvSpPr>
          <p:nvPr>
            <p:ph idx="1"/>
          </p:nvPr>
        </p:nvSpPr>
        <p:spPr/>
        <p:txBody>
          <a:bodyPr/>
          <a:lstStyle/>
          <a:p>
            <a:pPr marL="0" indent="0">
              <a:buNone/>
            </a:pPr>
            <a:r>
              <a:rPr lang="pt-BR" dirty="0"/>
              <a:t>Se no lugar de você mandar 3 amigos especialistas e altamente talentosos seus fazerem algo você contratar no lugar 100 crianças, elas podem não entender direito as coisas mas se você organizar elas direitinho são MUITAS crianças fazendo alguma tarefa simples de cada vez</a:t>
            </a:r>
            <a:endParaRPr lang="en-US" dirty="0"/>
          </a:p>
        </p:txBody>
      </p:sp>
    </p:spTree>
    <p:extLst>
      <p:ext uri="{BB962C8B-B14F-4D97-AF65-F5344CB8AC3E}">
        <p14:creationId xmlns:p14="http://schemas.microsoft.com/office/powerpoint/2010/main" val="2519186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20 Kids and Counting?': TV's Dugger family expecting 20th - cleveland.com">
            <a:extLst>
              <a:ext uri="{FF2B5EF4-FFF2-40B4-BE49-F238E27FC236}">
                <a16:creationId xmlns:a16="http://schemas.microsoft.com/office/drawing/2014/main" id="{CE0B8D0B-663A-284C-BB49-57015A3BD4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3176" y="4207333"/>
            <a:ext cx="3619500" cy="2190750"/>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m 3">
            <a:extLst>
              <a:ext uri="{FF2B5EF4-FFF2-40B4-BE49-F238E27FC236}">
                <a16:creationId xmlns:a16="http://schemas.microsoft.com/office/drawing/2014/main" id="{4558FF7F-C90B-9395-5847-6D32F080BB8F}"/>
              </a:ext>
            </a:extLst>
          </p:cNvPr>
          <p:cNvPicPr>
            <a:picLocks noChangeAspect="1"/>
          </p:cNvPicPr>
          <p:nvPr/>
        </p:nvPicPr>
        <p:blipFill>
          <a:blip r:embed="rId3"/>
          <a:stretch>
            <a:fillRect/>
          </a:stretch>
        </p:blipFill>
        <p:spPr>
          <a:xfrm>
            <a:off x="946282" y="4207333"/>
            <a:ext cx="2103022" cy="2194081"/>
          </a:xfrm>
          <a:prstGeom prst="rect">
            <a:avLst/>
          </a:prstGeom>
        </p:spPr>
      </p:pic>
      <p:sp>
        <p:nvSpPr>
          <p:cNvPr id="6" name="Retângulo 5">
            <a:extLst>
              <a:ext uri="{FF2B5EF4-FFF2-40B4-BE49-F238E27FC236}">
                <a16:creationId xmlns:a16="http://schemas.microsoft.com/office/drawing/2014/main" id="{73EEEA8C-E45C-961F-9505-246B4A5266DB}"/>
              </a:ext>
            </a:extLst>
          </p:cNvPr>
          <p:cNvSpPr/>
          <p:nvPr/>
        </p:nvSpPr>
        <p:spPr>
          <a:xfrm>
            <a:off x="1464777" y="3281517"/>
            <a:ext cx="1066032" cy="523566"/>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tângulo 6">
            <a:extLst>
              <a:ext uri="{FF2B5EF4-FFF2-40B4-BE49-F238E27FC236}">
                <a16:creationId xmlns:a16="http://schemas.microsoft.com/office/drawing/2014/main" id="{DB6DAB1E-B5E4-A8EF-810C-2A1E07215D96}"/>
              </a:ext>
            </a:extLst>
          </p:cNvPr>
          <p:cNvSpPr/>
          <p:nvPr/>
        </p:nvSpPr>
        <p:spPr>
          <a:xfrm>
            <a:off x="11061290" y="198134"/>
            <a:ext cx="500448" cy="495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spaço Reservado para Conteúdo 2">
            <a:extLst>
              <a:ext uri="{FF2B5EF4-FFF2-40B4-BE49-F238E27FC236}">
                <a16:creationId xmlns:a16="http://schemas.microsoft.com/office/drawing/2014/main" id="{FC5DA7AF-1C02-F751-36B2-B8E38DE57041}"/>
              </a:ext>
            </a:extLst>
          </p:cNvPr>
          <p:cNvSpPr>
            <a:spLocks noGrp="1"/>
          </p:cNvSpPr>
          <p:nvPr>
            <p:ph idx="1"/>
          </p:nvPr>
        </p:nvSpPr>
        <p:spPr>
          <a:xfrm>
            <a:off x="5188974" y="198134"/>
            <a:ext cx="10515600" cy="523566"/>
          </a:xfrm>
        </p:spPr>
        <p:txBody>
          <a:bodyPr/>
          <a:lstStyle/>
          <a:p>
            <a:pPr marL="0" indent="0">
              <a:buNone/>
            </a:pPr>
            <a:r>
              <a:rPr lang="pt-BR" dirty="0"/>
              <a:t>Tempo passando tarefas e revisando</a:t>
            </a:r>
            <a:endParaRPr lang="en-US" dirty="0"/>
          </a:p>
        </p:txBody>
      </p:sp>
      <p:sp>
        <p:nvSpPr>
          <p:cNvPr id="9" name="Retângulo 8">
            <a:extLst>
              <a:ext uri="{FF2B5EF4-FFF2-40B4-BE49-F238E27FC236}">
                <a16:creationId xmlns:a16="http://schemas.microsoft.com/office/drawing/2014/main" id="{5BEFB539-0BF5-437C-CCA9-6A7AF15DC944}"/>
              </a:ext>
            </a:extLst>
          </p:cNvPr>
          <p:cNvSpPr/>
          <p:nvPr/>
        </p:nvSpPr>
        <p:spPr>
          <a:xfrm flipH="1">
            <a:off x="417117" y="240224"/>
            <a:ext cx="438288" cy="423453"/>
          </a:xfrm>
          <a:prstGeom prst="rect">
            <a:avLst/>
          </a:prstGeom>
          <a:solidFill>
            <a:schemeClr val="accent3">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solidFill>
            </a:endParaRPr>
          </a:p>
        </p:txBody>
      </p:sp>
      <p:sp>
        <p:nvSpPr>
          <p:cNvPr id="10" name="Espaço Reservado para Conteúdo 2">
            <a:extLst>
              <a:ext uri="{FF2B5EF4-FFF2-40B4-BE49-F238E27FC236}">
                <a16:creationId xmlns:a16="http://schemas.microsoft.com/office/drawing/2014/main" id="{1581D445-51EB-5C82-EBF6-C000AAA2A4DC}"/>
              </a:ext>
            </a:extLst>
          </p:cNvPr>
          <p:cNvSpPr txBox="1">
            <a:spLocks/>
          </p:cNvSpPr>
          <p:nvPr/>
        </p:nvSpPr>
        <p:spPr>
          <a:xfrm>
            <a:off x="838200" y="199504"/>
            <a:ext cx="3040626" cy="46417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t-BR"/>
              <a:t>Tempo Jogando lol</a:t>
            </a:r>
            <a:endParaRPr lang="en-US" dirty="0"/>
          </a:p>
        </p:txBody>
      </p:sp>
      <p:sp>
        <p:nvSpPr>
          <p:cNvPr id="11" name="Retângulo 10">
            <a:extLst>
              <a:ext uri="{FF2B5EF4-FFF2-40B4-BE49-F238E27FC236}">
                <a16:creationId xmlns:a16="http://schemas.microsoft.com/office/drawing/2014/main" id="{EC0B093D-FCE4-5F01-7A45-AD29D7974AC5}"/>
              </a:ext>
            </a:extLst>
          </p:cNvPr>
          <p:cNvSpPr/>
          <p:nvPr/>
        </p:nvSpPr>
        <p:spPr>
          <a:xfrm flipH="1">
            <a:off x="1464777" y="1065928"/>
            <a:ext cx="1066032" cy="2215590"/>
          </a:xfrm>
          <a:prstGeom prst="rect">
            <a:avLst/>
          </a:prstGeom>
          <a:solidFill>
            <a:schemeClr val="accent3">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solidFill>
            </a:endParaRPr>
          </a:p>
        </p:txBody>
      </p:sp>
      <p:cxnSp>
        <p:nvCxnSpPr>
          <p:cNvPr id="12" name="Conector de Seta Reta 11">
            <a:extLst>
              <a:ext uri="{FF2B5EF4-FFF2-40B4-BE49-F238E27FC236}">
                <a16:creationId xmlns:a16="http://schemas.microsoft.com/office/drawing/2014/main" id="{F5921A58-9C57-AC5B-8B02-487551FE9BC7}"/>
              </a:ext>
            </a:extLst>
          </p:cNvPr>
          <p:cNvCxnSpPr>
            <a:cxnSpLocks/>
          </p:cNvCxnSpPr>
          <p:nvPr/>
        </p:nvCxnSpPr>
        <p:spPr>
          <a:xfrm>
            <a:off x="4148682" y="3164020"/>
            <a:ext cx="1563329" cy="0"/>
          </a:xfrm>
          <a:prstGeom prst="straightConnector1">
            <a:avLst/>
          </a:prstGeom>
          <a:ln w="76200">
            <a:tailEnd type="triangle"/>
          </a:ln>
        </p:spPr>
        <p:style>
          <a:lnRef idx="2">
            <a:schemeClr val="dk1"/>
          </a:lnRef>
          <a:fillRef idx="0">
            <a:schemeClr val="dk1"/>
          </a:fillRef>
          <a:effectRef idx="1">
            <a:schemeClr val="dk1"/>
          </a:effectRef>
          <a:fontRef idx="minor">
            <a:schemeClr val="tx1"/>
          </a:fontRef>
        </p:style>
      </p:cxnSp>
      <p:sp>
        <p:nvSpPr>
          <p:cNvPr id="13" name="Retângulo 12">
            <a:extLst>
              <a:ext uri="{FF2B5EF4-FFF2-40B4-BE49-F238E27FC236}">
                <a16:creationId xmlns:a16="http://schemas.microsoft.com/office/drawing/2014/main" id="{79F50CF6-BE7E-A039-CDF9-ACE94E49F081}"/>
              </a:ext>
            </a:extLst>
          </p:cNvPr>
          <p:cNvSpPr/>
          <p:nvPr/>
        </p:nvSpPr>
        <p:spPr>
          <a:xfrm>
            <a:off x="8339910" y="3164020"/>
            <a:ext cx="1066032" cy="523566"/>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tângulo 13">
            <a:extLst>
              <a:ext uri="{FF2B5EF4-FFF2-40B4-BE49-F238E27FC236}">
                <a16:creationId xmlns:a16="http://schemas.microsoft.com/office/drawing/2014/main" id="{DAA3687D-B2AD-F890-D35D-975200687436}"/>
              </a:ext>
            </a:extLst>
          </p:cNvPr>
          <p:cNvSpPr/>
          <p:nvPr/>
        </p:nvSpPr>
        <p:spPr>
          <a:xfrm>
            <a:off x="11061290" y="856167"/>
            <a:ext cx="500449" cy="523566"/>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Espaço Reservado para Conteúdo 2">
            <a:extLst>
              <a:ext uri="{FF2B5EF4-FFF2-40B4-BE49-F238E27FC236}">
                <a16:creationId xmlns:a16="http://schemas.microsoft.com/office/drawing/2014/main" id="{10F4F8A8-02BF-95C0-742E-E52C5A3BDD5A}"/>
              </a:ext>
            </a:extLst>
          </p:cNvPr>
          <p:cNvSpPr txBox="1">
            <a:spLocks/>
          </p:cNvSpPr>
          <p:nvPr/>
        </p:nvSpPr>
        <p:spPr>
          <a:xfrm>
            <a:off x="7770663" y="827641"/>
            <a:ext cx="10515600" cy="5235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t-BR" dirty="0"/>
              <a:t>Tempo trabalhando</a:t>
            </a:r>
            <a:endParaRPr lang="en-US" dirty="0"/>
          </a:p>
        </p:txBody>
      </p:sp>
    </p:spTree>
    <p:extLst>
      <p:ext uri="{BB962C8B-B14F-4D97-AF65-F5344CB8AC3E}">
        <p14:creationId xmlns:p14="http://schemas.microsoft.com/office/powerpoint/2010/main" val="3662694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68C814-4354-EE81-2B00-71CAF7D56173}"/>
              </a:ext>
            </a:extLst>
          </p:cNvPr>
          <p:cNvSpPr>
            <a:spLocks noGrp="1"/>
          </p:cNvSpPr>
          <p:nvPr>
            <p:ph type="title"/>
          </p:nvPr>
        </p:nvSpPr>
        <p:spPr/>
        <p:txBody>
          <a:bodyPr/>
          <a:lstStyle/>
          <a:p>
            <a:r>
              <a:rPr lang="pt-BR" dirty="0"/>
              <a:t>Simulação de Monte Carlo</a:t>
            </a:r>
            <a:endParaRPr lang="en-US" dirty="0"/>
          </a:p>
        </p:txBody>
      </p:sp>
      <p:sp>
        <p:nvSpPr>
          <p:cNvPr id="3" name="Espaço Reservado para Conteúdo 2">
            <a:extLst>
              <a:ext uri="{FF2B5EF4-FFF2-40B4-BE49-F238E27FC236}">
                <a16:creationId xmlns:a16="http://schemas.microsoft.com/office/drawing/2014/main" id="{821EC136-F128-38D6-0807-4B873CE9FDD8}"/>
              </a:ext>
            </a:extLst>
          </p:cNvPr>
          <p:cNvSpPr>
            <a:spLocks noGrp="1"/>
          </p:cNvSpPr>
          <p:nvPr>
            <p:ph idx="1"/>
          </p:nvPr>
        </p:nvSpPr>
        <p:spPr/>
        <p:txBody>
          <a:bodyPr/>
          <a:lstStyle/>
          <a:p>
            <a:pPr marL="0" indent="0">
              <a:buNone/>
            </a:pPr>
            <a:r>
              <a:rPr lang="pt-BR" dirty="0"/>
              <a:t>Qualquer método de uma classe de métodos estatísticos que se baseiam em amostragens aleatórias massivas para obter resultados numéricos. Em suma, utilizam a aleatoriedade de dados para gerar um resultado para problemas que a priori são determinísticos.</a:t>
            </a:r>
            <a:endParaRPr lang="en-US" dirty="0"/>
          </a:p>
        </p:txBody>
      </p:sp>
    </p:spTree>
    <p:extLst>
      <p:ext uri="{BB962C8B-B14F-4D97-AF65-F5344CB8AC3E}">
        <p14:creationId xmlns:p14="http://schemas.microsoft.com/office/powerpoint/2010/main" val="2462136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DCA238-992D-CE84-37F4-E61C4316FA25}"/>
              </a:ext>
            </a:extLst>
          </p:cNvPr>
          <p:cNvSpPr>
            <a:spLocks noGrp="1"/>
          </p:cNvSpPr>
          <p:nvPr>
            <p:ph type="title"/>
          </p:nvPr>
        </p:nvSpPr>
        <p:spPr/>
        <p:txBody>
          <a:bodyPr/>
          <a:lstStyle/>
          <a:p>
            <a:r>
              <a:rPr lang="pt-BR" dirty="0"/>
              <a:t>No nosso caso</a:t>
            </a:r>
            <a:endParaRPr lang="en-US" dirty="0"/>
          </a:p>
        </p:txBody>
      </p:sp>
      <p:sp>
        <p:nvSpPr>
          <p:cNvPr id="3" name="Espaço Reservado para Conteúdo 2">
            <a:extLst>
              <a:ext uri="{FF2B5EF4-FFF2-40B4-BE49-F238E27FC236}">
                <a16:creationId xmlns:a16="http://schemas.microsoft.com/office/drawing/2014/main" id="{AE6212DC-BFFF-BFEE-9A8F-8A6296061388}"/>
              </a:ext>
            </a:extLst>
          </p:cNvPr>
          <p:cNvSpPr>
            <a:spLocks noGrp="1"/>
          </p:cNvSpPr>
          <p:nvPr>
            <p:ph idx="1"/>
          </p:nvPr>
        </p:nvSpPr>
        <p:spPr>
          <a:xfrm>
            <a:off x="838200" y="1460090"/>
            <a:ext cx="10515600" cy="5032785"/>
          </a:xfrm>
        </p:spPr>
        <p:txBody>
          <a:bodyPr>
            <a:normAutofit/>
          </a:bodyPr>
          <a:lstStyle/>
          <a:p>
            <a:pPr marL="0" indent="0">
              <a:buNone/>
            </a:pPr>
            <a:r>
              <a:rPr lang="pt-BR" dirty="0"/>
              <a:t>Você tem um Ás na mão, quais as chances de você ganhar ou seu oponente ganhar se você aceitar o truco dele?</a:t>
            </a:r>
          </a:p>
          <a:p>
            <a:pPr marL="0" indent="0">
              <a:buNone/>
            </a:pPr>
            <a:r>
              <a:rPr lang="pt-BR" dirty="0"/>
              <a:t>No lugar de procurar alguma conta que facilitasse esse processo, a simulação de Monte Carlo bate a cabeça na parede varias vezes fazendo uma simulação de possível jogada do oponente, ou seja ele testaria aleatoriamente todas as possíveis cartas que o oponente teria pra nos dizer depois em quantos cenários ele ganha e quais ele perde.</a:t>
            </a:r>
          </a:p>
          <a:p>
            <a:pPr marL="0" indent="0">
              <a:buNone/>
            </a:pPr>
            <a:r>
              <a:rPr lang="pt-BR" dirty="0"/>
              <a:t>Pouco eficiente para o Truco e geralmente é usado para matemática ou física em problemas onde é difícil achar um método razoável mas é perfeito para nós que queremos mostrar como é produtivo o processamento paralelo</a:t>
            </a:r>
            <a:endParaRPr lang="en-US" dirty="0"/>
          </a:p>
        </p:txBody>
      </p:sp>
    </p:spTree>
    <p:extLst>
      <p:ext uri="{BB962C8B-B14F-4D97-AF65-F5344CB8AC3E}">
        <p14:creationId xmlns:p14="http://schemas.microsoft.com/office/powerpoint/2010/main" val="31947885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F21123-A9A3-5EA8-0864-614007135DB8}"/>
              </a:ext>
            </a:extLst>
          </p:cNvPr>
          <p:cNvSpPr>
            <a:spLocks noGrp="1"/>
          </p:cNvSpPr>
          <p:nvPr>
            <p:ph type="title"/>
          </p:nvPr>
        </p:nvSpPr>
        <p:spPr>
          <a:xfrm>
            <a:off x="762000" y="1143486"/>
            <a:ext cx="4267200" cy="1437406"/>
          </a:xfrm>
        </p:spPr>
        <p:txBody>
          <a:bodyPr anchor="t">
            <a:normAutofit/>
          </a:bodyPr>
          <a:lstStyle/>
          <a:p>
            <a:r>
              <a:rPr lang="en-US" sz="3200"/>
              <a:t>Monte Carlo Tree Search (MCTS)</a:t>
            </a:r>
          </a:p>
        </p:txBody>
      </p:sp>
      <p:cxnSp>
        <p:nvCxnSpPr>
          <p:cNvPr id="6151" name="Straight Connector 6150">
            <a:extLst>
              <a:ext uri="{FF2B5EF4-FFF2-40B4-BE49-F238E27FC236}">
                <a16:creationId xmlns:a16="http://schemas.microsoft.com/office/drawing/2014/main" id="{37C77032-C865-6057-7D7A-E2743CFA20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Espaço Reservado para Conteúdo 2">
            <a:extLst>
              <a:ext uri="{FF2B5EF4-FFF2-40B4-BE49-F238E27FC236}">
                <a16:creationId xmlns:a16="http://schemas.microsoft.com/office/drawing/2014/main" id="{A0E3C9E7-E2AC-18FD-3B39-3C99EC51403F}"/>
              </a:ext>
            </a:extLst>
          </p:cNvPr>
          <p:cNvSpPr>
            <a:spLocks noGrp="1"/>
          </p:cNvSpPr>
          <p:nvPr>
            <p:ph idx="1"/>
          </p:nvPr>
        </p:nvSpPr>
        <p:spPr>
          <a:xfrm>
            <a:off x="5825613" y="838200"/>
            <a:ext cx="5501247" cy="1866358"/>
          </a:xfrm>
        </p:spPr>
        <p:txBody>
          <a:bodyPr>
            <a:normAutofit/>
          </a:bodyPr>
          <a:lstStyle/>
          <a:p>
            <a:pPr marL="0" indent="0">
              <a:buNone/>
            </a:pPr>
            <a:r>
              <a:rPr lang="pt-BR" dirty="0"/>
              <a:t>Um modelo heurístico do Monte Carlo usado comumente para jogos de tabuleiro dada sua natureza de ignorar jogadas ruins</a:t>
            </a:r>
            <a:endParaRPr lang="en-US" dirty="0"/>
          </a:p>
        </p:txBody>
      </p:sp>
      <p:pic>
        <p:nvPicPr>
          <p:cNvPr id="6146" name="Picture 2">
            <a:extLst>
              <a:ext uri="{FF2B5EF4-FFF2-40B4-BE49-F238E27FC236}">
                <a16:creationId xmlns:a16="http://schemas.microsoft.com/office/drawing/2014/main" id="{B821345E-9A38-4B07-F6ED-48E7416DFE3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01757" y="3364824"/>
            <a:ext cx="10591800" cy="2621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7354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6DFA8944-5741-31EF-235E-14529B448203}"/>
              </a:ext>
            </a:extLst>
          </p:cNvPr>
          <p:cNvSpPr>
            <a:spLocks noGrp="1"/>
          </p:cNvSpPr>
          <p:nvPr>
            <p:ph idx="1"/>
          </p:nvPr>
        </p:nvSpPr>
        <p:spPr>
          <a:xfrm>
            <a:off x="838200" y="648929"/>
            <a:ext cx="10515600" cy="5528034"/>
          </a:xfrm>
        </p:spPr>
        <p:txBody>
          <a:bodyPr>
            <a:normAutofit fontScale="92500" lnSpcReduction="10000"/>
          </a:bodyPr>
          <a:lstStyle/>
          <a:p>
            <a:pPr marL="0" indent="0">
              <a:buNone/>
            </a:pPr>
            <a:r>
              <a:rPr lang="pt-BR" dirty="0"/>
              <a:t>O foco do MCTS está na análise dos movimentos mais promissores, expandindo a árvore de busca com base na amostragem aleatória do espaço de busca. A aplicação da busca em árvore de Monte Carlo em jogos baseia-se em muitos </a:t>
            </a:r>
            <a:r>
              <a:rPr lang="pt-BR" i="1" dirty="0" err="1"/>
              <a:t>playouts</a:t>
            </a:r>
            <a:r>
              <a:rPr lang="pt-BR" i="1" dirty="0"/>
              <a:t>,</a:t>
            </a:r>
            <a:r>
              <a:rPr lang="pt-BR" dirty="0"/>
              <a:t> também chamados de </a:t>
            </a:r>
            <a:r>
              <a:rPr lang="pt-BR" i="1" dirty="0" err="1"/>
              <a:t>roll-outs</a:t>
            </a:r>
            <a:r>
              <a:rPr lang="pt-BR" dirty="0"/>
              <a:t> . Em cada </a:t>
            </a:r>
            <a:r>
              <a:rPr lang="pt-BR" dirty="0" err="1"/>
              <a:t>playout</a:t>
            </a:r>
            <a:r>
              <a:rPr lang="pt-BR" dirty="0"/>
              <a:t>, o jogo é jogado até o final, selecionando movimentos aleatoriamente. O resultado final de cada </a:t>
            </a:r>
            <a:r>
              <a:rPr lang="pt-BR" dirty="0" err="1"/>
              <a:t>playout</a:t>
            </a:r>
            <a:r>
              <a:rPr lang="pt-BR" dirty="0"/>
              <a:t> é então usado para ponderar os nós na árvore de jogo, de modo que os nós melhores tenham maior probabilidade de serem escolhidos em </a:t>
            </a:r>
            <a:r>
              <a:rPr lang="pt-BR" dirty="0" err="1"/>
              <a:t>playouts</a:t>
            </a:r>
            <a:r>
              <a:rPr lang="pt-BR" dirty="0"/>
              <a:t> futuros.</a:t>
            </a:r>
          </a:p>
          <a:p>
            <a:pPr marL="0" indent="0">
              <a:buNone/>
            </a:pPr>
            <a:r>
              <a:rPr lang="pt-BR" dirty="0"/>
              <a:t>A maneira mais básica de usar </a:t>
            </a:r>
            <a:r>
              <a:rPr lang="pt-BR" dirty="0" err="1"/>
              <a:t>playouts</a:t>
            </a:r>
            <a:r>
              <a:rPr lang="pt-BR" dirty="0"/>
              <a:t> é aplicar o mesmo número de </a:t>
            </a:r>
            <a:r>
              <a:rPr lang="pt-BR" dirty="0" err="1"/>
              <a:t>playouts</a:t>
            </a:r>
            <a:r>
              <a:rPr lang="pt-BR" dirty="0"/>
              <a:t> após cada movimento legal do jogador atual e, em seguida, escolher o movimento que levou ao maior número de vitórias. A eficiência desse método chamado </a:t>
            </a:r>
            <a:r>
              <a:rPr lang="pt-BR" i="1" dirty="0"/>
              <a:t>Busca Pura de Monte Carlo</a:t>
            </a:r>
            <a:r>
              <a:rPr lang="pt-BR" dirty="0"/>
              <a:t>  geralmente aumenta com o tempo, à medida que mais </a:t>
            </a:r>
            <a:r>
              <a:rPr lang="pt-BR" dirty="0" err="1"/>
              <a:t>playouts</a:t>
            </a:r>
            <a:r>
              <a:rPr lang="pt-BR" dirty="0"/>
              <a:t> são atribuídos aos movimentos que frequentemente resultaram na vitória do jogador atual, de acordo com </a:t>
            </a:r>
            <a:r>
              <a:rPr lang="pt-BR" dirty="0" err="1"/>
              <a:t>playouts</a:t>
            </a:r>
            <a:r>
              <a:rPr lang="pt-BR" dirty="0"/>
              <a:t> anteriores. Cada rodada da busca em árvore de Monte Carlo consiste em quatro etapas:</a:t>
            </a:r>
            <a:endParaRPr lang="en-US" dirty="0"/>
          </a:p>
        </p:txBody>
      </p:sp>
    </p:spTree>
    <p:extLst>
      <p:ext uri="{BB962C8B-B14F-4D97-AF65-F5344CB8AC3E}">
        <p14:creationId xmlns:p14="http://schemas.microsoft.com/office/powerpoint/2010/main" val="29260600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0A9AED70-F5B2-2303-9218-662EA647856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66422" y="117116"/>
            <a:ext cx="10459156" cy="2588642"/>
          </a:xfrm>
          <a:prstGeom prst="rect">
            <a:avLst/>
          </a:prstGeom>
          <a:noFill/>
          <a:extLst>
            <a:ext uri="{909E8E84-426E-40DD-AFC4-6F175D3DCCD1}">
              <a14:hiddenFill xmlns:a14="http://schemas.microsoft.com/office/drawing/2010/main">
                <a:solidFill>
                  <a:srgbClr val="FFFFFF"/>
                </a:solidFill>
              </a14:hiddenFill>
            </a:ext>
          </a:extLst>
        </p:spPr>
      </p:pic>
      <p:sp>
        <p:nvSpPr>
          <p:cNvPr id="4" name="Espaço Reservado para Conteúdo 2">
            <a:extLst>
              <a:ext uri="{FF2B5EF4-FFF2-40B4-BE49-F238E27FC236}">
                <a16:creationId xmlns:a16="http://schemas.microsoft.com/office/drawing/2014/main" id="{0CD647CF-43E4-1CBA-6B3B-30274E6698DA}"/>
              </a:ext>
            </a:extLst>
          </p:cNvPr>
          <p:cNvSpPr txBox="1">
            <a:spLocks/>
          </p:cNvSpPr>
          <p:nvPr/>
        </p:nvSpPr>
        <p:spPr>
          <a:xfrm>
            <a:off x="289838" y="2610466"/>
            <a:ext cx="11015862" cy="4130418"/>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3800" i="1" dirty="0"/>
              <a:t>Seleção</a:t>
            </a:r>
            <a:r>
              <a:rPr lang="pt-BR" sz="3800" dirty="0"/>
              <a:t> : Comece pela raiz </a:t>
            </a:r>
            <a:r>
              <a:rPr lang="pt-BR" sz="3800" i="1" dirty="0"/>
              <a:t>R</a:t>
            </a:r>
            <a:r>
              <a:rPr lang="pt-BR" sz="3800" dirty="0"/>
              <a:t> e selecione nós filhos sucessivos até que um nó folha </a:t>
            </a:r>
            <a:r>
              <a:rPr lang="pt-BR" sz="3800" i="1" dirty="0"/>
              <a:t>L</a:t>
            </a:r>
            <a:r>
              <a:rPr lang="pt-BR" sz="3800" dirty="0"/>
              <a:t> seja alcançado. A raiz é o estado atual do jogo e uma folha é qualquer nó que tenha um filho potencial a partir do qual nenhuma simulação (</a:t>
            </a:r>
            <a:r>
              <a:rPr lang="pt-BR" sz="3800" dirty="0" err="1"/>
              <a:t>playout</a:t>
            </a:r>
            <a:r>
              <a:rPr lang="pt-BR" sz="3800" dirty="0"/>
              <a:t>) tenha sido iniciada ainda. A seção abaixo aborda mais sobre uma maneira de influenciar a escolha de nós filhos que permite que a árvore do jogo se expanda em direção aos movimentos mais promissores, o que é a essência da busca em árvore de Monte Carlo.</a:t>
            </a:r>
          </a:p>
          <a:p>
            <a:r>
              <a:rPr lang="pt-BR" sz="3800" i="1" dirty="0"/>
              <a:t>Expansão</a:t>
            </a:r>
            <a:r>
              <a:rPr lang="pt-BR" sz="3800" dirty="0"/>
              <a:t> : A menos que </a:t>
            </a:r>
            <a:r>
              <a:rPr lang="pt-BR" sz="3800" i="1" dirty="0"/>
              <a:t>L</a:t>
            </a:r>
            <a:r>
              <a:rPr lang="pt-BR" sz="3800" dirty="0"/>
              <a:t> encerre o jogo decisivamente (por exemplo, vitória/derrota/empate) para qualquer um dos jogadores, crie um (ou mais) nós filhos e escolha o nó </a:t>
            </a:r>
            <a:r>
              <a:rPr lang="pt-BR" sz="3800" i="1" dirty="0"/>
              <a:t>C</a:t>
            </a:r>
            <a:r>
              <a:rPr lang="pt-BR" sz="3800" dirty="0"/>
              <a:t> de um deles. Os nós filhos são quaisquer movimentos válidos da posição de jogo definida por </a:t>
            </a:r>
            <a:r>
              <a:rPr lang="pt-BR" sz="3800" i="1" dirty="0"/>
              <a:t>L.</a:t>
            </a:r>
            <a:endParaRPr lang="pt-BR" sz="3800" dirty="0"/>
          </a:p>
          <a:p>
            <a:r>
              <a:rPr lang="pt-BR" sz="3800" i="1" dirty="0"/>
              <a:t>Simulação</a:t>
            </a:r>
            <a:r>
              <a:rPr lang="pt-BR" sz="3800" dirty="0"/>
              <a:t> : Complete um </a:t>
            </a:r>
            <a:r>
              <a:rPr lang="pt-BR" sz="3800" dirty="0" err="1"/>
              <a:t>playout</a:t>
            </a:r>
            <a:r>
              <a:rPr lang="pt-BR" sz="3800" dirty="0"/>
              <a:t> aleatório a partir do nó </a:t>
            </a:r>
            <a:r>
              <a:rPr lang="pt-BR" sz="3800" i="1" dirty="0"/>
              <a:t>C.</a:t>
            </a:r>
            <a:r>
              <a:rPr lang="pt-BR" sz="3800" dirty="0"/>
              <a:t> Esta etapa também é chamada de </a:t>
            </a:r>
            <a:r>
              <a:rPr lang="pt-BR" sz="3800" dirty="0" err="1"/>
              <a:t>playout</a:t>
            </a:r>
            <a:r>
              <a:rPr lang="pt-BR" sz="3800" dirty="0"/>
              <a:t> ou </a:t>
            </a:r>
            <a:r>
              <a:rPr lang="pt-BR" sz="3800" dirty="0" err="1"/>
              <a:t>rollout</a:t>
            </a:r>
            <a:r>
              <a:rPr lang="pt-BR" sz="3800" dirty="0"/>
              <a:t>. Um </a:t>
            </a:r>
            <a:r>
              <a:rPr lang="pt-BR" sz="3800" dirty="0" err="1"/>
              <a:t>playout</a:t>
            </a:r>
            <a:r>
              <a:rPr lang="pt-BR" sz="3800" dirty="0"/>
              <a:t> pode ser tão simples quanto escolher movimentos aleatórios uniformes até que a partida seja decidida (por exemplo, no xadrez, a partida é vencida, perdida ou empatada).</a:t>
            </a:r>
          </a:p>
          <a:p>
            <a:r>
              <a:rPr lang="pt-BR" sz="3800" i="1" dirty="0"/>
              <a:t>Retropropagação</a:t>
            </a:r>
            <a:r>
              <a:rPr lang="pt-BR" sz="3800" dirty="0"/>
              <a:t> : use o resultado da reprodução para atualizar informações nos nós no caminho de </a:t>
            </a:r>
            <a:r>
              <a:rPr lang="pt-BR" sz="3800" i="1" dirty="0"/>
              <a:t>C</a:t>
            </a:r>
            <a:r>
              <a:rPr lang="pt-BR" sz="3800" dirty="0"/>
              <a:t> para </a:t>
            </a:r>
            <a:r>
              <a:rPr lang="pt-BR" sz="3800" i="1" dirty="0"/>
              <a:t>R.</a:t>
            </a:r>
            <a:endParaRPr lang="pt-BR" sz="3800" dirty="0"/>
          </a:p>
          <a:p>
            <a:endParaRPr lang="pt-BR" sz="1000" dirty="0"/>
          </a:p>
          <a:p>
            <a:endParaRPr lang="en-US" sz="1000" dirty="0"/>
          </a:p>
        </p:txBody>
      </p:sp>
    </p:spTree>
    <p:extLst>
      <p:ext uri="{BB962C8B-B14F-4D97-AF65-F5344CB8AC3E}">
        <p14:creationId xmlns:p14="http://schemas.microsoft.com/office/powerpoint/2010/main" val="3857984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5DFB66-8047-63B6-AEBE-4D76AE19F8A8}"/>
              </a:ext>
            </a:extLst>
          </p:cNvPr>
          <p:cNvSpPr>
            <a:spLocks noGrp="1"/>
          </p:cNvSpPr>
          <p:nvPr>
            <p:ph type="title"/>
          </p:nvPr>
        </p:nvSpPr>
        <p:spPr/>
        <p:txBody>
          <a:bodyPr/>
          <a:lstStyle/>
          <a:p>
            <a:r>
              <a:rPr lang="en-US" dirty="0"/>
              <a:t>Upper Confidence Bound 1 (</a:t>
            </a:r>
            <a:r>
              <a:rPr lang="pt-BR" dirty="0"/>
              <a:t>UCB1)</a:t>
            </a:r>
            <a:endParaRPr lang="en-US" dirty="0"/>
          </a:p>
        </p:txBody>
      </p:sp>
      <p:sp>
        <p:nvSpPr>
          <p:cNvPr id="3" name="Espaço Reservado para Conteúdo 2">
            <a:extLst>
              <a:ext uri="{FF2B5EF4-FFF2-40B4-BE49-F238E27FC236}">
                <a16:creationId xmlns:a16="http://schemas.microsoft.com/office/drawing/2014/main" id="{EF238E9F-2F78-BA14-84B4-D700F765A276}"/>
              </a:ext>
            </a:extLst>
          </p:cNvPr>
          <p:cNvSpPr>
            <a:spLocks noGrp="1"/>
          </p:cNvSpPr>
          <p:nvPr>
            <p:ph idx="1"/>
          </p:nvPr>
        </p:nvSpPr>
        <p:spPr/>
        <p:txBody>
          <a:bodyPr>
            <a:normAutofit fontScale="92500" lnSpcReduction="10000"/>
          </a:bodyPr>
          <a:lstStyle/>
          <a:p>
            <a:pPr marL="0" indent="0">
              <a:buNone/>
            </a:pPr>
            <a:r>
              <a:rPr lang="pt-BR" dirty="0"/>
              <a:t>Explorar x Explotar:</a:t>
            </a:r>
          </a:p>
          <a:p>
            <a:pPr marL="0" indent="0">
              <a:buNone/>
            </a:pPr>
            <a:endParaRPr lang="pt-BR" dirty="0"/>
          </a:p>
          <a:p>
            <a:pPr marL="0" indent="0">
              <a:buNone/>
            </a:pPr>
            <a:r>
              <a:rPr lang="pt-BR" dirty="0"/>
              <a:t>O UCB1 é o que faz o MCTS continuar procurando as jogadas no mesmo nó ou ir pra algum outro nó, exemplo se meu oponente já jogou o Zap (carta mais forte da mesa) não vale a pena eu jogar minha carta mais alta pois em um numero muito maior de cenários eu vou perder se eu fizer isso no lugar de se eu jogar minha carta mais fraca</a:t>
            </a:r>
          </a:p>
          <a:p>
            <a:pPr marL="0" indent="0">
              <a:buNone/>
            </a:pPr>
            <a:endParaRPr lang="pt-BR" dirty="0"/>
          </a:p>
          <a:p>
            <a:pPr marL="0" indent="0">
              <a:buNone/>
            </a:pPr>
            <a:r>
              <a:rPr lang="pt-BR" dirty="0"/>
              <a:t>Explotar = Continuar calculando um galho bom</a:t>
            </a:r>
          </a:p>
          <a:p>
            <a:pPr marL="0" indent="0">
              <a:buNone/>
            </a:pPr>
            <a:r>
              <a:rPr lang="pt-BR" dirty="0"/>
              <a:t>Explorar = Procurar uma jogada diferente que talvez não tenha tanto sucesso mas não sei então quem sabe</a:t>
            </a:r>
            <a:endParaRPr lang="en-US" dirty="0"/>
          </a:p>
        </p:txBody>
      </p:sp>
    </p:spTree>
    <p:extLst>
      <p:ext uri="{BB962C8B-B14F-4D97-AF65-F5344CB8AC3E}">
        <p14:creationId xmlns:p14="http://schemas.microsoft.com/office/powerpoint/2010/main" val="894474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F8BE9A2-8956-141B-BFE6-C607C93D8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E899C5E-58AE-8B4C-0FD7-51298CDFE2D0}"/>
              </a:ext>
            </a:extLst>
          </p:cNvPr>
          <p:cNvSpPr>
            <a:spLocks noGrp="1"/>
          </p:cNvSpPr>
          <p:nvPr>
            <p:ph type="title"/>
          </p:nvPr>
        </p:nvSpPr>
        <p:spPr>
          <a:xfrm>
            <a:off x="321734" y="4837132"/>
            <a:ext cx="4441995" cy="1615684"/>
          </a:xfrm>
        </p:spPr>
        <p:txBody>
          <a:bodyPr>
            <a:normAutofit fontScale="90000"/>
          </a:bodyPr>
          <a:lstStyle/>
          <a:p>
            <a:r>
              <a:rPr lang="pt-BR" sz="3700" dirty="0"/>
              <a:t>Os limites da </a:t>
            </a:r>
            <a:r>
              <a:rPr lang="pt-BR" sz="3100" dirty="0"/>
              <a:t>computação</a:t>
            </a:r>
            <a:r>
              <a:rPr lang="pt-BR" sz="3700" dirty="0"/>
              <a:t>: </a:t>
            </a:r>
            <a:br>
              <a:rPr lang="pt-BR" sz="3700" dirty="0"/>
            </a:br>
            <a:r>
              <a:rPr lang="en-US" sz="5300" dirty="0"/>
              <a:t>A Lei de Moore</a:t>
            </a:r>
            <a:endParaRPr lang="en-US" sz="3700" dirty="0"/>
          </a:p>
        </p:txBody>
      </p:sp>
      <p:pic>
        <p:nvPicPr>
          <p:cNvPr id="5" name="Imagem 4">
            <a:extLst>
              <a:ext uri="{FF2B5EF4-FFF2-40B4-BE49-F238E27FC236}">
                <a16:creationId xmlns:a16="http://schemas.microsoft.com/office/drawing/2014/main" id="{BCC7AEAC-7F56-3D48-F2BB-A9921601D768}"/>
              </a:ext>
            </a:extLst>
          </p:cNvPr>
          <p:cNvPicPr>
            <a:picLocks noChangeAspect="1"/>
          </p:cNvPicPr>
          <p:nvPr/>
        </p:nvPicPr>
        <p:blipFill>
          <a:blip r:embed="rId2"/>
          <a:srcRect r="3032"/>
          <a:stretch>
            <a:fillRect/>
          </a:stretch>
        </p:blipFill>
        <p:spPr>
          <a:xfrm>
            <a:off x="20" y="10"/>
            <a:ext cx="12191980" cy="4557776"/>
          </a:xfrm>
          <a:prstGeom prst="rect">
            <a:avLst/>
          </a:prstGeom>
        </p:spPr>
      </p:pic>
      <p:sp>
        <p:nvSpPr>
          <p:cNvPr id="3" name="Espaço Reservado para Conteúdo 2">
            <a:extLst>
              <a:ext uri="{FF2B5EF4-FFF2-40B4-BE49-F238E27FC236}">
                <a16:creationId xmlns:a16="http://schemas.microsoft.com/office/drawing/2014/main" id="{00F8D32F-BB30-506B-809F-3E6C2A1E384A}"/>
              </a:ext>
            </a:extLst>
          </p:cNvPr>
          <p:cNvSpPr>
            <a:spLocks noGrp="1"/>
          </p:cNvSpPr>
          <p:nvPr>
            <p:ph idx="1"/>
          </p:nvPr>
        </p:nvSpPr>
        <p:spPr>
          <a:xfrm>
            <a:off x="4763729" y="4689987"/>
            <a:ext cx="7009171" cy="2168013"/>
          </a:xfrm>
        </p:spPr>
        <p:txBody>
          <a:bodyPr>
            <a:normAutofit lnSpcReduction="10000"/>
          </a:bodyPr>
          <a:lstStyle/>
          <a:p>
            <a:pPr marL="0" indent="0">
              <a:buNone/>
            </a:pPr>
            <a:r>
              <a:rPr lang="pt-BR" dirty="0"/>
              <a:t>formulada por Gordon Moore, cofundador da Intel, descreve a tendência de que o número de transistores em um circuito integrado (microchip) dobra aproximadamente a cada dois anos, enquanto o custo por transistor diminui.</a:t>
            </a:r>
            <a:endParaRPr lang="en-US" dirty="0"/>
          </a:p>
        </p:txBody>
      </p:sp>
    </p:spTree>
    <p:extLst>
      <p:ext uri="{BB962C8B-B14F-4D97-AF65-F5344CB8AC3E}">
        <p14:creationId xmlns:p14="http://schemas.microsoft.com/office/powerpoint/2010/main" val="30808992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576A9F-254D-BB8E-82EC-849BB609F2B3}"/>
              </a:ext>
            </a:extLst>
          </p:cNvPr>
          <p:cNvSpPr>
            <a:spLocks noGrp="1"/>
          </p:cNvSpPr>
          <p:nvPr>
            <p:ph type="title"/>
          </p:nvPr>
        </p:nvSpPr>
        <p:spPr/>
        <p:txBody>
          <a:bodyPr/>
          <a:lstStyle/>
          <a:p>
            <a:r>
              <a:rPr lang="pt-BR" dirty="0"/>
              <a:t>Truco é um jogo imperfeito</a:t>
            </a:r>
            <a:endParaRPr lang="en-US" dirty="0"/>
          </a:p>
        </p:txBody>
      </p:sp>
      <p:sp>
        <p:nvSpPr>
          <p:cNvPr id="3" name="Espaço Reservado para Conteúdo 2">
            <a:extLst>
              <a:ext uri="{FF2B5EF4-FFF2-40B4-BE49-F238E27FC236}">
                <a16:creationId xmlns:a16="http://schemas.microsoft.com/office/drawing/2014/main" id="{CB0232AB-8DFA-4BCC-F2C5-F32418C13805}"/>
              </a:ext>
            </a:extLst>
          </p:cNvPr>
          <p:cNvSpPr>
            <a:spLocks noGrp="1"/>
          </p:cNvSpPr>
          <p:nvPr>
            <p:ph idx="1"/>
          </p:nvPr>
        </p:nvSpPr>
        <p:spPr/>
        <p:txBody>
          <a:bodyPr/>
          <a:lstStyle/>
          <a:p>
            <a:pPr marL="0" indent="0">
              <a:buNone/>
            </a:pPr>
            <a:r>
              <a:rPr lang="pt-BR" dirty="0"/>
              <a:t>Jogos perfeitos são os jogos onde todos os jogadores tem 100% de acesso a todas as informações do jogo</a:t>
            </a:r>
          </a:p>
          <a:p>
            <a:pPr marL="0" indent="0">
              <a:buNone/>
            </a:pPr>
            <a:r>
              <a:rPr lang="pt-BR" dirty="0"/>
              <a:t>Jogos imperfeitos são jogos onde os jogadores não tem acesso a todas as informações do jogo, deixando assim parte do jogo na base do achismo, truco é um jogo imperfeito dado que cada jogador tem acesso só as 3 cartas da própria mão, a pilha de cartas jogadas e ao vira</a:t>
            </a:r>
            <a:endParaRPr lang="en-US" dirty="0"/>
          </a:p>
        </p:txBody>
      </p:sp>
    </p:spTree>
    <p:extLst>
      <p:ext uri="{BB962C8B-B14F-4D97-AF65-F5344CB8AC3E}">
        <p14:creationId xmlns:p14="http://schemas.microsoft.com/office/powerpoint/2010/main" val="27536281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DE270CDE-F68C-4B24-A1CF-568DC6DA886B}"/>
              </a:ext>
            </a:extLst>
          </p:cNvPr>
          <p:cNvSpPr>
            <a:spLocks noGrp="1"/>
          </p:cNvSpPr>
          <p:nvPr>
            <p:ph idx="1"/>
          </p:nvPr>
        </p:nvSpPr>
        <p:spPr>
          <a:xfrm>
            <a:off x="838200" y="530942"/>
            <a:ext cx="10515600" cy="5646021"/>
          </a:xfrm>
        </p:spPr>
        <p:txBody>
          <a:bodyPr/>
          <a:lstStyle/>
          <a:p>
            <a:pPr marL="0" indent="0">
              <a:buNone/>
            </a:pPr>
            <a:r>
              <a:rPr lang="pt-BR" dirty="0"/>
              <a:t>Duas duplas que não podem ver as cartas um do outros</a:t>
            </a:r>
          </a:p>
          <a:p>
            <a:pPr marL="0" indent="0">
              <a:buNone/>
            </a:pPr>
            <a:r>
              <a:rPr lang="pt-BR" dirty="0"/>
              <a:t>Ambos com 3 cartas na mão inicial</a:t>
            </a:r>
          </a:p>
          <a:p>
            <a:pPr marL="0" indent="0">
              <a:buNone/>
            </a:pPr>
            <a:r>
              <a:rPr lang="pt-BR" dirty="0"/>
              <a:t>Uma carta é virada para dizer qual a carta mais forte da rodada (manilha)</a:t>
            </a:r>
          </a:p>
          <a:p>
            <a:pPr marL="0" indent="0">
              <a:buNone/>
            </a:pPr>
            <a:r>
              <a:rPr lang="pt-BR" dirty="0"/>
              <a:t>As rodadas são compostas de cada jogador jogar uma carta um de cada vez, quem jogar a maior carta ganha a rodada, ganhar 2 rodadas = ganhar 1 ponto (ou 3, 6, 9 e 12 dependendo se algum jogador pedir truco)</a:t>
            </a:r>
          </a:p>
          <a:p>
            <a:pPr marL="0" indent="0">
              <a:buNone/>
            </a:pPr>
            <a:r>
              <a:rPr lang="pt-BR" dirty="0"/>
              <a:t>Quando uma das equipes atinge 11 pontos eles podem ver a mão um do outro e escolher jogar ou correr, se correr o oponente ganha 1 ponto se jogar a rodada vale 3 pontos</a:t>
            </a:r>
          </a:p>
          <a:p>
            <a:pPr marL="0" indent="0">
              <a:buNone/>
            </a:pPr>
            <a:r>
              <a:rPr lang="pt-BR" dirty="0"/>
              <a:t>Ganha quem fizer 12+ pontos</a:t>
            </a:r>
            <a:endParaRPr lang="en-US" dirty="0"/>
          </a:p>
        </p:txBody>
      </p:sp>
    </p:spTree>
    <p:extLst>
      <p:ext uri="{BB962C8B-B14F-4D97-AF65-F5344CB8AC3E}">
        <p14:creationId xmlns:p14="http://schemas.microsoft.com/office/powerpoint/2010/main" val="41078291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35A4D3-9CEE-0DE9-0676-18A297C229AE}"/>
              </a:ext>
            </a:extLst>
          </p:cNvPr>
          <p:cNvSpPr>
            <a:spLocks noGrp="1"/>
          </p:cNvSpPr>
          <p:nvPr>
            <p:ph type="title"/>
          </p:nvPr>
        </p:nvSpPr>
        <p:spPr/>
        <p:txBody>
          <a:bodyPr/>
          <a:lstStyle/>
          <a:p>
            <a:r>
              <a:rPr lang="pt-BR" dirty="0"/>
              <a:t>Versão Linear</a:t>
            </a:r>
            <a:endParaRPr lang="en-US" dirty="0"/>
          </a:p>
        </p:txBody>
      </p:sp>
      <p:sp>
        <p:nvSpPr>
          <p:cNvPr id="4" name="Rectangle 1">
            <a:extLst>
              <a:ext uri="{FF2B5EF4-FFF2-40B4-BE49-F238E27FC236}">
                <a16:creationId xmlns:a16="http://schemas.microsoft.com/office/drawing/2014/main" id="{D59F7817-948F-8A53-252F-D67919738B5E}"/>
              </a:ext>
            </a:extLst>
          </p:cNvPr>
          <p:cNvSpPr>
            <a:spLocks noGrp="1" noChangeArrowheads="1"/>
          </p:cNvSpPr>
          <p:nvPr>
            <p:ph idx="1"/>
          </p:nvPr>
        </p:nvSpPr>
        <p:spPr bwMode="auto">
          <a:xfrm>
            <a:off x="152399" y="1598355"/>
            <a:ext cx="11612881"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err="1">
                <a:ln>
                  <a:noFill/>
                </a:ln>
                <a:solidFill>
                  <a:schemeClr val="tx1"/>
                </a:solidFill>
                <a:effectLst/>
                <a:latin typeface="Arial" panose="020B0604020202020204" pitchFamily="34" charset="0"/>
              </a:rPr>
              <a:t>Início</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O </a:t>
            </a:r>
            <a:r>
              <a:rPr kumimoji="0" lang="en-US" altLang="en-US" sz="2000" b="0" i="0" u="none" strike="noStrike" cap="none" normalizeH="0" baseline="0" dirty="0" err="1">
                <a:ln>
                  <a:noFill/>
                </a:ln>
                <a:solidFill>
                  <a:schemeClr val="tx1"/>
                </a:solidFill>
                <a:effectLst/>
                <a:latin typeface="Arial" panose="020B0604020202020204" pitchFamily="34" charset="0"/>
              </a:rPr>
              <a:t>método</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Unicode MS"/>
              </a:rPr>
              <a:t>decidir_melhor_jogada</a:t>
            </a: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err="1">
                <a:ln>
                  <a:noFill/>
                </a:ln>
                <a:solidFill>
                  <a:schemeClr val="tx1"/>
                </a:solidFill>
                <a:effectLst/>
              </a:rPr>
              <a:t>cria</a:t>
            </a:r>
            <a:r>
              <a:rPr kumimoji="0" lang="en-US" altLang="en-US" sz="2000" b="0" i="0" u="none" strike="noStrike" cap="none" normalizeH="0" baseline="0" dirty="0">
                <a:ln>
                  <a:noFill/>
                </a:ln>
                <a:solidFill>
                  <a:schemeClr val="tx1"/>
                </a:solidFill>
                <a:effectLst/>
              </a:rPr>
              <a:t> um </a:t>
            </a:r>
            <a:r>
              <a:rPr kumimoji="0" lang="en-US" altLang="en-US" sz="2000" b="0" i="0" u="none" strike="noStrike" cap="none" normalizeH="0" baseline="0" dirty="0" err="1">
                <a:ln>
                  <a:noFill/>
                </a:ln>
                <a:solidFill>
                  <a:schemeClr val="tx1"/>
                </a:solidFill>
                <a:effectLst/>
              </a:rPr>
              <a:t>nó</a:t>
            </a: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err="1">
                <a:ln>
                  <a:noFill/>
                </a:ln>
                <a:solidFill>
                  <a:schemeClr val="tx1"/>
                </a:solidFill>
                <a:effectLst/>
              </a:rPr>
              <a:t>raiz</a:t>
            </a:r>
            <a:r>
              <a:rPr kumimoji="0" lang="en-US" altLang="en-US" sz="2000" b="0" i="0" u="none" strike="noStrike" cap="none" normalizeH="0" baseline="0" dirty="0">
                <a:ln>
                  <a:noFill/>
                </a:ln>
                <a:solidFill>
                  <a:schemeClr val="tx1"/>
                </a:solidFill>
                <a:effectLst/>
              </a:rPr>
              <a:t> para a </a:t>
            </a:r>
            <a:r>
              <a:rPr kumimoji="0" lang="en-US" altLang="en-US" sz="2000" b="0" i="0" u="none" strike="noStrike" cap="none" normalizeH="0" baseline="0" dirty="0" err="1">
                <a:ln>
                  <a:noFill/>
                </a:ln>
                <a:solidFill>
                  <a:schemeClr val="tx1"/>
                </a:solidFill>
                <a:effectLst/>
              </a:rPr>
              <a:t>árvore</a:t>
            </a:r>
            <a:r>
              <a:rPr kumimoji="0" lang="en-US" altLang="en-US" sz="2000" b="0" i="0" u="none" strike="noStrike" cap="none" normalizeH="0" baseline="0" dirty="0">
                <a:ln>
                  <a:noFill/>
                </a:ln>
                <a:solidFill>
                  <a:schemeClr val="tx1"/>
                </a:solidFill>
                <a:effectLst/>
              </a:rPr>
              <a:t> de </a:t>
            </a:r>
            <a:r>
              <a:rPr kumimoji="0" lang="en-US" altLang="en-US" sz="2000" b="0" i="0" u="none" strike="noStrike" cap="none" normalizeH="0" baseline="0" dirty="0" err="1">
                <a:ln>
                  <a:noFill/>
                </a:ln>
                <a:solidFill>
                  <a:schemeClr val="tx1"/>
                </a:solidFill>
                <a:effectLst/>
              </a:rPr>
              <a:t>busca</a:t>
            </a:r>
            <a:r>
              <a:rPr kumimoji="0" lang="en-US" altLang="en-US" sz="2000" b="0" i="0" u="none" strike="noStrike" cap="none" normalizeH="0" baseline="0" dirty="0">
                <a:ln>
                  <a:noFill/>
                </a:ln>
                <a:solidFill>
                  <a:schemeClr val="tx1"/>
                </a:solidFill>
                <a:effectLst/>
              </a:rPr>
              <a:t>.</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Arial" panose="020B0604020202020204" pitchFamily="34" charset="0"/>
              </a:rPr>
              <a:t>Loop Principal:</a:t>
            </a:r>
            <a:r>
              <a:rPr kumimoji="0" lang="en-US" altLang="en-US" sz="2000" b="0" i="0" u="none" strike="noStrike" cap="none" normalizeH="0" baseline="0" dirty="0">
                <a:ln>
                  <a:noFill/>
                </a:ln>
                <a:solidFill>
                  <a:schemeClr val="tx1"/>
                </a:solidFill>
                <a:effectLst/>
                <a:latin typeface="Arial" panose="020B0604020202020204" pitchFamily="34" charset="0"/>
              </a:rPr>
              <a:t> Entra num </a:t>
            </a:r>
            <a:r>
              <a:rPr kumimoji="0" lang="en-US" altLang="en-US" sz="2000" b="0" i="0" u="none" strike="noStrike" cap="none" normalizeH="0" baseline="0" dirty="0" err="1">
                <a:ln>
                  <a:noFill/>
                </a:ln>
                <a:solidFill>
                  <a:schemeClr val="tx1"/>
                </a:solidFill>
                <a:effectLst/>
                <a:latin typeface="Arial" panose="020B0604020202020204" pitchFamily="34" charset="0"/>
              </a:rPr>
              <a:t>grande</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Unicode MS"/>
              </a:rPr>
              <a:t>for</a:t>
            </a:r>
            <a:r>
              <a:rPr kumimoji="0" lang="en-US" altLang="en-US" sz="2000" b="0" i="0" u="none" strike="noStrike" cap="none" normalizeH="0" baseline="0" dirty="0">
                <a:ln>
                  <a:noFill/>
                </a:ln>
                <a:solidFill>
                  <a:schemeClr val="tx1"/>
                </a:solidFill>
                <a:effectLst/>
              </a:rPr>
              <a:t> loop que </a:t>
            </a:r>
            <a:r>
              <a:rPr kumimoji="0" lang="en-US" altLang="en-US" sz="2000" b="0" i="0" u="none" strike="noStrike" cap="none" normalizeH="0" baseline="0" dirty="0" err="1">
                <a:ln>
                  <a:noFill/>
                </a:ln>
                <a:solidFill>
                  <a:schemeClr val="tx1"/>
                </a:solidFill>
                <a:effectLst/>
              </a:rPr>
              <a:t>executa</a:t>
            </a: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err="1">
                <a:ln>
                  <a:noFill/>
                </a:ln>
                <a:solidFill>
                  <a:schemeClr val="tx1"/>
                </a:solidFill>
                <a:effectLst/>
                <a:latin typeface="Arial Unicode MS"/>
              </a:rPr>
              <a:t>n_simulacoes</a:t>
            </a: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err="1">
                <a:ln>
                  <a:noFill/>
                </a:ln>
                <a:solidFill>
                  <a:schemeClr val="tx1"/>
                </a:solidFill>
                <a:effectLst/>
              </a:rPr>
              <a:t>vezes</a:t>
            </a:r>
            <a:r>
              <a:rPr kumimoji="0" lang="en-US" altLang="en-US" sz="20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err="1">
                <a:ln>
                  <a:noFill/>
                </a:ln>
                <a:solidFill>
                  <a:schemeClr val="tx1"/>
                </a:solidFill>
                <a:effectLst/>
                <a:latin typeface="Arial" panose="020B0604020202020204" pitchFamily="34" charset="0"/>
              </a:rPr>
              <a:t>Dentro</a:t>
            </a:r>
            <a:r>
              <a:rPr kumimoji="0" lang="en-US" altLang="en-US" sz="2000" b="1" i="0" u="none" strike="noStrike" cap="none" normalizeH="0" baseline="0" dirty="0">
                <a:ln>
                  <a:noFill/>
                </a:ln>
                <a:solidFill>
                  <a:schemeClr val="tx1"/>
                </a:solidFill>
                <a:effectLst/>
                <a:latin typeface="Arial" panose="020B0604020202020204" pitchFamily="34" charset="0"/>
              </a:rPr>
              <a:t> de </a:t>
            </a:r>
            <a:r>
              <a:rPr kumimoji="0" lang="en-US" altLang="en-US" sz="2000" b="1" i="0" u="none" strike="noStrike" cap="none" normalizeH="0" baseline="0" dirty="0" err="1">
                <a:ln>
                  <a:noFill/>
                </a:ln>
                <a:solidFill>
                  <a:schemeClr val="tx1"/>
                </a:solidFill>
                <a:effectLst/>
                <a:latin typeface="Arial" panose="020B0604020202020204" pitchFamily="34" charset="0"/>
              </a:rPr>
              <a:t>cada</a:t>
            </a:r>
            <a:r>
              <a:rPr kumimoji="0" lang="en-US" altLang="en-US" sz="2000" b="1"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err="1">
                <a:ln>
                  <a:noFill/>
                </a:ln>
                <a:solidFill>
                  <a:schemeClr val="tx1"/>
                </a:solidFill>
                <a:effectLst/>
                <a:latin typeface="Arial" panose="020B0604020202020204" pitchFamily="34" charset="0"/>
              </a:rPr>
              <a:t>iteração</a:t>
            </a:r>
            <a:r>
              <a:rPr kumimoji="0" lang="en-US" altLang="en-US" sz="2000" b="1" i="0" u="none" strike="noStrike" cap="none" normalizeH="0" baseline="0" dirty="0">
                <a:ln>
                  <a:noFill/>
                </a:ln>
                <a:solidFill>
                  <a:schemeClr val="tx1"/>
                </a:solidFill>
                <a:effectLst/>
                <a:latin typeface="Arial" panose="020B0604020202020204" pitchFamily="34" charset="0"/>
              </a:rPr>
              <a:t> do loop, o </a:t>
            </a:r>
            <a:r>
              <a:rPr kumimoji="0" lang="en-US" altLang="en-US" sz="2000" b="1" i="0" u="none" strike="noStrike" cap="none" normalizeH="0" baseline="0" dirty="0" err="1">
                <a:ln>
                  <a:noFill/>
                </a:ln>
                <a:solidFill>
                  <a:schemeClr val="tx1"/>
                </a:solidFill>
                <a:effectLst/>
                <a:latin typeface="Arial" panose="020B0604020202020204" pitchFamily="34" charset="0"/>
              </a:rPr>
              <a:t>agente</a:t>
            </a:r>
            <a:r>
              <a:rPr kumimoji="0" lang="en-US" altLang="en-US" sz="2000" b="1"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err="1">
                <a:ln>
                  <a:noFill/>
                </a:ln>
                <a:solidFill>
                  <a:schemeClr val="tx1"/>
                </a:solidFill>
                <a:effectLst/>
                <a:latin typeface="Arial" panose="020B0604020202020204" pitchFamily="34" charset="0"/>
              </a:rPr>
              <a:t>executa</a:t>
            </a:r>
            <a:r>
              <a:rPr kumimoji="0" lang="en-US" altLang="en-US" sz="2000" b="1" i="0" u="none" strike="noStrike" cap="none" normalizeH="0" baseline="0" dirty="0">
                <a:ln>
                  <a:noFill/>
                </a:ln>
                <a:solidFill>
                  <a:schemeClr val="tx1"/>
                </a:solidFill>
                <a:effectLst/>
                <a:latin typeface="Arial" panose="020B0604020202020204" pitchFamily="34" charset="0"/>
              </a:rPr>
              <a:t> o </a:t>
            </a:r>
            <a:r>
              <a:rPr kumimoji="0" lang="en-US" altLang="en-US" sz="2000" b="1" i="0" u="none" strike="noStrike" cap="none" normalizeH="0" baseline="0" dirty="0" err="1">
                <a:ln>
                  <a:noFill/>
                </a:ln>
                <a:solidFill>
                  <a:schemeClr val="tx1"/>
                </a:solidFill>
                <a:effectLst/>
                <a:latin typeface="Arial" panose="020B0604020202020204" pitchFamily="34" charset="0"/>
              </a:rPr>
              <a:t>ciclo</a:t>
            </a:r>
            <a:r>
              <a:rPr kumimoji="0" lang="en-US" altLang="en-US" sz="2000" b="1" i="0" u="none" strike="noStrike" cap="none" normalizeH="0" baseline="0" dirty="0">
                <a:ln>
                  <a:noFill/>
                </a:ln>
                <a:solidFill>
                  <a:schemeClr val="tx1"/>
                </a:solidFill>
                <a:effectLst/>
                <a:latin typeface="Arial" panose="020B0604020202020204" pitchFamily="34" charset="0"/>
              </a:rPr>
              <a:t> MCTS </a:t>
            </a:r>
            <a:r>
              <a:rPr kumimoji="0" lang="en-US" altLang="en-US" sz="2000" b="1" i="0" u="none" strike="noStrike" cap="none" normalizeH="0" baseline="0" dirty="0" err="1">
                <a:ln>
                  <a:noFill/>
                </a:ln>
                <a:solidFill>
                  <a:schemeClr val="tx1"/>
                </a:solidFill>
                <a:effectLst/>
                <a:latin typeface="Arial" panose="020B0604020202020204" pitchFamily="34" charset="0"/>
              </a:rPr>
              <a:t>completo</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Seleção</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Navega</a:t>
            </a:r>
            <a:r>
              <a:rPr kumimoji="0" lang="en-US" altLang="en-US" sz="2000" b="0" i="0" u="none" strike="noStrike" cap="none" normalizeH="0" baseline="0" dirty="0">
                <a:ln>
                  <a:noFill/>
                </a:ln>
                <a:solidFill>
                  <a:schemeClr val="tx1"/>
                </a:solidFill>
                <a:effectLst/>
                <a:latin typeface="Arial" panose="020B0604020202020204" pitchFamily="34" charset="0"/>
              </a:rPr>
              <a:t> pela </a:t>
            </a:r>
            <a:r>
              <a:rPr kumimoji="0" lang="en-US" altLang="en-US" sz="2000" b="0" i="0" u="none" strike="noStrike" cap="none" normalizeH="0" baseline="0" dirty="0" err="1">
                <a:ln>
                  <a:noFill/>
                </a:ln>
                <a:solidFill>
                  <a:schemeClr val="tx1"/>
                </a:solidFill>
                <a:effectLst/>
                <a:latin typeface="Arial" panose="020B0604020202020204" pitchFamily="34" charset="0"/>
              </a:rPr>
              <a:t>árvore</a:t>
            </a:r>
            <a:r>
              <a:rPr kumimoji="0" lang="en-US" altLang="en-US" sz="2000" b="0" i="0" u="none" strike="noStrike" cap="none" normalizeH="0" baseline="0" dirty="0">
                <a:ln>
                  <a:noFill/>
                </a:ln>
                <a:solidFill>
                  <a:schemeClr val="tx1"/>
                </a:solidFill>
                <a:effectLst/>
                <a:latin typeface="Arial" panose="020B0604020202020204" pitchFamily="34" charset="0"/>
              </a:rPr>
              <a:t> a </a:t>
            </a:r>
            <a:r>
              <a:rPr kumimoji="0" lang="en-US" altLang="en-US" sz="2000" b="0" i="0" u="none" strike="noStrike" cap="none" normalizeH="0" baseline="0" dirty="0" err="1">
                <a:ln>
                  <a:noFill/>
                </a:ln>
                <a:solidFill>
                  <a:schemeClr val="tx1"/>
                </a:solidFill>
                <a:effectLst/>
                <a:latin typeface="Arial" panose="020B0604020202020204" pitchFamily="34" charset="0"/>
              </a:rPr>
              <a:t>partir</a:t>
            </a:r>
            <a:r>
              <a:rPr kumimoji="0" lang="en-US" altLang="en-US" sz="2000" b="0" i="0" u="none" strike="noStrike" cap="none" normalizeH="0" baseline="0" dirty="0">
                <a:ln>
                  <a:noFill/>
                </a:ln>
                <a:solidFill>
                  <a:schemeClr val="tx1"/>
                </a:solidFill>
                <a:effectLst/>
                <a:latin typeface="Arial" panose="020B0604020202020204" pitchFamily="34" charset="0"/>
              </a:rPr>
              <a:t> da </a:t>
            </a:r>
            <a:r>
              <a:rPr kumimoji="0" lang="en-US" altLang="en-US" sz="2000" b="0" i="0" u="none" strike="noStrike" cap="none" normalizeH="0" baseline="0" dirty="0" err="1">
                <a:ln>
                  <a:noFill/>
                </a:ln>
                <a:solidFill>
                  <a:schemeClr val="tx1"/>
                </a:solidFill>
                <a:effectLst/>
                <a:latin typeface="Arial" panose="020B0604020202020204" pitchFamily="34" charset="0"/>
              </a:rPr>
              <a:t>raiz</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escolhendo</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os</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nós</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mais</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promissores</a:t>
            </a:r>
            <a:r>
              <a:rPr kumimoji="0" lang="en-US" altLang="en-US" sz="2000" b="0" i="0" u="none" strike="noStrike" cap="none" normalizeH="0" baseline="0" dirty="0">
                <a:ln>
                  <a:noFill/>
                </a:ln>
                <a:solidFill>
                  <a:schemeClr val="tx1"/>
                </a:solidFill>
                <a:effectLst/>
                <a:latin typeface="Arial" panose="020B0604020202020204" pitchFamily="34" charset="0"/>
              </a:rPr>
              <a:t> com a </a:t>
            </a:r>
            <a:r>
              <a:rPr kumimoji="0" lang="en-US" altLang="en-US" sz="2000" b="0" i="0" u="none" strike="noStrike" cap="none" normalizeH="0" baseline="0" dirty="0" err="1">
                <a:ln>
                  <a:noFill/>
                </a:ln>
                <a:solidFill>
                  <a:schemeClr val="tx1"/>
                </a:solidFill>
                <a:effectLst/>
                <a:latin typeface="Arial" panose="020B0604020202020204" pitchFamily="34" charset="0"/>
              </a:rPr>
              <a:t>fórmula</a:t>
            </a:r>
            <a:r>
              <a:rPr kumimoji="0" lang="en-US" altLang="en-US" sz="2000" b="0" i="0" u="none" strike="noStrike" cap="none" normalizeH="0" baseline="0" dirty="0">
                <a:ln>
                  <a:noFill/>
                </a:ln>
                <a:solidFill>
                  <a:schemeClr val="tx1"/>
                </a:solidFill>
                <a:effectLst/>
                <a:latin typeface="Arial" panose="020B0604020202020204" pitchFamily="34" charset="0"/>
              </a:rPr>
              <a:t> UCB1.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Expansão</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Se </a:t>
            </a:r>
            <a:r>
              <a:rPr kumimoji="0" lang="en-US" altLang="en-US" sz="2000" b="0" i="0" u="none" strike="noStrike" cap="none" normalizeH="0" baseline="0" dirty="0" err="1">
                <a:ln>
                  <a:noFill/>
                </a:ln>
                <a:solidFill>
                  <a:schemeClr val="tx1"/>
                </a:solidFill>
                <a:effectLst/>
                <a:latin typeface="Arial" panose="020B0604020202020204" pitchFamily="34" charset="0"/>
              </a:rPr>
              <a:t>encontra</a:t>
            </a:r>
            <a:r>
              <a:rPr kumimoji="0" lang="en-US" altLang="en-US" sz="2000" b="0" i="0" u="none" strike="noStrike" cap="none" normalizeH="0" baseline="0" dirty="0">
                <a:ln>
                  <a:noFill/>
                </a:ln>
                <a:solidFill>
                  <a:schemeClr val="tx1"/>
                </a:solidFill>
                <a:effectLst/>
                <a:latin typeface="Arial" panose="020B0604020202020204" pitchFamily="34" charset="0"/>
              </a:rPr>
              <a:t> um </a:t>
            </a:r>
            <a:r>
              <a:rPr kumimoji="0" lang="en-US" altLang="en-US" sz="2000" b="0" i="0" u="none" strike="noStrike" cap="none" normalizeH="0" baseline="0" dirty="0" err="1">
                <a:ln>
                  <a:noFill/>
                </a:ln>
                <a:solidFill>
                  <a:schemeClr val="tx1"/>
                </a:solidFill>
                <a:effectLst/>
                <a:latin typeface="Arial" panose="020B0604020202020204" pitchFamily="34" charset="0"/>
              </a:rPr>
              <a:t>nó</a:t>
            </a:r>
            <a:r>
              <a:rPr kumimoji="0" lang="en-US" altLang="en-US" sz="2000" b="0" i="0" u="none" strike="noStrike" cap="none" normalizeH="0" baseline="0" dirty="0">
                <a:ln>
                  <a:noFill/>
                </a:ln>
                <a:solidFill>
                  <a:schemeClr val="tx1"/>
                </a:solidFill>
                <a:effectLst/>
                <a:latin typeface="Arial" panose="020B0604020202020204" pitchFamily="34" charset="0"/>
              </a:rPr>
              <a:t> com </a:t>
            </a:r>
            <a:r>
              <a:rPr kumimoji="0" lang="en-US" altLang="en-US" sz="2000" b="0" i="0" u="none" strike="noStrike" cap="none" normalizeH="0" baseline="0" dirty="0" err="1">
                <a:ln>
                  <a:noFill/>
                </a:ln>
                <a:solidFill>
                  <a:schemeClr val="tx1"/>
                </a:solidFill>
                <a:effectLst/>
                <a:latin typeface="Arial" panose="020B0604020202020204" pitchFamily="34" charset="0"/>
              </a:rPr>
              <a:t>jogadas</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não</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exploradas</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cria</a:t>
            </a:r>
            <a:r>
              <a:rPr kumimoji="0" lang="en-US" altLang="en-US" sz="2000" b="0" i="0" u="none" strike="noStrike" cap="none" normalizeH="0" baseline="0" dirty="0">
                <a:ln>
                  <a:noFill/>
                </a:ln>
                <a:solidFill>
                  <a:schemeClr val="tx1"/>
                </a:solidFill>
                <a:effectLst/>
                <a:latin typeface="Arial" panose="020B0604020202020204" pitchFamily="34" charset="0"/>
              </a:rPr>
              <a:t> um novo </a:t>
            </a:r>
            <a:r>
              <a:rPr kumimoji="0" lang="en-US" altLang="en-US" sz="2000" b="0" i="0" u="none" strike="noStrike" cap="none" normalizeH="0" baseline="0" dirty="0" err="1">
                <a:ln>
                  <a:noFill/>
                </a:ln>
                <a:solidFill>
                  <a:schemeClr val="tx1"/>
                </a:solidFill>
                <a:effectLst/>
                <a:latin typeface="Arial" panose="020B0604020202020204" pitchFamily="34" charset="0"/>
              </a:rPr>
              <a:t>nó</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filho</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Simulação</a:t>
            </a:r>
            <a:r>
              <a:rPr kumimoji="0" lang="en-US" altLang="en-US" sz="2000" b="1" i="0" u="none" strike="noStrike" cap="none" normalizeH="0" baseline="0" dirty="0">
                <a:ln>
                  <a:noFill/>
                </a:ln>
                <a:solidFill>
                  <a:schemeClr val="tx1"/>
                </a:solidFill>
                <a:effectLst/>
                <a:latin typeface="Arial" panose="020B0604020202020204" pitchFamily="34" charset="0"/>
              </a:rPr>
              <a:t> (Rollout):</a:t>
            </a:r>
            <a:r>
              <a:rPr kumimoji="0" lang="en-US" altLang="en-US" sz="2000" b="0" i="0" u="none" strike="noStrike" cap="none" normalizeH="0" baseline="0" dirty="0">
                <a:ln>
                  <a:noFill/>
                </a:ln>
                <a:solidFill>
                  <a:schemeClr val="tx1"/>
                </a:solidFill>
                <a:effectLst/>
                <a:latin typeface="Arial" panose="020B0604020202020204" pitchFamily="34" charset="0"/>
              </a:rPr>
              <a:t> A </a:t>
            </a:r>
            <a:r>
              <a:rPr kumimoji="0" lang="en-US" altLang="en-US" sz="2000" b="0" i="0" u="none" strike="noStrike" cap="none" normalizeH="0" baseline="0" dirty="0" err="1">
                <a:ln>
                  <a:noFill/>
                </a:ln>
                <a:solidFill>
                  <a:schemeClr val="tx1"/>
                </a:solidFill>
                <a:effectLst/>
                <a:latin typeface="Arial" panose="020B0604020202020204" pitchFamily="34" charset="0"/>
              </a:rPr>
              <a:t>partir</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deste</a:t>
            </a:r>
            <a:r>
              <a:rPr kumimoji="0" lang="en-US" altLang="en-US" sz="2000" b="0" i="0" u="none" strike="noStrike" cap="none" normalizeH="0" baseline="0" dirty="0">
                <a:ln>
                  <a:noFill/>
                </a:ln>
                <a:solidFill>
                  <a:schemeClr val="tx1"/>
                </a:solidFill>
                <a:effectLst/>
                <a:latin typeface="Arial" panose="020B0604020202020204" pitchFamily="34" charset="0"/>
              </a:rPr>
              <a:t> novo </a:t>
            </a:r>
            <a:r>
              <a:rPr kumimoji="0" lang="en-US" altLang="en-US" sz="2000" b="0" i="0" u="none" strike="noStrike" cap="none" normalizeH="0" baseline="0" dirty="0" err="1">
                <a:ln>
                  <a:noFill/>
                </a:ln>
                <a:solidFill>
                  <a:schemeClr val="tx1"/>
                </a:solidFill>
                <a:effectLst/>
                <a:latin typeface="Arial" panose="020B0604020202020204" pitchFamily="34" charset="0"/>
              </a:rPr>
              <a:t>nó</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executa</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err="1">
                <a:ln>
                  <a:noFill/>
                </a:ln>
                <a:solidFill>
                  <a:schemeClr val="tx1"/>
                </a:solidFill>
                <a:effectLst/>
                <a:latin typeface="Arial" panose="020B0604020202020204" pitchFamily="34" charset="0"/>
              </a:rPr>
              <a:t>uma</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simulação</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aleatória</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Unicode MS"/>
              </a:rPr>
              <a:t>_</a:t>
            </a:r>
            <a:r>
              <a:rPr kumimoji="0" lang="en-US" altLang="en-US" sz="2000" b="0" i="0" u="none" strike="noStrike" cap="none" normalizeH="0" baseline="0" dirty="0" err="1">
                <a:ln>
                  <a:noFill/>
                </a:ln>
                <a:solidFill>
                  <a:schemeClr val="tx1"/>
                </a:solidFill>
                <a:effectLst/>
                <a:latin typeface="Arial Unicode MS"/>
              </a:rPr>
              <a:t>simular_rollout</a:t>
            </a:r>
            <a:r>
              <a:rPr kumimoji="0" lang="en-US" altLang="en-US" sz="2000" b="0" i="0" u="none" strike="noStrike" cap="none" normalizeH="0" baseline="0" dirty="0">
                <a:ln>
                  <a:noFill/>
                </a:ln>
                <a:solidFill>
                  <a:schemeClr val="tx1"/>
                </a:solidFill>
                <a:effectLst/>
              </a:rPr>
              <a:t>) de </a:t>
            </a:r>
            <a:r>
              <a:rPr kumimoji="0" lang="en-US" altLang="en-US" sz="2000" b="0" i="0" u="none" strike="noStrike" cap="none" normalizeH="0" baseline="0" dirty="0" err="1">
                <a:ln>
                  <a:noFill/>
                </a:ln>
                <a:solidFill>
                  <a:schemeClr val="tx1"/>
                </a:solidFill>
                <a:effectLst/>
              </a:rPr>
              <a:t>uma</a:t>
            </a: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err="1">
                <a:ln>
                  <a:noFill/>
                </a:ln>
                <a:solidFill>
                  <a:schemeClr val="tx1"/>
                </a:solidFill>
                <a:effectLst/>
              </a:rPr>
              <a:t>partida</a:t>
            </a:r>
            <a:r>
              <a:rPr kumimoji="0" lang="en-US" altLang="en-US" sz="2000" b="0" i="0" u="none" strike="noStrike" cap="none" normalizeH="0" baseline="0" dirty="0">
                <a:ln>
                  <a:noFill/>
                </a:ln>
                <a:solidFill>
                  <a:schemeClr val="tx1"/>
                </a:solidFill>
                <a:effectLst/>
              </a:rPr>
              <a:t> de </a:t>
            </a:r>
            <a:r>
              <a:rPr kumimoji="0" lang="en-US" altLang="en-US" sz="2000" b="0" i="0" u="none" strike="noStrike" cap="none" normalizeH="0" baseline="0" dirty="0" err="1">
                <a:ln>
                  <a:noFill/>
                </a:ln>
                <a:solidFill>
                  <a:schemeClr val="tx1"/>
                </a:solidFill>
                <a:effectLst/>
              </a:rPr>
              <a:t>Truco</a:t>
            </a: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err="1">
                <a:ln>
                  <a:noFill/>
                </a:ln>
                <a:solidFill>
                  <a:schemeClr val="tx1"/>
                </a:solidFill>
                <a:effectLst/>
              </a:rPr>
              <a:t>até</a:t>
            </a: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err="1">
                <a:ln>
                  <a:noFill/>
                </a:ln>
                <a:solidFill>
                  <a:schemeClr val="tx1"/>
                </a:solidFill>
                <a:effectLst/>
              </a:rPr>
              <a:t>ao</a:t>
            </a: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err="1">
                <a:ln>
                  <a:noFill/>
                </a:ln>
                <a:solidFill>
                  <a:schemeClr val="tx1"/>
                </a:solidFill>
                <a:effectLst/>
              </a:rPr>
              <a:t>fim</a:t>
            </a:r>
            <a:r>
              <a:rPr kumimoji="0" lang="en-US" altLang="en-US" sz="2000" b="0" i="0" u="none" strike="noStrike" cap="none" normalizeH="0" baseline="0" dirty="0">
                <a:ln>
                  <a:noFill/>
                </a:ln>
                <a:solidFill>
                  <a:schemeClr val="tx1"/>
                </a:solidFill>
                <a:effectLst/>
              </a:rPr>
              <a:t>.</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Retropropagação</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Usa o </a:t>
            </a:r>
            <a:r>
              <a:rPr kumimoji="0" lang="en-US" altLang="en-US" sz="2000" b="0" i="0" u="none" strike="noStrike" cap="none" normalizeH="0" baseline="0" dirty="0" err="1">
                <a:ln>
                  <a:noFill/>
                </a:ln>
                <a:solidFill>
                  <a:schemeClr val="tx1"/>
                </a:solidFill>
                <a:effectLst/>
                <a:latin typeface="Arial" panose="020B0604020202020204" pitchFamily="34" charset="0"/>
              </a:rPr>
              <a:t>resultado</a:t>
            </a:r>
            <a:r>
              <a:rPr kumimoji="0" lang="en-US" altLang="en-US" sz="2000" b="0" i="0" u="none" strike="noStrike" cap="none" normalizeH="0" baseline="0" dirty="0">
                <a:ln>
                  <a:noFill/>
                </a:ln>
                <a:solidFill>
                  <a:schemeClr val="tx1"/>
                </a:solidFill>
                <a:effectLst/>
                <a:latin typeface="Arial" panose="020B0604020202020204" pitchFamily="34" charset="0"/>
              </a:rPr>
              <a:t> (1 para </a:t>
            </a:r>
            <a:r>
              <a:rPr kumimoji="0" lang="en-US" altLang="en-US" sz="2000" b="0" i="0" u="none" strike="noStrike" cap="none" normalizeH="0" baseline="0" dirty="0" err="1">
                <a:ln>
                  <a:noFill/>
                </a:ln>
                <a:solidFill>
                  <a:schemeClr val="tx1"/>
                </a:solidFill>
                <a:effectLst/>
                <a:latin typeface="Arial" panose="020B0604020202020204" pitchFamily="34" charset="0"/>
              </a:rPr>
              <a:t>vitória</a:t>
            </a:r>
            <a:r>
              <a:rPr kumimoji="0" lang="en-US" altLang="en-US" sz="2000" b="0" i="0" u="none" strike="noStrike" cap="none" normalizeH="0" baseline="0" dirty="0">
                <a:ln>
                  <a:noFill/>
                </a:ln>
                <a:solidFill>
                  <a:schemeClr val="tx1"/>
                </a:solidFill>
                <a:effectLst/>
                <a:latin typeface="Arial" panose="020B0604020202020204" pitchFamily="34" charset="0"/>
              </a:rPr>
              <a:t>, 0 para </a:t>
            </a:r>
            <a:r>
              <a:rPr kumimoji="0" lang="en-US" altLang="en-US" sz="2000" b="0" i="0" u="none" strike="noStrike" cap="none" normalizeH="0" baseline="0" dirty="0" err="1">
                <a:ln>
                  <a:noFill/>
                </a:ln>
                <a:solidFill>
                  <a:schemeClr val="tx1"/>
                </a:solidFill>
                <a:effectLst/>
                <a:latin typeface="Arial" panose="020B0604020202020204" pitchFamily="34" charset="0"/>
              </a:rPr>
              <a:t>derrota</a:t>
            </a:r>
            <a:r>
              <a:rPr kumimoji="0" lang="en-US" altLang="en-US" sz="2000" b="0" i="0" u="none" strike="noStrike" cap="none" normalizeH="0" baseline="0" dirty="0">
                <a:ln>
                  <a:noFill/>
                </a:ln>
                <a:solidFill>
                  <a:schemeClr val="tx1"/>
                </a:solidFill>
                <a:effectLst/>
                <a:latin typeface="Arial" panose="020B0604020202020204" pitchFamily="34" charset="0"/>
              </a:rPr>
              <a:t>) dessa </a:t>
            </a:r>
            <a:r>
              <a:rPr kumimoji="0" lang="en-US" altLang="en-US" sz="2000" b="0" i="0" u="none" strike="noStrike" cap="none" normalizeH="0" baseline="0" dirty="0" err="1">
                <a:ln>
                  <a:noFill/>
                </a:ln>
                <a:solidFill>
                  <a:schemeClr val="tx1"/>
                </a:solidFill>
                <a:effectLst/>
                <a:latin typeface="Arial" panose="020B0604020202020204" pitchFamily="34" charset="0"/>
              </a:rPr>
              <a:t>única</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simulação</a:t>
            </a:r>
            <a:r>
              <a:rPr kumimoji="0" lang="en-US" altLang="en-US" sz="2000" b="0" i="0" u="none" strike="noStrike" cap="none" normalizeH="0" baseline="0" dirty="0">
                <a:ln>
                  <a:noFill/>
                </a:ln>
                <a:solidFill>
                  <a:schemeClr val="tx1"/>
                </a:solidFill>
                <a:effectLst/>
                <a:latin typeface="Arial" panose="020B0604020202020204" pitchFamily="34" charset="0"/>
              </a:rPr>
              <a:t> para </a:t>
            </a:r>
            <a:r>
              <a:rPr kumimoji="0" lang="en-US" altLang="en-US" sz="2000" b="0" i="0" u="none" strike="noStrike" cap="none" normalizeH="0" baseline="0" dirty="0" err="1">
                <a:ln>
                  <a:noFill/>
                </a:ln>
                <a:solidFill>
                  <a:schemeClr val="tx1"/>
                </a:solidFill>
                <a:effectLst/>
                <a:latin typeface="Arial" panose="020B0604020202020204" pitchFamily="34" charset="0"/>
              </a:rPr>
              <a:t>atualizar</a:t>
            </a:r>
            <a:r>
              <a:rPr kumimoji="0" lang="en-US" altLang="en-US" sz="2000" b="0" i="0" u="none" strike="noStrike" cap="none" normalizeH="0" baseline="0" dirty="0">
                <a:ln>
                  <a:noFill/>
                </a:ln>
                <a:solidFill>
                  <a:schemeClr val="tx1"/>
                </a:solidFill>
                <a:effectLst/>
                <a:latin typeface="Arial" panose="020B0604020202020204" pitchFamily="34" charset="0"/>
              </a:rPr>
              <a:t> as </a:t>
            </a:r>
            <a:r>
              <a:rPr kumimoji="0" lang="en-US" altLang="en-US" sz="2000" b="0" i="0" u="none" strike="noStrike" cap="none" normalizeH="0" baseline="0" dirty="0" err="1">
                <a:ln>
                  <a:noFill/>
                </a:ln>
                <a:solidFill>
                  <a:schemeClr val="tx1"/>
                </a:solidFill>
                <a:effectLst/>
                <a:latin typeface="Arial" panose="020B0604020202020204" pitchFamily="34" charset="0"/>
              </a:rPr>
              <a:t>estatísticas</a:t>
            </a:r>
            <a:r>
              <a:rPr kumimoji="0" lang="en-US" altLang="en-US" sz="2000" b="0" i="0" u="none" strike="noStrike" cap="none" normalizeH="0" baseline="0" dirty="0">
                <a:ln>
                  <a:noFill/>
                </a:ln>
                <a:solidFill>
                  <a:schemeClr val="tx1"/>
                </a:solidFill>
                <a:effectLst/>
                <a:latin typeface="Arial" panose="020B0604020202020204" pitchFamily="34" charset="0"/>
              </a:rPr>
              <a:t> de </a:t>
            </a:r>
            <a:r>
              <a:rPr kumimoji="0" lang="en-US" altLang="en-US" sz="2000" b="0" i="0" u="none" strike="noStrike" cap="none" normalizeH="0" baseline="0" dirty="0" err="1">
                <a:ln>
                  <a:noFill/>
                </a:ln>
                <a:solidFill>
                  <a:schemeClr val="tx1"/>
                </a:solidFill>
                <a:effectLst/>
                <a:latin typeface="Arial" panose="020B0604020202020204" pitchFamily="34" charset="0"/>
              </a:rPr>
              <a:t>todos</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os</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nós</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pais</a:t>
            </a:r>
            <a:r>
              <a:rPr kumimoji="0" lang="en-US" altLang="en-US" sz="2000" b="0" i="0" u="none" strike="noStrike" cap="none" normalizeH="0" baseline="0" dirty="0">
                <a:ln>
                  <a:noFill/>
                </a:ln>
                <a:solidFill>
                  <a:schemeClr val="tx1"/>
                </a:solidFill>
                <a:effectLst/>
                <a:latin typeface="Arial" panose="020B0604020202020204" pitchFamily="34" charset="0"/>
              </a:rPr>
              <a:t>, de volta </a:t>
            </a:r>
            <a:r>
              <a:rPr kumimoji="0" lang="en-US" altLang="en-US" sz="2000" b="0" i="0" u="none" strike="noStrike" cap="none" normalizeH="0" baseline="0" dirty="0" err="1">
                <a:ln>
                  <a:noFill/>
                </a:ln>
                <a:solidFill>
                  <a:schemeClr val="tx1"/>
                </a:solidFill>
                <a:effectLst/>
                <a:latin typeface="Arial" panose="020B0604020202020204" pitchFamily="34" charset="0"/>
              </a:rPr>
              <a:t>até</a:t>
            </a:r>
            <a:r>
              <a:rPr kumimoji="0" lang="en-US" altLang="en-US" sz="2000" b="0" i="0" u="none" strike="noStrike" cap="none" normalizeH="0" baseline="0" dirty="0">
                <a:ln>
                  <a:noFill/>
                </a:ln>
                <a:solidFill>
                  <a:schemeClr val="tx1"/>
                </a:solidFill>
                <a:effectLst/>
                <a:latin typeface="Arial" panose="020B0604020202020204" pitchFamily="34" charset="0"/>
              </a:rPr>
              <a:t> a </a:t>
            </a:r>
            <a:r>
              <a:rPr kumimoji="0" lang="en-US" altLang="en-US" sz="2000" b="0" i="0" u="none" strike="noStrike" cap="none" normalizeH="0" baseline="0" dirty="0" err="1">
                <a:ln>
                  <a:noFill/>
                </a:ln>
                <a:solidFill>
                  <a:schemeClr val="tx1"/>
                </a:solidFill>
                <a:effectLst/>
                <a:latin typeface="Arial" panose="020B0604020202020204" pitchFamily="34" charset="0"/>
              </a:rPr>
              <a:t>raiz</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Decisão</a:t>
            </a:r>
            <a:r>
              <a:rPr kumimoji="0" lang="en-US" altLang="en-US" sz="2000" b="1" i="0" u="none" strike="noStrike" cap="none" normalizeH="0" baseline="0" dirty="0">
                <a:ln>
                  <a:noFill/>
                </a:ln>
                <a:solidFill>
                  <a:schemeClr val="tx1"/>
                </a:solidFill>
                <a:effectLst/>
                <a:latin typeface="Arial" panose="020B0604020202020204" pitchFamily="34" charset="0"/>
              </a:rPr>
              <a:t> Final:</a:t>
            </a:r>
            <a:r>
              <a:rPr kumimoji="0" lang="en-US" altLang="en-US" sz="2000" b="0" i="0" u="none" strike="noStrike" cap="none" normalizeH="0" baseline="0" dirty="0">
                <a:ln>
                  <a:noFill/>
                </a:ln>
                <a:solidFill>
                  <a:schemeClr val="tx1"/>
                </a:solidFill>
                <a:effectLst/>
                <a:latin typeface="Arial" panose="020B0604020202020204" pitchFamily="34" charset="0"/>
              </a:rPr>
              <a:t> Após o loop </a:t>
            </a:r>
            <a:r>
              <a:rPr kumimoji="0" lang="en-US" altLang="en-US" sz="2000" b="0" i="0" u="none" strike="noStrike" cap="none" normalizeH="0" baseline="0" dirty="0" err="1">
                <a:ln>
                  <a:noFill/>
                </a:ln>
                <a:solidFill>
                  <a:schemeClr val="tx1"/>
                </a:solidFill>
                <a:effectLst/>
                <a:latin typeface="Arial" panose="020B0604020202020204" pitchFamily="34" charset="0"/>
              </a:rPr>
              <a:t>terminar</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ele</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analisa</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os</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filhos</a:t>
            </a:r>
            <a:r>
              <a:rPr kumimoji="0" lang="en-US" altLang="en-US" sz="2000" b="0" i="0" u="none" strike="noStrike" cap="none" normalizeH="0" baseline="0" dirty="0">
                <a:ln>
                  <a:noFill/>
                </a:ln>
                <a:solidFill>
                  <a:schemeClr val="tx1"/>
                </a:solidFill>
                <a:effectLst/>
                <a:latin typeface="Arial" panose="020B0604020202020204" pitchFamily="34" charset="0"/>
              </a:rPr>
              <a:t> do </a:t>
            </a:r>
            <a:r>
              <a:rPr kumimoji="0" lang="en-US" altLang="en-US" sz="2000" b="0" i="0" u="none" strike="noStrike" cap="none" normalizeH="0" baseline="0" dirty="0" err="1">
                <a:ln>
                  <a:noFill/>
                </a:ln>
                <a:solidFill>
                  <a:schemeClr val="tx1"/>
                </a:solidFill>
                <a:effectLst/>
                <a:latin typeface="Arial" panose="020B0604020202020204" pitchFamily="34" charset="0"/>
              </a:rPr>
              <a:t>nó</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raiz</a:t>
            </a:r>
            <a:r>
              <a:rPr kumimoji="0" lang="en-US" altLang="en-US" sz="2000" b="0" i="0" u="none" strike="noStrike" cap="none" normalizeH="0" baseline="0" dirty="0">
                <a:ln>
                  <a:noFill/>
                </a:ln>
                <a:solidFill>
                  <a:schemeClr val="tx1"/>
                </a:solidFill>
                <a:effectLst/>
                <a:latin typeface="Arial" panose="020B0604020202020204" pitchFamily="34" charset="0"/>
              </a:rPr>
              <a:t> e </a:t>
            </a:r>
            <a:r>
              <a:rPr kumimoji="0" lang="en-US" altLang="en-US" sz="2000" b="0" i="0" u="none" strike="noStrike" cap="none" normalizeH="0" baseline="0" dirty="0" err="1">
                <a:ln>
                  <a:noFill/>
                </a:ln>
                <a:solidFill>
                  <a:schemeClr val="tx1"/>
                </a:solidFill>
                <a:effectLst/>
                <a:latin typeface="Arial" panose="020B0604020202020204" pitchFamily="34" charset="0"/>
              </a:rPr>
              <a:t>escolhe</a:t>
            </a:r>
            <a:r>
              <a:rPr kumimoji="0" lang="en-US" altLang="en-US" sz="2000" b="0" i="0" u="none" strike="noStrike" cap="none" normalizeH="0" baseline="0" dirty="0">
                <a:ln>
                  <a:noFill/>
                </a:ln>
                <a:solidFill>
                  <a:schemeClr val="tx1"/>
                </a:solidFill>
                <a:effectLst/>
                <a:latin typeface="Arial" panose="020B0604020202020204" pitchFamily="34" charset="0"/>
              </a:rPr>
              <a:t> a </a:t>
            </a:r>
            <a:r>
              <a:rPr kumimoji="0" lang="en-US" altLang="en-US" sz="2000" b="0" i="0" u="none" strike="noStrike" cap="none" normalizeH="0" baseline="0" dirty="0" err="1">
                <a:ln>
                  <a:noFill/>
                </a:ln>
                <a:solidFill>
                  <a:schemeClr val="tx1"/>
                </a:solidFill>
                <a:effectLst/>
                <a:latin typeface="Arial" panose="020B0604020202020204" pitchFamily="34" charset="0"/>
              </a:rPr>
              <a:t>jogada</a:t>
            </a:r>
            <a:r>
              <a:rPr kumimoji="0" lang="en-US" altLang="en-US" sz="2000" b="0" i="0" u="none" strike="noStrike" cap="none" normalizeH="0" baseline="0" dirty="0">
                <a:ln>
                  <a:noFill/>
                </a:ln>
                <a:solidFill>
                  <a:schemeClr val="tx1"/>
                </a:solidFill>
                <a:effectLst/>
                <a:latin typeface="Arial" panose="020B0604020202020204" pitchFamily="34" charset="0"/>
              </a:rPr>
              <a:t> que </a:t>
            </a:r>
            <a:r>
              <a:rPr kumimoji="0" lang="en-US" altLang="en-US" sz="2000" b="0" i="0" u="none" strike="noStrike" cap="none" normalizeH="0" baseline="0" dirty="0" err="1">
                <a:ln>
                  <a:noFill/>
                </a:ln>
                <a:solidFill>
                  <a:schemeClr val="tx1"/>
                </a:solidFill>
                <a:effectLst/>
                <a:latin typeface="Arial" panose="020B0604020202020204" pitchFamily="34" charset="0"/>
              </a:rPr>
              <a:t>foi</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visitada</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mais</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vezes</a:t>
            </a:r>
            <a:r>
              <a:rPr kumimoji="0" lang="en-US" altLang="en-US" sz="2000" b="0" i="0" u="none" strike="noStrike" cap="none" normalizeH="0" baseline="0" dirty="0">
                <a:ln>
                  <a:noFill/>
                </a:ln>
                <a:solidFill>
                  <a:schemeClr val="tx1"/>
                </a:solidFill>
                <a:effectLst/>
                <a:latin typeface="Arial" panose="020B0604020202020204" pitchFamily="34" charset="0"/>
              </a:rPr>
              <a:t>, pois é </a:t>
            </a:r>
            <a:r>
              <a:rPr kumimoji="0" lang="en-US" altLang="en-US" sz="2000" b="0" i="0" u="none" strike="noStrike" cap="none" normalizeH="0" baseline="0" dirty="0" err="1">
                <a:ln>
                  <a:noFill/>
                </a:ln>
                <a:solidFill>
                  <a:schemeClr val="tx1"/>
                </a:solidFill>
                <a:effectLst/>
                <a:latin typeface="Arial" panose="020B0604020202020204" pitchFamily="34" charset="0"/>
              </a:rPr>
              <a:t>considerada</a:t>
            </a:r>
            <a:r>
              <a:rPr kumimoji="0" lang="en-US" altLang="en-US" sz="2000" b="0" i="0" u="none" strike="noStrike" cap="none" normalizeH="0" baseline="0" dirty="0">
                <a:ln>
                  <a:noFill/>
                </a:ln>
                <a:solidFill>
                  <a:schemeClr val="tx1"/>
                </a:solidFill>
                <a:effectLst/>
                <a:latin typeface="Arial" panose="020B0604020202020204" pitchFamily="34" charset="0"/>
              </a:rPr>
              <a:t> a </a:t>
            </a:r>
            <a:r>
              <a:rPr kumimoji="0" lang="en-US" altLang="en-US" sz="2000" b="0" i="0" u="none" strike="noStrike" cap="none" normalizeH="0" baseline="0" dirty="0" err="1">
                <a:ln>
                  <a:noFill/>
                </a:ln>
                <a:solidFill>
                  <a:schemeClr val="tx1"/>
                </a:solidFill>
                <a:effectLst/>
                <a:latin typeface="Arial" panose="020B0604020202020204" pitchFamily="34" charset="0"/>
              </a:rPr>
              <a:t>mais</a:t>
            </a:r>
            <a:r>
              <a:rPr kumimoji="0" lang="en-US" altLang="en-US" sz="2000" b="0" i="0" u="none" strike="noStrike" cap="none" normalizeH="0" baseline="0" dirty="0">
                <a:ln>
                  <a:noFill/>
                </a:ln>
                <a:solidFill>
                  <a:schemeClr val="tx1"/>
                </a:solidFill>
                <a:effectLst/>
                <a:latin typeface="Arial" panose="020B0604020202020204" pitchFamily="34" charset="0"/>
              </a:rPr>
              <a:t> robusta. </a:t>
            </a:r>
          </a:p>
        </p:txBody>
      </p:sp>
    </p:spTree>
    <p:extLst>
      <p:ext uri="{BB962C8B-B14F-4D97-AF65-F5344CB8AC3E}">
        <p14:creationId xmlns:p14="http://schemas.microsoft.com/office/powerpoint/2010/main" val="15179550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AC5C83-4AD3-1047-A9E0-808313687B3E}"/>
              </a:ext>
            </a:extLst>
          </p:cNvPr>
          <p:cNvSpPr>
            <a:spLocks noGrp="1"/>
          </p:cNvSpPr>
          <p:nvPr>
            <p:ph type="title"/>
          </p:nvPr>
        </p:nvSpPr>
        <p:spPr>
          <a:xfrm>
            <a:off x="838200" y="-195314"/>
            <a:ext cx="10515600" cy="1325563"/>
          </a:xfrm>
        </p:spPr>
        <p:txBody>
          <a:bodyPr/>
          <a:lstStyle/>
          <a:p>
            <a:r>
              <a:rPr lang="pt-BR" dirty="0"/>
              <a:t>Versão </a:t>
            </a:r>
            <a:r>
              <a:rPr lang="pt-BR" dirty="0" err="1"/>
              <a:t>multicore</a:t>
            </a:r>
            <a:endParaRPr lang="en-US" dirty="0"/>
          </a:p>
        </p:txBody>
      </p:sp>
      <p:sp>
        <p:nvSpPr>
          <p:cNvPr id="3" name="Espaço Reservado para Conteúdo 2">
            <a:extLst>
              <a:ext uri="{FF2B5EF4-FFF2-40B4-BE49-F238E27FC236}">
                <a16:creationId xmlns:a16="http://schemas.microsoft.com/office/drawing/2014/main" id="{8480A411-03F6-62F1-2769-404D779EA8E2}"/>
              </a:ext>
            </a:extLst>
          </p:cNvPr>
          <p:cNvSpPr>
            <a:spLocks noGrp="1"/>
          </p:cNvSpPr>
          <p:nvPr>
            <p:ph idx="1"/>
          </p:nvPr>
        </p:nvSpPr>
        <p:spPr>
          <a:xfrm>
            <a:off x="838200" y="1130249"/>
            <a:ext cx="10515600" cy="5046714"/>
          </a:xfrm>
        </p:spPr>
        <p:txBody>
          <a:bodyPr/>
          <a:lstStyle/>
          <a:p>
            <a:pPr marL="0" indent="0">
              <a:buNone/>
            </a:pPr>
            <a:r>
              <a:rPr lang="pt-BR" b="1" dirty="0"/>
              <a:t>Início e Divisão</a:t>
            </a:r>
            <a:r>
              <a:rPr lang="pt-BR" dirty="0"/>
              <a:t>: O método </a:t>
            </a:r>
            <a:r>
              <a:rPr lang="pt-BR" dirty="0" err="1"/>
              <a:t>decidir_melhor_jogada</a:t>
            </a:r>
            <a:r>
              <a:rPr lang="pt-BR" dirty="0"/>
              <a:t> não constrói uma árvore. Em vez disso, ele atua como um gerente. Ele divide o orçamento total de simulações (</a:t>
            </a:r>
            <a:r>
              <a:rPr lang="pt-BR" dirty="0" err="1"/>
              <a:t>n_simulacoes</a:t>
            </a:r>
            <a:r>
              <a:rPr lang="pt-BR" dirty="0"/>
              <a:t>) em vários "pacotes" menores.</a:t>
            </a:r>
          </a:p>
          <a:p>
            <a:pPr marL="0" indent="0">
              <a:buNone/>
            </a:pPr>
            <a:r>
              <a:rPr lang="pt-BR" b="1" dirty="0"/>
              <a:t>Distribuição Paralela</a:t>
            </a:r>
            <a:r>
              <a:rPr lang="pt-BR" dirty="0"/>
              <a:t>: Usa a biblioteca </a:t>
            </a:r>
            <a:r>
              <a:rPr lang="pt-BR" dirty="0" err="1"/>
              <a:t>joblib.Parallel</a:t>
            </a:r>
            <a:r>
              <a:rPr lang="pt-BR" dirty="0"/>
              <a:t> para criar múltiplos processos independentes (um para cada núcleo da CPU, por exemplo). Cada processo recebe um "pacote" de trabalho.</a:t>
            </a:r>
          </a:p>
          <a:p>
            <a:pPr marL="0" indent="0">
              <a:buNone/>
            </a:pPr>
            <a:r>
              <a:rPr lang="pt-BR" b="1" dirty="0"/>
              <a:t>Execução Independente</a:t>
            </a:r>
            <a:r>
              <a:rPr lang="pt-BR" dirty="0"/>
              <a:t>: Cada processo executa a função </a:t>
            </a:r>
            <a:r>
              <a:rPr lang="pt-BR" dirty="0" err="1"/>
              <a:t>run_single_mcts_search</a:t>
            </a:r>
            <a:r>
              <a:rPr lang="pt-BR" dirty="0"/>
              <a:t>. Isto significa que cada núcleo da CPU está a construir a sua própria árvore MCTS, pequena e completamente independente, do início ao fim.</a:t>
            </a:r>
            <a:endParaRPr lang="en-US" dirty="0"/>
          </a:p>
        </p:txBody>
      </p:sp>
    </p:spTree>
    <p:extLst>
      <p:ext uri="{BB962C8B-B14F-4D97-AF65-F5344CB8AC3E}">
        <p14:creationId xmlns:p14="http://schemas.microsoft.com/office/powerpoint/2010/main" val="1072352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C90A2B-6239-2C52-0E35-1856913111F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BDBFE11-64B9-D06B-2244-1F2742423278}"/>
              </a:ext>
            </a:extLst>
          </p:cNvPr>
          <p:cNvSpPr>
            <a:spLocks noGrp="1"/>
          </p:cNvSpPr>
          <p:nvPr>
            <p:ph type="title"/>
          </p:nvPr>
        </p:nvSpPr>
        <p:spPr>
          <a:xfrm>
            <a:off x="838200" y="-195314"/>
            <a:ext cx="10515600" cy="1325563"/>
          </a:xfrm>
        </p:spPr>
        <p:txBody>
          <a:bodyPr/>
          <a:lstStyle/>
          <a:p>
            <a:r>
              <a:rPr lang="pt-BR" dirty="0"/>
              <a:t>Versão </a:t>
            </a:r>
            <a:r>
              <a:rPr lang="pt-BR" dirty="0" err="1"/>
              <a:t>multicore</a:t>
            </a:r>
            <a:endParaRPr lang="en-US" dirty="0"/>
          </a:p>
        </p:txBody>
      </p:sp>
      <p:sp>
        <p:nvSpPr>
          <p:cNvPr id="3" name="Espaço Reservado para Conteúdo 2">
            <a:extLst>
              <a:ext uri="{FF2B5EF4-FFF2-40B4-BE49-F238E27FC236}">
                <a16:creationId xmlns:a16="http://schemas.microsoft.com/office/drawing/2014/main" id="{AEE9EFEB-C9AD-39A2-F646-427D8B25BD52}"/>
              </a:ext>
            </a:extLst>
          </p:cNvPr>
          <p:cNvSpPr>
            <a:spLocks noGrp="1"/>
          </p:cNvSpPr>
          <p:nvPr>
            <p:ph idx="1"/>
          </p:nvPr>
        </p:nvSpPr>
        <p:spPr>
          <a:xfrm>
            <a:off x="838200" y="1130249"/>
            <a:ext cx="10515600" cy="5046714"/>
          </a:xfrm>
        </p:spPr>
        <p:txBody>
          <a:bodyPr/>
          <a:lstStyle/>
          <a:p>
            <a:pPr marL="0" indent="0">
              <a:buNone/>
            </a:pPr>
            <a:r>
              <a:rPr lang="pt-BR" b="1" dirty="0"/>
              <a:t>Recolha de Resultados:</a:t>
            </a:r>
            <a:r>
              <a:rPr lang="pt-BR" dirty="0"/>
              <a:t> O gerente espera que todos os processos terminem as suas análises independentes. Cada processo devolve a sua recomendação de "melhor jogada".</a:t>
            </a:r>
          </a:p>
          <a:p>
            <a:pPr marL="0" indent="0">
              <a:buNone/>
            </a:pPr>
            <a:r>
              <a:rPr lang="pt-BR" b="1" dirty="0"/>
              <a:t>Decisão por Votação</a:t>
            </a:r>
            <a:r>
              <a:rPr lang="pt-BR" dirty="0"/>
              <a:t>: O gerente recolhe todas as jogadas recomendadas e usa um sistema de contagem de votos (Counter) para determinar qual foi a jogada mais frequentemente sugerida. Essa é a decisão final.</a:t>
            </a:r>
            <a:endParaRPr lang="en-US" dirty="0"/>
          </a:p>
        </p:txBody>
      </p:sp>
    </p:spTree>
    <p:extLst>
      <p:ext uri="{BB962C8B-B14F-4D97-AF65-F5344CB8AC3E}">
        <p14:creationId xmlns:p14="http://schemas.microsoft.com/office/powerpoint/2010/main" val="18780019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D97AFA-068D-0BED-7880-A86BD70986D6}"/>
              </a:ext>
            </a:extLst>
          </p:cNvPr>
          <p:cNvSpPr>
            <a:spLocks noGrp="1"/>
          </p:cNvSpPr>
          <p:nvPr>
            <p:ph type="title"/>
          </p:nvPr>
        </p:nvSpPr>
        <p:spPr/>
        <p:txBody>
          <a:bodyPr/>
          <a:lstStyle/>
          <a:p>
            <a:r>
              <a:rPr lang="pt-BR" dirty="0"/>
              <a:t>Versão de GPU</a:t>
            </a:r>
            <a:endParaRPr lang="en-US" dirty="0"/>
          </a:p>
        </p:txBody>
      </p:sp>
      <p:sp>
        <p:nvSpPr>
          <p:cNvPr id="3" name="Espaço Reservado para Conteúdo 2">
            <a:extLst>
              <a:ext uri="{FF2B5EF4-FFF2-40B4-BE49-F238E27FC236}">
                <a16:creationId xmlns:a16="http://schemas.microsoft.com/office/drawing/2014/main" id="{720A233E-913C-4E47-637B-EA84827DD937}"/>
              </a:ext>
            </a:extLst>
          </p:cNvPr>
          <p:cNvSpPr>
            <a:spLocks noGrp="1"/>
          </p:cNvSpPr>
          <p:nvPr>
            <p:ph idx="1"/>
          </p:nvPr>
        </p:nvSpPr>
        <p:spPr/>
        <p:txBody>
          <a:bodyPr/>
          <a:lstStyle/>
          <a:p>
            <a:pPr marL="0" indent="0">
              <a:buNone/>
            </a:pPr>
            <a:r>
              <a:rPr lang="pt-BR" b="1" dirty="0"/>
              <a:t>Início na CPU</a:t>
            </a:r>
            <a:r>
              <a:rPr lang="pt-BR" dirty="0"/>
              <a:t>: O fluxo é semelhante ao do agente Single-Core. O método </a:t>
            </a:r>
            <a:r>
              <a:rPr lang="pt-BR" dirty="0" err="1"/>
              <a:t>decidir_melhor_jogada</a:t>
            </a:r>
            <a:r>
              <a:rPr lang="pt-BR" dirty="0"/>
              <a:t> começa a construir uma única árvore MCTS na CPU, com um loop para as fases de Seleção e Expansão.</a:t>
            </a:r>
          </a:p>
          <a:p>
            <a:pPr marL="0" indent="0">
              <a:buNone/>
            </a:pPr>
            <a:r>
              <a:rPr lang="pt-BR" b="1" dirty="0"/>
              <a:t>Delegação para a GPU:</a:t>
            </a:r>
            <a:r>
              <a:rPr lang="pt-BR" dirty="0"/>
              <a:t> Quando chega a hora da fase de </a:t>
            </a:r>
            <a:r>
              <a:rPr lang="pt-BR" b="1" dirty="0"/>
              <a:t>Simulação</a:t>
            </a:r>
            <a:r>
              <a:rPr lang="pt-BR" dirty="0"/>
              <a:t>, o processo para</a:t>
            </a:r>
            <a:endParaRPr lang="en-US" b="1" dirty="0"/>
          </a:p>
        </p:txBody>
      </p:sp>
    </p:spTree>
    <p:extLst>
      <p:ext uri="{BB962C8B-B14F-4D97-AF65-F5344CB8AC3E}">
        <p14:creationId xmlns:p14="http://schemas.microsoft.com/office/powerpoint/2010/main" val="39795371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56AD3A-E384-D739-62FF-90E36015629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4853038-58BB-BF77-A5A6-AE9BA1C54E11}"/>
              </a:ext>
            </a:extLst>
          </p:cNvPr>
          <p:cNvSpPr>
            <a:spLocks noGrp="1"/>
          </p:cNvSpPr>
          <p:nvPr>
            <p:ph type="title"/>
          </p:nvPr>
        </p:nvSpPr>
        <p:spPr/>
        <p:txBody>
          <a:bodyPr/>
          <a:lstStyle/>
          <a:p>
            <a:r>
              <a:rPr lang="pt-BR" dirty="0"/>
              <a:t>Versão de GPU</a:t>
            </a:r>
            <a:endParaRPr lang="en-US" dirty="0"/>
          </a:p>
        </p:txBody>
      </p:sp>
      <p:sp>
        <p:nvSpPr>
          <p:cNvPr id="3" name="Espaço Reservado para Conteúdo 2">
            <a:extLst>
              <a:ext uri="{FF2B5EF4-FFF2-40B4-BE49-F238E27FC236}">
                <a16:creationId xmlns:a16="http://schemas.microsoft.com/office/drawing/2014/main" id="{BA6B6854-4663-FCCD-BC78-1B86324AFF63}"/>
              </a:ext>
            </a:extLst>
          </p:cNvPr>
          <p:cNvSpPr>
            <a:spLocks noGrp="1"/>
          </p:cNvSpPr>
          <p:nvPr>
            <p:ph idx="1"/>
          </p:nvPr>
        </p:nvSpPr>
        <p:spPr/>
        <p:txBody>
          <a:bodyPr>
            <a:normAutofit fontScale="85000" lnSpcReduction="10000"/>
          </a:bodyPr>
          <a:lstStyle/>
          <a:p>
            <a:pPr marL="0" indent="0">
              <a:buNone/>
            </a:pPr>
            <a:r>
              <a:rPr lang="pt-BR" b="1" dirty="0"/>
              <a:t>Orquestração da GPU</a:t>
            </a:r>
            <a:r>
              <a:rPr lang="pt-BR" dirty="0"/>
              <a:t>: O método _</a:t>
            </a:r>
            <a:r>
              <a:rPr lang="pt-BR" dirty="0" err="1"/>
              <a:t>gpu_rollout</a:t>
            </a:r>
            <a:r>
              <a:rPr lang="pt-BR" dirty="0"/>
              <a:t> é chamado. Ele faz o seguinte</a:t>
            </a:r>
          </a:p>
          <a:p>
            <a:pPr marL="0" indent="0">
              <a:buNone/>
            </a:pPr>
            <a:endParaRPr lang="pt-BR" b="1" dirty="0"/>
          </a:p>
          <a:p>
            <a:r>
              <a:rPr lang="pt-BR" dirty="0"/>
              <a:t>Prepara os dados de milhares de simulações (</a:t>
            </a:r>
            <a:r>
              <a:rPr lang="pt-BR" dirty="0" err="1"/>
              <a:t>achatar_estado_para_gpu</a:t>
            </a:r>
            <a:r>
              <a:rPr lang="pt-BR" dirty="0"/>
              <a:t>).</a:t>
            </a:r>
          </a:p>
          <a:p>
            <a:r>
              <a:rPr lang="pt-BR" dirty="0"/>
              <a:t>Move esses dados da memória RAM (CPU) para a memória VRAM (GPU) (</a:t>
            </a:r>
            <a:r>
              <a:rPr lang="pt-BR" dirty="0" err="1"/>
              <a:t>cuda.to_device</a:t>
            </a:r>
            <a:r>
              <a:rPr lang="pt-BR" dirty="0"/>
              <a:t>).</a:t>
            </a:r>
          </a:p>
          <a:p>
            <a:r>
              <a:rPr lang="pt-BR" dirty="0"/>
              <a:t>Lança o kernel CUDA </a:t>
            </a:r>
            <a:r>
              <a:rPr lang="pt-BR" dirty="0" err="1"/>
              <a:t>simular_rollouts_gpu</a:t>
            </a:r>
            <a:r>
              <a:rPr lang="pt-BR" dirty="0"/>
              <a:t>, que instrui os milhares de núcleos da GPU a executar todas as simulações em paralelo massivo.</a:t>
            </a:r>
          </a:p>
          <a:p>
            <a:r>
              <a:rPr lang="pt-BR" dirty="0"/>
              <a:t>A CPU espera (</a:t>
            </a:r>
            <a:r>
              <a:rPr lang="pt-BR" dirty="0" err="1"/>
              <a:t>cuda.synchronize</a:t>
            </a:r>
            <a:r>
              <a:rPr lang="pt-BR" dirty="0"/>
              <a:t>()) que a GPU termine este trabalho pesado.</a:t>
            </a:r>
          </a:p>
          <a:p>
            <a:r>
              <a:rPr lang="pt-BR" dirty="0"/>
              <a:t>Os resultados agregados (a média de vitórias) são copiados de volta para a CPU.</a:t>
            </a:r>
          </a:p>
          <a:p>
            <a:pPr marL="0" indent="0">
              <a:buNone/>
            </a:pPr>
            <a:endParaRPr lang="en-US" b="1" dirty="0"/>
          </a:p>
        </p:txBody>
      </p:sp>
    </p:spTree>
    <p:extLst>
      <p:ext uri="{BB962C8B-B14F-4D97-AF65-F5344CB8AC3E}">
        <p14:creationId xmlns:p14="http://schemas.microsoft.com/office/powerpoint/2010/main" val="2969920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16B627-DDDE-ADFC-AF80-F23CC82C740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466EAD0-7F76-8F5D-370D-0634004C9D0A}"/>
              </a:ext>
            </a:extLst>
          </p:cNvPr>
          <p:cNvSpPr>
            <a:spLocks noGrp="1"/>
          </p:cNvSpPr>
          <p:nvPr>
            <p:ph type="title"/>
          </p:nvPr>
        </p:nvSpPr>
        <p:spPr/>
        <p:txBody>
          <a:bodyPr/>
          <a:lstStyle/>
          <a:p>
            <a:r>
              <a:rPr lang="pt-BR" dirty="0"/>
              <a:t>Versão de GPU</a:t>
            </a:r>
            <a:endParaRPr lang="en-US" dirty="0"/>
          </a:p>
        </p:txBody>
      </p:sp>
      <p:sp>
        <p:nvSpPr>
          <p:cNvPr id="3" name="Espaço Reservado para Conteúdo 2">
            <a:extLst>
              <a:ext uri="{FF2B5EF4-FFF2-40B4-BE49-F238E27FC236}">
                <a16:creationId xmlns:a16="http://schemas.microsoft.com/office/drawing/2014/main" id="{BB1ECF7B-DD67-5F2F-D237-589D59178B2E}"/>
              </a:ext>
            </a:extLst>
          </p:cNvPr>
          <p:cNvSpPr>
            <a:spLocks noGrp="1"/>
          </p:cNvSpPr>
          <p:nvPr>
            <p:ph idx="1"/>
          </p:nvPr>
        </p:nvSpPr>
        <p:spPr/>
        <p:txBody>
          <a:bodyPr/>
          <a:lstStyle/>
          <a:p>
            <a:r>
              <a:rPr lang="pt-BR" b="1" dirty="0"/>
              <a:t>Retropropagação na CPU</a:t>
            </a:r>
            <a:r>
              <a:rPr lang="pt-BR" dirty="0"/>
              <a:t>: O resultado único (a taxa de vitória média das milhares de simulações) é usado para a fase de Retropropagação na árvore MCTS que reside na CPU.</a:t>
            </a:r>
          </a:p>
          <a:p>
            <a:r>
              <a:rPr lang="pt-BR" b="1" dirty="0"/>
              <a:t>Decisão Final</a:t>
            </a:r>
            <a:r>
              <a:rPr lang="pt-BR" dirty="0"/>
              <a:t>: Tal como no agente Single-Core, a decisão é tomada com base nas estatísticas da árvore única construída na CPU.</a:t>
            </a:r>
          </a:p>
          <a:p>
            <a:pPr marL="0" indent="0">
              <a:buNone/>
            </a:pPr>
            <a:endParaRPr lang="en-US" b="1" dirty="0"/>
          </a:p>
        </p:txBody>
      </p:sp>
    </p:spTree>
    <p:extLst>
      <p:ext uri="{BB962C8B-B14F-4D97-AF65-F5344CB8AC3E}">
        <p14:creationId xmlns:p14="http://schemas.microsoft.com/office/powerpoint/2010/main" val="25997974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descr="Gráfico, Gráfico de barras&#10;&#10;O conteúdo gerado por IA pode estar incorreto.">
            <a:extLst>
              <a:ext uri="{FF2B5EF4-FFF2-40B4-BE49-F238E27FC236}">
                <a16:creationId xmlns:a16="http://schemas.microsoft.com/office/drawing/2014/main" id="{741F54F5-4D41-BC2D-3FFE-5CDD7667B9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 y="0"/>
            <a:ext cx="10287000" cy="6858000"/>
          </a:xfrm>
          <a:prstGeom prst="rect">
            <a:avLst/>
          </a:prstGeom>
        </p:spPr>
      </p:pic>
      <p:sp>
        <p:nvSpPr>
          <p:cNvPr id="2" name="Título 1">
            <a:extLst>
              <a:ext uri="{FF2B5EF4-FFF2-40B4-BE49-F238E27FC236}">
                <a16:creationId xmlns:a16="http://schemas.microsoft.com/office/drawing/2014/main" id="{85DBE80A-3F3B-429D-D674-FF004643FA3F}"/>
              </a:ext>
            </a:extLst>
          </p:cNvPr>
          <p:cNvSpPr>
            <a:spLocks noGrp="1"/>
          </p:cNvSpPr>
          <p:nvPr>
            <p:ph type="title"/>
          </p:nvPr>
        </p:nvSpPr>
        <p:spPr>
          <a:xfrm>
            <a:off x="0" y="-372294"/>
            <a:ext cx="10515600" cy="1325563"/>
          </a:xfrm>
        </p:spPr>
        <p:txBody>
          <a:bodyPr/>
          <a:lstStyle/>
          <a:p>
            <a:r>
              <a:rPr lang="pt-BR" dirty="0"/>
              <a:t>Comparação</a:t>
            </a:r>
            <a:endParaRPr lang="en-US" dirty="0"/>
          </a:p>
        </p:txBody>
      </p:sp>
    </p:spTree>
    <p:extLst>
      <p:ext uri="{BB962C8B-B14F-4D97-AF65-F5344CB8AC3E}">
        <p14:creationId xmlns:p14="http://schemas.microsoft.com/office/powerpoint/2010/main" val="7352039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14B7BC-B033-729D-440E-9461A187FDCC}"/>
              </a:ext>
            </a:extLst>
          </p:cNvPr>
          <p:cNvSpPr>
            <a:spLocks noGrp="1"/>
          </p:cNvSpPr>
          <p:nvPr>
            <p:ph type="title"/>
          </p:nvPr>
        </p:nvSpPr>
        <p:spPr>
          <a:xfrm>
            <a:off x="0" y="-297657"/>
            <a:ext cx="10515600" cy="1325563"/>
          </a:xfrm>
        </p:spPr>
        <p:txBody>
          <a:bodyPr/>
          <a:lstStyle/>
          <a:p>
            <a:r>
              <a:rPr lang="pt-BR" dirty="0"/>
              <a:t>Comparação 2</a:t>
            </a:r>
            <a:endParaRPr lang="en-US" dirty="0"/>
          </a:p>
        </p:txBody>
      </p:sp>
      <p:pic>
        <p:nvPicPr>
          <p:cNvPr id="5" name="Espaço Reservado para Conteúdo 4" descr="Uma imagem contendo Tabela&#10;&#10;O conteúdo gerado por IA pode estar incorreto.">
            <a:extLst>
              <a:ext uri="{FF2B5EF4-FFF2-40B4-BE49-F238E27FC236}">
                <a16:creationId xmlns:a16="http://schemas.microsoft.com/office/drawing/2014/main" id="{996A3902-E201-C274-699B-11CF78220A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1535" y="1215278"/>
            <a:ext cx="10102645" cy="5513572"/>
          </a:xfrm>
        </p:spPr>
      </p:pic>
    </p:spTree>
    <p:extLst>
      <p:ext uri="{BB962C8B-B14F-4D97-AF65-F5344CB8AC3E}">
        <p14:creationId xmlns:p14="http://schemas.microsoft.com/office/powerpoint/2010/main" val="1579259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631CCB6E-C465-9E46-631E-48D0434B1DAA}"/>
              </a:ext>
            </a:extLst>
          </p:cNvPr>
          <p:cNvSpPr>
            <a:spLocks noGrp="1"/>
          </p:cNvSpPr>
          <p:nvPr>
            <p:ph idx="1"/>
          </p:nvPr>
        </p:nvSpPr>
        <p:spPr>
          <a:xfrm>
            <a:off x="838200" y="191729"/>
            <a:ext cx="10515600" cy="5985234"/>
          </a:xfrm>
        </p:spPr>
        <p:txBody>
          <a:bodyPr>
            <a:normAutofit/>
          </a:bodyPr>
          <a:lstStyle/>
          <a:p>
            <a:pPr marL="0" indent="0">
              <a:buNone/>
            </a:pPr>
            <a:r>
              <a:rPr lang="pt-BR" sz="3200" dirty="0"/>
              <a:t>Conforme o crescimento do poder computacional foi perdendo folego e crescendo cada vez menos outros tipos de solução foram necessárias pra aumentar a capacidade de processamento, dentre elas a primeira abordagem foi o</a:t>
            </a:r>
          </a:p>
          <a:p>
            <a:pPr marL="0" indent="0">
              <a:buNone/>
            </a:pPr>
            <a:r>
              <a:rPr lang="pt-BR" sz="3200" dirty="0">
                <a:solidFill>
                  <a:schemeClr val="accent2">
                    <a:lumMod val="75000"/>
                  </a:schemeClr>
                </a:solidFill>
              </a:rPr>
              <a:t> Multiprocessamento</a:t>
            </a:r>
            <a:r>
              <a:rPr lang="pt-BR" sz="3200" dirty="0"/>
              <a:t>: O uso de duas ou mais </a:t>
            </a:r>
            <a:r>
              <a:rPr lang="pt-BR" sz="3200" dirty="0">
                <a:solidFill>
                  <a:schemeClr val="tx2">
                    <a:lumMod val="90000"/>
                    <a:lumOff val="10000"/>
                  </a:schemeClr>
                </a:solidFill>
              </a:rPr>
              <a:t>unidades centrais de processamento </a:t>
            </a:r>
            <a:r>
              <a:rPr lang="pt-BR" sz="3200" dirty="0"/>
              <a:t>(parte de um sistema computacional, que realiza as instruções de um programa de computador, que executar a aritmética básica, orientado por um padrão binário que possibilita a entrada, o processamento e saída de dados)dentro de um único sistema de computador</a:t>
            </a:r>
            <a:endParaRPr lang="en-US" sz="3200" dirty="0"/>
          </a:p>
          <a:p>
            <a:pPr marL="0" indent="0">
              <a:buNone/>
            </a:pPr>
            <a:endParaRPr lang="pt-BR" sz="3600" dirty="0"/>
          </a:p>
        </p:txBody>
      </p:sp>
    </p:spTree>
    <p:extLst>
      <p:ext uri="{BB962C8B-B14F-4D97-AF65-F5344CB8AC3E}">
        <p14:creationId xmlns:p14="http://schemas.microsoft.com/office/powerpoint/2010/main" val="3835152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21AC5A-CBDE-EE0F-499F-6DDBD21A2DE3}"/>
              </a:ext>
            </a:extLst>
          </p:cNvPr>
          <p:cNvSpPr>
            <a:spLocks noGrp="1"/>
          </p:cNvSpPr>
          <p:nvPr>
            <p:ph type="title"/>
          </p:nvPr>
        </p:nvSpPr>
        <p:spPr/>
        <p:txBody>
          <a:bodyPr/>
          <a:lstStyle/>
          <a:p>
            <a:r>
              <a:rPr lang="pt-BR" dirty="0"/>
              <a:t>A GPU PERDEU????</a:t>
            </a:r>
            <a:endParaRPr lang="en-US" dirty="0"/>
          </a:p>
        </p:txBody>
      </p:sp>
      <p:sp>
        <p:nvSpPr>
          <p:cNvPr id="3" name="Espaço Reservado para Conteúdo 2">
            <a:extLst>
              <a:ext uri="{FF2B5EF4-FFF2-40B4-BE49-F238E27FC236}">
                <a16:creationId xmlns:a16="http://schemas.microsoft.com/office/drawing/2014/main" id="{2868796E-997A-E012-94A4-44E54D2B836D}"/>
              </a:ext>
            </a:extLst>
          </p:cNvPr>
          <p:cNvSpPr>
            <a:spLocks noGrp="1"/>
          </p:cNvSpPr>
          <p:nvPr>
            <p:ph idx="1"/>
          </p:nvPr>
        </p:nvSpPr>
        <p:spPr/>
        <p:txBody>
          <a:bodyPr/>
          <a:lstStyle/>
          <a:p>
            <a:r>
              <a:rPr lang="pt-BR" dirty="0"/>
              <a:t>A Grande Descoberta: Performance Bruta não é o Mesmo que Melhor Estratégia</a:t>
            </a:r>
          </a:p>
          <a:p>
            <a:r>
              <a:rPr lang="pt-BR" dirty="0"/>
              <a:t>A conclusão principal do projeto foi que, embora a GPU fosse ordens de magnitude mais rápida na tarefa específica de executar </a:t>
            </a:r>
            <a:r>
              <a:rPr lang="pt-BR" dirty="0" err="1"/>
              <a:t>rollouts</a:t>
            </a:r>
            <a:r>
              <a:rPr lang="pt-BR" dirty="0"/>
              <a:t>, ela perdia para a CPU no jogo real. A razão é o elevado "overhead" (custo fixo) por ciclo de decisão do MCTS. </a:t>
            </a:r>
          </a:p>
          <a:p>
            <a:pPr marL="0" indent="0">
              <a:buNone/>
            </a:pPr>
            <a:endParaRPr lang="en-US" dirty="0"/>
          </a:p>
        </p:txBody>
      </p:sp>
    </p:spTree>
    <p:extLst>
      <p:ext uri="{BB962C8B-B14F-4D97-AF65-F5344CB8AC3E}">
        <p14:creationId xmlns:p14="http://schemas.microsoft.com/office/powerpoint/2010/main" val="12996116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0B3957-C513-C1F7-49E9-B23714271858}"/>
              </a:ext>
            </a:extLst>
          </p:cNvPr>
          <p:cNvSpPr>
            <a:spLocks noGrp="1"/>
          </p:cNvSpPr>
          <p:nvPr>
            <p:ph type="title"/>
          </p:nvPr>
        </p:nvSpPr>
        <p:spPr/>
        <p:txBody>
          <a:bodyPr/>
          <a:lstStyle/>
          <a:p>
            <a:r>
              <a:rPr lang="pt-BR" dirty="0"/>
              <a:t>Sim a GPU perdeu</a:t>
            </a:r>
            <a:endParaRPr lang="en-US" dirty="0"/>
          </a:p>
        </p:txBody>
      </p:sp>
      <p:sp>
        <p:nvSpPr>
          <p:cNvPr id="3" name="Espaço Reservado para Conteúdo 2">
            <a:extLst>
              <a:ext uri="{FF2B5EF4-FFF2-40B4-BE49-F238E27FC236}">
                <a16:creationId xmlns:a16="http://schemas.microsoft.com/office/drawing/2014/main" id="{ABDD7672-621C-EE82-10DA-A335CE75E02E}"/>
              </a:ext>
            </a:extLst>
          </p:cNvPr>
          <p:cNvSpPr>
            <a:spLocks noGrp="1"/>
          </p:cNvSpPr>
          <p:nvPr>
            <p:ph idx="1"/>
          </p:nvPr>
        </p:nvSpPr>
        <p:spPr/>
        <p:txBody>
          <a:bodyPr/>
          <a:lstStyle/>
          <a:p>
            <a:r>
              <a:rPr lang="pt-BR" dirty="0"/>
              <a:t>Truco é um jogo “Simples” e de poucas rodadas, na primeira rodada você vai jogar 3 cartas dando assim 6 combinações possíveis pra você, depois 2 gerando 2 combinações possíveis e por ultimo apenas 1 opção resta gerando uma arvore não muito profunda apesar da quantidade absurda de possibilidades de carta do oponente ter na mão dele e você querer as menores margens possíveis pra jogar sua menor carta que ganhe esta rodada</a:t>
            </a:r>
            <a:endParaRPr lang="en-US" dirty="0"/>
          </a:p>
        </p:txBody>
      </p:sp>
    </p:spTree>
    <p:extLst>
      <p:ext uri="{BB962C8B-B14F-4D97-AF65-F5344CB8AC3E}">
        <p14:creationId xmlns:p14="http://schemas.microsoft.com/office/powerpoint/2010/main" val="22479597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282135-5355-CB4D-5646-01BD402B0993}"/>
              </a:ext>
            </a:extLst>
          </p:cNvPr>
          <p:cNvSpPr>
            <a:spLocks noGrp="1"/>
          </p:cNvSpPr>
          <p:nvPr>
            <p:ph type="title"/>
          </p:nvPr>
        </p:nvSpPr>
        <p:spPr/>
        <p:txBody>
          <a:bodyPr/>
          <a:lstStyle/>
          <a:p>
            <a:r>
              <a:rPr lang="pt-BR" dirty="0"/>
              <a:t>Explicando com a nossa analogia</a:t>
            </a:r>
            <a:endParaRPr lang="en-US" dirty="0"/>
          </a:p>
        </p:txBody>
      </p:sp>
      <p:pic>
        <p:nvPicPr>
          <p:cNvPr id="4" name="Picture 2" descr="20 Kids and Counting?': TV's Dugger family expecting 20th - cleveland.com">
            <a:extLst>
              <a:ext uri="{FF2B5EF4-FFF2-40B4-BE49-F238E27FC236}">
                <a16:creationId xmlns:a16="http://schemas.microsoft.com/office/drawing/2014/main" id="{1DF4CD90-5A23-BEBD-51A4-DB7BA48014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3176" y="4207333"/>
            <a:ext cx="3619500" cy="2190750"/>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m 4">
            <a:extLst>
              <a:ext uri="{FF2B5EF4-FFF2-40B4-BE49-F238E27FC236}">
                <a16:creationId xmlns:a16="http://schemas.microsoft.com/office/drawing/2014/main" id="{1CAE18FD-F350-9805-7996-D7D7CB9BBAB8}"/>
              </a:ext>
            </a:extLst>
          </p:cNvPr>
          <p:cNvPicPr>
            <a:picLocks noChangeAspect="1"/>
          </p:cNvPicPr>
          <p:nvPr/>
        </p:nvPicPr>
        <p:blipFill>
          <a:blip r:embed="rId3"/>
          <a:stretch>
            <a:fillRect/>
          </a:stretch>
        </p:blipFill>
        <p:spPr>
          <a:xfrm>
            <a:off x="946282" y="4207333"/>
            <a:ext cx="2103022" cy="2194081"/>
          </a:xfrm>
          <a:prstGeom prst="rect">
            <a:avLst/>
          </a:prstGeom>
        </p:spPr>
      </p:pic>
      <p:sp>
        <p:nvSpPr>
          <p:cNvPr id="6" name="Retângulo 5">
            <a:extLst>
              <a:ext uri="{FF2B5EF4-FFF2-40B4-BE49-F238E27FC236}">
                <a16:creationId xmlns:a16="http://schemas.microsoft.com/office/drawing/2014/main" id="{2409794E-6C19-E63D-1C42-42BD52AD048D}"/>
              </a:ext>
            </a:extLst>
          </p:cNvPr>
          <p:cNvSpPr/>
          <p:nvPr/>
        </p:nvSpPr>
        <p:spPr>
          <a:xfrm>
            <a:off x="1464777" y="2270760"/>
            <a:ext cx="1066032" cy="1534323"/>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tângulo 6">
            <a:extLst>
              <a:ext uri="{FF2B5EF4-FFF2-40B4-BE49-F238E27FC236}">
                <a16:creationId xmlns:a16="http://schemas.microsoft.com/office/drawing/2014/main" id="{01F514DE-5A29-E488-6E8A-36B979C7D4F0}"/>
              </a:ext>
            </a:extLst>
          </p:cNvPr>
          <p:cNvSpPr/>
          <p:nvPr/>
        </p:nvSpPr>
        <p:spPr>
          <a:xfrm>
            <a:off x="11061290" y="198134"/>
            <a:ext cx="500448" cy="495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tângulo 7">
            <a:extLst>
              <a:ext uri="{FF2B5EF4-FFF2-40B4-BE49-F238E27FC236}">
                <a16:creationId xmlns:a16="http://schemas.microsoft.com/office/drawing/2014/main" id="{E66EA3ED-1CD0-9CEC-3CA0-B865B0ADFEE6}"/>
              </a:ext>
            </a:extLst>
          </p:cNvPr>
          <p:cNvSpPr/>
          <p:nvPr/>
        </p:nvSpPr>
        <p:spPr>
          <a:xfrm flipH="1">
            <a:off x="417117" y="240224"/>
            <a:ext cx="438288" cy="423453"/>
          </a:xfrm>
          <a:prstGeom prst="rect">
            <a:avLst/>
          </a:prstGeom>
          <a:solidFill>
            <a:schemeClr val="accent3">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solidFill>
            </a:endParaRPr>
          </a:p>
        </p:txBody>
      </p:sp>
      <p:sp>
        <p:nvSpPr>
          <p:cNvPr id="9" name="Espaço Reservado para Conteúdo 2">
            <a:extLst>
              <a:ext uri="{FF2B5EF4-FFF2-40B4-BE49-F238E27FC236}">
                <a16:creationId xmlns:a16="http://schemas.microsoft.com/office/drawing/2014/main" id="{D6793429-459F-19B8-615A-28154B504E0F}"/>
              </a:ext>
            </a:extLst>
          </p:cNvPr>
          <p:cNvSpPr txBox="1">
            <a:spLocks/>
          </p:cNvSpPr>
          <p:nvPr/>
        </p:nvSpPr>
        <p:spPr>
          <a:xfrm>
            <a:off x="838200" y="199504"/>
            <a:ext cx="3040626" cy="46417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t-BR"/>
              <a:t>Tempo Jogando lol</a:t>
            </a:r>
            <a:endParaRPr lang="en-US" dirty="0"/>
          </a:p>
        </p:txBody>
      </p:sp>
      <p:cxnSp>
        <p:nvCxnSpPr>
          <p:cNvPr id="11" name="Conector de Seta Reta 10">
            <a:extLst>
              <a:ext uri="{FF2B5EF4-FFF2-40B4-BE49-F238E27FC236}">
                <a16:creationId xmlns:a16="http://schemas.microsoft.com/office/drawing/2014/main" id="{9274E8A2-A253-E159-11B6-6FB6AFDFC219}"/>
              </a:ext>
            </a:extLst>
          </p:cNvPr>
          <p:cNvCxnSpPr>
            <a:cxnSpLocks/>
          </p:cNvCxnSpPr>
          <p:nvPr/>
        </p:nvCxnSpPr>
        <p:spPr>
          <a:xfrm>
            <a:off x="4148682" y="3164020"/>
            <a:ext cx="1563329" cy="0"/>
          </a:xfrm>
          <a:prstGeom prst="straightConnector1">
            <a:avLst/>
          </a:prstGeom>
          <a:ln w="76200">
            <a:tailEnd type="triangle"/>
          </a:ln>
        </p:spPr>
        <p:style>
          <a:lnRef idx="2">
            <a:schemeClr val="dk1"/>
          </a:lnRef>
          <a:fillRef idx="0">
            <a:schemeClr val="dk1"/>
          </a:fillRef>
          <a:effectRef idx="1">
            <a:schemeClr val="dk1"/>
          </a:effectRef>
          <a:fontRef idx="minor">
            <a:schemeClr val="tx1"/>
          </a:fontRef>
        </p:style>
      </p:cxnSp>
      <p:sp>
        <p:nvSpPr>
          <p:cNvPr id="12" name="Retângulo 11">
            <a:extLst>
              <a:ext uri="{FF2B5EF4-FFF2-40B4-BE49-F238E27FC236}">
                <a16:creationId xmlns:a16="http://schemas.microsoft.com/office/drawing/2014/main" id="{68179456-F342-9A8B-76B0-EF750082D6E2}"/>
              </a:ext>
            </a:extLst>
          </p:cNvPr>
          <p:cNvSpPr/>
          <p:nvPr/>
        </p:nvSpPr>
        <p:spPr>
          <a:xfrm>
            <a:off x="8339910" y="2270759"/>
            <a:ext cx="1066032" cy="1534319"/>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tângulo 12">
            <a:extLst>
              <a:ext uri="{FF2B5EF4-FFF2-40B4-BE49-F238E27FC236}">
                <a16:creationId xmlns:a16="http://schemas.microsoft.com/office/drawing/2014/main" id="{D2C8DB7B-09CA-23E8-C7AE-A814DB885120}"/>
              </a:ext>
            </a:extLst>
          </p:cNvPr>
          <p:cNvSpPr/>
          <p:nvPr/>
        </p:nvSpPr>
        <p:spPr>
          <a:xfrm>
            <a:off x="11061290" y="856167"/>
            <a:ext cx="500449" cy="523566"/>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Espaço Reservado para Conteúdo 2">
            <a:extLst>
              <a:ext uri="{FF2B5EF4-FFF2-40B4-BE49-F238E27FC236}">
                <a16:creationId xmlns:a16="http://schemas.microsoft.com/office/drawing/2014/main" id="{75DF1F77-73A6-A7B2-0554-01A05C3BF8D2}"/>
              </a:ext>
            </a:extLst>
          </p:cNvPr>
          <p:cNvSpPr>
            <a:spLocks noGrp="1"/>
          </p:cNvSpPr>
          <p:nvPr>
            <p:ph idx="1"/>
          </p:nvPr>
        </p:nvSpPr>
        <p:spPr>
          <a:xfrm>
            <a:off x="5188974" y="198134"/>
            <a:ext cx="10515600" cy="523566"/>
          </a:xfrm>
        </p:spPr>
        <p:txBody>
          <a:bodyPr/>
          <a:lstStyle/>
          <a:p>
            <a:pPr marL="0" indent="0">
              <a:buNone/>
            </a:pPr>
            <a:r>
              <a:rPr lang="pt-BR" dirty="0"/>
              <a:t>Tempo passando tarefas e revisando</a:t>
            </a:r>
            <a:endParaRPr lang="en-US" dirty="0"/>
          </a:p>
        </p:txBody>
      </p:sp>
      <p:sp>
        <p:nvSpPr>
          <p:cNvPr id="15" name="Espaço Reservado para Conteúdo 2">
            <a:extLst>
              <a:ext uri="{FF2B5EF4-FFF2-40B4-BE49-F238E27FC236}">
                <a16:creationId xmlns:a16="http://schemas.microsoft.com/office/drawing/2014/main" id="{7118BD4F-B46E-D6C9-82DA-2C1883CED015}"/>
              </a:ext>
            </a:extLst>
          </p:cNvPr>
          <p:cNvSpPr txBox="1">
            <a:spLocks/>
          </p:cNvSpPr>
          <p:nvPr/>
        </p:nvSpPr>
        <p:spPr>
          <a:xfrm>
            <a:off x="8590935" y="914087"/>
            <a:ext cx="10515600" cy="5235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t-BR" sz="2000" dirty="0"/>
              <a:t>Tempo Trabalhando</a:t>
            </a:r>
            <a:endParaRPr lang="en-US" sz="2000" dirty="0"/>
          </a:p>
        </p:txBody>
      </p:sp>
    </p:spTree>
    <p:extLst>
      <p:ext uri="{BB962C8B-B14F-4D97-AF65-F5344CB8AC3E}">
        <p14:creationId xmlns:p14="http://schemas.microsoft.com/office/powerpoint/2010/main" val="39300879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EA24D9-3280-B5C1-1AF8-C37A2EEFA4C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5931B71-9829-100E-BBC5-9951EB16B59A}"/>
              </a:ext>
            </a:extLst>
          </p:cNvPr>
          <p:cNvSpPr>
            <a:spLocks noGrp="1"/>
          </p:cNvSpPr>
          <p:nvPr>
            <p:ph type="title"/>
          </p:nvPr>
        </p:nvSpPr>
        <p:spPr/>
        <p:txBody>
          <a:bodyPr/>
          <a:lstStyle/>
          <a:p>
            <a:r>
              <a:rPr lang="pt-BR" dirty="0"/>
              <a:t>Explicando com a nossa analogia</a:t>
            </a:r>
            <a:endParaRPr lang="en-US" dirty="0"/>
          </a:p>
        </p:txBody>
      </p:sp>
      <p:sp>
        <p:nvSpPr>
          <p:cNvPr id="7" name="Retângulo 6">
            <a:extLst>
              <a:ext uri="{FF2B5EF4-FFF2-40B4-BE49-F238E27FC236}">
                <a16:creationId xmlns:a16="http://schemas.microsoft.com/office/drawing/2014/main" id="{C3EF5AC7-CABE-F791-9ABA-3F6AB0C4079B}"/>
              </a:ext>
            </a:extLst>
          </p:cNvPr>
          <p:cNvSpPr/>
          <p:nvPr/>
        </p:nvSpPr>
        <p:spPr>
          <a:xfrm>
            <a:off x="11061290" y="198134"/>
            <a:ext cx="500448" cy="495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tângulo 7">
            <a:extLst>
              <a:ext uri="{FF2B5EF4-FFF2-40B4-BE49-F238E27FC236}">
                <a16:creationId xmlns:a16="http://schemas.microsoft.com/office/drawing/2014/main" id="{17D00FC8-7C0B-8987-BC4F-6C127C11C3AC}"/>
              </a:ext>
            </a:extLst>
          </p:cNvPr>
          <p:cNvSpPr/>
          <p:nvPr/>
        </p:nvSpPr>
        <p:spPr>
          <a:xfrm flipH="1">
            <a:off x="417117" y="240224"/>
            <a:ext cx="438288" cy="423453"/>
          </a:xfrm>
          <a:prstGeom prst="rect">
            <a:avLst/>
          </a:prstGeom>
          <a:solidFill>
            <a:schemeClr val="accent3">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solidFill>
            </a:endParaRPr>
          </a:p>
        </p:txBody>
      </p:sp>
      <p:sp>
        <p:nvSpPr>
          <p:cNvPr id="9" name="Espaço Reservado para Conteúdo 2">
            <a:extLst>
              <a:ext uri="{FF2B5EF4-FFF2-40B4-BE49-F238E27FC236}">
                <a16:creationId xmlns:a16="http://schemas.microsoft.com/office/drawing/2014/main" id="{1EE075B1-C756-A83B-C69C-9D097ABEC3A0}"/>
              </a:ext>
            </a:extLst>
          </p:cNvPr>
          <p:cNvSpPr txBox="1">
            <a:spLocks/>
          </p:cNvSpPr>
          <p:nvPr/>
        </p:nvSpPr>
        <p:spPr>
          <a:xfrm>
            <a:off x="838200" y="199504"/>
            <a:ext cx="3040626" cy="46417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t-BR"/>
              <a:t>Tempo Jogando lol</a:t>
            </a:r>
            <a:endParaRPr lang="en-US" dirty="0"/>
          </a:p>
        </p:txBody>
      </p:sp>
      <p:sp>
        <p:nvSpPr>
          <p:cNvPr id="13" name="Retângulo 12">
            <a:extLst>
              <a:ext uri="{FF2B5EF4-FFF2-40B4-BE49-F238E27FC236}">
                <a16:creationId xmlns:a16="http://schemas.microsoft.com/office/drawing/2014/main" id="{1A1BE9CB-6D55-21E1-907C-9AE0E178E92E}"/>
              </a:ext>
            </a:extLst>
          </p:cNvPr>
          <p:cNvSpPr/>
          <p:nvPr/>
        </p:nvSpPr>
        <p:spPr>
          <a:xfrm>
            <a:off x="11061290" y="856167"/>
            <a:ext cx="500449" cy="523566"/>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Espaço Reservado para Conteúdo 2">
            <a:extLst>
              <a:ext uri="{FF2B5EF4-FFF2-40B4-BE49-F238E27FC236}">
                <a16:creationId xmlns:a16="http://schemas.microsoft.com/office/drawing/2014/main" id="{3DACBB00-62EA-0E71-18F8-2EF2E89C9655}"/>
              </a:ext>
            </a:extLst>
          </p:cNvPr>
          <p:cNvSpPr>
            <a:spLocks noGrp="1"/>
          </p:cNvSpPr>
          <p:nvPr>
            <p:ph idx="1"/>
          </p:nvPr>
        </p:nvSpPr>
        <p:spPr>
          <a:xfrm>
            <a:off x="5188974" y="198134"/>
            <a:ext cx="10515600" cy="523566"/>
          </a:xfrm>
        </p:spPr>
        <p:txBody>
          <a:bodyPr/>
          <a:lstStyle/>
          <a:p>
            <a:pPr marL="0" indent="0">
              <a:buNone/>
            </a:pPr>
            <a:r>
              <a:rPr lang="pt-BR" dirty="0"/>
              <a:t>Tempo passando tarefas e revisando</a:t>
            </a:r>
            <a:endParaRPr lang="en-US" dirty="0"/>
          </a:p>
        </p:txBody>
      </p:sp>
      <p:sp>
        <p:nvSpPr>
          <p:cNvPr id="15" name="Espaço Reservado para Conteúdo 2">
            <a:extLst>
              <a:ext uri="{FF2B5EF4-FFF2-40B4-BE49-F238E27FC236}">
                <a16:creationId xmlns:a16="http://schemas.microsoft.com/office/drawing/2014/main" id="{293AC1A1-D1B0-FE1D-2B9A-F560852DB9D2}"/>
              </a:ext>
            </a:extLst>
          </p:cNvPr>
          <p:cNvSpPr txBox="1">
            <a:spLocks/>
          </p:cNvSpPr>
          <p:nvPr/>
        </p:nvSpPr>
        <p:spPr>
          <a:xfrm>
            <a:off x="8590935" y="914087"/>
            <a:ext cx="10515600" cy="5235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t-BR" sz="2000" dirty="0"/>
              <a:t>Tempo Trabalhando</a:t>
            </a:r>
            <a:endParaRPr lang="en-US" sz="2000" dirty="0"/>
          </a:p>
        </p:txBody>
      </p:sp>
      <p:pic>
        <p:nvPicPr>
          <p:cNvPr id="3" name="Imagem 2">
            <a:extLst>
              <a:ext uri="{FF2B5EF4-FFF2-40B4-BE49-F238E27FC236}">
                <a16:creationId xmlns:a16="http://schemas.microsoft.com/office/drawing/2014/main" id="{DE8CE09F-DA8E-2EC5-C47A-5EE87B347D09}"/>
              </a:ext>
            </a:extLst>
          </p:cNvPr>
          <p:cNvPicPr>
            <a:picLocks noChangeAspect="1"/>
          </p:cNvPicPr>
          <p:nvPr/>
        </p:nvPicPr>
        <p:blipFill>
          <a:blip r:embed="rId2"/>
          <a:stretch>
            <a:fillRect/>
          </a:stretch>
        </p:blipFill>
        <p:spPr>
          <a:xfrm>
            <a:off x="1623756" y="4456074"/>
            <a:ext cx="1865507" cy="1946281"/>
          </a:xfrm>
          <a:prstGeom prst="rect">
            <a:avLst/>
          </a:prstGeom>
        </p:spPr>
      </p:pic>
      <p:pic>
        <p:nvPicPr>
          <p:cNvPr id="10" name="Imagem 9">
            <a:extLst>
              <a:ext uri="{FF2B5EF4-FFF2-40B4-BE49-F238E27FC236}">
                <a16:creationId xmlns:a16="http://schemas.microsoft.com/office/drawing/2014/main" id="{FAD05DBF-E74D-686C-6AAE-2C4CF04FBDD8}"/>
              </a:ext>
            </a:extLst>
          </p:cNvPr>
          <p:cNvPicPr>
            <a:picLocks noChangeAspect="1"/>
          </p:cNvPicPr>
          <p:nvPr/>
        </p:nvPicPr>
        <p:blipFill>
          <a:blip r:embed="rId3"/>
          <a:stretch>
            <a:fillRect/>
          </a:stretch>
        </p:blipFill>
        <p:spPr>
          <a:xfrm>
            <a:off x="3878826" y="4412268"/>
            <a:ext cx="2018936" cy="2033892"/>
          </a:xfrm>
          <a:prstGeom prst="rect">
            <a:avLst/>
          </a:prstGeom>
        </p:spPr>
      </p:pic>
      <p:pic>
        <p:nvPicPr>
          <p:cNvPr id="16" name="Imagem 15">
            <a:extLst>
              <a:ext uri="{FF2B5EF4-FFF2-40B4-BE49-F238E27FC236}">
                <a16:creationId xmlns:a16="http://schemas.microsoft.com/office/drawing/2014/main" id="{FEA97F30-EE64-3148-8FFE-65C5AD6C7EBC}"/>
              </a:ext>
            </a:extLst>
          </p:cNvPr>
          <p:cNvPicPr>
            <a:picLocks noChangeAspect="1"/>
          </p:cNvPicPr>
          <p:nvPr/>
        </p:nvPicPr>
        <p:blipFill>
          <a:blip r:embed="rId4"/>
          <a:stretch>
            <a:fillRect/>
          </a:stretch>
        </p:blipFill>
        <p:spPr>
          <a:xfrm>
            <a:off x="6187494" y="4502790"/>
            <a:ext cx="1983583" cy="1990086"/>
          </a:xfrm>
          <a:prstGeom prst="rect">
            <a:avLst/>
          </a:prstGeom>
        </p:spPr>
      </p:pic>
      <p:pic>
        <p:nvPicPr>
          <p:cNvPr id="17" name="Imagem 16">
            <a:extLst>
              <a:ext uri="{FF2B5EF4-FFF2-40B4-BE49-F238E27FC236}">
                <a16:creationId xmlns:a16="http://schemas.microsoft.com/office/drawing/2014/main" id="{C7A469E3-9148-0EDF-9C56-CCB0DF75CA5C}"/>
              </a:ext>
            </a:extLst>
          </p:cNvPr>
          <p:cNvPicPr>
            <a:picLocks noChangeAspect="1"/>
          </p:cNvPicPr>
          <p:nvPr/>
        </p:nvPicPr>
        <p:blipFill>
          <a:blip r:embed="rId5"/>
          <a:stretch>
            <a:fillRect/>
          </a:stretch>
        </p:blipFill>
        <p:spPr>
          <a:xfrm>
            <a:off x="8549309" y="4502790"/>
            <a:ext cx="2018935" cy="2036802"/>
          </a:xfrm>
          <a:prstGeom prst="rect">
            <a:avLst/>
          </a:prstGeom>
        </p:spPr>
      </p:pic>
      <p:sp>
        <p:nvSpPr>
          <p:cNvPr id="18" name="Retângulo 17">
            <a:extLst>
              <a:ext uri="{FF2B5EF4-FFF2-40B4-BE49-F238E27FC236}">
                <a16:creationId xmlns:a16="http://schemas.microsoft.com/office/drawing/2014/main" id="{A6895CC5-3AA1-F7B9-A90F-4F5892DCA635}"/>
              </a:ext>
            </a:extLst>
          </p:cNvPr>
          <p:cNvSpPr/>
          <p:nvPr/>
        </p:nvSpPr>
        <p:spPr>
          <a:xfrm>
            <a:off x="2061837" y="2987040"/>
            <a:ext cx="1027446" cy="734033"/>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tângulo 18">
            <a:extLst>
              <a:ext uri="{FF2B5EF4-FFF2-40B4-BE49-F238E27FC236}">
                <a16:creationId xmlns:a16="http://schemas.microsoft.com/office/drawing/2014/main" id="{29DFC644-B2B0-4545-2AF0-AD3E9E6A81CA}"/>
              </a:ext>
            </a:extLst>
          </p:cNvPr>
          <p:cNvSpPr/>
          <p:nvPr/>
        </p:nvSpPr>
        <p:spPr>
          <a:xfrm>
            <a:off x="2061837" y="3721073"/>
            <a:ext cx="1027446" cy="523567"/>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tângulo 19">
            <a:extLst>
              <a:ext uri="{FF2B5EF4-FFF2-40B4-BE49-F238E27FC236}">
                <a16:creationId xmlns:a16="http://schemas.microsoft.com/office/drawing/2014/main" id="{44BCB966-F075-5335-F391-10F0E68D02FE}"/>
              </a:ext>
            </a:extLst>
          </p:cNvPr>
          <p:cNvSpPr/>
          <p:nvPr/>
        </p:nvSpPr>
        <p:spPr>
          <a:xfrm>
            <a:off x="4330391" y="2987040"/>
            <a:ext cx="1027446" cy="734033"/>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tângulo 20">
            <a:extLst>
              <a:ext uri="{FF2B5EF4-FFF2-40B4-BE49-F238E27FC236}">
                <a16:creationId xmlns:a16="http://schemas.microsoft.com/office/drawing/2014/main" id="{9B3E5361-A61B-E1B9-E065-82ED7844E9E8}"/>
              </a:ext>
            </a:extLst>
          </p:cNvPr>
          <p:cNvSpPr/>
          <p:nvPr/>
        </p:nvSpPr>
        <p:spPr>
          <a:xfrm>
            <a:off x="4330391" y="3721073"/>
            <a:ext cx="1027446" cy="523567"/>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tângulo 21">
            <a:extLst>
              <a:ext uri="{FF2B5EF4-FFF2-40B4-BE49-F238E27FC236}">
                <a16:creationId xmlns:a16="http://schemas.microsoft.com/office/drawing/2014/main" id="{F0765412-D2A8-E344-EF8F-03F0BCF5F163}"/>
              </a:ext>
            </a:extLst>
          </p:cNvPr>
          <p:cNvSpPr/>
          <p:nvPr/>
        </p:nvSpPr>
        <p:spPr>
          <a:xfrm>
            <a:off x="6598945" y="2987040"/>
            <a:ext cx="1027446" cy="734033"/>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tângulo 22">
            <a:extLst>
              <a:ext uri="{FF2B5EF4-FFF2-40B4-BE49-F238E27FC236}">
                <a16:creationId xmlns:a16="http://schemas.microsoft.com/office/drawing/2014/main" id="{43AA4FBF-AD25-4FB0-CFBA-B1CA3CBE719B}"/>
              </a:ext>
            </a:extLst>
          </p:cNvPr>
          <p:cNvSpPr/>
          <p:nvPr/>
        </p:nvSpPr>
        <p:spPr>
          <a:xfrm>
            <a:off x="6598945" y="3721073"/>
            <a:ext cx="1027446" cy="497759"/>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tângulo 23">
            <a:extLst>
              <a:ext uri="{FF2B5EF4-FFF2-40B4-BE49-F238E27FC236}">
                <a16:creationId xmlns:a16="http://schemas.microsoft.com/office/drawing/2014/main" id="{673D5D32-741C-84FF-375F-A85ABA3269D5}"/>
              </a:ext>
            </a:extLst>
          </p:cNvPr>
          <p:cNvSpPr/>
          <p:nvPr/>
        </p:nvSpPr>
        <p:spPr>
          <a:xfrm>
            <a:off x="8909034" y="2987040"/>
            <a:ext cx="1027446" cy="734033"/>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tângulo 24">
            <a:extLst>
              <a:ext uri="{FF2B5EF4-FFF2-40B4-BE49-F238E27FC236}">
                <a16:creationId xmlns:a16="http://schemas.microsoft.com/office/drawing/2014/main" id="{C6B81ADD-E122-2FA4-94A8-0C6BC7227744}"/>
              </a:ext>
            </a:extLst>
          </p:cNvPr>
          <p:cNvSpPr/>
          <p:nvPr/>
        </p:nvSpPr>
        <p:spPr>
          <a:xfrm>
            <a:off x="8909034" y="3721073"/>
            <a:ext cx="1027446" cy="523567"/>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67394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B53A50-F7B3-A397-7C7E-AF5CD11AA6FB}"/>
              </a:ext>
            </a:extLst>
          </p:cNvPr>
          <p:cNvSpPr>
            <a:spLocks noGrp="1"/>
          </p:cNvSpPr>
          <p:nvPr>
            <p:ph type="title"/>
          </p:nvPr>
        </p:nvSpPr>
        <p:spPr/>
        <p:txBody>
          <a:bodyPr/>
          <a:lstStyle/>
          <a:p>
            <a:r>
              <a:rPr lang="pt-BR" dirty="0"/>
              <a:t>Como usamos a IA</a:t>
            </a:r>
            <a:endParaRPr lang="en-US" dirty="0"/>
          </a:p>
        </p:txBody>
      </p:sp>
      <p:sp>
        <p:nvSpPr>
          <p:cNvPr id="3" name="Espaço Reservado para Conteúdo 2">
            <a:extLst>
              <a:ext uri="{FF2B5EF4-FFF2-40B4-BE49-F238E27FC236}">
                <a16:creationId xmlns:a16="http://schemas.microsoft.com/office/drawing/2014/main" id="{96CF1F6A-8DFC-7B5B-5DFC-D55C2B74EE51}"/>
              </a:ext>
            </a:extLst>
          </p:cNvPr>
          <p:cNvSpPr>
            <a:spLocks noGrp="1"/>
          </p:cNvSpPr>
          <p:nvPr>
            <p:ph idx="1"/>
          </p:nvPr>
        </p:nvSpPr>
        <p:spPr/>
        <p:txBody>
          <a:bodyPr/>
          <a:lstStyle/>
          <a:p>
            <a:r>
              <a:rPr lang="pt-BR" dirty="0"/>
              <a:t>Fazer as versões time </a:t>
            </a:r>
            <a:r>
              <a:rPr lang="pt-BR" dirty="0" err="1"/>
              <a:t>limited</a:t>
            </a:r>
            <a:r>
              <a:rPr lang="pt-BR" dirty="0"/>
              <a:t> dos códigos</a:t>
            </a:r>
          </a:p>
          <a:p>
            <a:r>
              <a:rPr lang="pt-BR" dirty="0"/>
              <a:t>Versão final da logica de truco</a:t>
            </a:r>
          </a:p>
          <a:p>
            <a:r>
              <a:rPr lang="pt-BR" dirty="0"/>
              <a:t>Benchmark</a:t>
            </a:r>
          </a:p>
          <a:p>
            <a:r>
              <a:rPr lang="pt-BR" dirty="0"/>
              <a:t>Fazer um resumo das pesquisas</a:t>
            </a:r>
          </a:p>
          <a:p>
            <a:r>
              <a:rPr lang="pt-BR" dirty="0"/>
              <a:t>Fazer os Slides</a:t>
            </a:r>
          </a:p>
          <a:p>
            <a:r>
              <a:rPr lang="pt-BR" dirty="0"/>
              <a:t>Modificação do Campeonato</a:t>
            </a:r>
          </a:p>
          <a:p>
            <a:r>
              <a:rPr lang="pt-BR" dirty="0"/>
              <a:t>ELI5 (</a:t>
            </a:r>
            <a:r>
              <a:rPr lang="pt-BR" dirty="0" err="1"/>
              <a:t>Explain</a:t>
            </a:r>
            <a:r>
              <a:rPr lang="pt-BR" dirty="0"/>
              <a:t> Like I </a:t>
            </a:r>
            <a:r>
              <a:rPr lang="pt-BR" dirty="0" err="1"/>
              <a:t>am</a:t>
            </a:r>
            <a:r>
              <a:rPr lang="pt-BR" dirty="0"/>
              <a:t> 5 Years </a:t>
            </a:r>
            <a:r>
              <a:rPr lang="pt-BR" dirty="0" err="1"/>
              <a:t>old</a:t>
            </a:r>
            <a:r>
              <a:rPr lang="pt-BR" dirty="0"/>
              <a:t>) – Montou a analogia pros slides</a:t>
            </a:r>
            <a:endParaRPr lang="en-US" dirty="0"/>
          </a:p>
        </p:txBody>
      </p:sp>
    </p:spTree>
    <p:extLst>
      <p:ext uri="{BB962C8B-B14F-4D97-AF65-F5344CB8AC3E}">
        <p14:creationId xmlns:p14="http://schemas.microsoft.com/office/powerpoint/2010/main" val="36091609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199825-FC78-B751-FDFE-C889298AFC50}"/>
            </a:ext>
          </a:extLst>
        </p:cNvPr>
        <p:cNvGrpSpPr/>
        <p:nvPr/>
      </p:nvGrpSpPr>
      <p:grpSpPr>
        <a:xfrm>
          <a:off x="0" y="0"/>
          <a:ext cx="0" cy="0"/>
          <a:chOff x="0" y="0"/>
          <a:chExt cx="0" cy="0"/>
        </a:xfrm>
      </p:grpSpPr>
      <p:sp>
        <p:nvSpPr>
          <p:cNvPr id="18" name="Retângulo 17">
            <a:extLst>
              <a:ext uri="{FF2B5EF4-FFF2-40B4-BE49-F238E27FC236}">
                <a16:creationId xmlns:a16="http://schemas.microsoft.com/office/drawing/2014/main" id="{54FECE27-5D61-4C9C-D60D-D7EDCB1B6074}"/>
              </a:ext>
            </a:extLst>
          </p:cNvPr>
          <p:cNvSpPr/>
          <p:nvPr/>
        </p:nvSpPr>
        <p:spPr>
          <a:xfrm>
            <a:off x="8531413" y="-2207264"/>
            <a:ext cx="1066032" cy="6528538"/>
          </a:xfrm>
          <a:prstGeom prst="rect">
            <a:avLst/>
          </a:prstGeom>
          <a:solidFill>
            <a:schemeClr val="accent3">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solidFill>
            </a:endParaRPr>
          </a:p>
        </p:txBody>
      </p:sp>
      <p:sp>
        <p:nvSpPr>
          <p:cNvPr id="13" name="Retângulo 12">
            <a:extLst>
              <a:ext uri="{FF2B5EF4-FFF2-40B4-BE49-F238E27FC236}">
                <a16:creationId xmlns:a16="http://schemas.microsoft.com/office/drawing/2014/main" id="{17BF4043-2853-E98E-92E3-61E5530DC09C}"/>
              </a:ext>
            </a:extLst>
          </p:cNvPr>
          <p:cNvSpPr/>
          <p:nvPr/>
        </p:nvSpPr>
        <p:spPr>
          <a:xfrm>
            <a:off x="10490083" y="-2030251"/>
            <a:ext cx="1066032" cy="6351525"/>
          </a:xfrm>
          <a:prstGeom prst="rect">
            <a:avLst/>
          </a:prstGeom>
          <a:solidFill>
            <a:schemeClr val="accent3">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solidFill>
            </a:endParaRPr>
          </a:p>
        </p:txBody>
      </p:sp>
      <p:pic>
        <p:nvPicPr>
          <p:cNvPr id="7" name="Imagem 6">
            <a:extLst>
              <a:ext uri="{FF2B5EF4-FFF2-40B4-BE49-F238E27FC236}">
                <a16:creationId xmlns:a16="http://schemas.microsoft.com/office/drawing/2014/main" id="{1F2EB926-97E1-0D70-C5B4-087F42587204}"/>
              </a:ext>
            </a:extLst>
          </p:cNvPr>
          <p:cNvPicPr>
            <a:picLocks noChangeAspect="1"/>
          </p:cNvPicPr>
          <p:nvPr/>
        </p:nvPicPr>
        <p:blipFill>
          <a:blip r:embed="rId2"/>
          <a:stretch>
            <a:fillRect/>
          </a:stretch>
        </p:blipFill>
        <p:spPr>
          <a:xfrm>
            <a:off x="331571" y="4287910"/>
            <a:ext cx="2186910" cy="2281601"/>
          </a:xfrm>
          <a:prstGeom prst="rect">
            <a:avLst/>
          </a:prstGeom>
        </p:spPr>
      </p:pic>
      <p:pic>
        <p:nvPicPr>
          <p:cNvPr id="15" name="Imagem 14">
            <a:extLst>
              <a:ext uri="{FF2B5EF4-FFF2-40B4-BE49-F238E27FC236}">
                <a16:creationId xmlns:a16="http://schemas.microsoft.com/office/drawing/2014/main" id="{1EC038A0-2AEE-2EE0-B06D-2B8CC429AC86}"/>
              </a:ext>
            </a:extLst>
          </p:cNvPr>
          <p:cNvPicPr>
            <a:picLocks noChangeAspect="1"/>
          </p:cNvPicPr>
          <p:nvPr/>
        </p:nvPicPr>
        <p:blipFill>
          <a:blip r:embed="rId2"/>
          <a:stretch>
            <a:fillRect/>
          </a:stretch>
        </p:blipFill>
        <p:spPr>
          <a:xfrm>
            <a:off x="4157884" y="4785513"/>
            <a:ext cx="1636302" cy="1707152"/>
          </a:xfrm>
          <a:prstGeom prst="rect">
            <a:avLst/>
          </a:prstGeom>
        </p:spPr>
      </p:pic>
      <p:pic>
        <p:nvPicPr>
          <p:cNvPr id="17" name="Imagem 16">
            <a:extLst>
              <a:ext uri="{FF2B5EF4-FFF2-40B4-BE49-F238E27FC236}">
                <a16:creationId xmlns:a16="http://schemas.microsoft.com/office/drawing/2014/main" id="{7F71973C-0D8F-D007-3645-394C862971EB}"/>
              </a:ext>
            </a:extLst>
          </p:cNvPr>
          <p:cNvPicPr>
            <a:picLocks noChangeAspect="1"/>
          </p:cNvPicPr>
          <p:nvPr/>
        </p:nvPicPr>
        <p:blipFill>
          <a:blip r:embed="rId3"/>
          <a:stretch>
            <a:fillRect/>
          </a:stretch>
        </p:blipFill>
        <p:spPr>
          <a:xfrm>
            <a:off x="6096000" y="4785513"/>
            <a:ext cx="1770880" cy="1783998"/>
          </a:xfrm>
          <a:prstGeom prst="rect">
            <a:avLst/>
          </a:prstGeom>
        </p:spPr>
      </p:pic>
      <p:pic>
        <p:nvPicPr>
          <p:cNvPr id="19" name="Imagem 18">
            <a:extLst>
              <a:ext uri="{FF2B5EF4-FFF2-40B4-BE49-F238E27FC236}">
                <a16:creationId xmlns:a16="http://schemas.microsoft.com/office/drawing/2014/main" id="{96BA2EAD-5761-A274-DBD9-350B1086D616}"/>
              </a:ext>
            </a:extLst>
          </p:cNvPr>
          <p:cNvPicPr>
            <a:picLocks noChangeAspect="1"/>
          </p:cNvPicPr>
          <p:nvPr/>
        </p:nvPicPr>
        <p:blipFill>
          <a:blip r:embed="rId4"/>
          <a:stretch>
            <a:fillRect/>
          </a:stretch>
        </p:blipFill>
        <p:spPr>
          <a:xfrm>
            <a:off x="8168694" y="4823936"/>
            <a:ext cx="1739871" cy="1745575"/>
          </a:xfrm>
          <a:prstGeom prst="rect">
            <a:avLst/>
          </a:prstGeom>
        </p:spPr>
      </p:pic>
      <p:pic>
        <p:nvPicPr>
          <p:cNvPr id="21" name="Imagem 20">
            <a:extLst>
              <a:ext uri="{FF2B5EF4-FFF2-40B4-BE49-F238E27FC236}">
                <a16:creationId xmlns:a16="http://schemas.microsoft.com/office/drawing/2014/main" id="{3A4BF396-0A20-2956-2CF9-5A825F84548E}"/>
              </a:ext>
            </a:extLst>
          </p:cNvPr>
          <p:cNvPicPr>
            <a:picLocks noChangeAspect="1"/>
          </p:cNvPicPr>
          <p:nvPr/>
        </p:nvPicPr>
        <p:blipFill>
          <a:blip r:embed="rId5"/>
          <a:stretch>
            <a:fillRect/>
          </a:stretch>
        </p:blipFill>
        <p:spPr>
          <a:xfrm>
            <a:off x="10243397" y="4782960"/>
            <a:ext cx="1770879" cy="1786551"/>
          </a:xfrm>
          <a:prstGeom prst="rect">
            <a:avLst/>
          </a:prstGeom>
        </p:spPr>
      </p:pic>
      <p:sp>
        <p:nvSpPr>
          <p:cNvPr id="22" name="Retângulo 21">
            <a:extLst>
              <a:ext uri="{FF2B5EF4-FFF2-40B4-BE49-F238E27FC236}">
                <a16:creationId xmlns:a16="http://schemas.microsoft.com/office/drawing/2014/main" id="{4865AF9A-DBE4-15EF-B2AE-AB121A75E535}"/>
              </a:ext>
            </a:extLst>
          </p:cNvPr>
          <p:cNvSpPr/>
          <p:nvPr/>
        </p:nvSpPr>
        <p:spPr>
          <a:xfrm>
            <a:off x="4443017" y="3644325"/>
            <a:ext cx="1066032" cy="199103"/>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tângulo 22">
            <a:extLst>
              <a:ext uri="{FF2B5EF4-FFF2-40B4-BE49-F238E27FC236}">
                <a16:creationId xmlns:a16="http://schemas.microsoft.com/office/drawing/2014/main" id="{AB159609-5ECA-55BC-4473-A99D3588A19E}"/>
              </a:ext>
            </a:extLst>
          </p:cNvPr>
          <p:cNvSpPr/>
          <p:nvPr/>
        </p:nvSpPr>
        <p:spPr>
          <a:xfrm>
            <a:off x="4443017" y="3797710"/>
            <a:ext cx="1066032" cy="523566"/>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tângulo 1">
            <a:extLst>
              <a:ext uri="{FF2B5EF4-FFF2-40B4-BE49-F238E27FC236}">
                <a16:creationId xmlns:a16="http://schemas.microsoft.com/office/drawing/2014/main" id="{96D7276A-DE16-A880-DABF-5D62C9DF2BB2}"/>
              </a:ext>
            </a:extLst>
          </p:cNvPr>
          <p:cNvSpPr/>
          <p:nvPr/>
        </p:nvSpPr>
        <p:spPr>
          <a:xfrm>
            <a:off x="4443017" y="-2207264"/>
            <a:ext cx="1066032" cy="6528538"/>
          </a:xfrm>
          <a:prstGeom prst="rect">
            <a:avLst/>
          </a:prstGeom>
          <a:solidFill>
            <a:schemeClr val="accent3">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solidFill>
            </a:endParaRPr>
          </a:p>
        </p:txBody>
      </p:sp>
      <p:sp>
        <p:nvSpPr>
          <p:cNvPr id="5" name="Retângulo 4">
            <a:extLst>
              <a:ext uri="{FF2B5EF4-FFF2-40B4-BE49-F238E27FC236}">
                <a16:creationId xmlns:a16="http://schemas.microsoft.com/office/drawing/2014/main" id="{EDC43BBA-57CF-5D57-2801-47ABE926F623}"/>
              </a:ext>
            </a:extLst>
          </p:cNvPr>
          <p:cNvSpPr/>
          <p:nvPr/>
        </p:nvSpPr>
        <p:spPr>
          <a:xfrm>
            <a:off x="6373485" y="3644325"/>
            <a:ext cx="1066032" cy="199103"/>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tângulo 5">
            <a:extLst>
              <a:ext uri="{FF2B5EF4-FFF2-40B4-BE49-F238E27FC236}">
                <a16:creationId xmlns:a16="http://schemas.microsoft.com/office/drawing/2014/main" id="{F2237C47-A45D-130F-E5FD-C4AF761DDA28}"/>
              </a:ext>
            </a:extLst>
          </p:cNvPr>
          <p:cNvSpPr/>
          <p:nvPr/>
        </p:nvSpPr>
        <p:spPr>
          <a:xfrm>
            <a:off x="6373485" y="3797710"/>
            <a:ext cx="1066032" cy="523566"/>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tângulo 8">
            <a:extLst>
              <a:ext uri="{FF2B5EF4-FFF2-40B4-BE49-F238E27FC236}">
                <a16:creationId xmlns:a16="http://schemas.microsoft.com/office/drawing/2014/main" id="{F3FF68AC-178E-681E-500A-AA3328AA61F4}"/>
              </a:ext>
            </a:extLst>
          </p:cNvPr>
          <p:cNvSpPr/>
          <p:nvPr/>
        </p:nvSpPr>
        <p:spPr>
          <a:xfrm>
            <a:off x="6373485" y="-2207264"/>
            <a:ext cx="1066032" cy="6528538"/>
          </a:xfrm>
          <a:prstGeom prst="rect">
            <a:avLst/>
          </a:prstGeom>
          <a:solidFill>
            <a:schemeClr val="accent3">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solidFill>
            </a:endParaRPr>
          </a:p>
        </p:txBody>
      </p:sp>
      <p:sp>
        <p:nvSpPr>
          <p:cNvPr id="37" name="Retângulo 36">
            <a:extLst>
              <a:ext uri="{FF2B5EF4-FFF2-40B4-BE49-F238E27FC236}">
                <a16:creationId xmlns:a16="http://schemas.microsoft.com/office/drawing/2014/main" id="{8FD74DCC-3853-9035-BAC1-1A1923EF2BBC}"/>
              </a:ext>
            </a:extLst>
          </p:cNvPr>
          <p:cNvSpPr/>
          <p:nvPr/>
        </p:nvSpPr>
        <p:spPr>
          <a:xfrm flipH="1">
            <a:off x="417117" y="240224"/>
            <a:ext cx="438288" cy="423453"/>
          </a:xfrm>
          <a:prstGeom prst="rect">
            <a:avLst/>
          </a:prstGeom>
          <a:solidFill>
            <a:schemeClr val="accent3">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solidFill>
            </a:endParaRPr>
          </a:p>
        </p:txBody>
      </p:sp>
      <p:sp>
        <p:nvSpPr>
          <p:cNvPr id="38" name="Espaço Reservado para Conteúdo 2">
            <a:extLst>
              <a:ext uri="{FF2B5EF4-FFF2-40B4-BE49-F238E27FC236}">
                <a16:creationId xmlns:a16="http://schemas.microsoft.com/office/drawing/2014/main" id="{13BF84B1-19E4-8087-3CC7-0A1EF75CFF10}"/>
              </a:ext>
            </a:extLst>
          </p:cNvPr>
          <p:cNvSpPr>
            <a:spLocks noGrp="1"/>
          </p:cNvSpPr>
          <p:nvPr>
            <p:ph idx="1"/>
          </p:nvPr>
        </p:nvSpPr>
        <p:spPr>
          <a:xfrm>
            <a:off x="838200" y="199504"/>
            <a:ext cx="3040626" cy="464173"/>
          </a:xfrm>
        </p:spPr>
        <p:txBody>
          <a:bodyPr>
            <a:normAutofit lnSpcReduction="10000"/>
          </a:bodyPr>
          <a:lstStyle/>
          <a:p>
            <a:pPr marL="0" indent="0">
              <a:buNone/>
            </a:pPr>
            <a:r>
              <a:rPr lang="pt-BR" dirty="0"/>
              <a:t>Tempo Jogando </a:t>
            </a:r>
            <a:r>
              <a:rPr lang="pt-BR" dirty="0" err="1"/>
              <a:t>lol</a:t>
            </a:r>
            <a:endParaRPr lang="en-US" dirty="0"/>
          </a:p>
        </p:txBody>
      </p:sp>
      <p:sp>
        <p:nvSpPr>
          <p:cNvPr id="4" name="Balão de Fala: Oval 3">
            <a:extLst>
              <a:ext uri="{FF2B5EF4-FFF2-40B4-BE49-F238E27FC236}">
                <a16:creationId xmlns:a16="http://schemas.microsoft.com/office/drawing/2014/main" id="{C165F4A5-A1AC-CC07-2162-4D391D0077C3}"/>
              </a:ext>
            </a:extLst>
          </p:cNvPr>
          <p:cNvSpPr/>
          <p:nvPr/>
        </p:nvSpPr>
        <p:spPr>
          <a:xfrm>
            <a:off x="1091896" y="2139531"/>
            <a:ext cx="2743200" cy="1926138"/>
          </a:xfrm>
          <a:prstGeom prst="wedgeEllipseCallou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Espaço Reservado para Conteúdo 2">
            <a:extLst>
              <a:ext uri="{FF2B5EF4-FFF2-40B4-BE49-F238E27FC236}">
                <a16:creationId xmlns:a16="http://schemas.microsoft.com/office/drawing/2014/main" id="{B98037BF-B242-D1B4-DED4-27E670050956}"/>
              </a:ext>
            </a:extLst>
          </p:cNvPr>
          <p:cNvSpPr txBox="1">
            <a:spLocks/>
          </p:cNvSpPr>
          <p:nvPr/>
        </p:nvSpPr>
        <p:spPr>
          <a:xfrm>
            <a:off x="1497720" y="2884345"/>
            <a:ext cx="3201812" cy="5914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t-BR" dirty="0"/>
              <a:t>Obrigado!</a:t>
            </a:r>
            <a:endParaRPr lang="en-US" dirty="0"/>
          </a:p>
        </p:txBody>
      </p:sp>
    </p:spTree>
    <p:extLst>
      <p:ext uri="{BB962C8B-B14F-4D97-AF65-F5344CB8AC3E}">
        <p14:creationId xmlns:p14="http://schemas.microsoft.com/office/powerpoint/2010/main" val="613357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8207B083-EAC0-A5BB-C369-C9589EC7F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7C56345-6920-5CAC-C00B-7C72DD0B3B47}"/>
              </a:ext>
            </a:extLst>
          </p:cNvPr>
          <p:cNvSpPr>
            <a:spLocks noGrp="1"/>
          </p:cNvSpPr>
          <p:nvPr>
            <p:ph type="title"/>
          </p:nvPr>
        </p:nvSpPr>
        <p:spPr>
          <a:xfrm>
            <a:off x="614677" y="603504"/>
            <a:ext cx="10872216" cy="1527048"/>
          </a:xfrm>
        </p:spPr>
        <p:txBody>
          <a:bodyPr anchor="b">
            <a:normAutofit/>
          </a:bodyPr>
          <a:lstStyle/>
          <a:p>
            <a:r>
              <a:rPr lang="pt-BR" dirty="0"/>
              <a:t>Lei de </a:t>
            </a:r>
            <a:r>
              <a:rPr lang="pt-BR" dirty="0" err="1"/>
              <a:t>Amdahl</a:t>
            </a:r>
            <a:endParaRPr lang="en-US" dirty="0"/>
          </a:p>
        </p:txBody>
      </p:sp>
      <p:pic>
        <p:nvPicPr>
          <p:cNvPr id="1026" name="Picture 2" descr="O que é a Lei de Amdahl? - Canaltech">
            <a:extLst>
              <a:ext uri="{FF2B5EF4-FFF2-40B4-BE49-F238E27FC236}">
                <a16:creationId xmlns:a16="http://schemas.microsoft.com/office/drawing/2014/main" id="{E9542A17-1364-92FE-FEAF-56C2CEF3309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4678" y="2441274"/>
            <a:ext cx="5173647" cy="2573889"/>
          </a:xfrm>
          <a:prstGeom prst="rect">
            <a:avLst/>
          </a:prstGeom>
          <a:noFill/>
          <a:extLst>
            <a:ext uri="{909E8E84-426E-40DD-AFC4-6F175D3DCCD1}">
              <a14:hiddenFill xmlns:a14="http://schemas.microsoft.com/office/drawing/2010/main">
                <a:solidFill>
                  <a:srgbClr val="FFFFFF"/>
                </a:solidFill>
              </a14:hiddenFill>
            </a:ext>
          </a:extLst>
        </p:spPr>
      </p:pic>
      <p:sp>
        <p:nvSpPr>
          <p:cNvPr id="3" name="Espaço Reservado para Conteúdo 2">
            <a:extLst>
              <a:ext uri="{FF2B5EF4-FFF2-40B4-BE49-F238E27FC236}">
                <a16:creationId xmlns:a16="http://schemas.microsoft.com/office/drawing/2014/main" id="{720D2725-55D6-2B72-C9CA-EE96CC3E00E4}"/>
              </a:ext>
            </a:extLst>
          </p:cNvPr>
          <p:cNvSpPr>
            <a:spLocks noGrp="1"/>
          </p:cNvSpPr>
          <p:nvPr>
            <p:ph idx="1"/>
          </p:nvPr>
        </p:nvSpPr>
        <p:spPr>
          <a:xfrm>
            <a:off x="6096000" y="324465"/>
            <a:ext cx="5385816" cy="5934750"/>
          </a:xfrm>
        </p:spPr>
        <p:txBody>
          <a:bodyPr anchor="t">
            <a:normAutofit lnSpcReduction="10000"/>
          </a:bodyPr>
          <a:lstStyle/>
          <a:p>
            <a:pPr marL="0" indent="0">
              <a:buNone/>
            </a:pPr>
            <a:r>
              <a:rPr lang="pt-BR" sz="3200" dirty="0"/>
              <a:t>A Lei de </a:t>
            </a:r>
            <a:r>
              <a:rPr lang="pt-BR" sz="3200" dirty="0" err="1"/>
              <a:t>Amdahl</a:t>
            </a:r>
            <a:r>
              <a:rPr lang="pt-BR" sz="3200" dirty="0"/>
              <a:t>, criada por Gene </a:t>
            </a:r>
            <a:r>
              <a:rPr lang="pt-BR" sz="3200" dirty="0" err="1"/>
              <a:t>Amdahl</a:t>
            </a:r>
            <a:r>
              <a:rPr lang="pt-BR" sz="3200" dirty="0"/>
              <a:t>, é um princípio da computação que descreve o ganho de desempenho (</a:t>
            </a:r>
            <a:r>
              <a:rPr lang="pt-BR" sz="3200" dirty="0" err="1"/>
              <a:t>speedup</a:t>
            </a:r>
            <a:r>
              <a:rPr lang="pt-BR" sz="3200" dirty="0"/>
              <a:t>) de um programa quando ele é executado em paralelo, levando em conta a parte do código que não pode ser paralelizada. Em resumo, ela estabelece que o ganho de desempenho máximo é limitado pela porção do código que deve ser executada sequencialmente</a:t>
            </a:r>
            <a:endParaRPr lang="en-US" sz="3200" dirty="0"/>
          </a:p>
        </p:txBody>
      </p:sp>
    </p:spTree>
    <p:extLst>
      <p:ext uri="{BB962C8B-B14F-4D97-AF65-F5344CB8AC3E}">
        <p14:creationId xmlns:p14="http://schemas.microsoft.com/office/powerpoint/2010/main" val="2394664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0">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m 5">
            <a:extLst>
              <a:ext uri="{FF2B5EF4-FFF2-40B4-BE49-F238E27FC236}">
                <a16:creationId xmlns:a16="http://schemas.microsoft.com/office/drawing/2014/main" id="{F7363134-CCB4-3AA6-5351-D84BD1029CC3}"/>
              </a:ext>
            </a:extLst>
          </p:cNvPr>
          <p:cNvPicPr>
            <a:picLocks noChangeAspect="1"/>
          </p:cNvPicPr>
          <p:nvPr/>
        </p:nvPicPr>
        <p:blipFill>
          <a:blip r:embed="rId2"/>
          <a:srcRect t="12214" b="1909"/>
          <a:stretch>
            <a:fillRect/>
          </a:stretch>
        </p:blipFill>
        <p:spPr>
          <a:xfrm>
            <a:off x="-3047" y="10"/>
            <a:ext cx="12191999" cy="6857990"/>
          </a:xfrm>
          <a:prstGeom prst="rect">
            <a:avLst/>
          </a:prstGeom>
        </p:spPr>
      </p:pic>
      <p:sp>
        <p:nvSpPr>
          <p:cNvPr id="18" name="Rectangle 12">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EA14347-3575-C640-232B-EFFAF1E9C854}"/>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a:solidFill>
                  <a:srgbClr val="FFFFFF"/>
                </a:solidFill>
              </a:rPr>
              <a:t>Não entendeu? Perai</a:t>
            </a:r>
          </a:p>
        </p:txBody>
      </p:sp>
      <p:sp>
        <p:nvSpPr>
          <p:cNvPr id="4" name="AutoShape 2" descr="Criança confusa Fotos de Stock, Criança confusa Imagens sem royalties |  Depositphotos">
            <a:extLst>
              <a:ext uri="{FF2B5EF4-FFF2-40B4-BE49-F238E27FC236}">
                <a16:creationId xmlns:a16="http://schemas.microsoft.com/office/drawing/2014/main" id="{3F97103B-4481-C550-D404-8F0054AF738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54088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663134-1B04-37C9-DE7E-4BD4D0E90093}"/>
              </a:ext>
            </a:extLst>
          </p:cNvPr>
          <p:cNvSpPr>
            <a:spLocks noGrp="1"/>
          </p:cNvSpPr>
          <p:nvPr>
            <p:ph type="title"/>
          </p:nvPr>
        </p:nvSpPr>
        <p:spPr/>
        <p:txBody>
          <a:bodyPr/>
          <a:lstStyle/>
          <a:p>
            <a:r>
              <a:rPr lang="pt-BR" dirty="0"/>
              <a:t>Multiprocessamento é eficiente porque:</a:t>
            </a:r>
            <a:endParaRPr lang="en-US" dirty="0"/>
          </a:p>
        </p:txBody>
      </p:sp>
      <p:sp>
        <p:nvSpPr>
          <p:cNvPr id="3" name="Espaço Reservado para Conteúdo 2">
            <a:extLst>
              <a:ext uri="{FF2B5EF4-FFF2-40B4-BE49-F238E27FC236}">
                <a16:creationId xmlns:a16="http://schemas.microsoft.com/office/drawing/2014/main" id="{7B92285A-B723-71BD-E735-B074D0C032D7}"/>
              </a:ext>
            </a:extLst>
          </p:cNvPr>
          <p:cNvSpPr>
            <a:spLocks noGrp="1"/>
          </p:cNvSpPr>
          <p:nvPr>
            <p:ph idx="1"/>
          </p:nvPr>
        </p:nvSpPr>
        <p:spPr/>
        <p:txBody>
          <a:bodyPr/>
          <a:lstStyle/>
          <a:p>
            <a:pPr marL="0" indent="0">
              <a:buNone/>
            </a:pPr>
            <a:r>
              <a:rPr lang="pt-BR" dirty="0"/>
              <a:t>Imagine que você está sozinho fazendo uma tarefa, que demora 100 minutos.</a:t>
            </a:r>
            <a:endParaRPr lang="en-US" dirty="0"/>
          </a:p>
          <a:p>
            <a:pPr marL="0" indent="0">
              <a:buNone/>
            </a:pPr>
            <a:r>
              <a:rPr lang="en-US" dirty="0"/>
              <a:t>Agora imagine que </a:t>
            </a:r>
            <a:r>
              <a:rPr lang="en-US" dirty="0" err="1"/>
              <a:t>você</a:t>
            </a:r>
            <a:r>
              <a:rPr lang="en-US" dirty="0"/>
              <a:t> </a:t>
            </a:r>
            <a:r>
              <a:rPr lang="en-US" dirty="0" err="1"/>
              <a:t>chamou</a:t>
            </a:r>
            <a:r>
              <a:rPr lang="en-US" dirty="0"/>
              <a:t> 3 amigos </a:t>
            </a:r>
            <a:r>
              <a:rPr lang="en-US" dirty="0" err="1"/>
              <a:t>seus</a:t>
            </a:r>
            <a:r>
              <a:rPr lang="en-US" dirty="0"/>
              <a:t> </a:t>
            </a:r>
            <a:r>
              <a:rPr lang="en-US" dirty="0" err="1"/>
              <a:t>pra</a:t>
            </a:r>
            <a:r>
              <a:rPr lang="en-US" dirty="0"/>
              <a:t> </a:t>
            </a:r>
            <a:r>
              <a:rPr lang="en-US" dirty="0" err="1"/>
              <a:t>te</a:t>
            </a:r>
            <a:r>
              <a:rPr lang="en-US" dirty="0"/>
              <a:t> </a:t>
            </a:r>
            <a:r>
              <a:rPr lang="en-US" dirty="0" err="1"/>
              <a:t>ajudar</a:t>
            </a:r>
            <a:r>
              <a:rPr lang="en-US" dirty="0"/>
              <a:t> com </a:t>
            </a:r>
            <a:r>
              <a:rPr lang="en-US" dirty="0" err="1"/>
              <a:t>essa</a:t>
            </a:r>
            <a:r>
              <a:rPr lang="en-US" dirty="0"/>
              <a:t> </a:t>
            </a:r>
            <a:r>
              <a:rPr lang="en-US" dirty="0" err="1"/>
              <a:t>tarefa</a:t>
            </a:r>
            <a:endParaRPr lang="en-US" dirty="0"/>
          </a:p>
          <a:p>
            <a:pPr marL="0" indent="0">
              <a:buNone/>
            </a:pPr>
            <a:r>
              <a:rPr lang="en-US" dirty="0" err="1"/>
              <a:t>Infelizmente</a:t>
            </a:r>
            <a:r>
              <a:rPr lang="en-US" dirty="0"/>
              <a:t> </a:t>
            </a:r>
            <a:r>
              <a:rPr lang="en-US" dirty="0" err="1"/>
              <a:t>vocês</a:t>
            </a:r>
            <a:r>
              <a:rPr lang="en-US" dirty="0"/>
              <a:t> </a:t>
            </a:r>
            <a:r>
              <a:rPr lang="en-US" dirty="0" err="1"/>
              <a:t>vão</a:t>
            </a:r>
            <a:r>
              <a:rPr lang="en-US" dirty="0"/>
              <a:t> </a:t>
            </a:r>
            <a:r>
              <a:rPr lang="en-US" dirty="0" err="1"/>
              <a:t>passar</a:t>
            </a:r>
            <a:r>
              <a:rPr lang="en-US" dirty="0"/>
              <a:t> 20 </a:t>
            </a:r>
            <a:r>
              <a:rPr lang="en-US" dirty="0" err="1"/>
              <a:t>minutos</a:t>
            </a:r>
            <a:r>
              <a:rPr lang="en-US" dirty="0"/>
              <a:t> </a:t>
            </a:r>
            <a:r>
              <a:rPr lang="en-US" dirty="0" err="1"/>
              <a:t>distribuindo</a:t>
            </a:r>
            <a:r>
              <a:rPr lang="en-US" dirty="0"/>
              <a:t> </a:t>
            </a:r>
            <a:r>
              <a:rPr lang="en-US" dirty="0" err="1"/>
              <a:t>elas</a:t>
            </a:r>
            <a:r>
              <a:rPr lang="en-US" dirty="0"/>
              <a:t> entre </a:t>
            </a:r>
            <a:r>
              <a:rPr lang="en-US" dirty="0" err="1"/>
              <a:t>vocês</a:t>
            </a:r>
            <a:r>
              <a:rPr lang="en-US" dirty="0"/>
              <a:t> </a:t>
            </a:r>
            <a:r>
              <a:rPr lang="en-US" dirty="0" err="1"/>
              <a:t>porém</a:t>
            </a:r>
            <a:r>
              <a:rPr lang="en-US" dirty="0"/>
              <a:t> </a:t>
            </a:r>
            <a:r>
              <a:rPr lang="en-US" dirty="0" err="1"/>
              <a:t>cada</a:t>
            </a:r>
            <a:r>
              <a:rPr lang="en-US" dirty="0"/>
              <a:t> um </a:t>
            </a:r>
            <a:r>
              <a:rPr lang="en-US" dirty="0" err="1"/>
              <a:t>conseguira</a:t>
            </a:r>
            <a:r>
              <a:rPr lang="en-US" dirty="0"/>
              <a:t> </a:t>
            </a:r>
            <a:r>
              <a:rPr lang="en-US" dirty="0" err="1"/>
              <a:t>fazer</a:t>
            </a:r>
            <a:r>
              <a:rPr lang="en-US" dirty="0"/>
              <a:t> </a:t>
            </a:r>
            <a:r>
              <a:rPr lang="en-US" dirty="0" err="1"/>
              <a:t>sua</a:t>
            </a:r>
            <a:r>
              <a:rPr lang="en-US" dirty="0"/>
              <a:t> </a:t>
            </a:r>
            <a:r>
              <a:rPr lang="en-US" dirty="0" err="1"/>
              <a:t>parte</a:t>
            </a:r>
            <a:r>
              <a:rPr lang="en-US" dirty="0"/>
              <a:t> da </a:t>
            </a:r>
            <a:r>
              <a:rPr lang="en-US" dirty="0" err="1"/>
              <a:t>tarefa</a:t>
            </a:r>
            <a:r>
              <a:rPr lang="en-US" dirty="0"/>
              <a:t> </a:t>
            </a:r>
            <a:r>
              <a:rPr lang="en-US" dirty="0" err="1"/>
              <a:t>em</a:t>
            </a:r>
            <a:r>
              <a:rPr lang="en-US" dirty="0"/>
              <a:t> 25 </a:t>
            </a:r>
            <a:r>
              <a:rPr lang="en-US" dirty="0" err="1"/>
              <a:t>minutos</a:t>
            </a:r>
            <a:r>
              <a:rPr lang="en-US" dirty="0"/>
              <a:t>, </a:t>
            </a:r>
            <a:r>
              <a:rPr lang="en-US" dirty="0" err="1"/>
              <a:t>fazendo</a:t>
            </a:r>
            <a:r>
              <a:rPr lang="en-US" dirty="0"/>
              <a:t> com que o tempo de </a:t>
            </a:r>
            <a:r>
              <a:rPr lang="en-US" dirty="0" err="1"/>
              <a:t>execução</a:t>
            </a:r>
            <a:r>
              <a:rPr lang="en-US" dirty="0"/>
              <a:t> </a:t>
            </a:r>
            <a:r>
              <a:rPr lang="en-US" dirty="0" err="1"/>
              <a:t>caia</a:t>
            </a:r>
            <a:r>
              <a:rPr lang="en-US" dirty="0"/>
              <a:t> </a:t>
            </a:r>
            <a:r>
              <a:rPr lang="en-US" dirty="0" err="1"/>
              <a:t>pra</a:t>
            </a:r>
            <a:r>
              <a:rPr lang="en-US" dirty="0"/>
              <a:t> 45 </a:t>
            </a:r>
            <a:r>
              <a:rPr lang="en-US" dirty="0" err="1"/>
              <a:t>minutos</a:t>
            </a:r>
            <a:endParaRPr lang="pt-BR" dirty="0"/>
          </a:p>
        </p:txBody>
      </p:sp>
    </p:spTree>
    <p:extLst>
      <p:ext uri="{BB962C8B-B14F-4D97-AF65-F5344CB8AC3E}">
        <p14:creationId xmlns:p14="http://schemas.microsoft.com/office/powerpoint/2010/main" val="3193408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EB16540C-1621-F58F-C28E-5560BEC6DFF4}"/>
              </a:ext>
            </a:extLst>
          </p:cNvPr>
          <p:cNvPicPr>
            <a:picLocks noChangeAspect="1"/>
          </p:cNvPicPr>
          <p:nvPr/>
        </p:nvPicPr>
        <p:blipFill>
          <a:blip r:embed="rId2"/>
          <a:stretch>
            <a:fillRect/>
          </a:stretch>
        </p:blipFill>
        <p:spPr>
          <a:xfrm>
            <a:off x="656064" y="4498289"/>
            <a:ext cx="2186910" cy="2281601"/>
          </a:xfrm>
          <a:prstGeom prst="rect">
            <a:avLst/>
          </a:prstGeom>
        </p:spPr>
      </p:pic>
      <p:sp>
        <p:nvSpPr>
          <p:cNvPr id="8" name="Retângulo 7">
            <a:extLst>
              <a:ext uri="{FF2B5EF4-FFF2-40B4-BE49-F238E27FC236}">
                <a16:creationId xmlns:a16="http://schemas.microsoft.com/office/drawing/2014/main" id="{491F1E37-31C1-083E-393C-59054DBC1B75}"/>
              </a:ext>
            </a:extLst>
          </p:cNvPr>
          <p:cNvSpPr/>
          <p:nvPr/>
        </p:nvSpPr>
        <p:spPr>
          <a:xfrm>
            <a:off x="1243390" y="1519083"/>
            <a:ext cx="1066032" cy="2802193"/>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Conector de Seta Reta 9">
            <a:extLst>
              <a:ext uri="{FF2B5EF4-FFF2-40B4-BE49-F238E27FC236}">
                <a16:creationId xmlns:a16="http://schemas.microsoft.com/office/drawing/2014/main" id="{B1E0621D-6660-ACEC-5C0B-37BE9C401FF6}"/>
              </a:ext>
            </a:extLst>
          </p:cNvPr>
          <p:cNvCxnSpPr>
            <a:cxnSpLocks/>
          </p:cNvCxnSpPr>
          <p:nvPr/>
        </p:nvCxnSpPr>
        <p:spPr>
          <a:xfrm>
            <a:off x="2594555" y="3141406"/>
            <a:ext cx="1563329" cy="0"/>
          </a:xfrm>
          <a:prstGeom prst="straightConnector1">
            <a:avLst/>
          </a:prstGeom>
          <a:ln w="76200">
            <a:tailEnd type="triangle"/>
          </a:ln>
        </p:spPr>
        <p:style>
          <a:lnRef idx="2">
            <a:schemeClr val="dk1"/>
          </a:lnRef>
          <a:fillRef idx="0">
            <a:schemeClr val="dk1"/>
          </a:fillRef>
          <a:effectRef idx="1">
            <a:schemeClr val="dk1"/>
          </a:effectRef>
          <a:fontRef idx="minor">
            <a:schemeClr val="tx1"/>
          </a:fontRef>
        </p:style>
      </p:cxnSp>
      <p:pic>
        <p:nvPicPr>
          <p:cNvPr id="15" name="Imagem 14">
            <a:extLst>
              <a:ext uri="{FF2B5EF4-FFF2-40B4-BE49-F238E27FC236}">
                <a16:creationId xmlns:a16="http://schemas.microsoft.com/office/drawing/2014/main" id="{7443367C-7515-CDE1-1BB8-5DD9CE4936CE}"/>
              </a:ext>
            </a:extLst>
          </p:cNvPr>
          <p:cNvPicPr>
            <a:picLocks noChangeAspect="1"/>
          </p:cNvPicPr>
          <p:nvPr/>
        </p:nvPicPr>
        <p:blipFill>
          <a:blip r:embed="rId2"/>
          <a:stretch>
            <a:fillRect/>
          </a:stretch>
        </p:blipFill>
        <p:spPr>
          <a:xfrm>
            <a:off x="4157884" y="4785513"/>
            <a:ext cx="1636302" cy="1707152"/>
          </a:xfrm>
          <a:prstGeom prst="rect">
            <a:avLst/>
          </a:prstGeom>
        </p:spPr>
      </p:pic>
      <p:pic>
        <p:nvPicPr>
          <p:cNvPr id="17" name="Imagem 16">
            <a:extLst>
              <a:ext uri="{FF2B5EF4-FFF2-40B4-BE49-F238E27FC236}">
                <a16:creationId xmlns:a16="http://schemas.microsoft.com/office/drawing/2014/main" id="{4C71BCD0-0DF3-428B-32FB-524E2B8E6140}"/>
              </a:ext>
            </a:extLst>
          </p:cNvPr>
          <p:cNvPicPr>
            <a:picLocks noChangeAspect="1"/>
          </p:cNvPicPr>
          <p:nvPr/>
        </p:nvPicPr>
        <p:blipFill>
          <a:blip r:embed="rId3"/>
          <a:stretch>
            <a:fillRect/>
          </a:stretch>
        </p:blipFill>
        <p:spPr>
          <a:xfrm>
            <a:off x="6096000" y="4785513"/>
            <a:ext cx="1770880" cy="1783998"/>
          </a:xfrm>
          <a:prstGeom prst="rect">
            <a:avLst/>
          </a:prstGeom>
        </p:spPr>
      </p:pic>
      <p:pic>
        <p:nvPicPr>
          <p:cNvPr id="19" name="Imagem 18">
            <a:extLst>
              <a:ext uri="{FF2B5EF4-FFF2-40B4-BE49-F238E27FC236}">
                <a16:creationId xmlns:a16="http://schemas.microsoft.com/office/drawing/2014/main" id="{748C9803-ECAC-A221-3A97-D7C2C5F03791}"/>
              </a:ext>
            </a:extLst>
          </p:cNvPr>
          <p:cNvPicPr>
            <a:picLocks noChangeAspect="1"/>
          </p:cNvPicPr>
          <p:nvPr/>
        </p:nvPicPr>
        <p:blipFill>
          <a:blip r:embed="rId4"/>
          <a:stretch>
            <a:fillRect/>
          </a:stretch>
        </p:blipFill>
        <p:spPr>
          <a:xfrm>
            <a:off x="8168694" y="4823936"/>
            <a:ext cx="1739871" cy="1745575"/>
          </a:xfrm>
          <a:prstGeom prst="rect">
            <a:avLst/>
          </a:prstGeom>
        </p:spPr>
      </p:pic>
      <p:pic>
        <p:nvPicPr>
          <p:cNvPr id="21" name="Imagem 20">
            <a:extLst>
              <a:ext uri="{FF2B5EF4-FFF2-40B4-BE49-F238E27FC236}">
                <a16:creationId xmlns:a16="http://schemas.microsoft.com/office/drawing/2014/main" id="{5FC0BF6E-BCAB-7C9E-C54C-1092A1CBB992}"/>
              </a:ext>
            </a:extLst>
          </p:cNvPr>
          <p:cNvPicPr>
            <a:picLocks noChangeAspect="1"/>
          </p:cNvPicPr>
          <p:nvPr/>
        </p:nvPicPr>
        <p:blipFill>
          <a:blip r:embed="rId5"/>
          <a:stretch>
            <a:fillRect/>
          </a:stretch>
        </p:blipFill>
        <p:spPr>
          <a:xfrm>
            <a:off x="10243397" y="4782960"/>
            <a:ext cx="1770879" cy="1786551"/>
          </a:xfrm>
          <a:prstGeom prst="rect">
            <a:avLst/>
          </a:prstGeom>
        </p:spPr>
      </p:pic>
      <p:sp>
        <p:nvSpPr>
          <p:cNvPr id="22" name="Retângulo 21">
            <a:extLst>
              <a:ext uri="{FF2B5EF4-FFF2-40B4-BE49-F238E27FC236}">
                <a16:creationId xmlns:a16="http://schemas.microsoft.com/office/drawing/2014/main" id="{FB86352E-3B68-E8C7-512E-999AD8A18E71}"/>
              </a:ext>
            </a:extLst>
          </p:cNvPr>
          <p:cNvSpPr/>
          <p:nvPr/>
        </p:nvSpPr>
        <p:spPr>
          <a:xfrm>
            <a:off x="4443017" y="3060290"/>
            <a:ext cx="1066032" cy="737419"/>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tângulo 22">
            <a:extLst>
              <a:ext uri="{FF2B5EF4-FFF2-40B4-BE49-F238E27FC236}">
                <a16:creationId xmlns:a16="http://schemas.microsoft.com/office/drawing/2014/main" id="{7032F2AC-4F41-81A7-E583-7ABE7D344D9C}"/>
              </a:ext>
            </a:extLst>
          </p:cNvPr>
          <p:cNvSpPr/>
          <p:nvPr/>
        </p:nvSpPr>
        <p:spPr>
          <a:xfrm>
            <a:off x="4443017" y="3797710"/>
            <a:ext cx="1066032" cy="523566"/>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tângulo 23">
            <a:extLst>
              <a:ext uri="{FF2B5EF4-FFF2-40B4-BE49-F238E27FC236}">
                <a16:creationId xmlns:a16="http://schemas.microsoft.com/office/drawing/2014/main" id="{2A1AEC2A-A553-3CA4-AD54-FE4967AEA7FF}"/>
              </a:ext>
            </a:extLst>
          </p:cNvPr>
          <p:cNvSpPr/>
          <p:nvPr/>
        </p:nvSpPr>
        <p:spPr>
          <a:xfrm>
            <a:off x="6261984" y="3060290"/>
            <a:ext cx="1066032" cy="737419"/>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tângulo 24">
            <a:extLst>
              <a:ext uri="{FF2B5EF4-FFF2-40B4-BE49-F238E27FC236}">
                <a16:creationId xmlns:a16="http://schemas.microsoft.com/office/drawing/2014/main" id="{34D638DB-0453-BF87-035B-B20A91825F2B}"/>
              </a:ext>
            </a:extLst>
          </p:cNvPr>
          <p:cNvSpPr/>
          <p:nvPr/>
        </p:nvSpPr>
        <p:spPr>
          <a:xfrm>
            <a:off x="6261984" y="3797710"/>
            <a:ext cx="1066032" cy="523566"/>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tângulo 25">
            <a:extLst>
              <a:ext uri="{FF2B5EF4-FFF2-40B4-BE49-F238E27FC236}">
                <a16:creationId xmlns:a16="http://schemas.microsoft.com/office/drawing/2014/main" id="{B01C875D-CCE1-C051-0D4A-028C5816970D}"/>
              </a:ext>
            </a:extLst>
          </p:cNvPr>
          <p:cNvSpPr/>
          <p:nvPr/>
        </p:nvSpPr>
        <p:spPr>
          <a:xfrm>
            <a:off x="8416089" y="3060289"/>
            <a:ext cx="1066032" cy="737419"/>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tângulo 26">
            <a:extLst>
              <a:ext uri="{FF2B5EF4-FFF2-40B4-BE49-F238E27FC236}">
                <a16:creationId xmlns:a16="http://schemas.microsoft.com/office/drawing/2014/main" id="{867A7E8A-72D5-D6FC-BFB3-BC058EB2C82A}"/>
              </a:ext>
            </a:extLst>
          </p:cNvPr>
          <p:cNvSpPr/>
          <p:nvPr/>
        </p:nvSpPr>
        <p:spPr>
          <a:xfrm>
            <a:off x="8416089" y="3771901"/>
            <a:ext cx="1066032" cy="523566"/>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tângulo 27">
            <a:extLst>
              <a:ext uri="{FF2B5EF4-FFF2-40B4-BE49-F238E27FC236}">
                <a16:creationId xmlns:a16="http://schemas.microsoft.com/office/drawing/2014/main" id="{9723B52D-FE84-2890-0AD1-C6BA1F72E908}"/>
              </a:ext>
            </a:extLst>
          </p:cNvPr>
          <p:cNvSpPr/>
          <p:nvPr/>
        </p:nvSpPr>
        <p:spPr>
          <a:xfrm>
            <a:off x="10570194" y="3060290"/>
            <a:ext cx="1066032" cy="737419"/>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tângulo 28">
            <a:extLst>
              <a:ext uri="{FF2B5EF4-FFF2-40B4-BE49-F238E27FC236}">
                <a16:creationId xmlns:a16="http://schemas.microsoft.com/office/drawing/2014/main" id="{70DCB503-0E0C-B8E1-B5A2-49412350F4EA}"/>
              </a:ext>
            </a:extLst>
          </p:cNvPr>
          <p:cNvSpPr/>
          <p:nvPr/>
        </p:nvSpPr>
        <p:spPr>
          <a:xfrm>
            <a:off x="10570194" y="3797710"/>
            <a:ext cx="1066032" cy="523566"/>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tângulo 30">
            <a:extLst>
              <a:ext uri="{FF2B5EF4-FFF2-40B4-BE49-F238E27FC236}">
                <a16:creationId xmlns:a16="http://schemas.microsoft.com/office/drawing/2014/main" id="{ABD39096-D8D5-D0A9-5E39-F9C87380DF7C}"/>
              </a:ext>
            </a:extLst>
          </p:cNvPr>
          <p:cNvSpPr/>
          <p:nvPr/>
        </p:nvSpPr>
        <p:spPr>
          <a:xfrm>
            <a:off x="11407887" y="207285"/>
            <a:ext cx="456681" cy="419522"/>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tângulo 31">
            <a:extLst>
              <a:ext uri="{FF2B5EF4-FFF2-40B4-BE49-F238E27FC236}">
                <a16:creationId xmlns:a16="http://schemas.microsoft.com/office/drawing/2014/main" id="{1EB9E888-2ED6-BD6A-9076-D6310DB3FA60}"/>
              </a:ext>
            </a:extLst>
          </p:cNvPr>
          <p:cNvSpPr/>
          <p:nvPr/>
        </p:nvSpPr>
        <p:spPr>
          <a:xfrm>
            <a:off x="11407886" y="817501"/>
            <a:ext cx="456681" cy="419522"/>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Espaço Reservado para Conteúdo 2">
            <a:extLst>
              <a:ext uri="{FF2B5EF4-FFF2-40B4-BE49-F238E27FC236}">
                <a16:creationId xmlns:a16="http://schemas.microsoft.com/office/drawing/2014/main" id="{9DB6232A-7CCA-DAAA-7575-61FCBDA38235}"/>
              </a:ext>
            </a:extLst>
          </p:cNvPr>
          <p:cNvSpPr>
            <a:spLocks noGrp="1"/>
          </p:cNvSpPr>
          <p:nvPr>
            <p:ph idx="1"/>
          </p:nvPr>
        </p:nvSpPr>
        <p:spPr>
          <a:xfrm>
            <a:off x="8257666" y="155263"/>
            <a:ext cx="3301798" cy="523566"/>
          </a:xfrm>
        </p:spPr>
        <p:txBody>
          <a:bodyPr/>
          <a:lstStyle/>
          <a:p>
            <a:pPr marL="0" indent="0">
              <a:buNone/>
            </a:pPr>
            <a:r>
              <a:rPr lang="pt-BR" dirty="0"/>
              <a:t>Tempo trabalhando</a:t>
            </a:r>
            <a:endParaRPr lang="en-US" dirty="0"/>
          </a:p>
        </p:txBody>
      </p:sp>
      <p:sp>
        <p:nvSpPr>
          <p:cNvPr id="34" name="Espaço Reservado para Conteúdo 2">
            <a:extLst>
              <a:ext uri="{FF2B5EF4-FFF2-40B4-BE49-F238E27FC236}">
                <a16:creationId xmlns:a16="http://schemas.microsoft.com/office/drawing/2014/main" id="{F9CED895-8FC3-D289-18BF-AF9CCDF9E7B7}"/>
              </a:ext>
            </a:extLst>
          </p:cNvPr>
          <p:cNvSpPr txBox="1">
            <a:spLocks/>
          </p:cNvSpPr>
          <p:nvPr/>
        </p:nvSpPr>
        <p:spPr>
          <a:xfrm>
            <a:off x="7579837" y="808285"/>
            <a:ext cx="4434439" cy="5235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t-BR" dirty="0"/>
              <a:t>Tempo dividindo tarefas</a:t>
            </a:r>
            <a:endParaRPr lang="en-US" dirty="0"/>
          </a:p>
        </p:txBody>
      </p:sp>
    </p:spTree>
    <p:extLst>
      <p:ext uri="{BB962C8B-B14F-4D97-AF65-F5344CB8AC3E}">
        <p14:creationId xmlns:p14="http://schemas.microsoft.com/office/powerpoint/2010/main" val="242404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63CBD0-F296-BD3F-6818-5B678F81EEBF}"/>
            </a:ext>
          </a:extLst>
        </p:cNvPr>
        <p:cNvGrpSpPr/>
        <p:nvPr/>
      </p:nvGrpSpPr>
      <p:grpSpPr>
        <a:xfrm>
          <a:off x="0" y="0"/>
          <a:ext cx="0" cy="0"/>
          <a:chOff x="0" y="0"/>
          <a:chExt cx="0" cy="0"/>
        </a:xfrm>
      </p:grpSpPr>
      <p:sp>
        <p:nvSpPr>
          <p:cNvPr id="18" name="Retângulo 17">
            <a:extLst>
              <a:ext uri="{FF2B5EF4-FFF2-40B4-BE49-F238E27FC236}">
                <a16:creationId xmlns:a16="http://schemas.microsoft.com/office/drawing/2014/main" id="{A7815716-4E93-5CF8-D9FE-2A63AC0BE1A8}"/>
              </a:ext>
            </a:extLst>
          </p:cNvPr>
          <p:cNvSpPr/>
          <p:nvPr/>
        </p:nvSpPr>
        <p:spPr>
          <a:xfrm>
            <a:off x="8531413" y="-2207264"/>
            <a:ext cx="1066032" cy="5851589"/>
          </a:xfrm>
          <a:prstGeom prst="rect">
            <a:avLst/>
          </a:prstGeom>
          <a:solidFill>
            <a:schemeClr val="accent3">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solidFill>
            </a:endParaRPr>
          </a:p>
        </p:txBody>
      </p:sp>
      <p:sp>
        <p:nvSpPr>
          <p:cNvPr id="11" name="Retângulo 10">
            <a:extLst>
              <a:ext uri="{FF2B5EF4-FFF2-40B4-BE49-F238E27FC236}">
                <a16:creationId xmlns:a16="http://schemas.microsoft.com/office/drawing/2014/main" id="{B9962036-C1EC-ADA1-3BF5-20C989B67AB8}"/>
              </a:ext>
            </a:extLst>
          </p:cNvPr>
          <p:cNvSpPr/>
          <p:nvPr/>
        </p:nvSpPr>
        <p:spPr>
          <a:xfrm>
            <a:off x="10490083" y="3821338"/>
            <a:ext cx="1066032" cy="199103"/>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tângulo 11">
            <a:extLst>
              <a:ext uri="{FF2B5EF4-FFF2-40B4-BE49-F238E27FC236}">
                <a16:creationId xmlns:a16="http://schemas.microsoft.com/office/drawing/2014/main" id="{D29DE56F-1B12-FDBC-B0A3-212167A29CDD}"/>
              </a:ext>
            </a:extLst>
          </p:cNvPr>
          <p:cNvSpPr/>
          <p:nvPr/>
        </p:nvSpPr>
        <p:spPr>
          <a:xfrm>
            <a:off x="10490083" y="3974723"/>
            <a:ext cx="1066032" cy="523566"/>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tângulo 12">
            <a:extLst>
              <a:ext uri="{FF2B5EF4-FFF2-40B4-BE49-F238E27FC236}">
                <a16:creationId xmlns:a16="http://schemas.microsoft.com/office/drawing/2014/main" id="{3408FF14-D519-3451-6A85-B3F725B30AA6}"/>
              </a:ext>
            </a:extLst>
          </p:cNvPr>
          <p:cNvSpPr/>
          <p:nvPr/>
        </p:nvSpPr>
        <p:spPr>
          <a:xfrm>
            <a:off x="10490083" y="-2030251"/>
            <a:ext cx="1066032" cy="5851589"/>
          </a:xfrm>
          <a:prstGeom prst="rect">
            <a:avLst/>
          </a:prstGeom>
          <a:solidFill>
            <a:schemeClr val="accent3">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solidFill>
            </a:endParaRPr>
          </a:p>
        </p:txBody>
      </p:sp>
      <p:pic>
        <p:nvPicPr>
          <p:cNvPr id="7" name="Imagem 6">
            <a:extLst>
              <a:ext uri="{FF2B5EF4-FFF2-40B4-BE49-F238E27FC236}">
                <a16:creationId xmlns:a16="http://schemas.microsoft.com/office/drawing/2014/main" id="{69EF641F-FD92-918A-1CD1-C1018D1644A8}"/>
              </a:ext>
            </a:extLst>
          </p:cNvPr>
          <p:cNvPicPr>
            <a:picLocks noChangeAspect="1"/>
          </p:cNvPicPr>
          <p:nvPr/>
        </p:nvPicPr>
        <p:blipFill>
          <a:blip r:embed="rId2"/>
          <a:stretch>
            <a:fillRect/>
          </a:stretch>
        </p:blipFill>
        <p:spPr>
          <a:xfrm>
            <a:off x="656064" y="4498289"/>
            <a:ext cx="2186910" cy="2281601"/>
          </a:xfrm>
          <a:prstGeom prst="rect">
            <a:avLst/>
          </a:prstGeom>
        </p:spPr>
      </p:pic>
      <p:sp>
        <p:nvSpPr>
          <p:cNvPr id="8" name="Retângulo 7">
            <a:extLst>
              <a:ext uri="{FF2B5EF4-FFF2-40B4-BE49-F238E27FC236}">
                <a16:creationId xmlns:a16="http://schemas.microsoft.com/office/drawing/2014/main" id="{845C624C-7A5F-02D0-3E41-82BEB6C5B4E4}"/>
              </a:ext>
            </a:extLst>
          </p:cNvPr>
          <p:cNvSpPr/>
          <p:nvPr/>
        </p:nvSpPr>
        <p:spPr>
          <a:xfrm>
            <a:off x="1243390" y="1519083"/>
            <a:ext cx="1066032" cy="2802193"/>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Conector de Seta Reta 9">
            <a:extLst>
              <a:ext uri="{FF2B5EF4-FFF2-40B4-BE49-F238E27FC236}">
                <a16:creationId xmlns:a16="http://schemas.microsoft.com/office/drawing/2014/main" id="{C9E3ACC3-68A1-B1B6-3660-A86677582A0F}"/>
              </a:ext>
            </a:extLst>
          </p:cNvPr>
          <p:cNvCxnSpPr>
            <a:cxnSpLocks/>
          </p:cNvCxnSpPr>
          <p:nvPr/>
        </p:nvCxnSpPr>
        <p:spPr>
          <a:xfrm>
            <a:off x="2594555" y="3141406"/>
            <a:ext cx="1563329" cy="0"/>
          </a:xfrm>
          <a:prstGeom prst="straightConnector1">
            <a:avLst/>
          </a:prstGeom>
          <a:ln w="76200">
            <a:tailEnd type="triangle"/>
          </a:ln>
        </p:spPr>
        <p:style>
          <a:lnRef idx="2">
            <a:schemeClr val="dk1"/>
          </a:lnRef>
          <a:fillRef idx="0">
            <a:schemeClr val="dk1"/>
          </a:fillRef>
          <a:effectRef idx="1">
            <a:schemeClr val="dk1"/>
          </a:effectRef>
          <a:fontRef idx="minor">
            <a:schemeClr val="tx1"/>
          </a:fontRef>
        </p:style>
      </p:cxnSp>
      <p:pic>
        <p:nvPicPr>
          <p:cNvPr id="15" name="Imagem 14">
            <a:extLst>
              <a:ext uri="{FF2B5EF4-FFF2-40B4-BE49-F238E27FC236}">
                <a16:creationId xmlns:a16="http://schemas.microsoft.com/office/drawing/2014/main" id="{EB163700-62FD-8897-2D88-AD065FF64205}"/>
              </a:ext>
            </a:extLst>
          </p:cNvPr>
          <p:cNvPicPr>
            <a:picLocks noChangeAspect="1"/>
          </p:cNvPicPr>
          <p:nvPr/>
        </p:nvPicPr>
        <p:blipFill>
          <a:blip r:embed="rId2"/>
          <a:stretch>
            <a:fillRect/>
          </a:stretch>
        </p:blipFill>
        <p:spPr>
          <a:xfrm>
            <a:off x="4157884" y="4785513"/>
            <a:ext cx="1636302" cy="1707152"/>
          </a:xfrm>
          <a:prstGeom prst="rect">
            <a:avLst/>
          </a:prstGeom>
        </p:spPr>
      </p:pic>
      <p:pic>
        <p:nvPicPr>
          <p:cNvPr id="17" name="Imagem 16">
            <a:extLst>
              <a:ext uri="{FF2B5EF4-FFF2-40B4-BE49-F238E27FC236}">
                <a16:creationId xmlns:a16="http://schemas.microsoft.com/office/drawing/2014/main" id="{FFCC8B7A-2753-CBDC-8A22-CFF7D0E7A321}"/>
              </a:ext>
            </a:extLst>
          </p:cNvPr>
          <p:cNvPicPr>
            <a:picLocks noChangeAspect="1"/>
          </p:cNvPicPr>
          <p:nvPr/>
        </p:nvPicPr>
        <p:blipFill>
          <a:blip r:embed="rId3"/>
          <a:stretch>
            <a:fillRect/>
          </a:stretch>
        </p:blipFill>
        <p:spPr>
          <a:xfrm>
            <a:off x="6096000" y="4785513"/>
            <a:ext cx="1770880" cy="1783998"/>
          </a:xfrm>
          <a:prstGeom prst="rect">
            <a:avLst/>
          </a:prstGeom>
        </p:spPr>
      </p:pic>
      <p:pic>
        <p:nvPicPr>
          <p:cNvPr id="19" name="Imagem 18">
            <a:extLst>
              <a:ext uri="{FF2B5EF4-FFF2-40B4-BE49-F238E27FC236}">
                <a16:creationId xmlns:a16="http://schemas.microsoft.com/office/drawing/2014/main" id="{ADFF2D31-122D-692A-AC78-E080FC4FC859}"/>
              </a:ext>
            </a:extLst>
          </p:cNvPr>
          <p:cNvPicPr>
            <a:picLocks noChangeAspect="1"/>
          </p:cNvPicPr>
          <p:nvPr/>
        </p:nvPicPr>
        <p:blipFill>
          <a:blip r:embed="rId4"/>
          <a:stretch>
            <a:fillRect/>
          </a:stretch>
        </p:blipFill>
        <p:spPr>
          <a:xfrm>
            <a:off x="8168694" y="4823936"/>
            <a:ext cx="1739871" cy="1745575"/>
          </a:xfrm>
          <a:prstGeom prst="rect">
            <a:avLst/>
          </a:prstGeom>
        </p:spPr>
      </p:pic>
      <p:pic>
        <p:nvPicPr>
          <p:cNvPr id="21" name="Imagem 20">
            <a:extLst>
              <a:ext uri="{FF2B5EF4-FFF2-40B4-BE49-F238E27FC236}">
                <a16:creationId xmlns:a16="http://schemas.microsoft.com/office/drawing/2014/main" id="{42E79F50-16A9-E41C-52D4-0A04A2DD5027}"/>
              </a:ext>
            </a:extLst>
          </p:cNvPr>
          <p:cNvPicPr>
            <a:picLocks noChangeAspect="1"/>
          </p:cNvPicPr>
          <p:nvPr/>
        </p:nvPicPr>
        <p:blipFill>
          <a:blip r:embed="rId5"/>
          <a:stretch>
            <a:fillRect/>
          </a:stretch>
        </p:blipFill>
        <p:spPr>
          <a:xfrm>
            <a:off x="10243397" y="4782960"/>
            <a:ext cx="1770879" cy="1786551"/>
          </a:xfrm>
          <a:prstGeom prst="rect">
            <a:avLst/>
          </a:prstGeom>
        </p:spPr>
      </p:pic>
      <p:sp>
        <p:nvSpPr>
          <p:cNvPr id="22" name="Retângulo 21">
            <a:extLst>
              <a:ext uri="{FF2B5EF4-FFF2-40B4-BE49-F238E27FC236}">
                <a16:creationId xmlns:a16="http://schemas.microsoft.com/office/drawing/2014/main" id="{DCC2D27B-2A34-091E-FFB2-2A4A974ABB73}"/>
              </a:ext>
            </a:extLst>
          </p:cNvPr>
          <p:cNvSpPr/>
          <p:nvPr/>
        </p:nvSpPr>
        <p:spPr>
          <a:xfrm>
            <a:off x="4443017" y="3644325"/>
            <a:ext cx="1066032" cy="199103"/>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tângulo 22">
            <a:extLst>
              <a:ext uri="{FF2B5EF4-FFF2-40B4-BE49-F238E27FC236}">
                <a16:creationId xmlns:a16="http://schemas.microsoft.com/office/drawing/2014/main" id="{6B2181EB-F64A-50E3-5E17-F6E07052A7BE}"/>
              </a:ext>
            </a:extLst>
          </p:cNvPr>
          <p:cNvSpPr/>
          <p:nvPr/>
        </p:nvSpPr>
        <p:spPr>
          <a:xfrm>
            <a:off x="4443017" y="3797710"/>
            <a:ext cx="1066032" cy="523566"/>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tângulo 1">
            <a:extLst>
              <a:ext uri="{FF2B5EF4-FFF2-40B4-BE49-F238E27FC236}">
                <a16:creationId xmlns:a16="http://schemas.microsoft.com/office/drawing/2014/main" id="{92197C42-44EB-4BB3-E1B1-6729CB89F051}"/>
              </a:ext>
            </a:extLst>
          </p:cNvPr>
          <p:cNvSpPr/>
          <p:nvPr/>
        </p:nvSpPr>
        <p:spPr>
          <a:xfrm>
            <a:off x="4443017" y="-2207264"/>
            <a:ext cx="1066032" cy="5851589"/>
          </a:xfrm>
          <a:prstGeom prst="rect">
            <a:avLst/>
          </a:prstGeom>
          <a:solidFill>
            <a:schemeClr val="accent3">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solidFill>
            </a:endParaRPr>
          </a:p>
        </p:txBody>
      </p:sp>
      <p:sp>
        <p:nvSpPr>
          <p:cNvPr id="5" name="Retângulo 4">
            <a:extLst>
              <a:ext uri="{FF2B5EF4-FFF2-40B4-BE49-F238E27FC236}">
                <a16:creationId xmlns:a16="http://schemas.microsoft.com/office/drawing/2014/main" id="{CC5EC404-70D0-C7AB-B952-3A30D02F4841}"/>
              </a:ext>
            </a:extLst>
          </p:cNvPr>
          <p:cNvSpPr/>
          <p:nvPr/>
        </p:nvSpPr>
        <p:spPr>
          <a:xfrm>
            <a:off x="6373485" y="3644325"/>
            <a:ext cx="1066032" cy="199103"/>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tângulo 5">
            <a:extLst>
              <a:ext uri="{FF2B5EF4-FFF2-40B4-BE49-F238E27FC236}">
                <a16:creationId xmlns:a16="http://schemas.microsoft.com/office/drawing/2014/main" id="{A90DA7EA-C5BF-153C-47D8-D9CE4CD0FFB0}"/>
              </a:ext>
            </a:extLst>
          </p:cNvPr>
          <p:cNvSpPr/>
          <p:nvPr/>
        </p:nvSpPr>
        <p:spPr>
          <a:xfrm>
            <a:off x="6373485" y="3797710"/>
            <a:ext cx="1066032" cy="523566"/>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tângulo 8">
            <a:extLst>
              <a:ext uri="{FF2B5EF4-FFF2-40B4-BE49-F238E27FC236}">
                <a16:creationId xmlns:a16="http://schemas.microsoft.com/office/drawing/2014/main" id="{C51F5C94-E381-F9E4-2633-72FC1FA592F2}"/>
              </a:ext>
            </a:extLst>
          </p:cNvPr>
          <p:cNvSpPr/>
          <p:nvPr/>
        </p:nvSpPr>
        <p:spPr>
          <a:xfrm>
            <a:off x="6373485" y="-2207264"/>
            <a:ext cx="1066032" cy="5851589"/>
          </a:xfrm>
          <a:prstGeom prst="rect">
            <a:avLst/>
          </a:prstGeom>
          <a:solidFill>
            <a:schemeClr val="accent3">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solidFill>
            </a:endParaRPr>
          </a:p>
        </p:txBody>
      </p:sp>
      <p:sp>
        <p:nvSpPr>
          <p:cNvPr id="14" name="Retângulo 13">
            <a:extLst>
              <a:ext uri="{FF2B5EF4-FFF2-40B4-BE49-F238E27FC236}">
                <a16:creationId xmlns:a16="http://schemas.microsoft.com/office/drawing/2014/main" id="{A03F7F4A-94AA-91A3-4EB3-AE3ABF2C8ECA}"/>
              </a:ext>
            </a:extLst>
          </p:cNvPr>
          <p:cNvSpPr/>
          <p:nvPr/>
        </p:nvSpPr>
        <p:spPr>
          <a:xfrm>
            <a:off x="8531413" y="3644325"/>
            <a:ext cx="1066032" cy="199103"/>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tângulo 15">
            <a:extLst>
              <a:ext uri="{FF2B5EF4-FFF2-40B4-BE49-F238E27FC236}">
                <a16:creationId xmlns:a16="http://schemas.microsoft.com/office/drawing/2014/main" id="{4A9F6140-3CCB-F967-97DF-E9B0A67CE09A}"/>
              </a:ext>
            </a:extLst>
          </p:cNvPr>
          <p:cNvSpPr/>
          <p:nvPr/>
        </p:nvSpPr>
        <p:spPr>
          <a:xfrm>
            <a:off x="8531413" y="3797710"/>
            <a:ext cx="1066032" cy="523566"/>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tângulo 36">
            <a:extLst>
              <a:ext uri="{FF2B5EF4-FFF2-40B4-BE49-F238E27FC236}">
                <a16:creationId xmlns:a16="http://schemas.microsoft.com/office/drawing/2014/main" id="{37A6C92E-170E-2CEF-8E5C-91418DE87E3C}"/>
              </a:ext>
            </a:extLst>
          </p:cNvPr>
          <p:cNvSpPr/>
          <p:nvPr/>
        </p:nvSpPr>
        <p:spPr>
          <a:xfrm flipH="1">
            <a:off x="417117" y="240224"/>
            <a:ext cx="438288" cy="423453"/>
          </a:xfrm>
          <a:prstGeom prst="rect">
            <a:avLst/>
          </a:prstGeom>
          <a:solidFill>
            <a:schemeClr val="accent3">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solidFill>
            </a:endParaRPr>
          </a:p>
        </p:txBody>
      </p:sp>
      <p:sp>
        <p:nvSpPr>
          <p:cNvPr id="38" name="Espaço Reservado para Conteúdo 2">
            <a:extLst>
              <a:ext uri="{FF2B5EF4-FFF2-40B4-BE49-F238E27FC236}">
                <a16:creationId xmlns:a16="http://schemas.microsoft.com/office/drawing/2014/main" id="{BFB491ED-DF9A-550A-4074-4C953FB56743}"/>
              </a:ext>
            </a:extLst>
          </p:cNvPr>
          <p:cNvSpPr>
            <a:spLocks noGrp="1"/>
          </p:cNvSpPr>
          <p:nvPr>
            <p:ph idx="1"/>
          </p:nvPr>
        </p:nvSpPr>
        <p:spPr>
          <a:xfrm>
            <a:off x="838200" y="199504"/>
            <a:ext cx="3040626" cy="464173"/>
          </a:xfrm>
        </p:spPr>
        <p:txBody>
          <a:bodyPr>
            <a:normAutofit lnSpcReduction="10000"/>
          </a:bodyPr>
          <a:lstStyle/>
          <a:p>
            <a:pPr marL="0" indent="0">
              <a:buNone/>
            </a:pPr>
            <a:r>
              <a:rPr lang="pt-BR" dirty="0"/>
              <a:t>Tempo Jogando </a:t>
            </a:r>
            <a:r>
              <a:rPr lang="pt-BR" dirty="0" err="1"/>
              <a:t>lol</a:t>
            </a:r>
            <a:endParaRPr lang="en-US" dirty="0"/>
          </a:p>
        </p:txBody>
      </p:sp>
    </p:spTree>
    <p:extLst>
      <p:ext uri="{BB962C8B-B14F-4D97-AF65-F5344CB8AC3E}">
        <p14:creationId xmlns:p14="http://schemas.microsoft.com/office/powerpoint/2010/main" val="2378416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207B083-EAC0-A5BB-C369-C9589EC7F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9A02500-88F6-17B4-E1F0-75BD7A9B8B62}"/>
              </a:ext>
            </a:extLst>
          </p:cNvPr>
          <p:cNvSpPr>
            <a:spLocks noGrp="1"/>
          </p:cNvSpPr>
          <p:nvPr>
            <p:ph type="title"/>
          </p:nvPr>
        </p:nvSpPr>
        <p:spPr>
          <a:xfrm>
            <a:off x="614677" y="603504"/>
            <a:ext cx="10872216" cy="1527048"/>
          </a:xfrm>
        </p:spPr>
        <p:txBody>
          <a:bodyPr anchor="b">
            <a:normAutofit/>
          </a:bodyPr>
          <a:lstStyle/>
          <a:p>
            <a:r>
              <a:rPr lang="pt-BR" dirty="0"/>
              <a:t>CPU X GPU</a:t>
            </a:r>
            <a:endParaRPr lang="en-US" dirty="0"/>
          </a:p>
        </p:txBody>
      </p:sp>
      <p:pic>
        <p:nvPicPr>
          <p:cNvPr id="6" name="Imagem 5">
            <a:extLst>
              <a:ext uri="{FF2B5EF4-FFF2-40B4-BE49-F238E27FC236}">
                <a16:creationId xmlns:a16="http://schemas.microsoft.com/office/drawing/2014/main" id="{FEA9E4DB-2C40-3930-70CB-FDBA83F6BF1F}"/>
              </a:ext>
            </a:extLst>
          </p:cNvPr>
          <p:cNvPicPr>
            <a:picLocks noChangeAspect="1"/>
          </p:cNvPicPr>
          <p:nvPr/>
        </p:nvPicPr>
        <p:blipFill>
          <a:blip r:embed="rId2"/>
          <a:stretch>
            <a:fillRect/>
          </a:stretch>
        </p:blipFill>
        <p:spPr>
          <a:xfrm>
            <a:off x="614678" y="2441274"/>
            <a:ext cx="5173647" cy="3556882"/>
          </a:xfrm>
          <a:prstGeom prst="rect">
            <a:avLst/>
          </a:prstGeom>
        </p:spPr>
      </p:pic>
      <p:sp>
        <p:nvSpPr>
          <p:cNvPr id="3" name="Espaço Reservado para Conteúdo 2">
            <a:extLst>
              <a:ext uri="{FF2B5EF4-FFF2-40B4-BE49-F238E27FC236}">
                <a16:creationId xmlns:a16="http://schemas.microsoft.com/office/drawing/2014/main" id="{0D75764D-8937-C415-0C85-379C45C4D8FE}"/>
              </a:ext>
            </a:extLst>
          </p:cNvPr>
          <p:cNvSpPr>
            <a:spLocks noGrp="1"/>
          </p:cNvSpPr>
          <p:nvPr>
            <p:ph idx="1"/>
          </p:nvPr>
        </p:nvSpPr>
        <p:spPr>
          <a:xfrm>
            <a:off x="6096000" y="353961"/>
            <a:ext cx="5385816" cy="5905254"/>
          </a:xfrm>
        </p:spPr>
        <p:txBody>
          <a:bodyPr anchor="t">
            <a:normAutofit fontScale="92500"/>
          </a:bodyPr>
          <a:lstStyle/>
          <a:p>
            <a:pPr marL="0" indent="0">
              <a:buNone/>
            </a:pPr>
            <a:r>
              <a:rPr lang="pt-BR" sz="4400" dirty="0"/>
              <a:t>A CPU é o "cérebro" do computador, responsável por executar as operações gerais e instruções do software, enquanto a GPU é especializada no processamento de gráficos e tarefas paralelas</a:t>
            </a:r>
            <a:endParaRPr lang="en-US" sz="4400" dirty="0"/>
          </a:p>
        </p:txBody>
      </p:sp>
    </p:spTree>
    <p:extLst>
      <p:ext uri="{BB962C8B-B14F-4D97-AF65-F5344CB8AC3E}">
        <p14:creationId xmlns:p14="http://schemas.microsoft.com/office/powerpoint/2010/main" val="2376733786"/>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113</TotalTime>
  <Words>2390</Words>
  <Application>Microsoft Office PowerPoint</Application>
  <PresentationFormat>Widescreen</PresentationFormat>
  <Paragraphs>119</Paragraphs>
  <Slides>35</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35</vt:i4>
      </vt:variant>
    </vt:vector>
  </HeadingPairs>
  <TitlesOfParts>
    <vt:vector size="40" baseType="lpstr">
      <vt:lpstr>Aptos</vt:lpstr>
      <vt:lpstr>Aptos Display</vt:lpstr>
      <vt:lpstr>Arial</vt:lpstr>
      <vt:lpstr>Arial Unicode MS</vt:lpstr>
      <vt:lpstr>Tema do Office</vt:lpstr>
      <vt:lpstr>Aceleração de Ciência de Dados usando Computação Paralela</vt:lpstr>
      <vt:lpstr>Os limites da computação:  A Lei de Moore</vt:lpstr>
      <vt:lpstr>Apresentação do PowerPoint</vt:lpstr>
      <vt:lpstr>Lei de Amdahl</vt:lpstr>
      <vt:lpstr>Não entendeu? Perai</vt:lpstr>
      <vt:lpstr>Multiprocessamento é eficiente porque:</vt:lpstr>
      <vt:lpstr>Apresentação do PowerPoint</vt:lpstr>
      <vt:lpstr>Apresentação do PowerPoint</vt:lpstr>
      <vt:lpstr>CPU X GPU</vt:lpstr>
      <vt:lpstr>Apresentação do PowerPoint</vt:lpstr>
      <vt:lpstr>Apresentação do PowerPoint</vt:lpstr>
      <vt:lpstr>Mantendo a nossa analogia de antes</vt:lpstr>
      <vt:lpstr>Apresentação do PowerPoint</vt:lpstr>
      <vt:lpstr>Simulação de Monte Carlo</vt:lpstr>
      <vt:lpstr>No nosso caso</vt:lpstr>
      <vt:lpstr>Monte Carlo Tree Search (MCTS)</vt:lpstr>
      <vt:lpstr>Apresentação do PowerPoint</vt:lpstr>
      <vt:lpstr>Apresentação do PowerPoint</vt:lpstr>
      <vt:lpstr>Upper Confidence Bound 1 (UCB1)</vt:lpstr>
      <vt:lpstr>Truco é um jogo imperfeito</vt:lpstr>
      <vt:lpstr>Apresentação do PowerPoint</vt:lpstr>
      <vt:lpstr>Versão Linear</vt:lpstr>
      <vt:lpstr>Versão multicore</vt:lpstr>
      <vt:lpstr>Versão multicore</vt:lpstr>
      <vt:lpstr>Versão de GPU</vt:lpstr>
      <vt:lpstr>Versão de GPU</vt:lpstr>
      <vt:lpstr>Versão de GPU</vt:lpstr>
      <vt:lpstr>Comparação</vt:lpstr>
      <vt:lpstr>Comparação 2</vt:lpstr>
      <vt:lpstr>A GPU PERDEU????</vt:lpstr>
      <vt:lpstr>Sim a GPU perdeu</vt:lpstr>
      <vt:lpstr>Explicando com a nossa analogia</vt:lpstr>
      <vt:lpstr>Explicando com a nossa analogia</vt:lpstr>
      <vt:lpstr>Como usamos a IA</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César Sibila</dc:creator>
  <cp:lastModifiedBy>César Sibila</cp:lastModifiedBy>
  <cp:revision>3</cp:revision>
  <dcterms:created xsi:type="dcterms:W3CDTF">2025-06-18T00:40:48Z</dcterms:created>
  <dcterms:modified xsi:type="dcterms:W3CDTF">2025-06-18T02:33:51Z</dcterms:modified>
</cp:coreProperties>
</file>