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2721" cy="5803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4066" y="649229"/>
            <a:ext cx="3879867" cy="146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7285" y="3642747"/>
            <a:ext cx="11553429" cy="4923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5255"/>
            <a:chOff x="0" y="0"/>
            <a:chExt cx="18298160" cy="1029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5905" y="6459425"/>
              <a:ext cx="2501922" cy="3835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949161" cy="3467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1997" y="2771475"/>
              <a:ext cx="6724649" cy="67246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1264" y="362257"/>
            <a:ext cx="13970000" cy="1781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3767454" algn="l"/>
                <a:tab pos="7238365" algn="l"/>
              </a:tabLst>
            </a:pPr>
            <a:r>
              <a:rPr sz="7250" b="0" i="1" spc="955" dirty="0">
                <a:latin typeface="Georgia"/>
                <a:cs typeface="Georgia"/>
              </a:rPr>
              <a:t>KNOW	</a:t>
            </a:r>
            <a:r>
              <a:rPr sz="7250" b="0" i="1" spc="1025" dirty="0">
                <a:latin typeface="Georgia"/>
                <a:cs typeface="Georgia"/>
              </a:rPr>
              <a:t>YOUR	</a:t>
            </a:r>
            <a:r>
              <a:rPr sz="7250" b="0" i="1" spc="1050" dirty="0">
                <a:latin typeface="Georgia"/>
                <a:cs typeface="Georgia"/>
              </a:rPr>
              <a:t>CUSTOMER:</a:t>
            </a:r>
            <a:endParaRPr sz="7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  <a:tabLst>
                <a:tab pos="3364229" algn="l"/>
                <a:tab pos="5738495" algn="l"/>
              </a:tabLst>
            </a:pPr>
            <a:r>
              <a:rPr sz="4050" b="0" i="1" spc="665" dirty="0">
                <a:latin typeface="Georgia"/>
                <a:cs typeface="Georgia"/>
              </a:rPr>
              <a:t>SYRIATEL	</a:t>
            </a:r>
            <a:r>
              <a:rPr sz="4050" b="0" i="1" spc="430" dirty="0">
                <a:latin typeface="Georgia"/>
                <a:cs typeface="Georgia"/>
              </a:rPr>
              <a:t>CHURN	</a:t>
            </a:r>
            <a:r>
              <a:rPr sz="4050" b="0" i="1" spc="495" dirty="0">
                <a:latin typeface="Georgia"/>
                <a:cs typeface="Georgia"/>
              </a:rPr>
              <a:t>MODEL</a:t>
            </a:r>
            <a:endParaRPr sz="4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365" y="6972155"/>
            <a:ext cx="5682901" cy="26842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5186" y="358759"/>
            <a:ext cx="7597777" cy="520201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35093" y="6955356"/>
            <a:ext cx="8785860" cy="2823210"/>
            <a:chOff x="8835093" y="6955356"/>
            <a:chExt cx="8785860" cy="282321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5093" y="6955356"/>
              <a:ext cx="8785268" cy="28230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24004" y="8050366"/>
              <a:ext cx="866140" cy="341630"/>
            </a:xfrm>
            <a:custGeom>
              <a:avLst/>
              <a:gdLst/>
              <a:ahLst/>
              <a:cxnLst/>
              <a:rect l="l" t="t" r="r" b="b"/>
              <a:pathLst>
                <a:path w="866140" h="341629">
                  <a:moveTo>
                    <a:pt x="469664" y="341471"/>
                  </a:moveTo>
                  <a:lnTo>
                    <a:pt x="416841" y="341426"/>
                  </a:lnTo>
                  <a:lnTo>
                    <a:pt x="364057" y="339179"/>
                  </a:lnTo>
                  <a:lnTo>
                    <a:pt x="310810" y="334163"/>
                  </a:lnTo>
                  <a:lnTo>
                    <a:pt x="259413" y="326826"/>
                  </a:lnTo>
                  <a:lnTo>
                    <a:pt x="212177" y="317614"/>
                  </a:lnTo>
                  <a:lnTo>
                    <a:pt x="169988" y="305722"/>
                  </a:lnTo>
                  <a:lnTo>
                    <a:pt x="129880" y="291777"/>
                  </a:lnTo>
                  <a:lnTo>
                    <a:pt x="93932" y="276224"/>
                  </a:lnTo>
                  <a:lnTo>
                    <a:pt x="39299" y="241280"/>
                  </a:lnTo>
                  <a:lnTo>
                    <a:pt x="7011" y="201245"/>
                  </a:lnTo>
                  <a:lnTo>
                    <a:pt x="0" y="160853"/>
                  </a:lnTo>
                  <a:lnTo>
                    <a:pt x="6588" y="139853"/>
                  </a:lnTo>
                  <a:lnTo>
                    <a:pt x="37103" y="100444"/>
                  </a:lnTo>
                  <a:lnTo>
                    <a:pt x="94434" y="64844"/>
                  </a:lnTo>
                  <a:lnTo>
                    <a:pt x="130728" y="49143"/>
                  </a:lnTo>
                  <a:lnTo>
                    <a:pt x="170258" y="35674"/>
                  </a:lnTo>
                  <a:lnTo>
                    <a:pt x="213833" y="24303"/>
                  </a:lnTo>
                  <a:lnTo>
                    <a:pt x="261801" y="14719"/>
                  </a:lnTo>
                  <a:lnTo>
                    <a:pt x="312081" y="7277"/>
                  </a:lnTo>
                  <a:lnTo>
                    <a:pt x="362593" y="2336"/>
                  </a:lnTo>
                  <a:lnTo>
                    <a:pt x="415839" y="0"/>
                  </a:lnTo>
                  <a:lnTo>
                    <a:pt x="470473" y="74"/>
                  </a:lnTo>
                  <a:lnTo>
                    <a:pt x="524182" y="2470"/>
                  </a:lnTo>
                  <a:lnTo>
                    <a:pt x="574655" y="7099"/>
                  </a:lnTo>
                  <a:lnTo>
                    <a:pt x="631253" y="17011"/>
                  </a:lnTo>
                  <a:lnTo>
                    <a:pt x="690857" y="31387"/>
                  </a:lnTo>
                  <a:lnTo>
                    <a:pt x="737977" y="44335"/>
                  </a:lnTo>
                  <a:lnTo>
                    <a:pt x="865623" y="119494"/>
                  </a:lnTo>
                  <a:lnTo>
                    <a:pt x="860999" y="186913"/>
                  </a:lnTo>
                  <a:lnTo>
                    <a:pt x="845280" y="230936"/>
                  </a:lnTo>
                  <a:lnTo>
                    <a:pt x="791648" y="276656"/>
                  </a:lnTo>
                  <a:lnTo>
                    <a:pt x="716132" y="305469"/>
                  </a:lnTo>
                  <a:lnTo>
                    <a:pt x="671323" y="317375"/>
                  </a:lnTo>
                  <a:lnTo>
                    <a:pt x="623971" y="327139"/>
                  </a:lnTo>
                  <a:lnTo>
                    <a:pt x="575309" y="334059"/>
                  </a:lnTo>
                  <a:lnTo>
                    <a:pt x="523180" y="338926"/>
                  </a:lnTo>
                  <a:lnTo>
                    <a:pt x="469664" y="341471"/>
                  </a:lnTo>
                  <a:close/>
                </a:path>
              </a:pathLst>
            </a:custGeom>
            <a:solidFill>
              <a:srgbClr val="FFF133">
                <a:alpha val="3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306433" y="1723443"/>
            <a:ext cx="1827530" cy="28575"/>
          </a:xfrm>
          <a:custGeom>
            <a:avLst/>
            <a:gdLst/>
            <a:ahLst/>
            <a:cxnLst/>
            <a:rect l="l" t="t" r="r" b="b"/>
            <a:pathLst>
              <a:path w="1827529" h="28575">
                <a:moveTo>
                  <a:pt x="1827344" y="28574"/>
                </a:moveTo>
                <a:lnTo>
                  <a:pt x="0" y="28574"/>
                </a:lnTo>
                <a:lnTo>
                  <a:pt x="0" y="0"/>
                </a:lnTo>
                <a:lnTo>
                  <a:pt x="1827344" y="0"/>
                </a:lnTo>
                <a:lnTo>
                  <a:pt x="182734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469" y="1386893"/>
            <a:ext cx="472884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ts val="2795"/>
              </a:lnSpc>
              <a:spcBef>
                <a:spcPts val="100"/>
              </a:spcBef>
            </a:pPr>
            <a:r>
              <a:rPr sz="2400" b="1" u="heavy" spc="-4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400" b="1" u="heavy" spc="-2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400" b="1" u="heavy" spc="-1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</a:t>
            </a:r>
            <a:r>
              <a:rPr sz="2400" b="1" u="heavy" spc="-2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2400" b="1" u="heavy" spc="-3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400" b="1" spc="-300" dirty="0">
                <a:latin typeface="Tahoma"/>
                <a:cs typeface="Tahoma"/>
              </a:rPr>
              <a:t>p</a:t>
            </a:r>
            <a:r>
              <a:rPr sz="2400" b="1" spc="-375" dirty="0">
                <a:latin typeface="Tahoma"/>
                <a:cs typeface="Tahoma"/>
              </a:rPr>
              <a:t>/</a:t>
            </a:r>
            <a:r>
              <a:rPr sz="2400" b="1" spc="-405" dirty="0">
                <a:latin typeface="Tahoma"/>
                <a:cs typeface="Tahoma"/>
              </a:rPr>
              <a:t>T</a:t>
            </a:r>
            <a:r>
              <a:rPr sz="2400" b="1" spc="-125" dirty="0">
                <a:latin typeface="Tahoma"/>
                <a:cs typeface="Tahoma"/>
              </a:rPr>
              <a:t>r</a:t>
            </a:r>
            <a:r>
              <a:rPr sz="2400" b="1" spc="-295" dirty="0">
                <a:latin typeface="Tahoma"/>
                <a:cs typeface="Tahoma"/>
              </a:rPr>
              <a:t>a</a:t>
            </a:r>
            <a:r>
              <a:rPr sz="2400" b="1" spc="-90" dirty="0">
                <a:latin typeface="Tahoma"/>
                <a:cs typeface="Tahoma"/>
              </a:rPr>
              <a:t>i</a:t>
            </a:r>
            <a:r>
              <a:rPr sz="2400" b="1" spc="-320" dirty="0">
                <a:latin typeface="Tahoma"/>
                <a:cs typeface="Tahoma"/>
              </a:rPr>
              <a:t>n</a:t>
            </a:r>
            <a:r>
              <a:rPr sz="2400" b="1" spc="-90" dirty="0">
                <a:latin typeface="Tahoma"/>
                <a:cs typeface="Tahoma"/>
              </a:rPr>
              <a:t> </a:t>
            </a:r>
            <a:r>
              <a:rPr sz="2400" b="1" spc="-305" dirty="0">
                <a:latin typeface="Tahoma"/>
                <a:cs typeface="Tahoma"/>
              </a:rPr>
              <a:t>R</a:t>
            </a:r>
            <a:r>
              <a:rPr sz="2400" b="1" spc="-300" dirty="0">
                <a:latin typeface="Tahoma"/>
                <a:cs typeface="Tahoma"/>
              </a:rPr>
              <a:t>e</a:t>
            </a:r>
            <a:r>
              <a:rPr sz="2400" b="1" spc="-220" dirty="0">
                <a:latin typeface="Tahoma"/>
                <a:cs typeface="Tahoma"/>
              </a:rPr>
              <a:t>s</a:t>
            </a:r>
            <a:r>
              <a:rPr sz="2400" b="1" spc="-330" dirty="0">
                <a:latin typeface="Tahoma"/>
                <a:cs typeface="Tahoma"/>
              </a:rPr>
              <a:t>u</a:t>
            </a:r>
            <a:r>
              <a:rPr sz="2400" b="1" spc="-70" dirty="0">
                <a:latin typeface="Tahoma"/>
                <a:cs typeface="Tahoma"/>
              </a:rPr>
              <a:t>l</a:t>
            </a:r>
            <a:r>
              <a:rPr sz="2400" b="1" spc="-150" dirty="0">
                <a:latin typeface="Tahoma"/>
                <a:cs typeface="Tahoma"/>
              </a:rPr>
              <a:t>t</a:t>
            </a:r>
            <a:r>
              <a:rPr sz="2400" b="1" spc="-220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675"/>
              </a:lnSpc>
            </a:pPr>
            <a:r>
              <a:rPr sz="2300" spc="325" dirty="0">
                <a:latin typeface="Tahoma"/>
                <a:cs typeface="Tahoma"/>
              </a:rPr>
              <a:t>We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spc="185" dirty="0">
                <a:latin typeface="Tahoma"/>
                <a:cs typeface="Tahoma"/>
              </a:rPr>
              <a:t>used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the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90" dirty="0">
                <a:latin typeface="Tahoma"/>
                <a:cs typeface="Tahoma"/>
              </a:rPr>
              <a:t>same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25" dirty="0">
                <a:latin typeface="Tahoma"/>
                <a:cs typeface="Tahoma"/>
              </a:rPr>
              <a:t>data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that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90" dirty="0">
                <a:latin typeface="Tahoma"/>
                <a:cs typeface="Tahoma"/>
              </a:rPr>
              <a:t>was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459" y="1893510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469" y="2082550"/>
            <a:ext cx="4937125" cy="438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2300" spc="185" dirty="0">
                <a:latin typeface="Tahoma"/>
                <a:cs typeface="Tahoma"/>
              </a:rPr>
              <a:t>used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for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85" dirty="0">
                <a:latin typeface="Tahoma"/>
                <a:cs typeface="Tahoma"/>
              </a:rPr>
              <a:t>model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3.</a:t>
            </a:r>
            <a:endParaRPr sz="2300">
              <a:latin typeface="Tahoma"/>
              <a:cs typeface="Tahoma"/>
            </a:endParaRPr>
          </a:p>
          <a:p>
            <a:pPr marL="12700" marR="5080" algn="just">
              <a:lnSpc>
                <a:spcPct val="108700"/>
              </a:lnSpc>
            </a:pPr>
            <a:r>
              <a:rPr sz="2300" spc="165" dirty="0">
                <a:latin typeface="Tahoma"/>
                <a:cs typeface="Tahoma"/>
              </a:rPr>
              <a:t>Applied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GridSearchCV()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45" dirty="0">
                <a:latin typeface="Tahoma"/>
                <a:cs typeface="Tahoma"/>
              </a:rPr>
              <a:t>to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find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the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optimal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parameters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for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the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25" dirty="0">
                <a:latin typeface="Tahoma"/>
                <a:cs typeface="Tahoma"/>
              </a:rPr>
              <a:t>model.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200" dirty="0">
                <a:latin typeface="Tahoma"/>
                <a:cs typeface="Tahoma"/>
              </a:rPr>
              <a:t>Best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Parameters:</a:t>
            </a:r>
            <a:endParaRPr sz="2300">
              <a:latin typeface="Tahoma"/>
              <a:cs typeface="Tahoma"/>
            </a:endParaRPr>
          </a:p>
          <a:p>
            <a:pPr marL="12700" marR="2730500">
              <a:lnSpc>
                <a:spcPct val="108700"/>
              </a:lnSpc>
            </a:pPr>
            <a:r>
              <a:rPr sz="2300" dirty="0">
                <a:latin typeface="Tahoma"/>
                <a:cs typeface="Tahoma"/>
              </a:rPr>
              <a:t>{'criterion':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'gini',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25" dirty="0">
                <a:latin typeface="Tahoma"/>
                <a:cs typeface="Tahoma"/>
              </a:rPr>
              <a:t>'max_depth':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-165" dirty="0">
                <a:latin typeface="Tahoma"/>
                <a:cs typeface="Tahoma"/>
              </a:rPr>
              <a:t>1,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300" spc="40" dirty="0">
                <a:latin typeface="Tahoma"/>
                <a:cs typeface="Tahoma"/>
              </a:rPr>
              <a:t>'max_features':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-165" dirty="0">
                <a:latin typeface="Tahoma"/>
                <a:cs typeface="Tahoma"/>
              </a:rPr>
              <a:t>1,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300" spc="50" dirty="0">
                <a:latin typeface="Tahoma"/>
                <a:cs typeface="Tahoma"/>
              </a:rPr>
              <a:t>'min_samples_leaf':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-165" dirty="0">
                <a:latin typeface="Tahoma"/>
                <a:cs typeface="Tahoma"/>
              </a:rPr>
              <a:t>1,</a:t>
            </a:r>
            <a:endParaRPr sz="2300">
              <a:latin typeface="Tahoma"/>
              <a:cs typeface="Tahoma"/>
            </a:endParaRPr>
          </a:p>
          <a:p>
            <a:pPr marL="12700" marR="1838325">
              <a:lnSpc>
                <a:spcPct val="108700"/>
              </a:lnSpc>
            </a:pPr>
            <a:r>
              <a:rPr sz="2300" spc="50" dirty="0">
                <a:latin typeface="Tahoma"/>
                <a:cs typeface="Tahoma"/>
              </a:rPr>
              <a:t>'min_samples_split':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2,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35" dirty="0">
                <a:latin typeface="Tahoma"/>
                <a:cs typeface="Tahoma"/>
              </a:rPr>
              <a:t>'splitter':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30" dirty="0">
                <a:latin typeface="Tahoma"/>
                <a:cs typeface="Tahoma"/>
              </a:rPr>
              <a:t>'best'}</a:t>
            </a:r>
            <a:endParaRPr sz="2300">
              <a:latin typeface="Tahoma"/>
              <a:cs typeface="Tahoma"/>
            </a:endParaRPr>
          </a:p>
          <a:p>
            <a:pPr marL="2560955">
              <a:lnSpc>
                <a:spcPct val="100000"/>
              </a:lnSpc>
              <a:spcBef>
                <a:spcPts val="1670"/>
              </a:spcBef>
            </a:pPr>
            <a:r>
              <a:rPr sz="2200" b="1" spc="135" dirty="0">
                <a:latin typeface="Tahoma"/>
                <a:cs typeface="Tahoma"/>
              </a:rPr>
              <a:t>CV</a:t>
            </a:r>
            <a:r>
              <a:rPr sz="2200" b="1" spc="-85" dirty="0">
                <a:latin typeface="Tahoma"/>
                <a:cs typeface="Tahoma"/>
              </a:rPr>
              <a:t> </a:t>
            </a:r>
            <a:r>
              <a:rPr sz="2200" b="1" spc="-55" dirty="0">
                <a:latin typeface="Tahoma"/>
                <a:cs typeface="Tahoma"/>
              </a:rPr>
              <a:t>Train</a:t>
            </a:r>
            <a:r>
              <a:rPr sz="2200" b="1" spc="-80" dirty="0">
                <a:latin typeface="Tahoma"/>
                <a:cs typeface="Tahoma"/>
              </a:rPr>
              <a:t> </a:t>
            </a:r>
            <a:r>
              <a:rPr sz="2200" b="1" spc="15" dirty="0"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459" y="2655510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459" y="3417510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08520" y="346741"/>
            <a:ext cx="46558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u="heavy" spc="-79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4600" u="heavy" spc="-57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4600" u="heavy" spc="-280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4600" u="heavy" spc="-17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4600" u="heavy" spc="-42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4600" u="heavy" spc="-170" dirty="0">
                <a:uFill>
                  <a:solidFill>
                    <a:srgbClr val="000000"/>
                  </a:solidFill>
                </a:uFill>
              </a:rPr>
              <a:t>i</a:t>
            </a:r>
            <a:r>
              <a:rPr sz="4600" u="heavy" spc="-625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4600" u="heavy" spc="-620" dirty="0">
                <a:uFill>
                  <a:solidFill>
                    <a:srgbClr val="000000"/>
                  </a:solidFill>
                </a:uFill>
              </a:rPr>
              <a:t>n</a:t>
            </a:r>
            <a:r>
              <a:rPr sz="4600" u="heavy" spc="-775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sz="4600" u="heavy" spc="-2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4600" u="heavy" spc="-57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4600" u="heavy" spc="-570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4600" u="heavy" spc="-1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600" u="heavy" spc="-875" dirty="0">
                <a:uFill>
                  <a:solidFill>
                    <a:srgbClr val="000000"/>
                  </a:solidFill>
                </a:uFill>
              </a:rPr>
              <a:t>M</a:t>
            </a:r>
            <a:r>
              <a:rPr sz="4600" u="heavy" spc="-625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4600" u="heavy" spc="-590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4600" u="heavy" spc="-57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4600" u="heavy" spc="-130" dirty="0">
                <a:uFill>
                  <a:solidFill>
                    <a:srgbClr val="000000"/>
                  </a:solidFill>
                </a:uFill>
              </a:rPr>
              <a:t>l</a:t>
            </a:r>
            <a:endParaRPr sz="4600"/>
          </a:p>
        </p:txBody>
      </p:sp>
      <p:sp>
        <p:nvSpPr>
          <p:cNvPr id="14" name="object 14"/>
          <p:cNvSpPr txBox="1"/>
          <p:nvPr/>
        </p:nvSpPr>
        <p:spPr>
          <a:xfrm>
            <a:off x="13614651" y="6092050"/>
            <a:ext cx="1776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45" dirty="0">
                <a:latin typeface="Tahoma"/>
                <a:cs typeface="Tahoma"/>
              </a:rPr>
              <a:t>Test</a:t>
            </a:r>
            <a:r>
              <a:rPr sz="2200" b="1" spc="-125" dirty="0">
                <a:latin typeface="Tahoma"/>
                <a:cs typeface="Tahoma"/>
              </a:rPr>
              <a:t> </a:t>
            </a:r>
            <a:r>
              <a:rPr sz="2200" b="1" spc="15" dirty="0"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9146" y="0"/>
            <a:ext cx="14172565" cy="5218430"/>
            <a:chOff x="4119146" y="0"/>
            <a:chExt cx="14172565" cy="521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3805" y="0"/>
              <a:ext cx="4937397" cy="52183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9146" y="3987943"/>
              <a:ext cx="10166985" cy="114300"/>
            </a:xfrm>
            <a:custGeom>
              <a:avLst/>
              <a:gdLst/>
              <a:ahLst/>
              <a:cxnLst/>
              <a:rect l="l" t="t" r="r" b="b"/>
              <a:pathLst>
                <a:path w="10166985" h="114300">
                  <a:moveTo>
                    <a:pt x="10166894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0166894" y="0"/>
                  </a:lnTo>
                  <a:lnTo>
                    <a:pt x="10166894" y="11429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054106" y="7014577"/>
            <a:ext cx="243586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700" spc="-60" dirty="0">
                <a:solidFill>
                  <a:srgbClr val="231F20"/>
                </a:solidFill>
                <a:latin typeface="Trebuchet MS"/>
                <a:cs typeface="Trebuchet MS"/>
              </a:rPr>
              <a:t>STEP</a:t>
            </a:r>
            <a:r>
              <a:rPr sz="2700" spc="2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50">
              <a:latin typeface="Trebuchet MS"/>
              <a:cs typeface="Trebuchet MS"/>
            </a:endParaRPr>
          </a:p>
          <a:p>
            <a:pPr marL="12700" marR="5080" algn="ctr">
              <a:lnSpc>
                <a:spcPct val="108000"/>
              </a:lnSpc>
            </a:pPr>
            <a:r>
              <a:rPr sz="2200" spc="-70" dirty="0">
                <a:latin typeface="Verdana"/>
                <a:cs typeface="Verdana"/>
              </a:rPr>
              <a:t>L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spc="20" dirty="0">
                <a:latin typeface="Verdana"/>
                <a:cs typeface="Verdana"/>
              </a:rPr>
              <a:t>g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45" dirty="0">
                <a:latin typeface="Verdana"/>
                <a:cs typeface="Verdana"/>
              </a:rPr>
              <a:t>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15" dirty="0">
                <a:latin typeface="Verdana"/>
                <a:cs typeface="Verdana"/>
              </a:rPr>
              <a:t>d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s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75" dirty="0">
                <a:latin typeface="Verdana"/>
                <a:cs typeface="Verdana"/>
              </a:rPr>
              <a:t>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50" dirty="0">
                <a:latin typeface="Verdana"/>
                <a:cs typeface="Verdana"/>
              </a:rPr>
              <a:t>o  </a:t>
            </a:r>
            <a:r>
              <a:rPr sz="2200" spc="20" dirty="0">
                <a:latin typeface="Verdana"/>
                <a:cs typeface="Verdana"/>
              </a:rPr>
              <a:t>offset </a:t>
            </a:r>
            <a:r>
              <a:rPr sz="2200" spc="-45" dirty="0">
                <a:latin typeface="Verdana"/>
                <a:cs typeface="Verdana"/>
              </a:rPr>
              <a:t>the 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un</a:t>
            </a:r>
            <a:r>
              <a:rPr sz="2200" spc="15" dirty="0">
                <a:latin typeface="Verdana"/>
                <a:cs typeface="Verdana"/>
              </a:rPr>
              <a:t>d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f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80" dirty="0">
                <a:latin typeface="Verdana"/>
                <a:cs typeface="Verdana"/>
              </a:rPr>
              <a:t>tt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130" dirty="0">
                <a:latin typeface="Verdana"/>
                <a:cs typeface="Verdana"/>
              </a:rPr>
              <a:t>n</a:t>
            </a:r>
            <a:r>
              <a:rPr sz="2200" spc="25" dirty="0">
                <a:latin typeface="Verdana"/>
                <a:cs typeface="Verdana"/>
              </a:rPr>
              <a:t>g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50" dirty="0">
                <a:latin typeface="Verdana"/>
                <a:cs typeface="Verdana"/>
              </a:rPr>
              <a:t>e  </a:t>
            </a:r>
            <a:r>
              <a:rPr sz="2200" spc="-15" dirty="0">
                <a:latin typeface="Verdana"/>
                <a:cs typeface="Verdana"/>
              </a:rPr>
              <a:t>encountered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01579" y="6405689"/>
            <a:ext cx="1652905" cy="965835"/>
          </a:xfrm>
          <a:custGeom>
            <a:avLst/>
            <a:gdLst/>
            <a:ahLst/>
            <a:cxnLst/>
            <a:rect l="l" t="t" r="r" b="b"/>
            <a:pathLst>
              <a:path w="1652904" h="965834">
                <a:moveTo>
                  <a:pt x="1652663" y="67754"/>
                </a:moveTo>
                <a:lnTo>
                  <a:pt x="1633740" y="34658"/>
                </a:lnTo>
                <a:lnTo>
                  <a:pt x="1600504" y="13296"/>
                </a:lnTo>
                <a:lnTo>
                  <a:pt x="1566824" y="1130"/>
                </a:lnTo>
                <a:lnTo>
                  <a:pt x="1562785" y="3606"/>
                </a:lnTo>
                <a:lnTo>
                  <a:pt x="1554073" y="0"/>
                </a:lnTo>
                <a:lnTo>
                  <a:pt x="1546072" y="419"/>
                </a:lnTo>
                <a:lnTo>
                  <a:pt x="1538605" y="3492"/>
                </a:lnTo>
                <a:lnTo>
                  <a:pt x="1531416" y="7886"/>
                </a:lnTo>
                <a:lnTo>
                  <a:pt x="1448473" y="64503"/>
                </a:lnTo>
                <a:lnTo>
                  <a:pt x="1445818" y="64643"/>
                </a:lnTo>
                <a:lnTo>
                  <a:pt x="1440510" y="64909"/>
                </a:lnTo>
                <a:lnTo>
                  <a:pt x="1429410" y="74676"/>
                </a:lnTo>
                <a:lnTo>
                  <a:pt x="1424178" y="74891"/>
                </a:lnTo>
                <a:lnTo>
                  <a:pt x="1421561" y="75006"/>
                </a:lnTo>
                <a:lnTo>
                  <a:pt x="1415948" y="79921"/>
                </a:lnTo>
                <a:lnTo>
                  <a:pt x="1409738" y="83718"/>
                </a:lnTo>
                <a:lnTo>
                  <a:pt x="1405915" y="83070"/>
                </a:lnTo>
                <a:lnTo>
                  <a:pt x="1403997" y="82753"/>
                </a:lnTo>
                <a:lnTo>
                  <a:pt x="1399971" y="86702"/>
                </a:lnTo>
                <a:lnTo>
                  <a:pt x="1395691" y="89319"/>
                </a:lnTo>
                <a:lnTo>
                  <a:pt x="1347914" y="108089"/>
                </a:lnTo>
                <a:lnTo>
                  <a:pt x="1299552" y="124244"/>
                </a:lnTo>
                <a:lnTo>
                  <a:pt x="1250035" y="136639"/>
                </a:lnTo>
                <a:lnTo>
                  <a:pt x="1199438" y="145224"/>
                </a:lnTo>
                <a:lnTo>
                  <a:pt x="1194066" y="145529"/>
                </a:lnTo>
                <a:lnTo>
                  <a:pt x="1189240" y="146989"/>
                </a:lnTo>
                <a:lnTo>
                  <a:pt x="1183817" y="147332"/>
                </a:lnTo>
                <a:lnTo>
                  <a:pt x="1177620" y="148132"/>
                </a:lnTo>
                <a:lnTo>
                  <a:pt x="1170787" y="149326"/>
                </a:lnTo>
                <a:lnTo>
                  <a:pt x="1169289" y="162153"/>
                </a:lnTo>
                <a:lnTo>
                  <a:pt x="1173416" y="167068"/>
                </a:lnTo>
                <a:lnTo>
                  <a:pt x="1177988" y="168744"/>
                </a:lnTo>
                <a:lnTo>
                  <a:pt x="1191602" y="175310"/>
                </a:lnTo>
                <a:lnTo>
                  <a:pt x="1203261" y="183070"/>
                </a:lnTo>
                <a:lnTo>
                  <a:pt x="1215313" y="192074"/>
                </a:lnTo>
                <a:lnTo>
                  <a:pt x="1227455" y="198056"/>
                </a:lnTo>
                <a:lnTo>
                  <a:pt x="1233754" y="200164"/>
                </a:lnTo>
                <a:lnTo>
                  <a:pt x="1239989" y="200825"/>
                </a:lnTo>
                <a:lnTo>
                  <a:pt x="1246632" y="201218"/>
                </a:lnTo>
                <a:lnTo>
                  <a:pt x="1253528" y="201472"/>
                </a:lnTo>
                <a:lnTo>
                  <a:pt x="1303629" y="196164"/>
                </a:lnTo>
                <a:lnTo>
                  <a:pt x="1353578" y="187972"/>
                </a:lnTo>
                <a:lnTo>
                  <a:pt x="1402575" y="175895"/>
                </a:lnTo>
                <a:lnTo>
                  <a:pt x="1451140" y="161112"/>
                </a:lnTo>
                <a:lnTo>
                  <a:pt x="1462176" y="155854"/>
                </a:lnTo>
                <a:lnTo>
                  <a:pt x="1474851" y="154063"/>
                </a:lnTo>
                <a:lnTo>
                  <a:pt x="1475981" y="159334"/>
                </a:lnTo>
                <a:lnTo>
                  <a:pt x="1475930" y="165315"/>
                </a:lnTo>
                <a:lnTo>
                  <a:pt x="1469402" y="167805"/>
                </a:lnTo>
                <a:lnTo>
                  <a:pt x="1467231" y="173609"/>
                </a:lnTo>
                <a:lnTo>
                  <a:pt x="1467180" y="179590"/>
                </a:lnTo>
                <a:lnTo>
                  <a:pt x="1462392" y="183997"/>
                </a:lnTo>
                <a:lnTo>
                  <a:pt x="1457109" y="187223"/>
                </a:lnTo>
                <a:lnTo>
                  <a:pt x="1458328" y="195414"/>
                </a:lnTo>
                <a:lnTo>
                  <a:pt x="1456321" y="195148"/>
                </a:lnTo>
                <a:lnTo>
                  <a:pt x="1455445" y="195681"/>
                </a:lnTo>
                <a:lnTo>
                  <a:pt x="1456359" y="198107"/>
                </a:lnTo>
                <a:lnTo>
                  <a:pt x="1451140" y="201295"/>
                </a:lnTo>
                <a:lnTo>
                  <a:pt x="1446987" y="205308"/>
                </a:lnTo>
                <a:lnTo>
                  <a:pt x="1447495" y="212445"/>
                </a:lnTo>
                <a:lnTo>
                  <a:pt x="1443977" y="214604"/>
                </a:lnTo>
                <a:lnTo>
                  <a:pt x="1440942" y="217944"/>
                </a:lnTo>
                <a:lnTo>
                  <a:pt x="1419263" y="250532"/>
                </a:lnTo>
                <a:lnTo>
                  <a:pt x="1399590" y="278917"/>
                </a:lnTo>
                <a:lnTo>
                  <a:pt x="1324406" y="388848"/>
                </a:lnTo>
                <a:lnTo>
                  <a:pt x="1287246" y="439826"/>
                </a:lnTo>
                <a:lnTo>
                  <a:pt x="1228788" y="505307"/>
                </a:lnTo>
                <a:lnTo>
                  <a:pt x="1190853" y="543369"/>
                </a:lnTo>
                <a:lnTo>
                  <a:pt x="1151877" y="580580"/>
                </a:lnTo>
                <a:lnTo>
                  <a:pt x="1111211" y="615848"/>
                </a:lnTo>
                <a:lnTo>
                  <a:pt x="1068819" y="649185"/>
                </a:lnTo>
                <a:lnTo>
                  <a:pt x="1024724" y="680580"/>
                </a:lnTo>
                <a:lnTo>
                  <a:pt x="975791" y="711974"/>
                </a:lnTo>
                <a:lnTo>
                  <a:pt x="951699" y="728179"/>
                </a:lnTo>
                <a:lnTo>
                  <a:pt x="926858" y="743356"/>
                </a:lnTo>
                <a:lnTo>
                  <a:pt x="924102" y="743546"/>
                </a:lnTo>
                <a:lnTo>
                  <a:pt x="918603" y="743940"/>
                </a:lnTo>
                <a:lnTo>
                  <a:pt x="906970" y="754024"/>
                </a:lnTo>
                <a:lnTo>
                  <a:pt x="904328" y="754138"/>
                </a:lnTo>
                <a:lnTo>
                  <a:pt x="899058" y="754380"/>
                </a:lnTo>
                <a:lnTo>
                  <a:pt x="888022" y="764108"/>
                </a:lnTo>
                <a:lnTo>
                  <a:pt x="885558" y="764120"/>
                </a:lnTo>
                <a:lnTo>
                  <a:pt x="880630" y="764159"/>
                </a:lnTo>
                <a:lnTo>
                  <a:pt x="870318" y="773442"/>
                </a:lnTo>
                <a:lnTo>
                  <a:pt x="868514" y="773049"/>
                </a:lnTo>
                <a:lnTo>
                  <a:pt x="864971" y="772236"/>
                </a:lnTo>
                <a:lnTo>
                  <a:pt x="861275" y="774496"/>
                </a:lnTo>
                <a:lnTo>
                  <a:pt x="858786" y="778992"/>
                </a:lnTo>
                <a:lnTo>
                  <a:pt x="856830" y="778700"/>
                </a:lnTo>
                <a:lnTo>
                  <a:pt x="855548" y="779487"/>
                </a:lnTo>
                <a:lnTo>
                  <a:pt x="854862" y="781392"/>
                </a:lnTo>
                <a:lnTo>
                  <a:pt x="851039" y="780757"/>
                </a:lnTo>
                <a:lnTo>
                  <a:pt x="849122" y="780427"/>
                </a:lnTo>
                <a:lnTo>
                  <a:pt x="845146" y="784339"/>
                </a:lnTo>
                <a:lnTo>
                  <a:pt x="840270" y="785837"/>
                </a:lnTo>
                <a:lnTo>
                  <a:pt x="823214" y="793280"/>
                </a:lnTo>
                <a:lnTo>
                  <a:pt x="806767" y="801839"/>
                </a:lnTo>
                <a:lnTo>
                  <a:pt x="789724" y="809282"/>
                </a:lnTo>
                <a:lnTo>
                  <a:pt x="771588" y="814412"/>
                </a:lnTo>
                <a:lnTo>
                  <a:pt x="771093" y="817689"/>
                </a:lnTo>
                <a:lnTo>
                  <a:pt x="765708" y="822464"/>
                </a:lnTo>
                <a:lnTo>
                  <a:pt x="781329" y="820356"/>
                </a:lnTo>
                <a:lnTo>
                  <a:pt x="782294" y="821258"/>
                </a:lnTo>
                <a:lnTo>
                  <a:pt x="781088" y="824966"/>
                </a:lnTo>
                <a:lnTo>
                  <a:pt x="779348" y="827519"/>
                </a:lnTo>
                <a:lnTo>
                  <a:pt x="778256" y="829678"/>
                </a:lnTo>
                <a:lnTo>
                  <a:pt x="688771" y="857554"/>
                </a:lnTo>
                <a:lnTo>
                  <a:pt x="597217" y="877773"/>
                </a:lnTo>
                <a:lnTo>
                  <a:pt x="550710" y="885355"/>
                </a:lnTo>
                <a:lnTo>
                  <a:pt x="543877" y="886561"/>
                </a:lnTo>
                <a:lnTo>
                  <a:pt x="536321" y="886714"/>
                </a:lnTo>
                <a:lnTo>
                  <a:pt x="401523" y="896137"/>
                </a:lnTo>
                <a:lnTo>
                  <a:pt x="398805" y="896315"/>
                </a:lnTo>
                <a:lnTo>
                  <a:pt x="397497" y="895616"/>
                </a:lnTo>
                <a:lnTo>
                  <a:pt x="395897" y="895108"/>
                </a:lnTo>
                <a:lnTo>
                  <a:pt x="393242" y="895248"/>
                </a:lnTo>
                <a:lnTo>
                  <a:pt x="391363" y="896391"/>
                </a:lnTo>
                <a:lnTo>
                  <a:pt x="388988" y="894867"/>
                </a:lnTo>
                <a:lnTo>
                  <a:pt x="386511" y="894892"/>
                </a:lnTo>
                <a:lnTo>
                  <a:pt x="384048" y="896404"/>
                </a:lnTo>
                <a:lnTo>
                  <a:pt x="381723" y="894842"/>
                </a:lnTo>
                <a:lnTo>
                  <a:pt x="379247" y="894867"/>
                </a:lnTo>
                <a:lnTo>
                  <a:pt x="376720" y="896404"/>
                </a:lnTo>
                <a:lnTo>
                  <a:pt x="374459" y="894816"/>
                </a:lnTo>
                <a:lnTo>
                  <a:pt x="371983" y="894842"/>
                </a:lnTo>
                <a:lnTo>
                  <a:pt x="369404" y="896416"/>
                </a:lnTo>
                <a:lnTo>
                  <a:pt x="367144" y="894816"/>
                </a:lnTo>
                <a:lnTo>
                  <a:pt x="365594" y="894270"/>
                </a:lnTo>
                <a:lnTo>
                  <a:pt x="364058" y="893724"/>
                </a:lnTo>
                <a:lnTo>
                  <a:pt x="362140" y="896391"/>
                </a:lnTo>
                <a:lnTo>
                  <a:pt x="359270" y="893673"/>
                </a:lnTo>
                <a:lnTo>
                  <a:pt x="356857" y="893660"/>
                </a:lnTo>
                <a:lnTo>
                  <a:pt x="354215" y="895273"/>
                </a:lnTo>
                <a:lnTo>
                  <a:pt x="352069" y="893610"/>
                </a:lnTo>
                <a:lnTo>
                  <a:pt x="349643" y="893597"/>
                </a:lnTo>
                <a:lnTo>
                  <a:pt x="347014" y="895210"/>
                </a:lnTo>
                <a:lnTo>
                  <a:pt x="345948" y="895159"/>
                </a:lnTo>
                <a:lnTo>
                  <a:pt x="344754" y="894143"/>
                </a:lnTo>
                <a:lnTo>
                  <a:pt x="342366" y="894067"/>
                </a:lnTo>
                <a:lnTo>
                  <a:pt x="340829" y="895108"/>
                </a:lnTo>
                <a:lnTo>
                  <a:pt x="339801" y="895146"/>
                </a:lnTo>
                <a:lnTo>
                  <a:pt x="337667" y="893483"/>
                </a:lnTo>
                <a:lnTo>
                  <a:pt x="335356" y="893406"/>
                </a:lnTo>
                <a:lnTo>
                  <a:pt x="332600" y="895083"/>
                </a:lnTo>
                <a:lnTo>
                  <a:pt x="329793" y="892340"/>
                </a:lnTo>
                <a:lnTo>
                  <a:pt x="327494" y="892251"/>
                </a:lnTo>
                <a:lnTo>
                  <a:pt x="324739" y="893940"/>
                </a:lnTo>
                <a:lnTo>
                  <a:pt x="323913" y="893267"/>
                </a:lnTo>
                <a:lnTo>
                  <a:pt x="323913" y="909320"/>
                </a:lnTo>
                <a:lnTo>
                  <a:pt x="323507" y="909574"/>
                </a:lnTo>
                <a:lnTo>
                  <a:pt x="322427" y="908735"/>
                </a:lnTo>
                <a:lnTo>
                  <a:pt x="323913" y="909320"/>
                </a:lnTo>
                <a:lnTo>
                  <a:pt x="323913" y="893267"/>
                </a:lnTo>
                <a:lnTo>
                  <a:pt x="322656" y="892238"/>
                </a:lnTo>
                <a:lnTo>
                  <a:pt x="320294" y="892187"/>
                </a:lnTo>
                <a:lnTo>
                  <a:pt x="319951" y="892403"/>
                </a:lnTo>
                <a:lnTo>
                  <a:pt x="319951" y="908761"/>
                </a:lnTo>
                <a:lnTo>
                  <a:pt x="319595" y="908977"/>
                </a:lnTo>
                <a:lnTo>
                  <a:pt x="318236" y="908329"/>
                </a:lnTo>
                <a:lnTo>
                  <a:pt x="319951" y="908761"/>
                </a:lnTo>
                <a:lnTo>
                  <a:pt x="319951" y="892403"/>
                </a:lnTo>
                <a:lnTo>
                  <a:pt x="317588" y="893838"/>
                </a:lnTo>
                <a:lnTo>
                  <a:pt x="315506" y="892136"/>
                </a:lnTo>
                <a:lnTo>
                  <a:pt x="313143" y="892086"/>
                </a:lnTo>
                <a:lnTo>
                  <a:pt x="310502" y="893699"/>
                </a:lnTo>
                <a:lnTo>
                  <a:pt x="307695" y="890955"/>
                </a:lnTo>
                <a:lnTo>
                  <a:pt x="305333" y="890905"/>
                </a:lnTo>
                <a:lnTo>
                  <a:pt x="302755" y="892479"/>
                </a:lnTo>
                <a:lnTo>
                  <a:pt x="235940" y="884186"/>
                </a:lnTo>
                <a:lnTo>
                  <a:pt x="226466" y="884034"/>
                </a:lnTo>
                <a:lnTo>
                  <a:pt x="217766" y="883386"/>
                </a:lnTo>
                <a:lnTo>
                  <a:pt x="208813" y="881418"/>
                </a:lnTo>
                <a:lnTo>
                  <a:pt x="200596" y="880491"/>
                </a:lnTo>
                <a:lnTo>
                  <a:pt x="200228" y="879221"/>
                </a:lnTo>
                <a:lnTo>
                  <a:pt x="200088" y="877824"/>
                </a:lnTo>
                <a:lnTo>
                  <a:pt x="200406" y="874649"/>
                </a:lnTo>
                <a:lnTo>
                  <a:pt x="201028" y="872782"/>
                </a:lnTo>
                <a:lnTo>
                  <a:pt x="202793" y="871702"/>
                </a:lnTo>
                <a:lnTo>
                  <a:pt x="196303" y="869708"/>
                </a:lnTo>
                <a:lnTo>
                  <a:pt x="189674" y="867803"/>
                </a:lnTo>
                <a:lnTo>
                  <a:pt x="182626" y="866165"/>
                </a:lnTo>
                <a:lnTo>
                  <a:pt x="176174" y="867130"/>
                </a:lnTo>
                <a:lnTo>
                  <a:pt x="173164" y="867486"/>
                </a:lnTo>
                <a:lnTo>
                  <a:pt x="170332" y="867727"/>
                </a:lnTo>
                <a:lnTo>
                  <a:pt x="167970" y="867676"/>
                </a:lnTo>
                <a:lnTo>
                  <a:pt x="173393" y="867333"/>
                </a:lnTo>
                <a:lnTo>
                  <a:pt x="176174" y="867130"/>
                </a:lnTo>
                <a:lnTo>
                  <a:pt x="173558" y="865746"/>
                </a:lnTo>
                <a:lnTo>
                  <a:pt x="170764" y="864476"/>
                </a:lnTo>
                <a:lnTo>
                  <a:pt x="168668" y="867244"/>
                </a:lnTo>
                <a:lnTo>
                  <a:pt x="167830" y="866267"/>
                </a:lnTo>
                <a:lnTo>
                  <a:pt x="165315" y="863346"/>
                </a:lnTo>
                <a:lnTo>
                  <a:pt x="163334" y="862977"/>
                </a:lnTo>
                <a:lnTo>
                  <a:pt x="163334" y="870508"/>
                </a:lnTo>
                <a:lnTo>
                  <a:pt x="162928" y="870762"/>
                </a:lnTo>
                <a:lnTo>
                  <a:pt x="162090" y="869784"/>
                </a:lnTo>
                <a:lnTo>
                  <a:pt x="163080" y="869188"/>
                </a:lnTo>
                <a:lnTo>
                  <a:pt x="163334" y="870508"/>
                </a:lnTo>
                <a:lnTo>
                  <a:pt x="163334" y="862977"/>
                </a:lnTo>
                <a:lnTo>
                  <a:pt x="161594" y="862647"/>
                </a:lnTo>
                <a:lnTo>
                  <a:pt x="157416" y="863714"/>
                </a:lnTo>
                <a:lnTo>
                  <a:pt x="155016" y="860704"/>
                </a:lnTo>
                <a:lnTo>
                  <a:pt x="153060" y="860412"/>
                </a:lnTo>
                <a:lnTo>
                  <a:pt x="150431" y="862025"/>
                </a:lnTo>
                <a:lnTo>
                  <a:pt x="148043" y="860501"/>
                </a:lnTo>
                <a:lnTo>
                  <a:pt x="145313" y="859193"/>
                </a:lnTo>
                <a:lnTo>
                  <a:pt x="144462" y="859726"/>
                </a:lnTo>
                <a:lnTo>
                  <a:pt x="144462" y="862685"/>
                </a:lnTo>
                <a:lnTo>
                  <a:pt x="143281" y="861923"/>
                </a:lnTo>
                <a:lnTo>
                  <a:pt x="142328" y="861021"/>
                </a:lnTo>
                <a:lnTo>
                  <a:pt x="143395" y="861847"/>
                </a:lnTo>
                <a:lnTo>
                  <a:pt x="144462" y="862685"/>
                </a:lnTo>
                <a:lnTo>
                  <a:pt x="144462" y="859726"/>
                </a:lnTo>
                <a:lnTo>
                  <a:pt x="142557" y="860882"/>
                </a:lnTo>
                <a:lnTo>
                  <a:pt x="141541" y="860005"/>
                </a:lnTo>
                <a:lnTo>
                  <a:pt x="140246" y="859320"/>
                </a:lnTo>
                <a:lnTo>
                  <a:pt x="138290" y="859028"/>
                </a:lnTo>
                <a:lnTo>
                  <a:pt x="132397" y="856665"/>
                </a:lnTo>
                <a:lnTo>
                  <a:pt x="126072" y="854583"/>
                </a:lnTo>
                <a:lnTo>
                  <a:pt x="119951" y="853859"/>
                </a:lnTo>
                <a:lnTo>
                  <a:pt x="113360" y="853414"/>
                </a:lnTo>
                <a:lnTo>
                  <a:pt x="107607" y="850976"/>
                </a:lnTo>
                <a:lnTo>
                  <a:pt x="101307" y="847382"/>
                </a:lnTo>
                <a:lnTo>
                  <a:pt x="94881" y="848334"/>
                </a:lnTo>
                <a:lnTo>
                  <a:pt x="91960" y="845654"/>
                </a:lnTo>
                <a:lnTo>
                  <a:pt x="49085" y="831659"/>
                </a:lnTo>
                <a:lnTo>
                  <a:pt x="21577" y="818705"/>
                </a:lnTo>
                <a:lnTo>
                  <a:pt x="15201" y="815162"/>
                </a:lnTo>
                <a:lnTo>
                  <a:pt x="13411" y="823696"/>
                </a:lnTo>
                <a:lnTo>
                  <a:pt x="4191" y="827836"/>
                </a:lnTo>
                <a:lnTo>
                  <a:pt x="7543" y="836218"/>
                </a:lnTo>
                <a:lnTo>
                  <a:pt x="7378" y="837793"/>
                </a:lnTo>
                <a:lnTo>
                  <a:pt x="8585" y="840041"/>
                </a:lnTo>
                <a:lnTo>
                  <a:pt x="9779" y="840803"/>
                </a:lnTo>
                <a:lnTo>
                  <a:pt x="8597" y="845985"/>
                </a:lnTo>
                <a:lnTo>
                  <a:pt x="0" y="848258"/>
                </a:lnTo>
                <a:lnTo>
                  <a:pt x="2743" y="855510"/>
                </a:lnTo>
                <a:lnTo>
                  <a:pt x="1943" y="866419"/>
                </a:lnTo>
                <a:lnTo>
                  <a:pt x="49733" y="901217"/>
                </a:lnTo>
                <a:lnTo>
                  <a:pt x="106565" y="921562"/>
                </a:lnTo>
                <a:lnTo>
                  <a:pt x="183184" y="941730"/>
                </a:lnTo>
                <a:lnTo>
                  <a:pt x="230009" y="950315"/>
                </a:lnTo>
                <a:lnTo>
                  <a:pt x="277253" y="957173"/>
                </a:lnTo>
                <a:lnTo>
                  <a:pt x="324878" y="962304"/>
                </a:lnTo>
                <a:lnTo>
                  <a:pt x="372237" y="964628"/>
                </a:lnTo>
                <a:lnTo>
                  <a:pt x="419950" y="965250"/>
                </a:lnTo>
                <a:lnTo>
                  <a:pt x="468007" y="964158"/>
                </a:lnTo>
                <a:lnTo>
                  <a:pt x="515747" y="960297"/>
                </a:lnTo>
                <a:lnTo>
                  <a:pt x="563803" y="954747"/>
                </a:lnTo>
                <a:lnTo>
                  <a:pt x="614222" y="947750"/>
                </a:lnTo>
                <a:lnTo>
                  <a:pt x="662838" y="937399"/>
                </a:lnTo>
                <a:lnTo>
                  <a:pt x="710946" y="925868"/>
                </a:lnTo>
                <a:lnTo>
                  <a:pt x="757897" y="912063"/>
                </a:lnTo>
                <a:lnTo>
                  <a:pt x="803681" y="895997"/>
                </a:lnTo>
                <a:lnTo>
                  <a:pt x="848969" y="878751"/>
                </a:lnTo>
                <a:lnTo>
                  <a:pt x="893089" y="859231"/>
                </a:lnTo>
                <a:lnTo>
                  <a:pt x="936040" y="837463"/>
                </a:lnTo>
                <a:lnTo>
                  <a:pt x="1019746" y="789292"/>
                </a:lnTo>
                <a:lnTo>
                  <a:pt x="1059840" y="761822"/>
                </a:lnTo>
                <a:lnTo>
                  <a:pt x="1099413" y="733183"/>
                </a:lnTo>
                <a:lnTo>
                  <a:pt x="1138466" y="703364"/>
                </a:lnTo>
                <a:lnTo>
                  <a:pt x="1176337" y="671296"/>
                </a:lnTo>
                <a:lnTo>
                  <a:pt x="1249197" y="602970"/>
                </a:lnTo>
                <a:lnTo>
                  <a:pt x="1282788" y="566077"/>
                </a:lnTo>
                <a:lnTo>
                  <a:pt x="1315199" y="528421"/>
                </a:lnTo>
                <a:lnTo>
                  <a:pt x="1346479" y="489966"/>
                </a:lnTo>
                <a:lnTo>
                  <a:pt x="1405255" y="409409"/>
                </a:lnTo>
                <a:lnTo>
                  <a:pt x="1433550" y="368312"/>
                </a:lnTo>
                <a:lnTo>
                  <a:pt x="1461897" y="325691"/>
                </a:lnTo>
                <a:lnTo>
                  <a:pt x="1543469" y="195478"/>
                </a:lnTo>
                <a:lnTo>
                  <a:pt x="1543608" y="192417"/>
                </a:lnTo>
                <a:lnTo>
                  <a:pt x="1544358" y="190474"/>
                </a:lnTo>
                <a:lnTo>
                  <a:pt x="1544497" y="187413"/>
                </a:lnTo>
                <a:lnTo>
                  <a:pt x="1547075" y="185839"/>
                </a:lnTo>
                <a:lnTo>
                  <a:pt x="1549285" y="182994"/>
                </a:lnTo>
                <a:lnTo>
                  <a:pt x="1552067" y="182791"/>
                </a:lnTo>
                <a:lnTo>
                  <a:pt x="1554429" y="182841"/>
                </a:lnTo>
                <a:lnTo>
                  <a:pt x="1554632" y="185686"/>
                </a:lnTo>
                <a:lnTo>
                  <a:pt x="1553425" y="187921"/>
                </a:lnTo>
                <a:lnTo>
                  <a:pt x="1554378" y="208165"/>
                </a:lnTo>
                <a:lnTo>
                  <a:pt x="1552816" y="226987"/>
                </a:lnTo>
                <a:lnTo>
                  <a:pt x="1550987" y="247446"/>
                </a:lnTo>
                <a:lnTo>
                  <a:pt x="1547850" y="267220"/>
                </a:lnTo>
                <a:lnTo>
                  <a:pt x="1545666" y="280454"/>
                </a:lnTo>
                <a:lnTo>
                  <a:pt x="1544167" y="293281"/>
                </a:lnTo>
                <a:lnTo>
                  <a:pt x="1544256" y="306628"/>
                </a:lnTo>
                <a:lnTo>
                  <a:pt x="1546174" y="320332"/>
                </a:lnTo>
                <a:lnTo>
                  <a:pt x="1544675" y="346557"/>
                </a:lnTo>
                <a:lnTo>
                  <a:pt x="1551863" y="368947"/>
                </a:lnTo>
                <a:lnTo>
                  <a:pt x="1566316" y="385419"/>
                </a:lnTo>
                <a:lnTo>
                  <a:pt x="1588630" y="397090"/>
                </a:lnTo>
                <a:lnTo>
                  <a:pt x="1617154" y="348411"/>
                </a:lnTo>
                <a:lnTo>
                  <a:pt x="1633880" y="296506"/>
                </a:lnTo>
                <a:lnTo>
                  <a:pt x="1642770" y="243459"/>
                </a:lnTo>
                <a:lnTo>
                  <a:pt x="1645767" y="188048"/>
                </a:lnTo>
                <a:lnTo>
                  <a:pt x="1646339" y="166865"/>
                </a:lnTo>
                <a:lnTo>
                  <a:pt x="1647913" y="146558"/>
                </a:lnTo>
                <a:lnTo>
                  <a:pt x="1650085" y="121412"/>
                </a:lnTo>
                <a:lnTo>
                  <a:pt x="1651469" y="105689"/>
                </a:lnTo>
                <a:lnTo>
                  <a:pt x="1652371" y="76860"/>
                </a:lnTo>
                <a:lnTo>
                  <a:pt x="1652663" y="67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8548" y="5968872"/>
            <a:ext cx="1594485" cy="906780"/>
          </a:xfrm>
          <a:custGeom>
            <a:avLst/>
            <a:gdLst/>
            <a:ahLst/>
            <a:cxnLst/>
            <a:rect l="l" t="t" r="r" b="b"/>
            <a:pathLst>
              <a:path w="1594484" h="906779">
                <a:moveTo>
                  <a:pt x="168706" y="97612"/>
                </a:moveTo>
                <a:lnTo>
                  <a:pt x="165379" y="98602"/>
                </a:lnTo>
                <a:lnTo>
                  <a:pt x="160121" y="98450"/>
                </a:lnTo>
                <a:lnTo>
                  <a:pt x="160807" y="98856"/>
                </a:lnTo>
                <a:lnTo>
                  <a:pt x="163461" y="100418"/>
                </a:lnTo>
                <a:lnTo>
                  <a:pt x="166166" y="99060"/>
                </a:lnTo>
                <a:lnTo>
                  <a:pt x="168706" y="97612"/>
                </a:lnTo>
                <a:close/>
              </a:path>
              <a:path w="1594484" h="906779">
                <a:moveTo>
                  <a:pt x="1594205" y="839520"/>
                </a:moveTo>
                <a:lnTo>
                  <a:pt x="1591881" y="804252"/>
                </a:lnTo>
                <a:lnTo>
                  <a:pt x="1590586" y="788758"/>
                </a:lnTo>
                <a:lnTo>
                  <a:pt x="1590192" y="784110"/>
                </a:lnTo>
                <a:lnTo>
                  <a:pt x="1587906" y="765073"/>
                </a:lnTo>
                <a:lnTo>
                  <a:pt x="1586433" y="745045"/>
                </a:lnTo>
                <a:lnTo>
                  <a:pt x="1581912" y="671652"/>
                </a:lnTo>
                <a:lnTo>
                  <a:pt x="1572818" y="620610"/>
                </a:lnTo>
                <a:lnTo>
                  <a:pt x="1555483" y="572084"/>
                </a:lnTo>
                <a:lnTo>
                  <a:pt x="1527352" y="526059"/>
                </a:lnTo>
                <a:lnTo>
                  <a:pt x="1506359" y="537273"/>
                </a:lnTo>
                <a:lnTo>
                  <a:pt x="1492961" y="552958"/>
                </a:lnTo>
                <a:lnTo>
                  <a:pt x="1486573" y="574255"/>
                </a:lnTo>
                <a:lnTo>
                  <a:pt x="1487944" y="600125"/>
                </a:lnTo>
                <a:lnTo>
                  <a:pt x="1486700" y="612648"/>
                </a:lnTo>
                <a:lnTo>
                  <a:pt x="1486585" y="625843"/>
                </a:lnTo>
                <a:lnTo>
                  <a:pt x="1487995" y="638467"/>
                </a:lnTo>
                <a:lnTo>
                  <a:pt x="1490065" y="651471"/>
                </a:lnTo>
                <a:lnTo>
                  <a:pt x="1493685" y="669823"/>
                </a:lnTo>
                <a:lnTo>
                  <a:pt x="1496047" y="688886"/>
                </a:lnTo>
                <a:lnTo>
                  <a:pt x="1497507" y="707440"/>
                </a:lnTo>
                <a:lnTo>
                  <a:pt x="1497164" y="726389"/>
                </a:lnTo>
                <a:lnTo>
                  <a:pt x="1498333" y="728560"/>
                </a:lnTo>
                <a:lnTo>
                  <a:pt x="1498117" y="731380"/>
                </a:lnTo>
                <a:lnTo>
                  <a:pt x="1495894" y="731532"/>
                </a:lnTo>
                <a:lnTo>
                  <a:pt x="1493151" y="731393"/>
                </a:lnTo>
                <a:lnTo>
                  <a:pt x="1491018" y="728675"/>
                </a:lnTo>
                <a:lnTo>
                  <a:pt x="1488528" y="727202"/>
                </a:lnTo>
                <a:lnTo>
                  <a:pt x="1488401" y="724179"/>
                </a:lnTo>
                <a:lnTo>
                  <a:pt x="1487678" y="722287"/>
                </a:lnTo>
                <a:lnTo>
                  <a:pt x="1487551" y="719264"/>
                </a:lnTo>
                <a:lnTo>
                  <a:pt x="1460728" y="678421"/>
                </a:lnTo>
                <a:lnTo>
                  <a:pt x="1434604" y="636511"/>
                </a:lnTo>
                <a:lnTo>
                  <a:pt x="1407655" y="595591"/>
                </a:lnTo>
                <a:lnTo>
                  <a:pt x="1379677" y="555536"/>
                </a:lnTo>
                <a:lnTo>
                  <a:pt x="1323581" y="478307"/>
                </a:lnTo>
                <a:lnTo>
                  <a:pt x="1298587" y="445909"/>
                </a:lnTo>
                <a:lnTo>
                  <a:pt x="1294434" y="440512"/>
                </a:lnTo>
                <a:lnTo>
                  <a:pt x="1232331" y="368592"/>
                </a:lnTo>
                <a:lnTo>
                  <a:pt x="1199273" y="334391"/>
                </a:lnTo>
                <a:lnTo>
                  <a:pt x="1164348" y="302031"/>
                </a:lnTo>
                <a:lnTo>
                  <a:pt x="1126020" y="267690"/>
                </a:lnTo>
                <a:lnTo>
                  <a:pt x="1086561" y="235610"/>
                </a:lnTo>
                <a:lnTo>
                  <a:pt x="1045972" y="205828"/>
                </a:lnTo>
                <a:lnTo>
                  <a:pt x="1004900" y="177228"/>
                </a:lnTo>
                <a:lnTo>
                  <a:pt x="962710" y="150914"/>
                </a:lnTo>
                <a:lnTo>
                  <a:pt x="919391" y="126885"/>
                </a:lnTo>
                <a:lnTo>
                  <a:pt x="875588" y="104051"/>
                </a:lnTo>
                <a:lnTo>
                  <a:pt x="830033" y="84594"/>
                </a:lnTo>
                <a:lnTo>
                  <a:pt x="784009" y="66344"/>
                </a:lnTo>
                <a:lnTo>
                  <a:pt x="737514" y="49288"/>
                </a:lnTo>
                <a:lnTo>
                  <a:pt x="689254" y="35623"/>
                </a:lnTo>
                <a:lnTo>
                  <a:pt x="639902" y="24257"/>
                </a:lnTo>
                <a:lnTo>
                  <a:pt x="589445" y="15176"/>
                </a:lnTo>
                <a:lnTo>
                  <a:pt x="538518" y="7302"/>
                </a:lnTo>
                <a:lnTo>
                  <a:pt x="486257" y="3060"/>
                </a:lnTo>
                <a:lnTo>
                  <a:pt x="434543" y="622"/>
                </a:lnTo>
                <a:lnTo>
                  <a:pt x="383413" y="0"/>
                </a:lnTo>
                <a:lnTo>
                  <a:pt x="331597" y="3390"/>
                </a:lnTo>
                <a:lnTo>
                  <a:pt x="281051" y="7531"/>
                </a:lnTo>
                <a:lnTo>
                  <a:pt x="229857" y="15709"/>
                </a:lnTo>
                <a:lnTo>
                  <a:pt x="179311" y="25742"/>
                </a:lnTo>
                <a:lnTo>
                  <a:pt x="155892" y="31775"/>
                </a:lnTo>
                <a:lnTo>
                  <a:pt x="155892" y="94488"/>
                </a:lnTo>
                <a:lnTo>
                  <a:pt x="155651" y="95821"/>
                </a:lnTo>
                <a:lnTo>
                  <a:pt x="155079" y="95478"/>
                </a:lnTo>
                <a:lnTo>
                  <a:pt x="155892" y="94488"/>
                </a:lnTo>
                <a:lnTo>
                  <a:pt x="155892" y="31775"/>
                </a:lnTo>
                <a:lnTo>
                  <a:pt x="139204" y="36080"/>
                </a:lnTo>
                <a:lnTo>
                  <a:pt x="139204" y="102349"/>
                </a:lnTo>
                <a:lnTo>
                  <a:pt x="137998" y="103111"/>
                </a:lnTo>
                <a:lnTo>
                  <a:pt x="136956" y="103974"/>
                </a:lnTo>
                <a:lnTo>
                  <a:pt x="136563" y="103733"/>
                </a:lnTo>
                <a:lnTo>
                  <a:pt x="137490" y="102806"/>
                </a:lnTo>
                <a:lnTo>
                  <a:pt x="137947" y="103073"/>
                </a:lnTo>
                <a:lnTo>
                  <a:pt x="139204" y="102349"/>
                </a:lnTo>
                <a:lnTo>
                  <a:pt x="139204" y="36080"/>
                </a:lnTo>
                <a:lnTo>
                  <a:pt x="128803" y="38747"/>
                </a:lnTo>
                <a:lnTo>
                  <a:pt x="73672" y="56400"/>
                </a:lnTo>
                <a:lnTo>
                  <a:pt x="20434" y="81064"/>
                </a:lnTo>
                <a:lnTo>
                  <a:pt x="1930" y="101117"/>
                </a:lnTo>
                <a:lnTo>
                  <a:pt x="2679" y="111874"/>
                </a:lnTo>
                <a:lnTo>
                  <a:pt x="0" y="119138"/>
                </a:lnTo>
                <a:lnTo>
                  <a:pt x="8318" y="121081"/>
                </a:lnTo>
                <a:lnTo>
                  <a:pt x="9436" y="126174"/>
                </a:lnTo>
                <a:lnTo>
                  <a:pt x="8280" y="126961"/>
                </a:lnTo>
                <a:lnTo>
                  <a:pt x="7759" y="128130"/>
                </a:lnTo>
                <a:lnTo>
                  <a:pt x="7899" y="129692"/>
                </a:lnTo>
                <a:lnTo>
                  <a:pt x="4635" y="138087"/>
                </a:lnTo>
                <a:lnTo>
                  <a:pt x="13563" y="141859"/>
                </a:lnTo>
                <a:lnTo>
                  <a:pt x="15265" y="150228"/>
                </a:lnTo>
                <a:lnTo>
                  <a:pt x="21691" y="146646"/>
                </a:lnTo>
                <a:lnTo>
                  <a:pt x="30695" y="141630"/>
                </a:lnTo>
                <a:lnTo>
                  <a:pt x="37693" y="138379"/>
                </a:lnTo>
                <a:lnTo>
                  <a:pt x="47485" y="133819"/>
                </a:lnTo>
                <a:lnTo>
                  <a:pt x="64135" y="127419"/>
                </a:lnTo>
                <a:lnTo>
                  <a:pt x="80492" y="120840"/>
                </a:lnTo>
                <a:lnTo>
                  <a:pt x="84328" y="120142"/>
                </a:lnTo>
                <a:lnTo>
                  <a:pt x="88392" y="119595"/>
                </a:lnTo>
                <a:lnTo>
                  <a:pt x="91236" y="116840"/>
                </a:lnTo>
                <a:lnTo>
                  <a:pt x="97447" y="117551"/>
                </a:lnTo>
                <a:lnTo>
                  <a:pt x="102920" y="114884"/>
                </a:lnTo>
                <a:lnTo>
                  <a:pt x="108496" y="112268"/>
                </a:lnTo>
                <a:lnTo>
                  <a:pt x="116662" y="112661"/>
                </a:lnTo>
                <a:lnTo>
                  <a:pt x="124866" y="110121"/>
                </a:lnTo>
                <a:lnTo>
                  <a:pt x="132651" y="105854"/>
                </a:lnTo>
                <a:lnTo>
                  <a:pt x="133896" y="106591"/>
                </a:lnTo>
                <a:lnTo>
                  <a:pt x="135166" y="105867"/>
                </a:lnTo>
                <a:lnTo>
                  <a:pt x="136144" y="104965"/>
                </a:lnTo>
                <a:lnTo>
                  <a:pt x="138811" y="106540"/>
                </a:lnTo>
                <a:lnTo>
                  <a:pt x="140131" y="105841"/>
                </a:lnTo>
                <a:lnTo>
                  <a:pt x="141452" y="105143"/>
                </a:lnTo>
                <a:lnTo>
                  <a:pt x="142608" y="104355"/>
                </a:lnTo>
                <a:lnTo>
                  <a:pt x="143764" y="103555"/>
                </a:lnTo>
                <a:lnTo>
                  <a:pt x="146316" y="105054"/>
                </a:lnTo>
                <a:lnTo>
                  <a:pt x="148844" y="103606"/>
                </a:lnTo>
                <a:lnTo>
                  <a:pt x="150533" y="101650"/>
                </a:lnTo>
                <a:lnTo>
                  <a:pt x="154584" y="102552"/>
                </a:lnTo>
                <a:lnTo>
                  <a:pt x="158191" y="101739"/>
                </a:lnTo>
                <a:lnTo>
                  <a:pt x="160807" y="98856"/>
                </a:lnTo>
                <a:lnTo>
                  <a:pt x="159004" y="97802"/>
                </a:lnTo>
                <a:lnTo>
                  <a:pt x="160121" y="98450"/>
                </a:lnTo>
                <a:lnTo>
                  <a:pt x="161594" y="97840"/>
                </a:lnTo>
                <a:lnTo>
                  <a:pt x="163055" y="97231"/>
                </a:lnTo>
                <a:lnTo>
                  <a:pt x="165798" y="97370"/>
                </a:lnTo>
                <a:lnTo>
                  <a:pt x="168706" y="97612"/>
                </a:lnTo>
                <a:lnTo>
                  <a:pt x="174955" y="98336"/>
                </a:lnTo>
                <a:lnTo>
                  <a:pt x="181140" y="97561"/>
                </a:lnTo>
                <a:lnTo>
                  <a:pt x="187566" y="95453"/>
                </a:lnTo>
                <a:lnTo>
                  <a:pt x="193852" y="93256"/>
                </a:lnTo>
                <a:lnTo>
                  <a:pt x="192151" y="92252"/>
                </a:lnTo>
                <a:lnTo>
                  <a:pt x="191554" y="90424"/>
                </a:lnTo>
                <a:lnTo>
                  <a:pt x="191249" y="87299"/>
                </a:lnTo>
                <a:lnTo>
                  <a:pt x="191389" y="85902"/>
                </a:lnTo>
                <a:lnTo>
                  <a:pt x="191744" y="84645"/>
                </a:lnTo>
                <a:lnTo>
                  <a:pt x="199720" y="83439"/>
                </a:lnTo>
                <a:lnTo>
                  <a:pt x="208381" y="81178"/>
                </a:lnTo>
                <a:lnTo>
                  <a:pt x="216814" y="80238"/>
                </a:lnTo>
                <a:lnTo>
                  <a:pt x="225348" y="80848"/>
                </a:lnTo>
                <a:lnTo>
                  <a:pt x="289420" y="71412"/>
                </a:lnTo>
                <a:lnTo>
                  <a:pt x="291922" y="72872"/>
                </a:lnTo>
                <a:lnTo>
                  <a:pt x="294208" y="72745"/>
                </a:lnTo>
                <a:lnTo>
                  <a:pt x="296291" y="71031"/>
                </a:lnTo>
                <a:lnTo>
                  <a:pt x="298843" y="72529"/>
                </a:lnTo>
                <a:lnTo>
                  <a:pt x="301129" y="72402"/>
                </a:lnTo>
                <a:lnTo>
                  <a:pt x="303149" y="70650"/>
                </a:lnTo>
                <a:lnTo>
                  <a:pt x="305752" y="72186"/>
                </a:lnTo>
                <a:lnTo>
                  <a:pt x="308051" y="72059"/>
                </a:lnTo>
                <a:lnTo>
                  <a:pt x="310718" y="69202"/>
                </a:lnTo>
                <a:lnTo>
                  <a:pt x="313372" y="70777"/>
                </a:lnTo>
                <a:lnTo>
                  <a:pt x="315607" y="70612"/>
                </a:lnTo>
                <a:lnTo>
                  <a:pt x="317690" y="68884"/>
                </a:lnTo>
                <a:lnTo>
                  <a:pt x="320357" y="70459"/>
                </a:lnTo>
                <a:lnTo>
                  <a:pt x="322580" y="70294"/>
                </a:lnTo>
                <a:lnTo>
                  <a:pt x="324662" y="68580"/>
                </a:lnTo>
                <a:lnTo>
                  <a:pt x="302679" y="55638"/>
                </a:lnTo>
                <a:lnTo>
                  <a:pt x="302856" y="55727"/>
                </a:lnTo>
                <a:lnTo>
                  <a:pt x="303364" y="56032"/>
                </a:lnTo>
                <a:lnTo>
                  <a:pt x="303593" y="56172"/>
                </a:lnTo>
                <a:lnTo>
                  <a:pt x="303809" y="56299"/>
                </a:lnTo>
                <a:lnTo>
                  <a:pt x="305130" y="55613"/>
                </a:lnTo>
                <a:lnTo>
                  <a:pt x="305460" y="55816"/>
                </a:lnTo>
                <a:lnTo>
                  <a:pt x="303809" y="56299"/>
                </a:lnTo>
                <a:lnTo>
                  <a:pt x="324662" y="68580"/>
                </a:lnTo>
                <a:lnTo>
                  <a:pt x="325577" y="68580"/>
                </a:lnTo>
                <a:lnTo>
                  <a:pt x="327126" y="69583"/>
                </a:lnTo>
                <a:lnTo>
                  <a:pt x="329399" y="69481"/>
                </a:lnTo>
                <a:lnTo>
                  <a:pt x="330695" y="68351"/>
                </a:lnTo>
                <a:lnTo>
                  <a:pt x="331635" y="68275"/>
                </a:lnTo>
                <a:lnTo>
                  <a:pt x="334187" y="69761"/>
                </a:lnTo>
                <a:lnTo>
                  <a:pt x="336537" y="69672"/>
                </a:lnTo>
                <a:lnTo>
                  <a:pt x="338620" y="67945"/>
                </a:lnTo>
                <a:lnTo>
                  <a:pt x="341172" y="69443"/>
                </a:lnTo>
                <a:lnTo>
                  <a:pt x="343509" y="69354"/>
                </a:lnTo>
                <a:lnTo>
                  <a:pt x="345655" y="67665"/>
                </a:lnTo>
                <a:lnTo>
                  <a:pt x="348145" y="69138"/>
                </a:lnTo>
                <a:lnTo>
                  <a:pt x="350494" y="69037"/>
                </a:lnTo>
                <a:lnTo>
                  <a:pt x="352679" y="67386"/>
                </a:lnTo>
                <a:lnTo>
                  <a:pt x="355180" y="68846"/>
                </a:lnTo>
                <a:lnTo>
                  <a:pt x="357581" y="68795"/>
                </a:lnTo>
                <a:lnTo>
                  <a:pt x="359778" y="67132"/>
                </a:lnTo>
                <a:lnTo>
                  <a:pt x="362204" y="68567"/>
                </a:lnTo>
                <a:lnTo>
                  <a:pt x="364617" y="68516"/>
                </a:lnTo>
                <a:lnTo>
                  <a:pt x="366864" y="66890"/>
                </a:lnTo>
                <a:lnTo>
                  <a:pt x="369239" y="68287"/>
                </a:lnTo>
                <a:lnTo>
                  <a:pt x="371640" y="68224"/>
                </a:lnTo>
                <a:lnTo>
                  <a:pt x="373951" y="66636"/>
                </a:lnTo>
                <a:lnTo>
                  <a:pt x="375767" y="67703"/>
                </a:lnTo>
                <a:lnTo>
                  <a:pt x="378333" y="67754"/>
                </a:lnTo>
                <a:lnTo>
                  <a:pt x="379882" y="67183"/>
                </a:lnTo>
                <a:lnTo>
                  <a:pt x="381152" y="66459"/>
                </a:lnTo>
                <a:lnTo>
                  <a:pt x="383971" y="66649"/>
                </a:lnTo>
                <a:lnTo>
                  <a:pt x="412140" y="68491"/>
                </a:lnTo>
                <a:lnTo>
                  <a:pt x="513003" y="73342"/>
                </a:lnTo>
                <a:lnTo>
                  <a:pt x="519671" y="74320"/>
                </a:lnTo>
                <a:lnTo>
                  <a:pt x="582295" y="83185"/>
                </a:lnTo>
                <a:lnTo>
                  <a:pt x="636943" y="94729"/>
                </a:lnTo>
                <a:lnTo>
                  <a:pt x="691642" y="107759"/>
                </a:lnTo>
                <a:lnTo>
                  <a:pt x="745172" y="124548"/>
                </a:lnTo>
                <a:lnTo>
                  <a:pt x="746239" y="126631"/>
                </a:lnTo>
                <a:lnTo>
                  <a:pt x="747915" y="129095"/>
                </a:lnTo>
                <a:lnTo>
                  <a:pt x="749058" y="132727"/>
                </a:lnTo>
                <a:lnTo>
                  <a:pt x="748131" y="133654"/>
                </a:lnTo>
                <a:lnTo>
                  <a:pt x="733005" y="132118"/>
                </a:lnTo>
                <a:lnTo>
                  <a:pt x="738200" y="136652"/>
                </a:lnTo>
                <a:lnTo>
                  <a:pt x="739317" y="138772"/>
                </a:lnTo>
                <a:lnTo>
                  <a:pt x="756234" y="144310"/>
                </a:lnTo>
                <a:lnTo>
                  <a:pt x="789254" y="157861"/>
                </a:lnTo>
                <a:lnTo>
                  <a:pt x="805103" y="165709"/>
                </a:lnTo>
                <a:lnTo>
                  <a:pt x="809828" y="167017"/>
                </a:lnTo>
                <a:lnTo>
                  <a:pt x="813663" y="170751"/>
                </a:lnTo>
                <a:lnTo>
                  <a:pt x="815505" y="170370"/>
                </a:lnTo>
                <a:lnTo>
                  <a:pt x="819213" y="169608"/>
                </a:lnTo>
                <a:lnTo>
                  <a:pt x="819873" y="171462"/>
                </a:lnTo>
                <a:lnTo>
                  <a:pt x="821118" y="172199"/>
                </a:lnTo>
                <a:lnTo>
                  <a:pt x="822985" y="171843"/>
                </a:lnTo>
                <a:lnTo>
                  <a:pt x="826046" y="175094"/>
                </a:lnTo>
                <a:lnTo>
                  <a:pt x="829627" y="177203"/>
                </a:lnTo>
                <a:lnTo>
                  <a:pt x="831875" y="177063"/>
                </a:lnTo>
                <a:lnTo>
                  <a:pt x="834123" y="176923"/>
                </a:lnTo>
                <a:lnTo>
                  <a:pt x="839749" y="180225"/>
                </a:lnTo>
                <a:lnTo>
                  <a:pt x="844130" y="185737"/>
                </a:lnTo>
                <a:lnTo>
                  <a:pt x="848893" y="185597"/>
                </a:lnTo>
                <a:lnTo>
                  <a:pt x="851268" y="185521"/>
                </a:lnTo>
                <a:lnTo>
                  <a:pt x="861936" y="194754"/>
                </a:lnTo>
                <a:lnTo>
                  <a:pt x="867041" y="194805"/>
                </a:lnTo>
                <a:lnTo>
                  <a:pt x="869594" y="194843"/>
                </a:lnTo>
                <a:lnTo>
                  <a:pt x="880833" y="204406"/>
                </a:lnTo>
                <a:lnTo>
                  <a:pt x="886167" y="204597"/>
                </a:lnTo>
                <a:lnTo>
                  <a:pt x="888822" y="204685"/>
                </a:lnTo>
                <a:lnTo>
                  <a:pt x="936117" y="233997"/>
                </a:lnTo>
                <a:lnTo>
                  <a:pt x="960094" y="248107"/>
                </a:lnTo>
                <a:lnTo>
                  <a:pt x="1026020" y="292823"/>
                </a:lnTo>
                <a:lnTo>
                  <a:pt x="1066965" y="324294"/>
                </a:lnTo>
                <a:lnTo>
                  <a:pt x="1106893" y="356641"/>
                </a:lnTo>
                <a:lnTo>
                  <a:pt x="1145171" y="390956"/>
                </a:lnTo>
                <a:lnTo>
                  <a:pt x="1216799" y="465543"/>
                </a:lnTo>
                <a:lnTo>
                  <a:pt x="1232827" y="483831"/>
                </a:lnTo>
                <a:lnTo>
                  <a:pt x="1238859" y="488861"/>
                </a:lnTo>
                <a:lnTo>
                  <a:pt x="1274699" y="537959"/>
                </a:lnTo>
                <a:lnTo>
                  <a:pt x="1292898" y="561936"/>
                </a:lnTo>
                <a:lnTo>
                  <a:pt x="1367447" y="669188"/>
                </a:lnTo>
                <a:lnTo>
                  <a:pt x="1388973" y="699554"/>
                </a:lnTo>
                <a:lnTo>
                  <a:pt x="1392555" y="701649"/>
                </a:lnTo>
                <a:lnTo>
                  <a:pt x="1395310" y="704748"/>
                </a:lnTo>
                <a:lnTo>
                  <a:pt x="1394802" y="711822"/>
                </a:lnTo>
                <a:lnTo>
                  <a:pt x="1398803" y="715645"/>
                </a:lnTo>
                <a:lnTo>
                  <a:pt x="1403845" y="718616"/>
                </a:lnTo>
                <a:lnTo>
                  <a:pt x="1403604" y="719950"/>
                </a:lnTo>
                <a:lnTo>
                  <a:pt x="1405750" y="721207"/>
                </a:lnTo>
                <a:lnTo>
                  <a:pt x="1405191" y="728256"/>
                </a:lnTo>
                <a:lnTo>
                  <a:pt x="1409649" y="732345"/>
                </a:lnTo>
                <a:lnTo>
                  <a:pt x="1414919" y="735457"/>
                </a:lnTo>
                <a:lnTo>
                  <a:pt x="1414310" y="742454"/>
                </a:lnTo>
                <a:lnTo>
                  <a:pt x="1417040" y="747014"/>
                </a:lnTo>
                <a:lnTo>
                  <a:pt x="1423352" y="749261"/>
                </a:lnTo>
                <a:lnTo>
                  <a:pt x="1423377" y="755167"/>
                </a:lnTo>
                <a:lnTo>
                  <a:pt x="1422273" y="760412"/>
                </a:lnTo>
                <a:lnTo>
                  <a:pt x="1410004" y="759091"/>
                </a:lnTo>
                <a:lnTo>
                  <a:pt x="1404848" y="756056"/>
                </a:lnTo>
                <a:lnTo>
                  <a:pt x="1399336" y="754278"/>
                </a:lnTo>
                <a:lnTo>
                  <a:pt x="1352994" y="740257"/>
                </a:lnTo>
                <a:lnTo>
                  <a:pt x="1305585" y="730034"/>
                </a:lnTo>
                <a:lnTo>
                  <a:pt x="1257884" y="722579"/>
                </a:lnTo>
                <a:lnTo>
                  <a:pt x="1209382" y="719086"/>
                </a:lnTo>
                <a:lnTo>
                  <a:pt x="1192885" y="718210"/>
                </a:lnTo>
                <a:lnTo>
                  <a:pt x="1185418" y="721182"/>
                </a:lnTo>
                <a:lnTo>
                  <a:pt x="1173010" y="728624"/>
                </a:lnTo>
                <a:lnTo>
                  <a:pt x="1161948" y="736854"/>
                </a:lnTo>
                <a:lnTo>
                  <a:pt x="1150632" y="744918"/>
                </a:lnTo>
                <a:lnTo>
                  <a:pt x="1138072" y="750798"/>
                </a:lnTo>
                <a:lnTo>
                  <a:pt x="1134287" y="751509"/>
                </a:lnTo>
                <a:lnTo>
                  <a:pt x="1129626" y="757618"/>
                </a:lnTo>
                <a:lnTo>
                  <a:pt x="1131697" y="769150"/>
                </a:lnTo>
                <a:lnTo>
                  <a:pt x="1138313" y="770089"/>
                </a:lnTo>
                <a:lnTo>
                  <a:pt x="1144295" y="770674"/>
                </a:lnTo>
                <a:lnTo>
                  <a:pt x="1148918" y="771906"/>
                </a:lnTo>
                <a:lnTo>
                  <a:pt x="1154226" y="772096"/>
                </a:lnTo>
                <a:lnTo>
                  <a:pt x="1158773" y="773303"/>
                </a:lnTo>
                <a:lnTo>
                  <a:pt x="1207744" y="780021"/>
                </a:lnTo>
                <a:lnTo>
                  <a:pt x="1255026" y="791641"/>
                </a:lnTo>
                <a:lnTo>
                  <a:pt x="1301800" y="805916"/>
                </a:lnTo>
                <a:lnTo>
                  <a:pt x="1348016" y="822807"/>
                </a:lnTo>
                <a:lnTo>
                  <a:pt x="1356029" y="829005"/>
                </a:lnTo>
                <a:lnTo>
                  <a:pt x="1357884" y="828611"/>
                </a:lnTo>
                <a:lnTo>
                  <a:pt x="1361592" y="827849"/>
                </a:lnTo>
                <a:lnTo>
                  <a:pt x="1372374" y="837145"/>
                </a:lnTo>
                <a:lnTo>
                  <a:pt x="1377442" y="837184"/>
                </a:lnTo>
                <a:lnTo>
                  <a:pt x="1379969" y="837196"/>
                </a:lnTo>
                <a:lnTo>
                  <a:pt x="1390700" y="846455"/>
                </a:lnTo>
                <a:lnTo>
                  <a:pt x="1395844" y="846543"/>
                </a:lnTo>
                <a:lnTo>
                  <a:pt x="1398409" y="846582"/>
                </a:lnTo>
                <a:lnTo>
                  <a:pt x="1458518" y="886383"/>
                </a:lnTo>
                <a:lnTo>
                  <a:pt x="1486154" y="902652"/>
                </a:lnTo>
                <a:lnTo>
                  <a:pt x="1493380" y="905433"/>
                </a:lnTo>
                <a:lnTo>
                  <a:pt x="1500466" y="906665"/>
                </a:lnTo>
                <a:lnTo>
                  <a:pt x="1508925" y="902792"/>
                </a:lnTo>
                <a:lnTo>
                  <a:pt x="1512824" y="905090"/>
                </a:lnTo>
                <a:lnTo>
                  <a:pt x="1516672" y="904405"/>
                </a:lnTo>
                <a:lnTo>
                  <a:pt x="1520444" y="903681"/>
                </a:lnTo>
                <a:lnTo>
                  <a:pt x="1529245" y="900023"/>
                </a:lnTo>
                <a:lnTo>
                  <a:pt x="1536979" y="897204"/>
                </a:lnTo>
                <a:lnTo>
                  <a:pt x="1576438" y="871804"/>
                </a:lnTo>
                <a:lnTo>
                  <a:pt x="1592084" y="848588"/>
                </a:lnTo>
                <a:lnTo>
                  <a:pt x="1594205" y="83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2719" y="2340118"/>
            <a:ext cx="4420235" cy="114300"/>
          </a:xfrm>
          <a:custGeom>
            <a:avLst/>
            <a:gdLst/>
            <a:ahLst/>
            <a:cxnLst/>
            <a:rect l="l" t="t" r="r" b="b"/>
            <a:pathLst>
              <a:path w="4420234" h="114300">
                <a:moveTo>
                  <a:pt x="4419897" y="114299"/>
                </a:moveTo>
                <a:lnTo>
                  <a:pt x="0" y="114299"/>
                </a:lnTo>
                <a:lnTo>
                  <a:pt x="0" y="0"/>
                </a:lnTo>
                <a:lnTo>
                  <a:pt x="4419897" y="0"/>
                </a:lnTo>
                <a:lnTo>
                  <a:pt x="4419897" y="1142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0019" y="1062975"/>
            <a:ext cx="4328160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400" spc="-450" dirty="0">
                <a:solidFill>
                  <a:srgbClr val="231F20"/>
                </a:solidFill>
              </a:rPr>
              <a:t>F</a:t>
            </a:r>
            <a:r>
              <a:rPr sz="9400" spc="-480" dirty="0">
                <a:solidFill>
                  <a:srgbClr val="231F20"/>
                </a:solidFill>
              </a:rPr>
              <a:t>U</a:t>
            </a:r>
            <a:r>
              <a:rPr sz="9400" spc="-640" dirty="0">
                <a:solidFill>
                  <a:srgbClr val="231F20"/>
                </a:solidFill>
              </a:rPr>
              <a:t>T</a:t>
            </a:r>
            <a:r>
              <a:rPr sz="9400" spc="-480" dirty="0">
                <a:solidFill>
                  <a:srgbClr val="231F20"/>
                </a:solidFill>
              </a:rPr>
              <a:t>U</a:t>
            </a:r>
            <a:r>
              <a:rPr sz="9400" spc="-250" dirty="0">
                <a:solidFill>
                  <a:srgbClr val="231F20"/>
                </a:solidFill>
              </a:rPr>
              <a:t>R</a:t>
            </a:r>
            <a:r>
              <a:rPr sz="9400" spc="-1570" dirty="0">
                <a:solidFill>
                  <a:srgbClr val="231F20"/>
                </a:solidFill>
              </a:rPr>
              <a:t>E</a:t>
            </a:r>
            <a:endParaRPr sz="9400"/>
          </a:p>
        </p:txBody>
      </p:sp>
      <p:sp>
        <p:nvSpPr>
          <p:cNvPr id="10" name="object 10"/>
          <p:cNvSpPr txBox="1"/>
          <p:nvPr/>
        </p:nvSpPr>
        <p:spPr>
          <a:xfrm>
            <a:off x="4106446" y="2710800"/>
            <a:ext cx="10074910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400" b="1" spc="-650" dirty="0">
                <a:solidFill>
                  <a:srgbClr val="231F20"/>
                </a:solidFill>
                <a:latin typeface="Tahoma"/>
                <a:cs typeface="Tahoma"/>
              </a:rPr>
              <a:t>CONSIDERATIONS</a:t>
            </a:r>
            <a:endParaRPr sz="9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83195" y="4571487"/>
            <a:ext cx="2671445" cy="1786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8000"/>
              </a:lnSpc>
              <a:spcBef>
                <a:spcPts val="95"/>
              </a:spcBef>
            </a:pPr>
            <a:r>
              <a:rPr sz="2200" spc="-90" dirty="0">
                <a:latin typeface="Verdana"/>
                <a:cs typeface="Verdana"/>
              </a:rPr>
              <a:t>D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ff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50" dirty="0">
                <a:latin typeface="Verdana"/>
                <a:cs typeface="Verdana"/>
              </a:rPr>
              <a:t>r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30" dirty="0">
                <a:latin typeface="Verdana"/>
                <a:cs typeface="Verdana"/>
              </a:rPr>
              <a:t>n</a:t>
            </a:r>
            <a:r>
              <a:rPr sz="2200" spc="-75" dirty="0">
                <a:latin typeface="Verdana"/>
                <a:cs typeface="Verdana"/>
              </a:rPr>
              <a:t>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t</a:t>
            </a:r>
            <a:r>
              <a:rPr sz="2200" spc="-100" dirty="0">
                <a:latin typeface="Verdana"/>
                <a:cs typeface="Verdana"/>
              </a:rPr>
              <a:t>y</a:t>
            </a:r>
            <a:r>
              <a:rPr sz="2200" spc="15" dirty="0">
                <a:latin typeface="Verdana"/>
                <a:cs typeface="Verdana"/>
              </a:rPr>
              <a:t>p</a:t>
            </a:r>
            <a:r>
              <a:rPr sz="2200" spc="70" dirty="0">
                <a:latin typeface="Verdana"/>
                <a:cs typeface="Verdana"/>
              </a:rPr>
              <a:t>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f  </a:t>
            </a:r>
            <a:r>
              <a:rPr sz="2200" spc="-170" dirty="0">
                <a:latin typeface="Verdana"/>
                <a:cs typeface="Verdana"/>
              </a:rPr>
              <a:t>m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15" dirty="0">
                <a:latin typeface="Verdana"/>
                <a:cs typeface="Verdana"/>
              </a:rPr>
              <a:t>d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o</a:t>
            </a:r>
            <a:r>
              <a:rPr sz="2200" spc="-145" dirty="0">
                <a:latin typeface="Verdana"/>
                <a:cs typeface="Verdana"/>
              </a:rPr>
              <a:t>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30" dirty="0">
                <a:latin typeface="Verdana"/>
                <a:cs typeface="Verdana"/>
              </a:rPr>
              <a:t>n</a:t>
            </a:r>
            <a:r>
              <a:rPr sz="2200" spc="70" dirty="0">
                <a:latin typeface="Verdana"/>
                <a:cs typeface="Verdana"/>
              </a:rPr>
              <a:t>s</a:t>
            </a:r>
            <a:r>
              <a:rPr sz="2200" spc="65" dirty="0">
                <a:latin typeface="Verdana"/>
                <a:cs typeface="Verdana"/>
              </a:rPr>
              <a:t>e</a:t>
            </a:r>
            <a:r>
              <a:rPr sz="2200" spc="-170" dirty="0">
                <a:latin typeface="Verdana"/>
                <a:cs typeface="Verdana"/>
              </a:rPr>
              <a:t>m</a:t>
            </a:r>
            <a:r>
              <a:rPr sz="2200" spc="15" dirty="0">
                <a:latin typeface="Verdana"/>
                <a:cs typeface="Verdana"/>
              </a:rPr>
              <a:t>b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50" dirty="0">
                <a:latin typeface="Verdana"/>
                <a:cs typeface="Verdana"/>
              </a:rPr>
              <a:t>e  </a:t>
            </a:r>
            <a:r>
              <a:rPr sz="2200" spc="-30" dirty="0">
                <a:latin typeface="Verdana"/>
                <a:cs typeface="Verdana"/>
              </a:rPr>
              <a:t>modeling</a:t>
            </a:r>
            <a:endParaRPr sz="2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80"/>
              </a:spcBef>
            </a:pPr>
            <a:r>
              <a:rPr sz="2700" spc="-60" dirty="0">
                <a:solidFill>
                  <a:srgbClr val="231F20"/>
                </a:solidFill>
                <a:latin typeface="Trebuchet MS"/>
                <a:cs typeface="Trebuchet MS"/>
              </a:rPr>
              <a:t>STEP</a:t>
            </a:r>
            <a:r>
              <a:rPr sz="2700" spc="2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700" spc="-345" dirty="0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8444" y="6491266"/>
            <a:ext cx="104648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60" dirty="0">
                <a:solidFill>
                  <a:srgbClr val="231F20"/>
                </a:solidFill>
                <a:latin typeface="Trebuchet MS"/>
                <a:cs typeface="Trebuchet MS"/>
              </a:rPr>
              <a:t>STEP</a:t>
            </a:r>
            <a:r>
              <a:rPr sz="2700" spc="2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0832" y="5268930"/>
            <a:ext cx="2321560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08000"/>
              </a:lnSpc>
              <a:spcBef>
                <a:spcPts val="95"/>
              </a:spcBef>
            </a:pPr>
            <a:r>
              <a:rPr sz="2200" spc="4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200" spc="-10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200" spc="6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200" spc="-15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200" spc="6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200" spc="2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2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200" spc="114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200" spc="-6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200" spc="-15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200" spc="-90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2200" spc="6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200" spc="-8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200" spc="-10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200" spc="-13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200" spc="15" dirty="0">
                <a:solidFill>
                  <a:srgbClr val="231F20"/>
                </a:solidFill>
                <a:latin typeface="Verdana"/>
                <a:cs typeface="Verdana"/>
              </a:rPr>
              <a:t>g  </a:t>
            </a:r>
            <a:r>
              <a:rPr sz="2200" spc="-50" dirty="0">
                <a:solidFill>
                  <a:srgbClr val="231F20"/>
                </a:solidFill>
                <a:latin typeface="Verdana"/>
                <a:cs typeface="Verdana"/>
              </a:rPr>
              <a:t>Strategy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1630" y="3494411"/>
            <a:ext cx="1400810" cy="4874895"/>
          </a:xfrm>
          <a:custGeom>
            <a:avLst/>
            <a:gdLst/>
            <a:ahLst/>
            <a:cxnLst/>
            <a:rect l="l" t="t" r="r" b="b"/>
            <a:pathLst>
              <a:path w="1400809" h="4874895">
                <a:moveTo>
                  <a:pt x="1400485" y="4874345"/>
                </a:moveTo>
                <a:lnTo>
                  <a:pt x="0" y="4874345"/>
                </a:lnTo>
                <a:lnTo>
                  <a:pt x="0" y="0"/>
                </a:lnTo>
                <a:lnTo>
                  <a:pt x="1400485" y="0"/>
                </a:lnTo>
                <a:lnTo>
                  <a:pt x="1400485" y="4874345"/>
                </a:lnTo>
                <a:close/>
              </a:path>
            </a:pathLst>
          </a:custGeom>
          <a:solidFill>
            <a:srgbClr val="B0D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9031" y="0"/>
            <a:ext cx="2555839" cy="19927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17740" y="2295699"/>
            <a:ext cx="5170805" cy="114300"/>
          </a:xfrm>
          <a:custGeom>
            <a:avLst/>
            <a:gdLst/>
            <a:ahLst/>
            <a:cxnLst/>
            <a:rect l="l" t="t" r="r" b="b"/>
            <a:pathLst>
              <a:path w="5170805" h="114300">
                <a:moveTo>
                  <a:pt x="5170288" y="114299"/>
                </a:moveTo>
                <a:lnTo>
                  <a:pt x="0" y="114299"/>
                </a:lnTo>
                <a:lnTo>
                  <a:pt x="0" y="0"/>
                </a:lnTo>
                <a:lnTo>
                  <a:pt x="5170288" y="0"/>
                </a:lnTo>
                <a:lnTo>
                  <a:pt x="5170288" y="1142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5040" y="1012173"/>
            <a:ext cx="5078095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>
                <a:solidFill>
                  <a:srgbClr val="231F20"/>
                </a:solidFill>
              </a:rPr>
              <a:t>C</a:t>
            </a:r>
            <a:r>
              <a:rPr spc="-800" dirty="0">
                <a:solidFill>
                  <a:srgbClr val="231F20"/>
                </a:solidFill>
              </a:rPr>
              <a:t>O</a:t>
            </a:r>
            <a:r>
              <a:rPr spc="-1040" dirty="0">
                <a:solidFill>
                  <a:srgbClr val="231F20"/>
                </a:solidFill>
              </a:rPr>
              <a:t>N</a:t>
            </a:r>
            <a:r>
              <a:rPr spc="-645" dirty="0">
                <a:solidFill>
                  <a:srgbClr val="231F20"/>
                </a:solidFill>
              </a:rPr>
              <a:t>T</a:t>
            </a:r>
            <a:r>
              <a:rPr spc="-655" dirty="0">
                <a:solidFill>
                  <a:srgbClr val="231F20"/>
                </a:solidFill>
              </a:rPr>
              <a:t>E</a:t>
            </a:r>
            <a:r>
              <a:rPr spc="-1040" dirty="0">
                <a:solidFill>
                  <a:srgbClr val="231F20"/>
                </a:solidFill>
              </a:rPr>
              <a:t>N</a:t>
            </a:r>
            <a:r>
              <a:rPr spc="-1570" dirty="0">
                <a:solidFill>
                  <a:srgbClr val="231F20"/>
                </a:solidFill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7040" y="3656559"/>
            <a:ext cx="39598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BUSINESS</a:t>
            </a:r>
            <a:r>
              <a:rPr sz="25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OBJECTIVES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7040" y="4529001"/>
            <a:ext cx="547243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DATA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ANALYSIS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5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METHODS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7040" y="5319025"/>
            <a:ext cx="18776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500" spc="28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5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5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5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5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5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7040" y="6138387"/>
            <a:ext cx="15132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RESULTS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7040" y="6928410"/>
            <a:ext cx="20834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NEXT</a:t>
            </a:r>
            <a:r>
              <a:rPr sz="25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STEPS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0895" y="3271019"/>
            <a:ext cx="3131820" cy="491172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930"/>
              </a:spcBef>
            </a:pPr>
            <a:r>
              <a:rPr sz="4250" b="1" spc="-705" dirty="0">
                <a:solidFill>
                  <a:srgbClr val="363636"/>
                </a:solidFill>
                <a:latin typeface="Tahoma"/>
                <a:cs typeface="Tahoma"/>
              </a:rPr>
              <a:t>01</a:t>
            </a:r>
            <a:endParaRPr sz="4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250" b="1" spc="-440" dirty="0">
                <a:solidFill>
                  <a:srgbClr val="363636"/>
                </a:solidFill>
                <a:latin typeface="Tahoma"/>
                <a:cs typeface="Tahoma"/>
              </a:rPr>
              <a:t>02</a:t>
            </a:r>
            <a:endParaRPr sz="4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4250" b="1" spc="-440" dirty="0">
                <a:solidFill>
                  <a:srgbClr val="363636"/>
                </a:solidFill>
                <a:latin typeface="Tahoma"/>
                <a:cs typeface="Tahoma"/>
              </a:rPr>
              <a:t>03</a:t>
            </a:r>
            <a:endParaRPr sz="425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  <a:spcBef>
                <a:spcPts val="1140"/>
              </a:spcBef>
            </a:pPr>
            <a:r>
              <a:rPr sz="4250" b="1" spc="-415" dirty="0">
                <a:solidFill>
                  <a:srgbClr val="363636"/>
                </a:solidFill>
                <a:latin typeface="Tahoma"/>
                <a:cs typeface="Tahoma"/>
              </a:rPr>
              <a:t>04</a:t>
            </a:r>
            <a:endParaRPr sz="425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1445"/>
              </a:spcBef>
            </a:pPr>
            <a:r>
              <a:rPr sz="4250" b="1" spc="-450" dirty="0">
                <a:solidFill>
                  <a:srgbClr val="363636"/>
                </a:solidFill>
                <a:latin typeface="Tahoma"/>
                <a:cs typeface="Tahoma"/>
              </a:rPr>
              <a:t>05</a:t>
            </a:r>
            <a:endParaRPr sz="42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39"/>
              </a:spcBef>
              <a:tabLst>
                <a:tab pos="1208405" algn="l"/>
              </a:tabLst>
            </a:pPr>
            <a:r>
              <a:rPr sz="4250" b="1" spc="-385" dirty="0">
                <a:solidFill>
                  <a:srgbClr val="363636"/>
                </a:solidFill>
                <a:latin typeface="Tahoma"/>
                <a:cs typeface="Tahoma"/>
              </a:rPr>
              <a:t>06	</a:t>
            </a:r>
            <a:r>
              <a:rPr sz="3750" spc="284" baseline="1111" dirty="0">
                <a:solidFill>
                  <a:srgbClr val="231F20"/>
                </a:solidFill>
                <a:latin typeface="Lucida Sans Unicode"/>
                <a:cs typeface="Lucida Sans Unicode"/>
              </a:rPr>
              <a:t>CONTACTS</a:t>
            </a:r>
            <a:endParaRPr sz="3750" baseline="1111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0D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1765" y="6978279"/>
            <a:ext cx="3762823" cy="33086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82"/>
            <a:ext cx="3375547" cy="4521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2643" y="516180"/>
            <a:ext cx="12235180" cy="1462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194425" algn="l"/>
              </a:tabLst>
            </a:pPr>
            <a:r>
              <a:rPr sz="9400" spc="10" dirty="0"/>
              <a:t>B</a:t>
            </a:r>
            <a:r>
              <a:rPr sz="9400" spc="-484" dirty="0"/>
              <a:t>U</a:t>
            </a:r>
            <a:r>
              <a:rPr sz="9400" spc="-190" dirty="0"/>
              <a:t>S</a:t>
            </a:r>
            <a:r>
              <a:rPr sz="9400" spc="-790" dirty="0"/>
              <a:t>I</a:t>
            </a:r>
            <a:r>
              <a:rPr sz="9400" spc="-1040" dirty="0"/>
              <a:t>N</a:t>
            </a:r>
            <a:r>
              <a:rPr sz="9400" spc="-655" dirty="0"/>
              <a:t>E</a:t>
            </a:r>
            <a:r>
              <a:rPr sz="9400" spc="-190" dirty="0"/>
              <a:t>S</a:t>
            </a:r>
            <a:r>
              <a:rPr sz="9400" spc="-1110" dirty="0"/>
              <a:t>S</a:t>
            </a:r>
            <a:r>
              <a:rPr sz="9400" dirty="0"/>
              <a:t>	</a:t>
            </a:r>
            <a:r>
              <a:rPr sz="9400" spc="-795" dirty="0"/>
              <a:t>O</a:t>
            </a:r>
            <a:r>
              <a:rPr sz="9400" spc="10" dirty="0"/>
              <a:t>B</a:t>
            </a:r>
            <a:r>
              <a:rPr sz="9400" spc="-500" dirty="0"/>
              <a:t>J</a:t>
            </a:r>
            <a:r>
              <a:rPr sz="9400" spc="-655" dirty="0"/>
              <a:t>E</a:t>
            </a:r>
            <a:r>
              <a:rPr sz="9400" spc="-50" dirty="0"/>
              <a:t>C</a:t>
            </a:r>
            <a:r>
              <a:rPr sz="9400" spc="-645" dirty="0"/>
              <a:t>T</a:t>
            </a:r>
            <a:r>
              <a:rPr sz="9400" spc="-790" dirty="0"/>
              <a:t>I</a:t>
            </a:r>
            <a:r>
              <a:rPr sz="9400" spc="-470" dirty="0"/>
              <a:t>V</a:t>
            </a:r>
            <a:r>
              <a:rPr sz="9400" spc="-1575" dirty="0"/>
              <a:t>E</a:t>
            </a:r>
            <a:endParaRPr sz="9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8000"/>
              </a:lnSpc>
              <a:spcBef>
                <a:spcPts val="95"/>
              </a:spcBef>
            </a:pPr>
            <a:r>
              <a:rPr spc="25" dirty="0"/>
              <a:t>B</a:t>
            </a:r>
            <a:r>
              <a:rPr spc="-240" dirty="0"/>
              <a:t>u</a:t>
            </a:r>
            <a:r>
              <a:rPr spc="-215" dirty="0"/>
              <a:t>i</a:t>
            </a:r>
            <a:r>
              <a:rPr spc="10" dirty="0"/>
              <a:t>l</a:t>
            </a:r>
            <a:r>
              <a:rPr spc="55" dirty="0"/>
              <a:t>d</a:t>
            </a:r>
            <a:r>
              <a:rPr spc="-315" dirty="0"/>
              <a:t> </a:t>
            </a:r>
            <a:r>
              <a:rPr spc="-100" dirty="0"/>
              <a:t>a</a:t>
            </a:r>
            <a:r>
              <a:rPr spc="-315" dirty="0"/>
              <a:t> </a:t>
            </a:r>
            <a:r>
              <a:rPr spc="360" dirty="0"/>
              <a:t>c</a:t>
            </a:r>
            <a:r>
              <a:rPr spc="10" dirty="0"/>
              <a:t>l</a:t>
            </a:r>
            <a:r>
              <a:rPr spc="-105" dirty="0"/>
              <a:t>a</a:t>
            </a:r>
            <a:r>
              <a:rPr spc="160" dirty="0"/>
              <a:t>ss</a:t>
            </a:r>
            <a:r>
              <a:rPr spc="-215" dirty="0"/>
              <a:t>i</a:t>
            </a:r>
            <a:r>
              <a:rPr spc="5" dirty="0"/>
              <a:t>f</a:t>
            </a:r>
            <a:r>
              <a:rPr spc="-215" dirty="0"/>
              <a:t>i</a:t>
            </a:r>
            <a:r>
              <a:rPr spc="150" dirty="0"/>
              <a:t>e</a:t>
            </a:r>
            <a:r>
              <a:rPr spc="-275" dirty="0"/>
              <a:t>r</a:t>
            </a:r>
            <a:r>
              <a:rPr spc="-315" dirty="0"/>
              <a:t> </a:t>
            </a:r>
            <a:r>
              <a:rPr spc="-145" dirty="0"/>
              <a:t>t</a:t>
            </a:r>
            <a:r>
              <a:rPr spc="150" dirty="0"/>
              <a:t>o</a:t>
            </a:r>
            <a:r>
              <a:rPr spc="-315" dirty="0"/>
              <a:t> </a:t>
            </a:r>
            <a:r>
              <a:rPr spc="50" dirty="0"/>
              <a:t>p</a:t>
            </a:r>
            <a:r>
              <a:rPr spc="-280" dirty="0"/>
              <a:t>r</a:t>
            </a:r>
            <a:r>
              <a:rPr spc="150" dirty="0"/>
              <a:t>e</a:t>
            </a:r>
            <a:r>
              <a:rPr spc="50" dirty="0"/>
              <a:t>d</a:t>
            </a:r>
            <a:r>
              <a:rPr spc="-215" dirty="0"/>
              <a:t>i</a:t>
            </a:r>
            <a:r>
              <a:rPr spc="360" dirty="0"/>
              <a:t>c</a:t>
            </a:r>
            <a:r>
              <a:rPr spc="-140" dirty="0"/>
              <a:t>t</a:t>
            </a:r>
            <a:r>
              <a:rPr spc="-315" dirty="0"/>
              <a:t> </a:t>
            </a:r>
            <a:r>
              <a:rPr spc="10" dirty="0"/>
              <a:t>w</a:t>
            </a:r>
            <a:r>
              <a:rPr spc="-245" dirty="0"/>
              <a:t>h</a:t>
            </a:r>
            <a:r>
              <a:rPr spc="150" dirty="0"/>
              <a:t>e</a:t>
            </a:r>
            <a:r>
              <a:rPr spc="-145" dirty="0"/>
              <a:t>t</a:t>
            </a:r>
            <a:r>
              <a:rPr spc="-245" dirty="0"/>
              <a:t>h</a:t>
            </a:r>
            <a:r>
              <a:rPr spc="150" dirty="0"/>
              <a:t>e</a:t>
            </a:r>
            <a:r>
              <a:rPr spc="-275" dirty="0"/>
              <a:t>r</a:t>
            </a:r>
            <a:r>
              <a:rPr spc="-315" dirty="0"/>
              <a:t> </a:t>
            </a:r>
            <a:r>
              <a:rPr spc="-75" dirty="0"/>
              <a:t>a  </a:t>
            </a:r>
            <a:r>
              <a:rPr spc="360" dirty="0"/>
              <a:t>c</a:t>
            </a:r>
            <a:r>
              <a:rPr spc="-240" dirty="0"/>
              <a:t>u</a:t>
            </a:r>
            <a:r>
              <a:rPr spc="160" dirty="0"/>
              <a:t>s</a:t>
            </a:r>
            <a:r>
              <a:rPr spc="-145" dirty="0"/>
              <a:t>t</a:t>
            </a:r>
            <a:r>
              <a:rPr spc="145" dirty="0"/>
              <a:t>o</a:t>
            </a:r>
            <a:r>
              <a:rPr spc="-320" dirty="0"/>
              <a:t>m</a:t>
            </a:r>
            <a:r>
              <a:rPr spc="150" dirty="0"/>
              <a:t>e</a:t>
            </a:r>
            <a:r>
              <a:rPr spc="-275" dirty="0"/>
              <a:t>r</a:t>
            </a:r>
            <a:r>
              <a:rPr spc="-315" dirty="0"/>
              <a:t> </a:t>
            </a:r>
            <a:r>
              <a:rPr spc="10" dirty="0"/>
              <a:t>w</a:t>
            </a:r>
            <a:r>
              <a:rPr spc="-215" dirty="0"/>
              <a:t>i</a:t>
            </a:r>
            <a:r>
              <a:rPr spc="10" dirty="0"/>
              <a:t>l</a:t>
            </a:r>
            <a:r>
              <a:rPr spc="15" dirty="0"/>
              <a:t>l</a:t>
            </a:r>
            <a:r>
              <a:rPr spc="-315" dirty="0"/>
              <a:t> </a:t>
            </a:r>
            <a:r>
              <a:rPr spc="-695" dirty="0"/>
              <a:t>(</a:t>
            </a:r>
            <a:r>
              <a:rPr spc="-459" dirty="0"/>
              <a:t>"</a:t>
            </a:r>
            <a:r>
              <a:rPr spc="160" dirty="0"/>
              <a:t>s</a:t>
            </a:r>
            <a:r>
              <a:rPr spc="145" dirty="0"/>
              <a:t>oo</a:t>
            </a:r>
            <a:r>
              <a:rPr spc="-250" dirty="0"/>
              <a:t>n</a:t>
            </a:r>
            <a:r>
              <a:rPr spc="-459" dirty="0"/>
              <a:t>"</a:t>
            </a:r>
            <a:r>
              <a:rPr spc="-690" dirty="0"/>
              <a:t>)</a:t>
            </a:r>
            <a:r>
              <a:rPr spc="-315" dirty="0"/>
              <a:t> </a:t>
            </a:r>
            <a:r>
              <a:rPr spc="160" dirty="0"/>
              <a:t>s</a:t>
            </a:r>
            <a:r>
              <a:rPr spc="-145" dirty="0"/>
              <a:t>t</a:t>
            </a:r>
            <a:r>
              <a:rPr spc="145" dirty="0"/>
              <a:t>o</a:t>
            </a:r>
            <a:r>
              <a:rPr spc="55" dirty="0"/>
              <a:t>p</a:t>
            </a:r>
            <a:r>
              <a:rPr spc="-315" dirty="0"/>
              <a:t> </a:t>
            </a:r>
            <a:r>
              <a:rPr spc="50" dirty="0"/>
              <a:t>d</a:t>
            </a:r>
            <a:r>
              <a:rPr spc="145" dirty="0"/>
              <a:t>o</a:t>
            </a:r>
            <a:r>
              <a:rPr spc="-215" dirty="0"/>
              <a:t>i</a:t>
            </a:r>
            <a:r>
              <a:rPr spc="-250" dirty="0"/>
              <a:t>n</a:t>
            </a:r>
            <a:r>
              <a:rPr spc="60" dirty="0"/>
              <a:t>g</a:t>
            </a:r>
            <a:r>
              <a:rPr spc="-315" dirty="0"/>
              <a:t> </a:t>
            </a:r>
            <a:r>
              <a:rPr spc="50" dirty="0"/>
              <a:t>b</a:t>
            </a:r>
            <a:r>
              <a:rPr spc="-240" dirty="0"/>
              <a:t>u</a:t>
            </a:r>
            <a:r>
              <a:rPr spc="160" dirty="0"/>
              <a:t>s</a:t>
            </a:r>
            <a:r>
              <a:rPr spc="-215" dirty="0"/>
              <a:t>i</a:t>
            </a:r>
            <a:r>
              <a:rPr spc="-250" dirty="0"/>
              <a:t>n</a:t>
            </a:r>
            <a:r>
              <a:rPr spc="150" dirty="0"/>
              <a:t>e</a:t>
            </a:r>
            <a:r>
              <a:rPr spc="160" dirty="0"/>
              <a:t>s</a:t>
            </a:r>
            <a:r>
              <a:rPr spc="130" dirty="0"/>
              <a:t>s  </a:t>
            </a:r>
            <a:r>
              <a:rPr spc="10" dirty="0"/>
              <a:t>w</a:t>
            </a:r>
            <a:r>
              <a:rPr spc="-215" dirty="0"/>
              <a:t>i</a:t>
            </a:r>
            <a:r>
              <a:rPr spc="-145" dirty="0"/>
              <a:t>t</a:t>
            </a:r>
            <a:r>
              <a:rPr spc="-240" dirty="0"/>
              <a:t>h</a:t>
            </a:r>
            <a:r>
              <a:rPr spc="-315" dirty="0"/>
              <a:t> </a:t>
            </a:r>
            <a:r>
              <a:rPr spc="-45" dirty="0"/>
              <a:t>S</a:t>
            </a:r>
            <a:r>
              <a:rPr spc="-185" dirty="0"/>
              <a:t>y</a:t>
            </a:r>
            <a:r>
              <a:rPr spc="-280" dirty="0"/>
              <a:t>r</a:t>
            </a:r>
            <a:r>
              <a:rPr spc="-215" dirty="0"/>
              <a:t>i</a:t>
            </a:r>
            <a:r>
              <a:rPr spc="-105" dirty="0"/>
              <a:t>a</a:t>
            </a:r>
            <a:r>
              <a:rPr spc="95" dirty="0"/>
              <a:t>T</a:t>
            </a:r>
            <a:r>
              <a:rPr spc="150" dirty="0"/>
              <a:t>e</a:t>
            </a:r>
            <a:r>
              <a:rPr spc="10" dirty="0"/>
              <a:t>l</a:t>
            </a:r>
            <a:r>
              <a:rPr spc="-409" dirty="0"/>
              <a:t>,</a:t>
            </a:r>
            <a:r>
              <a:rPr spc="-315" dirty="0"/>
              <a:t> </a:t>
            </a:r>
            <a:r>
              <a:rPr spc="-100" dirty="0"/>
              <a:t>a</a:t>
            </a:r>
            <a:r>
              <a:rPr spc="-315" dirty="0"/>
              <a:t> </a:t>
            </a:r>
            <a:r>
              <a:rPr spc="-145" dirty="0"/>
              <a:t>t</a:t>
            </a:r>
            <a:r>
              <a:rPr spc="150" dirty="0"/>
              <a:t>e</a:t>
            </a:r>
            <a:r>
              <a:rPr spc="10" dirty="0"/>
              <a:t>l</a:t>
            </a:r>
            <a:r>
              <a:rPr spc="150" dirty="0"/>
              <a:t>e</a:t>
            </a:r>
            <a:r>
              <a:rPr spc="360" dirty="0"/>
              <a:t>c</a:t>
            </a:r>
            <a:r>
              <a:rPr spc="145" dirty="0"/>
              <a:t>o</a:t>
            </a:r>
            <a:r>
              <a:rPr spc="-320" dirty="0"/>
              <a:t>mm</a:t>
            </a:r>
            <a:r>
              <a:rPr spc="-240" dirty="0"/>
              <a:t>u</a:t>
            </a:r>
            <a:r>
              <a:rPr spc="-250" dirty="0"/>
              <a:t>n</a:t>
            </a:r>
            <a:r>
              <a:rPr spc="-215" dirty="0"/>
              <a:t>i</a:t>
            </a:r>
            <a:r>
              <a:rPr spc="360" dirty="0"/>
              <a:t>c</a:t>
            </a:r>
            <a:r>
              <a:rPr spc="-105" dirty="0"/>
              <a:t>a</a:t>
            </a:r>
            <a:r>
              <a:rPr spc="-145" dirty="0"/>
              <a:t>t</a:t>
            </a:r>
            <a:r>
              <a:rPr spc="-215" dirty="0"/>
              <a:t>i</a:t>
            </a:r>
            <a:r>
              <a:rPr spc="145" dirty="0"/>
              <a:t>o</a:t>
            </a:r>
            <a:r>
              <a:rPr spc="-250" dirty="0"/>
              <a:t>n</a:t>
            </a:r>
            <a:r>
              <a:rPr spc="130" dirty="0"/>
              <a:t>s  </a:t>
            </a:r>
            <a:r>
              <a:rPr spc="-110" dirty="0"/>
              <a:t>company.</a:t>
            </a:r>
          </a:p>
          <a:p>
            <a:pPr>
              <a:lnSpc>
                <a:spcPct val="100000"/>
              </a:lnSpc>
            </a:pPr>
            <a:endParaRPr sz="5400"/>
          </a:p>
          <a:p>
            <a:pPr algn="ctr">
              <a:lnSpc>
                <a:spcPct val="100000"/>
              </a:lnSpc>
              <a:spcBef>
                <a:spcPts val="4400"/>
              </a:spcBef>
            </a:pPr>
            <a:r>
              <a:rPr sz="4000" b="1" spc="55" dirty="0">
                <a:latin typeface="Tahoma"/>
                <a:cs typeface="Tahoma"/>
              </a:rPr>
              <a:t>Measure</a:t>
            </a:r>
            <a:r>
              <a:rPr sz="4000" b="1" spc="-114" dirty="0">
                <a:latin typeface="Tahoma"/>
                <a:cs typeface="Tahoma"/>
              </a:rPr>
              <a:t> </a:t>
            </a:r>
            <a:r>
              <a:rPr sz="4000" b="1" spc="5" dirty="0">
                <a:latin typeface="Tahoma"/>
                <a:cs typeface="Tahoma"/>
              </a:rPr>
              <a:t>Performance</a:t>
            </a:r>
            <a:r>
              <a:rPr sz="4000" b="1" spc="-114" dirty="0">
                <a:latin typeface="Tahoma"/>
                <a:cs typeface="Tahoma"/>
              </a:rPr>
              <a:t> </a:t>
            </a:r>
            <a:r>
              <a:rPr sz="4000" b="1" spc="-160" dirty="0">
                <a:latin typeface="Tahoma"/>
                <a:cs typeface="Tahoma"/>
              </a:rPr>
              <a:t>with</a:t>
            </a:r>
            <a:r>
              <a:rPr sz="4000" b="1" spc="-114" dirty="0">
                <a:latin typeface="Tahoma"/>
                <a:cs typeface="Tahoma"/>
              </a:rPr>
              <a:t> </a:t>
            </a:r>
            <a:r>
              <a:rPr sz="4000" b="1" spc="-20" dirty="0">
                <a:latin typeface="Tahoma"/>
                <a:cs typeface="Tahoma"/>
              </a:rPr>
              <a:t>Recall: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2512" y="2132045"/>
            <a:ext cx="964311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7765" algn="l"/>
              </a:tabLst>
            </a:pPr>
            <a:r>
              <a:rPr sz="10100" spc="-785" dirty="0">
                <a:solidFill>
                  <a:srgbClr val="004AAC"/>
                </a:solidFill>
              </a:rPr>
              <a:t>DATA	</a:t>
            </a:r>
            <a:r>
              <a:rPr sz="10100" spc="-655" dirty="0">
                <a:solidFill>
                  <a:srgbClr val="004AAC"/>
                </a:solidFill>
              </a:rPr>
              <a:t>ANALYSIS</a:t>
            </a:r>
            <a:endParaRPr sz="10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849" y="0"/>
            <a:ext cx="4210151" cy="10083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752" y="4728936"/>
            <a:ext cx="5313256" cy="32456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3534" y="2880623"/>
            <a:ext cx="8825390" cy="68400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14" y="1884350"/>
            <a:ext cx="7612091" cy="8262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09403" y="1624012"/>
            <a:ext cx="4269105" cy="114300"/>
          </a:xfrm>
          <a:custGeom>
            <a:avLst/>
            <a:gdLst/>
            <a:ahLst/>
            <a:cxnLst/>
            <a:rect l="l" t="t" r="r" b="b"/>
            <a:pathLst>
              <a:path w="4269105" h="114300">
                <a:moveTo>
                  <a:pt x="4268985" y="114299"/>
                </a:moveTo>
                <a:lnTo>
                  <a:pt x="0" y="114299"/>
                </a:lnTo>
                <a:lnTo>
                  <a:pt x="0" y="0"/>
                </a:lnTo>
                <a:lnTo>
                  <a:pt x="4268985" y="0"/>
                </a:lnTo>
                <a:lnTo>
                  <a:pt x="4268985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6703" y="349440"/>
            <a:ext cx="4294505" cy="1459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400" spc="-1575" dirty="0"/>
              <a:t>T</a:t>
            </a:r>
            <a:r>
              <a:rPr sz="9400" spc="-1235" dirty="0"/>
              <a:t>h</a:t>
            </a:r>
            <a:r>
              <a:rPr sz="9400" spc="-1160" dirty="0"/>
              <a:t>e</a:t>
            </a:r>
            <a:r>
              <a:rPr sz="9400" spc="-350" dirty="0"/>
              <a:t> </a:t>
            </a:r>
            <a:r>
              <a:rPr sz="9400" spc="-1610" dirty="0"/>
              <a:t>D</a:t>
            </a:r>
            <a:r>
              <a:rPr sz="9400" spc="-1155" dirty="0"/>
              <a:t>a</a:t>
            </a:r>
            <a:r>
              <a:rPr sz="9400" spc="-580" dirty="0"/>
              <a:t>t</a:t>
            </a:r>
            <a:r>
              <a:rPr sz="9400" spc="-1150" dirty="0"/>
              <a:t>a</a:t>
            </a:r>
            <a:endParaRPr sz="9400"/>
          </a:p>
        </p:txBody>
      </p:sp>
      <p:sp>
        <p:nvSpPr>
          <p:cNvPr id="6" name="object 6"/>
          <p:cNvSpPr txBox="1"/>
          <p:nvPr/>
        </p:nvSpPr>
        <p:spPr>
          <a:xfrm>
            <a:off x="11434368" y="6042933"/>
            <a:ext cx="10604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910" dirty="0">
                <a:latin typeface="Tahoma"/>
                <a:cs typeface="Tahoma"/>
              </a:rPr>
              <a:t>~</a:t>
            </a:r>
            <a:r>
              <a:rPr sz="3100" b="1" spc="90" dirty="0">
                <a:latin typeface="Tahoma"/>
                <a:cs typeface="Tahoma"/>
              </a:rPr>
              <a:t>8</a:t>
            </a:r>
            <a:r>
              <a:rPr sz="3100" b="1" spc="50" dirty="0">
                <a:latin typeface="Tahoma"/>
                <a:cs typeface="Tahoma"/>
              </a:rPr>
              <a:t>5</a:t>
            </a:r>
            <a:r>
              <a:rPr sz="3100" b="1" spc="-1305" dirty="0">
                <a:latin typeface="Tahoma"/>
                <a:cs typeface="Tahoma"/>
              </a:rPr>
              <a:t>%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6178" y="8238902"/>
            <a:ext cx="9753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910" dirty="0">
                <a:latin typeface="Tahoma"/>
                <a:cs typeface="Tahoma"/>
              </a:rPr>
              <a:t>~</a:t>
            </a:r>
            <a:r>
              <a:rPr sz="3100" b="1" spc="-585" dirty="0">
                <a:latin typeface="Tahoma"/>
                <a:cs typeface="Tahoma"/>
              </a:rPr>
              <a:t>1</a:t>
            </a:r>
            <a:r>
              <a:rPr sz="3100" b="1" spc="50" dirty="0">
                <a:latin typeface="Tahoma"/>
                <a:cs typeface="Tahoma"/>
              </a:rPr>
              <a:t>5</a:t>
            </a:r>
            <a:r>
              <a:rPr sz="3100" b="1" spc="-1305" dirty="0">
                <a:latin typeface="Tahoma"/>
                <a:cs typeface="Tahoma"/>
              </a:rPr>
              <a:t>%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125" y="791344"/>
            <a:ext cx="13421111" cy="8718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9090" y="2132045"/>
            <a:ext cx="6309995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100" spc="-915" dirty="0">
                <a:solidFill>
                  <a:srgbClr val="004AAC"/>
                </a:solidFill>
              </a:rPr>
              <a:t>M</a:t>
            </a:r>
            <a:r>
              <a:rPr sz="10100" spc="-865" dirty="0">
                <a:solidFill>
                  <a:srgbClr val="004AAC"/>
                </a:solidFill>
              </a:rPr>
              <a:t>O</a:t>
            </a:r>
            <a:r>
              <a:rPr sz="10100" spc="-740" dirty="0">
                <a:solidFill>
                  <a:srgbClr val="004AAC"/>
                </a:solidFill>
              </a:rPr>
              <a:t>D</a:t>
            </a:r>
            <a:r>
              <a:rPr sz="10100" spc="-710" dirty="0">
                <a:solidFill>
                  <a:srgbClr val="004AAC"/>
                </a:solidFill>
              </a:rPr>
              <a:t>E</a:t>
            </a:r>
            <a:r>
              <a:rPr sz="10100" spc="-315" dirty="0">
                <a:solidFill>
                  <a:srgbClr val="004AAC"/>
                </a:solidFill>
              </a:rPr>
              <a:t>L</a:t>
            </a:r>
            <a:r>
              <a:rPr sz="10100" spc="-855" dirty="0">
                <a:solidFill>
                  <a:srgbClr val="004AAC"/>
                </a:solidFill>
              </a:rPr>
              <a:t>I</a:t>
            </a:r>
            <a:r>
              <a:rPr sz="10100" spc="-1125" dirty="0">
                <a:solidFill>
                  <a:srgbClr val="004AAC"/>
                </a:solidFill>
              </a:rPr>
              <a:t>N</a:t>
            </a:r>
            <a:r>
              <a:rPr sz="10100" spc="-1645" dirty="0">
                <a:solidFill>
                  <a:srgbClr val="004AAC"/>
                </a:solidFill>
              </a:rPr>
              <a:t>G</a:t>
            </a:r>
            <a:endParaRPr sz="10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849" y="0"/>
            <a:ext cx="4210151" cy="10083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752" y="4728936"/>
            <a:ext cx="5313256" cy="32456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96" y="3658670"/>
            <a:ext cx="16230599" cy="4914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151574" y="1721942"/>
            <a:ext cx="1751964" cy="28575"/>
          </a:xfrm>
          <a:custGeom>
            <a:avLst/>
            <a:gdLst/>
            <a:ahLst/>
            <a:cxnLst/>
            <a:rect l="l" t="t" r="r" b="b"/>
            <a:pathLst>
              <a:path w="1751964" h="28575">
                <a:moveTo>
                  <a:pt x="1751743" y="28574"/>
                </a:moveTo>
                <a:lnTo>
                  <a:pt x="0" y="28574"/>
                </a:lnTo>
                <a:lnTo>
                  <a:pt x="0" y="0"/>
                </a:lnTo>
                <a:lnTo>
                  <a:pt x="1751743" y="0"/>
                </a:lnTo>
                <a:lnTo>
                  <a:pt x="175174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6434" y="2112467"/>
            <a:ext cx="1827530" cy="28575"/>
          </a:xfrm>
          <a:custGeom>
            <a:avLst/>
            <a:gdLst/>
            <a:ahLst/>
            <a:cxnLst/>
            <a:rect l="l" t="t" r="r" b="b"/>
            <a:pathLst>
              <a:path w="1827529" h="28575">
                <a:moveTo>
                  <a:pt x="1827344" y="28574"/>
                </a:moveTo>
                <a:lnTo>
                  <a:pt x="0" y="28574"/>
                </a:lnTo>
                <a:lnTo>
                  <a:pt x="0" y="0"/>
                </a:lnTo>
                <a:lnTo>
                  <a:pt x="1827344" y="0"/>
                </a:lnTo>
                <a:lnTo>
                  <a:pt x="182734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9244" y="1360627"/>
            <a:ext cx="30372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045">
              <a:lnSpc>
                <a:spcPct val="106800"/>
              </a:lnSpc>
              <a:spcBef>
                <a:spcPts val="10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2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105" dirty="0">
                <a:latin typeface="Trebuchet MS"/>
                <a:cs typeface="Trebuchet MS"/>
              </a:rPr>
              <a:t>c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265" dirty="0">
                <a:latin typeface="Trebuchet MS"/>
                <a:cs typeface="Trebuchet MS"/>
              </a:rPr>
              <a:t>L</a:t>
            </a:r>
            <a:r>
              <a:rPr sz="2400" b="1" spc="-475" dirty="0">
                <a:latin typeface="Trebuchet MS"/>
                <a:cs typeface="Trebuchet MS"/>
              </a:rPr>
              <a:t>1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M</a:t>
            </a:r>
            <a:r>
              <a:rPr sz="2400" b="1" spc="-200" dirty="0">
                <a:latin typeface="Trebuchet MS"/>
                <a:cs typeface="Trebuchet MS"/>
              </a:rPr>
              <a:t>o</a:t>
            </a:r>
            <a:r>
              <a:rPr sz="2400" b="1" spc="-190" dirty="0">
                <a:latin typeface="Trebuchet MS"/>
                <a:cs typeface="Trebuchet MS"/>
              </a:rPr>
              <a:t>d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90" dirty="0">
                <a:latin typeface="Trebuchet MS"/>
                <a:cs typeface="Trebuchet MS"/>
              </a:rPr>
              <a:t>: 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spc="-190" dirty="0">
                <a:latin typeface="Trebuchet MS"/>
                <a:cs typeface="Trebuchet MS"/>
              </a:rPr>
              <a:t>p</a:t>
            </a:r>
            <a:r>
              <a:rPr sz="2400" b="1" spc="75" dirty="0">
                <a:latin typeface="Trebuchet MS"/>
                <a:cs typeface="Trebuchet MS"/>
              </a:rPr>
              <a:t>/</a:t>
            </a:r>
            <a:r>
              <a:rPr sz="2400" b="1" spc="-405" dirty="0">
                <a:latin typeface="Trebuchet MS"/>
                <a:cs typeface="Trebuchet MS"/>
              </a:rPr>
              <a:t>T</a:t>
            </a:r>
            <a:r>
              <a:rPr sz="2400" b="1" spc="-110" dirty="0">
                <a:latin typeface="Trebuchet MS"/>
                <a:cs typeface="Trebuchet MS"/>
              </a:rPr>
              <a:t>r</a:t>
            </a:r>
            <a:r>
              <a:rPr sz="2400" b="1" spc="-140" dirty="0">
                <a:latin typeface="Trebuchet MS"/>
                <a:cs typeface="Trebuchet MS"/>
              </a:rPr>
              <a:t>a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0" dirty="0">
                <a:latin typeface="Trebuchet MS"/>
                <a:cs typeface="Trebuchet MS"/>
              </a:rPr>
              <a:t>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210" dirty="0">
                <a:latin typeface="Trebuchet MS"/>
                <a:cs typeface="Trebuchet MS"/>
              </a:rPr>
              <a:t>u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2278" y="2497745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71034" y="2350285"/>
            <a:ext cx="3117215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sz="1800" spc="-15" dirty="0">
                <a:latin typeface="Verdana"/>
                <a:cs typeface="Verdana"/>
              </a:rPr>
              <a:t>This </a:t>
            </a:r>
            <a:r>
              <a:rPr sz="1800" spc="5" dirty="0">
                <a:latin typeface="Verdana"/>
                <a:cs typeface="Verdana"/>
              </a:rPr>
              <a:t>model </a:t>
            </a:r>
            <a:r>
              <a:rPr sz="1800" spc="-10" dirty="0">
                <a:latin typeface="Verdana"/>
                <a:cs typeface="Verdana"/>
              </a:rPr>
              <a:t>contains </a:t>
            </a:r>
            <a:r>
              <a:rPr sz="1800" b="1" dirty="0">
                <a:latin typeface="Tahoma"/>
                <a:cs typeface="Tahoma"/>
              </a:rPr>
              <a:t>all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30" dirty="0">
                <a:latin typeface="Tahoma"/>
                <a:cs typeface="Tahoma"/>
              </a:rPr>
              <a:t>p</a:t>
            </a:r>
            <a:r>
              <a:rPr sz="1800" b="1" spc="-75" dirty="0">
                <a:latin typeface="Tahoma"/>
                <a:cs typeface="Tahoma"/>
              </a:rPr>
              <a:t>r</a:t>
            </a:r>
            <a:r>
              <a:rPr sz="1800" b="1" spc="90" dirty="0">
                <a:latin typeface="Tahoma"/>
                <a:cs typeface="Tahoma"/>
              </a:rPr>
              <a:t>e</a:t>
            </a:r>
            <a:r>
              <a:rPr sz="1800" b="1" spc="30" dirty="0">
                <a:latin typeface="Tahoma"/>
                <a:cs typeface="Tahoma"/>
              </a:rPr>
              <a:t>d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175" dirty="0">
                <a:latin typeface="Tahoma"/>
                <a:cs typeface="Tahoma"/>
              </a:rPr>
              <a:t>c</a:t>
            </a:r>
            <a:r>
              <a:rPr sz="1800" b="1" spc="-60" dirty="0">
                <a:latin typeface="Tahoma"/>
                <a:cs typeface="Tahoma"/>
              </a:rPr>
              <a:t>t</a:t>
            </a:r>
            <a:r>
              <a:rPr sz="1800" b="1" spc="70" dirty="0">
                <a:latin typeface="Tahoma"/>
                <a:cs typeface="Tahoma"/>
              </a:rPr>
              <a:t>o</a:t>
            </a:r>
            <a:r>
              <a:rPr sz="1800" b="1" spc="-70" dirty="0">
                <a:latin typeface="Tahoma"/>
                <a:cs typeface="Tahoma"/>
              </a:rPr>
              <a:t>r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v</a:t>
            </a:r>
            <a:r>
              <a:rPr sz="1800" b="1" spc="-10" dirty="0">
                <a:latin typeface="Tahoma"/>
                <a:cs typeface="Tahoma"/>
              </a:rPr>
              <a:t>a</a:t>
            </a:r>
            <a:r>
              <a:rPr sz="1800" b="1" spc="-75" dirty="0">
                <a:latin typeface="Tahoma"/>
                <a:cs typeface="Tahoma"/>
              </a:rPr>
              <a:t>r</a:t>
            </a:r>
            <a:r>
              <a:rPr sz="1800" b="1" spc="-80" dirty="0">
                <a:latin typeface="Tahoma"/>
                <a:cs typeface="Tahoma"/>
              </a:rPr>
              <a:t>i</a:t>
            </a:r>
            <a:r>
              <a:rPr sz="1800" b="1" spc="-10" dirty="0">
                <a:latin typeface="Tahoma"/>
                <a:cs typeface="Tahoma"/>
              </a:rPr>
              <a:t>a</a:t>
            </a:r>
            <a:r>
              <a:rPr sz="1800" b="1" spc="25" dirty="0">
                <a:latin typeface="Tahoma"/>
                <a:cs typeface="Tahoma"/>
              </a:rPr>
              <a:t>b</a:t>
            </a:r>
            <a:r>
              <a:rPr sz="1800" b="1" dirty="0">
                <a:latin typeface="Tahoma"/>
                <a:cs typeface="Tahoma"/>
              </a:rPr>
              <a:t>l</a:t>
            </a:r>
            <a:r>
              <a:rPr sz="1800" b="1" spc="90" dirty="0">
                <a:latin typeface="Tahoma"/>
                <a:cs typeface="Tahoma"/>
              </a:rPr>
              <a:t>e</a:t>
            </a:r>
            <a:r>
              <a:rPr sz="1800" b="1" spc="120" dirty="0">
                <a:latin typeface="Tahoma"/>
                <a:cs typeface="Tahoma"/>
              </a:rPr>
              <a:t>s</a:t>
            </a:r>
            <a:r>
              <a:rPr sz="1800" spc="-165" dirty="0">
                <a:latin typeface="Verdana"/>
                <a:cs typeface="Verdana"/>
              </a:rPr>
              <a:t>,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-70" dirty="0">
                <a:latin typeface="Verdana"/>
                <a:cs typeface="Verdana"/>
              </a:rPr>
              <a:t>x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-50" dirty="0">
                <a:latin typeface="Verdana"/>
                <a:cs typeface="Verdana"/>
              </a:rPr>
              <a:t>t  </a:t>
            </a:r>
            <a:r>
              <a:rPr sz="1800" spc="-10" dirty="0">
                <a:latin typeface="Verdana"/>
                <a:cs typeface="Verdana"/>
              </a:rPr>
              <a:t>phone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number.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8834" y="2507006"/>
            <a:ext cx="73696" cy="736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787" y="3092483"/>
            <a:ext cx="81884" cy="818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00846" y="2352203"/>
            <a:ext cx="6017895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1800" spc="120" dirty="0">
                <a:latin typeface="Verdana"/>
                <a:cs typeface="Verdana"/>
              </a:rPr>
              <a:t>We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Used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b="1" spc="40" dirty="0">
                <a:latin typeface="Tahoma"/>
                <a:cs typeface="Tahoma"/>
              </a:rPr>
              <a:t>SelectFromModel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select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b="1" spc="10" dirty="0">
                <a:latin typeface="Tahoma"/>
                <a:cs typeface="Tahoma"/>
              </a:rPr>
              <a:t>features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</a:t>
            </a:r>
            <a:r>
              <a:rPr sz="1800" spc="-95" dirty="0">
                <a:latin typeface="Verdana"/>
                <a:cs typeface="Verdana"/>
              </a:rPr>
              <a:t>h</a:t>
            </a:r>
            <a:r>
              <a:rPr sz="1800" spc="-4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b="1" spc="-80" dirty="0">
                <a:latin typeface="Tahoma"/>
                <a:cs typeface="Tahoma"/>
              </a:rPr>
              <a:t>m</a:t>
            </a:r>
            <a:r>
              <a:rPr sz="1800" b="1" spc="70" dirty="0">
                <a:latin typeface="Tahoma"/>
                <a:cs typeface="Tahoma"/>
              </a:rPr>
              <a:t>o</a:t>
            </a:r>
            <a:r>
              <a:rPr sz="1800" b="1" spc="114" dirty="0">
                <a:latin typeface="Tahoma"/>
                <a:cs typeface="Tahoma"/>
              </a:rPr>
              <a:t>s</a:t>
            </a:r>
            <a:r>
              <a:rPr sz="1800" b="1" spc="-55" dirty="0">
                <a:latin typeface="Tahoma"/>
                <a:cs typeface="Tahoma"/>
              </a:rPr>
              <a:t>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im</a:t>
            </a:r>
            <a:r>
              <a:rPr sz="1800" b="1" spc="30" dirty="0">
                <a:latin typeface="Tahoma"/>
                <a:cs typeface="Tahoma"/>
              </a:rPr>
              <a:t>p</a:t>
            </a:r>
            <a:r>
              <a:rPr sz="1800" b="1" spc="70" dirty="0">
                <a:latin typeface="Tahoma"/>
                <a:cs typeface="Tahoma"/>
              </a:rPr>
              <a:t>o</a:t>
            </a:r>
            <a:r>
              <a:rPr sz="1800" b="1" spc="-75" dirty="0">
                <a:latin typeface="Tahoma"/>
                <a:cs typeface="Tahoma"/>
              </a:rPr>
              <a:t>r</a:t>
            </a:r>
            <a:r>
              <a:rPr sz="1800" b="1" spc="-60" dirty="0">
                <a:latin typeface="Tahoma"/>
                <a:cs typeface="Tahoma"/>
              </a:rPr>
              <a:t>t</a:t>
            </a:r>
            <a:r>
              <a:rPr sz="1800" b="1" spc="-10" dirty="0">
                <a:latin typeface="Tahoma"/>
                <a:cs typeface="Tahoma"/>
              </a:rPr>
              <a:t>a</a:t>
            </a:r>
            <a:r>
              <a:rPr sz="1800" b="1" spc="-60" dirty="0">
                <a:latin typeface="Tahoma"/>
                <a:cs typeface="Tahoma"/>
              </a:rPr>
              <a:t>n</a:t>
            </a:r>
            <a:r>
              <a:rPr sz="1800" b="1" spc="-55" dirty="0">
                <a:latin typeface="Tahoma"/>
                <a:cs typeface="Tahoma"/>
              </a:rPr>
              <a:t>t</a:t>
            </a:r>
            <a:r>
              <a:rPr sz="1800" spc="-45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05130">
              <a:lnSpc>
                <a:spcPct val="100000"/>
              </a:lnSpc>
              <a:spcBef>
                <a:spcPts val="160"/>
              </a:spcBef>
            </a:pPr>
            <a:r>
              <a:rPr sz="1800" spc="25" dirty="0">
                <a:latin typeface="Verdana"/>
                <a:cs typeface="Verdana"/>
              </a:rPr>
              <a:t>Reduced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dataframe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from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69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predictors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53.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24463" y="1721942"/>
            <a:ext cx="2275840" cy="28575"/>
          </a:xfrm>
          <a:custGeom>
            <a:avLst/>
            <a:gdLst/>
            <a:ahLst/>
            <a:cxnLst/>
            <a:rect l="l" t="t" r="r" b="b"/>
            <a:pathLst>
              <a:path w="2275840" h="28575">
                <a:moveTo>
                  <a:pt x="2275320" y="28574"/>
                </a:moveTo>
                <a:lnTo>
                  <a:pt x="0" y="28574"/>
                </a:lnTo>
                <a:lnTo>
                  <a:pt x="0" y="0"/>
                </a:lnTo>
                <a:lnTo>
                  <a:pt x="2275320" y="0"/>
                </a:lnTo>
                <a:lnTo>
                  <a:pt x="227532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71112" y="2112467"/>
            <a:ext cx="1827530" cy="28575"/>
          </a:xfrm>
          <a:custGeom>
            <a:avLst/>
            <a:gdLst/>
            <a:ahLst/>
            <a:cxnLst/>
            <a:rect l="l" t="t" r="r" b="b"/>
            <a:pathLst>
              <a:path w="1827529" h="28575">
                <a:moveTo>
                  <a:pt x="1827344" y="28574"/>
                </a:moveTo>
                <a:lnTo>
                  <a:pt x="0" y="28574"/>
                </a:lnTo>
                <a:lnTo>
                  <a:pt x="0" y="0"/>
                </a:lnTo>
                <a:lnTo>
                  <a:pt x="1827344" y="0"/>
                </a:lnTo>
                <a:lnTo>
                  <a:pt x="182734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73921" y="1360627"/>
            <a:ext cx="303720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425">
              <a:lnSpc>
                <a:spcPct val="106800"/>
              </a:lnSpc>
              <a:spcBef>
                <a:spcPts val="10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2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105" dirty="0">
                <a:latin typeface="Trebuchet MS"/>
                <a:cs typeface="Trebuchet MS"/>
              </a:rPr>
              <a:t>c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5" dirty="0">
                <a:latin typeface="Trebuchet MS"/>
                <a:cs typeface="Trebuchet MS"/>
              </a:rPr>
              <a:t>S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105" dirty="0">
                <a:latin typeface="Trebuchet MS"/>
                <a:cs typeface="Trebuchet MS"/>
              </a:rPr>
              <a:t>ct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M</a:t>
            </a:r>
            <a:r>
              <a:rPr sz="2400" b="1" spc="-200" dirty="0">
                <a:latin typeface="Trebuchet MS"/>
                <a:cs typeface="Trebuchet MS"/>
              </a:rPr>
              <a:t>o</a:t>
            </a:r>
            <a:r>
              <a:rPr sz="2400" b="1" spc="-190" dirty="0">
                <a:latin typeface="Trebuchet MS"/>
                <a:cs typeface="Trebuchet MS"/>
              </a:rPr>
              <a:t>d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90" dirty="0">
                <a:latin typeface="Trebuchet MS"/>
                <a:cs typeface="Trebuchet MS"/>
              </a:rPr>
              <a:t>: 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spc="-190" dirty="0">
                <a:latin typeface="Trebuchet MS"/>
                <a:cs typeface="Trebuchet MS"/>
              </a:rPr>
              <a:t>p</a:t>
            </a:r>
            <a:r>
              <a:rPr sz="2400" b="1" spc="75" dirty="0">
                <a:latin typeface="Trebuchet MS"/>
                <a:cs typeface="Trebuchet MS"/>
              </a:rPr>
              <a:t>/</a:t>
            </a:r>
            <a:r>
              <a:rPr sz="2400" b="1" spc="-405" dirty="0">
                <a:latin typeface="Trebuchet MS"/>
                <a:cs typeface="Trebuchet MS"/>
              </a:rPr>
              <a:t>T</a:t>
            </a:r>
            <a:r>
              <a:rPr sz="2400" b="1" spc="-110" dirty="0">
                <a:latin typeface="Trebuchet MS"/>
                <a:cs typeface="Trebuchet MS"/>
              </a:rPr>
              <a:t>r</a:t>
            </a:r>
            <a:r>
              <a:rPr sz="2400" b="1" spc="-140" dirty="0">
                <a:latin typeface="Trebuchet MS"/>
                <a:cs typeface="Trebuchet MS"/>
              </a:rPr>
              <a:t>a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0" dirty="0">
                <a:latin typeface="Trebuchet MS"/>
                <a:cs typeface="Trebuchet MS"/>
              </a:rPr>
              <a:t>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210" dirty="0">
                <a:latin typeface="Trebuchet MS"/>
                <a:cs typeface="Trebuchet MS"/>
              </a:rPr>
              <a:t>u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56672" y="1721942"/>
            <a:ext cx="2570480" cy="28575"/>
          </a:xfrm>
          <a:custGeom>
            <a:avLst/>
            <a:gdLst/>
            <a:ahLst/>
            <a:cxnLst/>
            <a:rect l="l" t="t" r="r" b="b"/>
            <a:pathLst>
              <a:path w="2570480" h="28575">
                <a:moveTo>
                  <a:pt x="2570445" y="28574"/>
                </a:moveTo>
                <a:lnTo>
                  <a:pt x="0" y="28574"/>
                </a:lnTo>
                <a:lnTo>
                  <a:pt x="0" y="0"/>
                </a:lnTo>
                <a:lnTo>
                  <a:pt x="2570445" y="0"/>
                </a:lnTo>
                <a:lnTo>
                  <a:pt x="257044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50958" y="2112467"/>
            <a:ext cx="1827530" cy="28575"/>
          </a:xfrm>
          <a:custGeom>
            <a:avLst/>
            <a:gdLst/>
            <a:ahLst/>
            <a:cxnLst/>
            <a:rect l="l" t="t" r="r" b="b"/>
            <a:pathLst>
              <a:path w="1827530" h="28575">
                <a:moveTo>
                  <a:pt x="1827343" y="28574"/>
                </a:moveTo>
                <a:lnTo>
                  <a:pt x="0" y="28574"/>
                </a:lnTo>
                <a:lnTo>
                  <a:pt x="0" y="0"/>
                </a:lnTo>
                <a:lnTo>
                  <a:pt x="1827343" y="0"/>
                </a:lnTo>
                <a:lnTo>
                  <a:pt x="182734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04951" y="1360627"/>
            <a:ext cx="31349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6800"/>
              </a:lnSpc>
              <a:spcBef>
                <a:spcPts val="100"/>
              </a:spcBef>
            </a:pP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2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-2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105" dirty="0">
                <a:latin typeface="Trebuchet MS"/>
                <a:cs typeface="Trebuchet MS"/>
              </a:rPr>
              <a:t>c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190" dirty="0">
                <a:latin typeface="Trebuchet MS"/>
                <a:cs typeface="Trebuchet MS"/>
              </a:rPr>
              <a:t>d</a:t>
            </a:r>
            <a:r>
              <a:rPr sz="2400" b="1" spc="-210" dirty="0">
                <a:latin typeface="Trebuchet MS"/>
                <a:cs typeface="Trebuchet MS"/>
              </a:rPr>
              <a:t>u</a:t>
            </a:r>
            <a:r>
              <a:rPr sz="2400" b="1" spc="-105" dirty="0">
                <a:latin typeface="Trebuchet MS"/>
                <a:cs typeface="Trebuchet MS"/>
              </a:rPr>
              <a:t>c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190" dirty="0">
                <a:latin typeface="Trebuchet MS"/>
                <a:cs typeface="Trebuchet MS"/>
              </a:rPr>
              <a:t>d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100" dirty="0">
                <a:latin typeface="Trebuchet MS"/>
                <a:cs typeface="Trebuchet MS"/>
              </a:rPr>
              <a:t>M</a:t>
            </a:r>
            <a:r>
              <a:rPr sz="2400" b="1" spc="-200" dirty="0">
                <a:latin typeface="Trebuchet MS"/>
                <a:cs typeface="Trebuchet MS"/>
              </a:rPr>
              <a:t>o</a:t>
            </a:r>
            <a:r>
              <a:rPr sz="2400" b="1" spc="-190" dirty="0">
                <a:latin typeface="Trebuchet MS"/>
                <a:cs typeface="Trebuchet MS"/>
              </a:rPr>
              <a:t>d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90" dirty="0">
                <a:latin typeface="Trebuchet MS"/>
                <a:cs typeface="Trebuchet MS"/>
              </a:rPr>
              <a:t>: 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spc="-190" dirty="0">
                <a:latin typeface="Trebuchet MS"/>
                <a:cs typeface="Trebuchet MS"/>
              </a:rPr>
              <a:t>p</a:t>
            </a:r>
            <a:r>
              <a:rPr sz="2400" b="1" spc="75" dirty="0">
                <a:latin typeface="Trebuchet MS"/>
                <a:cs typeface="Trebuchet MS"/>
              </a:rPr>
              <a:t>/</a:t>
            </a:r>
            <a:r>
              <a:rPr sz="2400" b="1" spc="-405" dirty="0">
                <a:latin typeface="Trebuchet MS"/>
                <a:cs typeface="Trebuchet MS"/>
              </a:rPr>
              <a:t>T</a:t>
            </a:r>
            <a:r>
              <a:rPr sz="2400" b="1" spc="-110" dirty="0">
                <a:latin typeface="Trebuchet MS"/>
                <a:cs typeface="Trebuchet MS"/>
              </a:rPr>
              <a:t>r</a:t>
            </a:r>
            <a:r>
              <a:rPr sz="2400" b="1" spc="-140" dirty="0">
                <a:latin typeface="Trebuchet MS"/>
                <a:cs typeface="Trebuchet MS"/>
              </a:rPr>
              <a:t>a</a:t>
            </a:r>
            <a:r>
              <a:rPr sz="2400" b="1" spc="-80" dirty="0">
                <a:latin typeface="Trebuchet MS"/>
                <a:cs typeface="Trebuchet MS"/>
              </a:rPr>
              <a:t>i</a:t>
            </a:r>
            <a:r>
              <a:rPr sz="2400" b="1" spc="-200" dirty="0">
                <a:latin typeface="Trebuchet MS"/>
                <a:cs typeface="Trebuchet MS"/>
              </a:rPr>
              <a:t>n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R</a:t>
            </a:r>
            <a:r>
              <a:rPr sz="2400" b="1" spc="-254" dirty="0">
                <a:latin typeface="Trebuchet MS"/>
                <a:cs typeface="Trebuchet MS"/>
              </a:rPr>
              <a:t>e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r>
              <a:rPr sz="2400" b="1" spc="-210" dirty="0">
                <a:latin typeface="Trebuchet MS"/>
                <a:cs typeface="Trebuchet MS"/>
              </a:rPr>
              <a:t>u</a:t>
            </a:r>
            <a:r>
              <a:rPr sz="2400" b="1" spc="-55" dirty="0">
                <a:latin typeface="Trebuchet MS"/>
                <a:cs typeface="Trebuchet MS"/>
              </a:rPr>
              <a:t>l</a:t>
            </a:r>
            <a:r>
              <a:rPr sz="2400" b="1" spc="-105" dirty="0">
                <a:latin typeface="Trebuchet MS"/>
                <a:cs typeface="Trebuchet MS"/>
              </a:rPr>
              <a:t>t</a:t>
            </a:r>
            <a:r>
              <a:rPr sz="2400" b="1" spc="-2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8421" y="2645382"/>
            <a:ext cx="76200" cy="76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427177" y="2497922"/>
            <a:ext cx="3937635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sz="1800" spc="165" dirty="0">
                <a:latin typeface="Verdana"/>
                <a:cs typeface="Verdana"/>
              </a:rPr>
              <a:t>W</a:t>
            </a:r>
            <a:r>
              <a:rPr sz="1800" spc="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100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spc="-70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-100" dirty="0">
                <a:latin typeface="Verdana"/>
                <a:cs typeface="Verdana"/>
              </a:rPr>
              <a:t>n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spc="-95" dirty="0">
                <a:latin typeface="Verdana"/>
                <a:cs typeface="Verdana"/>
              </a:rPr>
              <a:t>u</a:t>
            </a:r>
            <a:r>
              <a:rPr sz="1800" spc="25" dirty="0">
                <a:latin typeface="Verdana"/>
                <a:cs typeface="Verdana"/>
              </a:rPr>
              <a:t>d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30" dirty="0">
                <a:latin typeface="Verdana"/>
                <a:cs typeface="Verdana"/>
              </a:rPr>
              <a:t>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h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25" dirty="0">
                <a:latin typeface="Verdana"/>
                <a:cs typeface="Verdana"/>
              </a:rPr>
              <a:t>g</a:t>
            </a:r>
            <a:r>
              <a:rPr sz="1800" spc="-95" dirty="0">
                <a:latin typeface="Verdana"/>
                <a:cs typeface="Verdana"/>
              </a:rPr>
              <a:t>h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spc="-70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rr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l</a:t>
            </a:r>
            <a:r>
              <a:rPr sz="1800" spc="-40" dirty="0">
                <a:latin typeface="Verdana"/>
                <a:cs typeface="Verdana"/>
              </a:rPr>
              <a:t>a</a:t>
            </a:r>
            <a:r>
              <a:rPr sz="1800" spc="-60" dirty="0">
                <a:latin typeface="Verdana"/>
                <a:cs typeface="Verdana"/>
              </a:rPr>
              <a:t>t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20" dirty="0">
                <a:latin typeface="Verdana"/>
                <a:cs typeface="Verdana"/>
              </a:rPr>
              <a:t>d  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25" dirty="0">
                <a:latin typeface="Verdana"/>
                <a:cs typeface="Verdana"/>
              </a:rPr>
              <a:t>d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-60" dirty="0">
                <a:latin typeface="Verdana"/>
                <a:cs typeface="Verdana"/>
              </a:rPr>
              <a:t>t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75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w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-60" dirty="0">
                <a:latin typeface="Verdana"/>
                <a:cs typeface="Verdana"/>
              </a:rPr>
              <a:t>t</a:t>
            </a:r>
            <a:r>
              <a:rPr sz="1800" spc="-90" dirty="0">
                <a:latin typeface="Verdana"/>
                <a:cs typeface="Verdana"/>
              </a:rPr>
              <a:t>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s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65" dirty="0">
                <a:latin typeface="Verdana"/>
                <a:cs typeface="Verdana"/>
              </a:rPr>
              <a:t>e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-55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</a:t>
            </a:r>
            <a:r>
              <a:rPr sz="1800" spc="70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-95" dirty="0">
                <a:latin typeface="Verdana"/>
                <a:cs typeface="Verdana"/>
              </a:rPr>
              <a:t>hu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n</a:t>
            </a:r>
            <a:r>
              <a:rPr sz="1800" spc="-22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2644" y="806131"/>
            <a:ext cx="4749165" cy="47625"/>
          </a:xfrm>
          <a:custGeom>
            <a:avLst/>
            <a:gdLst/>
            <a:ahLst/>
            <a:cxnLst/>
            <a:rect l="l" t="t" r="r" b="b"/>
            <a:pathLst>
              <a:path w="4749165" h="47625">
                <a:moveTo>
                  <a:pt x="4748923" y="0"/>
                </a:moveTo>
                <a:lnTo>
                  <a:pt x="1784565" y="0"/>
                </a:lnTo>
                <a:lnTo>
                  <a:pt x="0" y="0"/>
                </a:lnTo>
                <a:lnTo>
                  <a:pt x="0" y="47625"/>
                </a:lnTo>
                <a:lnTo>
                  <a:pt x="1784565" y="47625"/>
                </a:lnTo>
                <a:lnTo>
                  <a:pt x="4748923" y="47625"/>
                </a:lnTo>
                <a:lnTo>
                  <a:pt x="4748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31008" y="269551"/>
            <a:ext cx="55232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u="heavy" spc="-4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3900" u="heavy" spc="-3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3900" spc="-5" dirty="0">
                <a:latin typeface="Trebuchet MS"/>
                <a:cs typeface="Trebuchet MS"/>
              </a:rPr>
              <a:t>g</a:t>
            </a:r>
            <a:r>
              <a:rPr sz="3900" spc="-130" dirty="0">
                <a:latin typeface="Trebuchet MS"/>
                <a:cs typeface="Trebuchet MS"/>
              </a:rPr>
              <a:t>i</a:t>
            </a:r>
            <a:r>
              <a:rPr sz="3900" spc="-30" dirty="0">
                <a:latin typeface="Trebuchet MS"/>
                <a:cs typeface="Trebuchet MS"/>
              </a:rPr>
              <a:t>s</a:t>
            </a:r>
            <a:r>
              <a:rPr sz="3900" spc="-170" dirty="0">
                <a:latin typeface="Trebuchet MS"/>
                <a:cs typeface="Trebuchet MS"/>
              </a:rPr>
              <a:t>t</a:t>
            </a:r>
            <a:r>
              <a:rPr sz="3900" spc="-130" dirty="0">
                <a:latin typeface="Trebuchet MS"/>
                <a:cs typeface="Trebuchet MS"/>
              </a:rPr>
              <a:t>i</a:t>
            </a:r>
            <a:r>
              <a:rPr sz="3900" spc="-175" dirty="0">
                <a:latin typeface="Trebuchet MS"/>
                <a:cs typeface="Trebuchet MS"/>
              </a:rPr>
              <a:t>c</a:t>
            </a:r>
            <a:r>
              <a:rPr sz="3900" spc="-180" dirty="0">
                <a:latin typeface="Trebuchet MS"/>
                <a:cs typeface="Trebuchet MS"/>
              </a:rPr>
              <a:t> </a:t>
            </a:r>
            <a:r>
              <a:rPr sz="3900" spc="-45" dirty="0">
                <a:latin typeface="Trebuchet MS"/>
                <a:cs typeface="Trebuchet MS"/>
              </a:rPr>
              <a:t>R</a:t>
            </a:r>
            <a:r>
              <a:rPr sz="3900" spc="-409" dirty="0">
                <a:latin typeface="Trebuchet MS"/>
                <a:cs typeface="Trebuchet MS"/>
              </a:rPr>
              <a:t>e</a:t>
            </a:r>
            <a:r>
              <a:rPr sz="3900" spc="-5" dirty="0">
                <a:latin typeface="Trebuchet MS"/>
                <a:cs typeface="Trebuchet MS"/>
              </a:rPr>
              <a:t>g</a:t>
            </a:r>
            <a:r>
              <a:rPr sz="3900" spc="-175" dirty="0">
                <a:latin typeface="Trebuchet MS"/>
                <a:cs typeface="Trebuchet MS"/>
              </a:rPr>
              <a:t>r</a:t>
            </a:r>
            <a:r>
              <a:rPr sz="3900" spc="-409" dirty="0">
                <a:latin typeface="Trebuchet MS"/>
                <a:cs typeface="Trebuchet MS"/>
              </a:rPr>
              <a:t>e</a:t>
            </a:r>
            <a:r>
              <a:rPr sz="3900" spc="-30" dirty="0">
                <a:latin typeface="Trebuchet MS"/>
                <a:cs typeface="Trebuchet MS"/>
              </a:rPr>
              <a:t>ss</a:t>
            </a:r>
            <a:r>
              <a:rPr sz="3900" spc="-130" dirty="0">
                <a:latin typeface="Trebuchet MS"/>
                <a:cs typeface="Trebuchet MS"/>
              </a:rPr>
              <a:t>i</a:t>
            </a:r>
            <a:r>
              <a:rPr sz="3900" spc="-325" dirty="0">
                <a:latin typeface="Trebuchet MS"/>
                <a:cs typeface="Trebuchet MS"/>
              </a:rPr>
              <a:t>on</a:t>
            </a:r>
            <a:r>
              <a:rPr sz="3900" spc="-180" dirty="0">
                <a:latin typeface="Trebuchet MS"/>
                <a:cs typeface="Trebuchet MS"/>
              </a:rPr>
              <a:t> </a:t>
            </a:r>
            <a:r>
              <a:rPr sz="3900" spc="-165" dirty="0">
                <a:latin typeface="Trebuchet MS"/>
                <a:cs typeface="Trebuchet MS"/>
              </a:rPr>
              <a:t>M</a:t>
            </a:r>
            <a:r>
              <a:rPr sz="3900" spc="-325" dirty="0">
                <a:latin typeface="Trebuchet MS"/>
                <a:cs typeface="Trebuchet MS"/>
              </a:rPr>
              <a:t>o</a:t>
            </a:r>
            <a:r>
              <a:rPr sz="3900" spc="-305" dirty="0">
                <a:latin typeface="Trebuchet MS"/>
                <a:cs typeface="Trebuchet MS"/>
              </a:rPr>
              <a:t>d</a:t>
            </a:r>
            <a:r>
              <a:rPr sz="3900" spc="-409" dirty="0">
                <a:latin typeface="Trebuchet MS"/>
                <a:cs typeface="Trebuchet MS"/>
              </a:rPr>
              <a:t>e</a:t>
            </a:r>
            <a:r>
              <a:rPr sz="3900" spc="-85" dirty="0">
                <a:latin typeface="Trebuchet MS"/>
                <a:cs typeface="Trebuchet MS"/>
              </a:rPr>
              <a:t>l</a:t>
            </a:r>
            <a:r>
              <a:rPr sz="3900" spc="-30" dirty="0">
                <a:latin typeface="Trebuchet MS"/>
                <a:cs typeface="Trebuchet MS"/>
              </a:rPr>
              <a:t>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662099" y="9004351"/>
            <a:ext cx="3220720" cy="821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b="1" spc="40" dirty="0">
                <a:latin typeface="Tahoma"/>
                <a:cs typeface="Tahoma"/>
              </a:rPr>
              <a:t>Processing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steps</a:t>
            </a:r>
            <a:endParaRPr sz="1600">
              <a:latin typeface="Tahoma"/>
              <a:cs typeface="Tahoma"/>
            </a:endParaRPr>
          </a:p>
          <a:p>
            <a:pPr marL="12065" marR="5080" algn="ctr">
              <a:lnSpc>
                <a:spcPct val="108800"/>
              </a:lnSpc>
            </a:pPr>
            <a:r>
              <a:rPr sz="1600" spc="-5" dirty="0">
                <a:latin typeface="Verdana"/>
                <a:cs typeface="Verdana"/>
              </a:rPr>
              <a:t>S</a:t>
            </a:r>
            <a:r>
              <a:rPr sz="1600" spc="105" dirty="0">
                <a:latin typeface="Verdana"/>
                <a:cs typeface="Verdana"/>
              </a:rPr>
              <a:t>M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4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h</a:t>
            </a:r>
            <a:r>
              <a:rPr sz="1600" spc="-60" dirty="0">
                <a:latin typeface="Verdana"/>
                <a:cs typeface="Verdana"/>
              </a:rPr>
              <a:t>y</a:t>
            </a:r>
            <a:r>
              <a:rPr sz="1600" spc="25" dirty="0">
                <a:latin typeface="Verdana"/>
                <a:cs typeface="Verdana"/>
              </a:rPr>
              <a:t>p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100" dirty="0">
                <a:latin typeface="Verdana"/>
                <a:cs typeface="Verdana"/>
              </a:rPr>
              <a:t>r</a:t>
            </a:r>
            <a:r>
              <a:rPr sz="1600" spc="25" dirty="0">
                <a:latin typeface="Verdana"/>
                <a:cs typeface="Verdana"/>
              </a:rPr>
              <a:t>p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00" dirty="0">
                <a:latin typeface="Verdana"/>
                <a:cs typeface="Verdana"/>
              </a:rPr>
              <a:t>r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00" dirty="0">
                <a:latin typeface="Verdana"/>
                <a:cs typeface="Verdana"/>
              </a:rPr>
              <a:t>m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95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-80" dirty="0">
                <a:latin typeface="Verdana"/>
                <a:cs typeface="Verdana"/>
              </a:rPr>
              <a:t>u</a:t>
            </a:r>
            <a:r>
              <a:rPr sz="1600" spc="-85" dirty="0">
                <a:latin typeface="Verdana"/>
                <a:cs typeface="Verdana"/>
              </a:rPr>
              <a:t>n</a:t>
            </a:r>
            <a:r>
              <a:rPr sz="1600" spc="-75" dirty="0">
                <a:latin typeface="Verdana"/>
                <a:cs typeface="Verdana"/>
              </a:rPr>
              <a:t>i</a:t>
            </a:r>
            <a:r>
              <a:rPr sz="1600" spc="-85" dirty="0">
                <a:latin typeface="Verdana"/>
                <a:cs typeface="Verdana"/>
              </a:rPr>
              <a:t>n</a:t>
            </a:r>
            <a:r>
              <a:rPr sz="1600" spc="30" dirty="0">
                <a:latin typeface="Verdana"/>
                <a:cs typeface="Verdana"/>
              </a:rPr>
              <a:t>g</a:t>
            </a:r>
            <a:r>
              <a:rPr sz="1600" spc="-140" dirty="0">
                <a:latin typeface="Verdana"/>
                <a:cs typeface="Verdana"/>
              </a:rPr>
              <a:t>,  </a:t>
            </a:r>
            <a:r>
              <a:rPr sz="1600" spc="-25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feature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selection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7608" y="9004351"/>
            <a:ext cx="3220720" cy="821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b="1" spc="40" dirty="0">
                <a:latin typeface="Tahoma"/>
                <a:cs typeface="Tahoma"/>
              </a:rPr>
              <a:t>Processing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55" dirty="0">
                <a:latin typeface="Tahoma"/>
                <a:cs typeface="Tahoma"/>
              </a:rPr>
              <a:t>steps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08800"/>
              </a:lnSpc>
            </a:pPr>
            <a:r>
              <a:rPr sz="1600" spc="-5" dirty="0">
                <a:latin typeface="Verdana"/>
                <a:cs typeface="Verdana"/>
              </a:rPr>
              <a:t>S</a:t>
            </a:r>
            <a:r>
              <a:rPr sz="1600" spc="105" dirty="0">
                <a:latin typeface="Verdana"/>
                <a:cs typeface="Verdana"/>
              </a:rPr>
              <a:t>M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4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h</a:t>
            </a:r>
            <a:r>
              <a:rPr sz="1600" spc="-60" dirty="0">
                <a:latin typeface="Verdana"/>
                <a:cs typeface="Verdana"/>
              </a:rPr>
              <a:t>y</a:t>
            </a:r>
            <a:r>
              <a:rPr sz="1600" spc="25" dirty="0">
                <a:latin typeface="Verdana"/>
                <a:cs typeface="Verdana"/>
              </a:rPr>
              <a:t>p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100" dirty="0">
                <a:latin typeface="Verdana"/>
                <a:cs typeface="Verdana"/>
              </a:rPr>
              <a:t>r</a:t>
            </a:r>
            <a:r>
              <a:rPr sz="1600" spc="25" dirty="0">
                <a:latin typeface="Verdana"/>
                <a:cs typeface="Verdana"/>
              </a:rPr>
              <a:t>p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00" dirty="0">
                <a:latin typeface="Verdana"/>
                <a:cs typeface="Verdana"/>
              </a:rPr>
              <a:t>r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-100" dirty="0">
                <a:latin typeface="Verdana"/>
                <a:cs typeface="Verdana"/>
              </a:rPr>
              <a:t>m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65" dirty="0">
                <a:latin typeface="Verdana"/>
                <a:cs typeface="Verdana"/>
              </a:rPr>
              <a:t>e</a:t>
            </a:r>
            <a:r>
              <a:rPr sz="1600" spc="-95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-80" dirty="0">
                <a:latin typeface="Verdana"/>
                <a:cs typeface="Verdana"/>
              </a:rPr>
              <a:t>u</a:t>
            </a:r>
            <a:r>
              <a:rPr sz="1600" spc="-85" dirty="0">
                <a:latin typeface="Verdana"/>
                <a:cs typeface="Verdana"/>
              </a:rPr>
              <a:t>n</a:t>
            </a:r>
            <a:r>
              <a:rPr sz="1600" spc="-75" dirty="0">
                <a:latin typeface="Verdana"/>
                <a:cs typeface="Verdana"/>
              </a:rPr>
              <a:t>i</a:t>
            </a:r>
            <a:r>
              <a:rPr sz="1600" spc="-85" dirty="0">
                <a:latin typeface="Verdana"/>
                <a:cs typeface="Verdana"/>
              </a:rPr>
              <a:t>n</a:t>
            </a:r>
            <a:r>
              <a:rPr sz="1600" spc="30" dirty="0">
                <a:latin typeface="Verdana"/>
                <a:cs typeface="Verdana"/>
              </a:rPr>
              <a:t>g</a:t>
            </a:r>
            <a:r>
              <a:rPr sz="1600" spc="-140" dirty="0">
                <a:latin typeface="Verdana"/>
                <a:cs typeface="Verdana"/>
              </a:rPr>
              <a:t>,  </a:t>
            </a:r>
            <a:r>
              <a:rPr sz="1600" spc="-25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OneHotEncoding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5816" y="9004351"/>
            <a:ext cx="3554095" cy="82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8800"/>
              </a:lnSpc>
              <a:spcBef>
                <a:spcPts val="95"/>
              </a:spcBef>
            </a:pPr>
            <a:r>
              <a:rPr sz="1600" b="1" spc="40" dirty="0">
                <a:latin typeface="Tahoma"/>
                <a:cs typeface="Tahoma"/>
              </a:rPr>
              <a:t>Processing </a:t>
            </a:r>
            <a:r>
              <a:rPr sz="1600" b="1" spc="55" dirty="0">
                <a:latin typeface="Tahoma"/>
                <a:cs typeface="Tahoma"/>
              </a:rPr>
              <a:t>steps </a:t>
            </a:r>
            <a:r>
              <a:rPr sz="1600" b="1" spc="60" dirty="0">
                <a:latin typeface="Tahoma"/>
                <a:cs typeface="Tahoma"/>
              </a:rPr>
              <a:t> </a:t>
            </a:r>
            <a:r>
              <a:rPr sz="1600" spc="15" dirty="0">
                <a:latin typeface="Verdana"/>
                <a:cs typeface="Verdana"/>
              </a:rPr>
              <a:t>SelectFromModel,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hyperparameter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tuning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817" y="3625388"/>
            <a:ext cx="6867524" cy="33233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9960" y="1910721"/>
            <a:ext cx="6134372" cy="79835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981751" y="796302"/>
            <a:ext cx="7489825" cy="47625"/>
          </a:xfrm>
          <a:custGeom>
            <a:avLst/>
            <a:gdLst/>
            <a:ahLst/>
            <a:cxnLst/>
            <a:rect l="l" t="t" r="r" b="b"/>
            <a:pathLst>
              <a:path w="7489825" h="47625">
                <a:moveTo>
                  <a:pt x="7489444" y="0"/>
                </a:moveTo>
                <a:lnTo>
                  <a:pt x="1784565" y="0"/>
                </a:lnTo>
                <a:lnTo>
                  <a:pt x="0" y="0"/>
                </a:lnTo>
                <a:lnTo>
                  <a:pt x="0" y="47625"/>
                </a:lnTo>
                <a:lnTo>
                  <a:pt x="1784565" y="47625"/>
                </a:lnTo>
                <a:lnTo>
                  <a:pt x="7489444" y="47625"/>
                </a:lnTo>
                <a:lnTo>
                  <a:pt x="7489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0117" y="259715"/>
            <a:ext cx="82638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u="heavy" spc="-505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900" u="heavy" spc="-525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3900" spc="-505" dirty="0"/>
              <a:t>g</a:t>
            </a:r>
            <a:r>
              <a:rPr sz="3900" spc="-145" dirty="0"/>
              <a:t>i</a:t>
            </a:r>
            <a:r>
              <a:rPr sz="3900" spc="-355" dirty="0"/>
              <a:t>s</a:t>
            </a:r>
            <a:r>
              <a:rPr sz="3900" spc="-240" dirty="0"/>
              <a:t>t</a:t>
            </a:r>
            <a:r>
              <a:rPr sz="3900" spc="-145" dirty="0"/>
              <a:t>i</a:t>
            </a:r>
            <a:r>
              <a:rPr sz="3900" spc="-235" dirty="0"/>
              <a:t>c</a:t>
            </a:r>
            <a:r>
              <a:rPr sz="3900" spc="-145" dirty="0"/>
              <a:t> </a:t>
            </a:r>
            <a:r>
              <a:rPr sz="3900" spc="-495" dirty="0"/>
              <a:t>R</a:t>
            </a:r>
            <a:r>
              <a:rPr sz="3900" spc="-484" dirty="0"/>
              <a:t>e</a:t>
            </a:r>
            <a:r>
              <a:rPr sz="3900" spc="-505" dirty="0"/>
              <a:t>g</a:t>
            </a:r>
            <a:r>
              <a:rPr sz="3900" spc="-200" dirty="0"/>
              <a:t>r</a:t>
            </a:r>
            <a:r>
              <a:rPr sz="3900" spc="-484" dirty="0"/>
              <a:t>e</a:t>
            </a:r>
            <a:r>
              <a:rPr sz="3900" spc="-355" dirty="0"/>
              <a:t>ss</a:t>
            </a:r>
            <a:r>
              <a:rPr sz="3900" spc="-145" dirty="0"/>
              <a:t>i</a:t>
            </a:r>
            <a:r>
              <a:rPr sz="3900" spc="-525" dirty="0"/>
              <a:t>o</a:t>
            </a:r>
            <a:r>
              <a:rPr sz="3900" spc="-520" dirty="0"/>
              <a:t>n</a:t>
            </a:r>
            <a:r>
              <a:rPr sz="3900" spc="-145" dirty="0"/>
              <a:t> </a:t>
            </a:r>
            <a:r>
              <a:rPr sz="3900" spc="-740" dirty="0"/>
              <a:t>M</a:t>
            </a:r>
            <a:r>
              <a:rPr sz="3900" spc="-525" dirty="0"/>
              <a:t>o</a:t>
            </a:r>
            <a:r>
              <a:rPr sz="3900" spc="-495" dirty="0"/>
              <a:t>d</a:t>
            </a:r>
            <a:r>
              <a:rPr sz="3900" spc="-484" dirty="0"/>
              <a:t>e</a:t>
            </a:r>
            <a:r>
              <a:rPr sz="3900" spc="-110" dirty="0"/>
              <a:t>l</a:t>
            </a:r>
            <a:r>
              <a:rPr sz="3900" spc="-355" dirty="0"/>
              <a:t>s</a:t>
            </a:r>
            <a:r>
              <a:rPr sz="3900" spc="-335" dirty="0"/>
              <a:t>:</a:t>
            </a:r>
            <a:r>
              <a:rPr sz="3900" spc="-145" dirty="0"/>
              <a:t> </a:t>
            </a:r>
            <a:r>
              <a:rPr sz="3900" spc="-655" dirty="0"/>
              <a:t>T</a:t>
            </a:r>
            <a:r>
              <a:rPr sz="3900" spc="-484" dirty="0"/>
              <a:t>e</a:t>
            </a:r>
            <a:r>
              <a:rPr sz="3900" spc="-355" dirty="0"/>
              <a:t>s</a:t>
            </a:r>
            <a:r>
              <a:rPr sz="3900" spc="-240" dirty="0"/>
              <a:t>t</a:t>
            </a:r>
            <a:r>
              <a:rPr sz="3900" spc="-145" dirty="0"/>
              <a:t> </a:t>
            </a:r>
            <a:r>
              <a:rPr sz="3900" spc="-495" dirty="0"/>
              <a:t>R</a:t>
            </a:r>
            <a:r>
              <a:rPr sz="3900" spc="-484" dirty="0"/>
              <a:t>e</a:t>
            </a:r>
            <a:r>
              <a:rPr sz="3900" spc="-355" dirty="0"/>
              <a:t>s</a:t>
            </a:r>
            <a:r>
              <a:rPr sz="3900" spc="-535" dirty="0"/>
              <a:t>u</a:t>
            </a:r>
            <a:r>
              <a:rPr sz="3900" spc="-110" dirty="0"/>
              <a:t>l</a:t>
            </a:r>
            <a:r>
              <a:rPr sz="3900" spc="-240" dirty="0"/>
              <a:t>t</a:t>
            </a:r>
            <a:r>
              <a:rPr sz="3900" spc="-355" dirty="0"/>
              <a:t>s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2170754" y="1236855"/>
            <a:ext cx="267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latin typeface="Tahoma"/>
                <a:cs typeface="Tahoma"/>
              </a:rPr>
              <a:t>Test</a:t>
            </a:r>
            <a:r>
              <a:rPr sz="3200" b="1" spc="-155" dirty="0">
                <a:latin typeface="Tahoma"/>
                <a:cs typeface="Tahoma"/>
              </a:rPr>
              <a:t> </a:t>
            </a:r>
            <a:r>
              <a:rPr sz="3200" b="1" spc="-30" dirty="0">
                <a:latin typeface="Tahoma"/>
                <a:cs typeface="Tahoma"/>
              </a:rPr>
              <a:t>Results: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3137" y="2625788"/>
            <a:ext cx="2770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latin typeface="Tahoma"/>
                <a:cs typeface="Tahoma"/>
              </a:rPr>
              <a:t>Train</a:t>
            </a:r>
            <a:r>
              <a:rPr sz="3200" b="1" spc="-135" dirty="0">
                <a:latin typeface="Tahoma"/>
                <a:cs typeface="Tahoma"/>
              </a:rPr>
              <a:t> </a:t>
            </a:r>
            <a:r>
              <a:rPr sz="3200" b="1" spc="-30" dirty="0">
                <a:latin typeface="Tahoma"/>
                <a:cs typeface="Tahoma"/>
              </a:rPr>
              <a:t>Results: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1909" y="3083867"/>
            <a:ext cx="611505" cy="388620"/>
          </a:xfrm>
          <a:custGeom>
            <a:avLst/>
            <a:gdLst/>
            <a:ahLst/>
            <a:cxnLst/>
            <a:rect l="l" t="t" r="r" b="b"/>
            <a:pathLst>
              <a:path w="611505" h="388620">
                <a:moveTo>
                  <a:pt x="109846" y="388171"/>
                </a:moveTo>
                <a:lnTo>
                  <a:pt x="67041" y="386548"/>
                </a:lnTo>
                <a:lnTo>
                  <a:pt x="34528" y="371802"/>
                </a:lnTo>
                <a:lnTo>
                  <a:pt x="5744" y="296078"/>
                </a:lnTo>
                <a:lnTo>
                  <a:pt x="0" y="179635"/>
                </a:lnTo>
                <a:lnTo>
                  <a:pt x="5328" y="72836"/>
                </a:lnTo>
                <a:lnTo>
                  <a:pt x="9763" y="26044"/>
                </a:lnTo>
                <a:lnTo>
                  <a:pt x="98329" y="22443"/>
                </a:lnTo>
                <a:lnTo>
                  <a:pt x="177667" y="18107"/>
                </a:lnTo>
                <a:lnTo>
                  <a:pt x="412670" y="1756"/>
                </a:lnTo>
                <a:lnTo>
                  <a:pt x="453313" y="0"/>
                </a:lnTo>
                <a:lnTo>
                  <a:pt x="487706" y="9"/>
                </a:lnTo>
                <a:lnTo>
                  <a:pt x="539723" y="6994"/>
                </a:lnTo>
                <a:lnTo>
                  <a:pt x="590427" y="54804"/>
                </a:lnTo>
                <a:lnTo>
                  <a:pt x="602962" y="96098"/>
                </a:lnTo>
                <a:lnTo>
                  <a:pt x="610362" y="145674"/>
                </a:lnTo>
                <a:lnTo>
                  <a:pt x="611295" y="167109"/>
                </a:lnTo>
                <a:lnTo>
                  <a:pt x="611295" y="227296"/>
                </a:lnTo>
                <a:lnTo>
                  <a:pt x="610027" y="252663"/>
                </a:lnTo>
                <a:lnTo>
                  <a:pt x="602426" y="301570"/>
                </a:lnTo>
                <a:lnTo>
                  <a:pt x="589958" y="341748"/>
                </a:lnTo>
                <a:lnTo>
                  <a:pt x="580552" y="356562"/>
                </a:lnTo>
                <a:lnTo>
                  <a:pt x="313610" y="356562"/>
                </a:lnTo>
                <a:lnTo>
                  <a:pt x="264825" y="360866"/>
                </a:lnTo>
                <a:lnTo>
                  <a:pt x="212257" y="370673"/>
                </a:lnTo>
                <a:lnTo>
                  <a:pt x="159424" y="381327"/>
                </a:lnTo>
                <a:lnTo>
                  <a:pt x="109846" y="388171"/>
                </a:lnTo>
                <a:close/>
              </a:path>
              <a:path w="611505" h="388620">
                <a:moveTo>
                  <a:pt x="504463" y="385207"/>
                </a:moveTo>
                <a:lnTo>
                  <a:pt x="458866" y="379184"/>
                </a:lnTo>
                <a:lnTo>
                  <a:pt x="409777" y="369509"/>
                </a:lnTo>
                <a:lnTo>
                  <a:pt x="360318" y="360522"/>
                </a:lnTo>
                <a:lnTo>
                  <a:pt x="313610" y="356562"/>
                </a:lnTo>
                <a:lnTo>
                  <a:pt x="580552" y="356562"/>
                </a:lnTo>
                <a:lnTo>
                  <a:pt x="572690" y="368944"/>
                </a:lnTo>
                <a:lnTo>
                  <a:pt x="543445" y="383241"/>
                </a:lnTo>
                <a:lnTo>
                  <a:pt x="504463" y="385207"/>
                </a:lnTo>
                <a:close/>
              </a:path>
            </a:pathLst>
          </a:custGeom>
          <a:solidFill>
            <a:srgbClr val="FFF133">
              <a:alpha val="3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22554" y="5857887"/>
            <a:ext cx="851535" cy="376555"/>
          </a:xfrm>
          <a:custGeom>
            <a:avLst/>
            <a:gdLst/>
            <a:ahLst/>
            <a:cxnLst/>
            <a:rect l="l" t="t" r="r" b="b"/>
            <a:pathLst>
              <a:path w="851534" h="376554">
                <a:moveTo>
                  <a:pt x="835050" y="34874"/>
                </a:moveTo>
                <a:lnTo>
                  <a:pt x="834072" y="24993"/>
                </a:lnTo>
                <a:lnTo>
                  <a:pt x="831875" y="16243"/>
                </a:lnTo>
                <a:lnTo>
                  <a:pt x="830630" y="12382"/>
                </a:lnTo>
                <a:lnTo>
                  <a:pt x="832269" y="28917"/>
                </a:lnTo>
                <a:lnTo>
                  <a:pt x="833564" y="39001"/>
                </a:lnTo>
                <a:lnTo>
                  <a:pt x="835050" y="34874"/>
                </a:lnTo>
                <a:close/>
              </a:path>
              <a:path w="851534" h="376554">
                <a:moveTo>
                  <a:pt x="851027" y="266890"/>
                </a:moveTo>
                <a:lnTo>
                  <a:pt x="849934" y="200723"/>
                </a:lnTo>
                <a:lnTo>
                  <a:pt x="844651" y="132638"/>
                </a:lnTo>
                <a:lnTo>
                  <a:pt x="837844" y="72186"/>
                </a:lnTo>
                <a:lnTo>
                  <a:pt x="833564" y="39001"/>
                </a:lnTo>
                <a:lnTo>
                  <a:pt x="832535" y="41910"/>
                </a:lnTo>
                <a:lnTo>
                  <a:pt x="827087" y="44335"/>
                </a:lnTo>
                <a:lnTo>
                  <a:pt x="817613" y="44780"/>
                </a:lnTo>
                <a:lnTo>
                  <a:pt x="803122" y="43535"/>
                </a:lnTo>
                <a:lnTo>
                  <a:pt x="719975" y="32435"/>
                </a:lnTo>
                <a:lnTo>
                  <a:pt x="675805" y="27216"/>
                </a:lnTo>
                <a:lnTo>
                  <a:pt x="621804" y="21729"/>
                </a:lnTo>
                <a:lnTo>
                  <a:pt x="557009" y="16243"/>
                </a:lnTo>
                <a:lnTo>
                  <a:pt x="480453" y="11049"/>
                </a:lnTo>
                <a:lnTo>
                  <a:pt x="391160" y="6413"/>
                </a:lnTo>
                <a:lnTo>
                  <a:pt x="288175" y="2628"/>
                </a:lnTo>
                <a:lnTo>
                  <a:pt x="170548" y="0"/>
                </a:lnTo>
                <a:lnTo>
                  <a:pt x="170434" y="558"/>
                </a:lnTo>
                <a:lnTo>
                  <a:pt x="160096" y="520"/>
                </a:lnTo>
                <a:lnTo>
                  <a:pt x="120396" y="7810"/>
                </a:lnTo>
                <a:lnTo>
                  <a:pt x="81800" y="25222"/>
                </a:lnTo>
                <a:lnTo>
                  <a:pt x="49695" y="50596"/>
                </a:lnTo>
                <a:lnTo>
                  <a:pt x="24091" y="83223"/>
                </a:lnTo>
                <a:lnTo>
                  <a:pt x="7416" y="120307"/>
                </a:lnTo>
                <a:lnTo>
                  <a:pt x="0" y="161505"/>
                </a:lnTo>
                <a:lnTo>
                  <a:pt x="50" y="181927"/>
                </a:lnTo>
                <a:lnTo>
                  <a:pt x="7302" y="222402"/>
                </a:lnTo>
                <a:lnTo>
                  <a:pt x="23863" y="260032"/>
                </a:lnTo>
                <a:lnTo>
                  <a:pt x="49695" y="292646"/>
                </a:lnTo>
                <a:lnTo>
                  <a:pt x="81965" y="318135"/>
                </a:lnTo>
                <a:lnTo>
                  <a:pt x="120065" y="335153"/>
                </a:lnTo>
                <a:lnTo>
                  <a:pt x="161023" y="342900"/>
                </a:lnTo>
                <a:lnTo>
                  <a:pt x="169303" y="342912"/>
                </a:lnTo>
                <a:lnTo>
                  <a:pt x="170548" y="346710"/>
                </a:lnTo>
                <a:lnTo>
                  <a:pt x="197548" y="363651"/>
                </a:lnTo>
                <a:lnTo>
                  <a:pt x="234315" y="373100"/>
                </a:lnTo>
                <a:lnTo>
                  <a:pt x="278790" y="376428"/>
                </a:lnTo>
                <a:lnTo>
                  <a:pt x="328904" y="374992"/>
                </a:lnTo>
                <a:lnTo>
                  <a:pt x="382587" y="370154"/>
                </a:lnTo>
                <a:lnTo>
                  <a:pt x="437794" y="363296"/>
                </a:lnTo>
                <a:lnTo>
                  <a:pt x="544499" y="348957"/>
                </a:lnTo>
                <a:lnTo>
                  <a:pt x="591870" y="344208"/>
                </a:lnTo>
                <a:lnTo>
                  <a:pt x="632510" y="342900"/>
                </a:lnTo>
                <a:lnTo>
                  <a:pt x="691845" y="350583"/>
                </a:lnTo>
                <a:lnTo>
                  <a:pt x="747166" y="363016"/>
                </a:lnTo>
                <a:lnTo>
                  <a:pt x="794448" y="368477"/>
                </a:lnTo>
                <a:lnTo>
                  <a:pt x="829678" y="355282"/>
                </a:lnTo>
                <a:lnTo>
                  <a:pt x="835367" y="342900"/>
                </a:lnTo>
                <a:lnTo>
                  <a:pt x="845172" y="321589"/>
                </a:lnTo>
                <a:lnTo>
                  <a:pt x="851027" y="266890"/>
                </a:lnTo>
                <a:close/>
              </a:path>
            </a:pathLst>
          </a:custGeom>
          <a:solidFill>
            <a:srgbClr val="FFF133">
              <a:alpha val="3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73989" y="8597823"/>
            <a:ext cx="873760" cy="413384"/>
          </a:xfrm>
          <a:custGeom>
            <a:avLst/>
            <a:gdLst/>
            <a:ahLst/>
            <a:cxnLst/>
            <a:rect l="l" t="t" r="r" b="b"/>
            <a:pathLst>
              <a:path w="873759" h="413384">
                <a:moveTo>
                  <a:pt x="873264" y="171488"/>
                </a:moveTo>
                <a:lnTo>
                  <a:pt x="861733" y="89001"/>
                </a:lnTo>
                <a:lnTo>
                  <a:pt x="847344" y="49098"/>
                </a:lnTo>
                <a:lnTo>
                  <a:pt x="812165" y="10909"/>
                </a:lnTo>
                <a:lnTo>
                  <a:pt x="767892" y="698"/>
                </a:lnTo>
                <a:lnTo>
                  <a:pt x="738974" y="0"/>
                </a:lnTo>
                <a:lnTo>
                  <a:pt x="705358" y="1638"/>
                </a:lnTo>
                <a:lnTo>
                  <a:pt x="666927" y="5130"/>
                </a:lnTo>
                <a:lnTo>
                  <a:pt x="462622" y="28613"/>
                </a:lnTo>
                <a:lnTo>
                  <a:pt x="398284" y="34556"/>
                </a:lnTo>
                <a:lnTo>
                  <a:pt x="328396" y="39598"/>
                </a:lnTo>
                <a:lnTo>
                  <a:pt x="252844" y="43294"/>
                </a:lnTo>
                <a:lnTo>
                  <a:pt x="171475" y="45173"/>
                </a:lnTo>
                <a:lnTo>
                  <a:pt x="171373" y="45732"/>
                </a:lnTo>
                <a:lnTo>
                  <a:pt x="120535" y="52971"/>
                </a:lnTo>
                <a:lnTo>
                  <a:pt x="82588" y="69989"/>
                </a:lnTo>
                <a:lnTo>
                  <a:pt x="50495" y="94970"/>
                </a:lnTo>
                <a:lnTo>
                  <a:pt x="24638" y="128244"/>
                </a:lnTo>
                <a:lnTo>
                  <a:pt x="7797" y="165074"/>
                </a:lnTo>
                <a:lnTo>
                  <a:pt x="0" y="206540"/>
                </a:lnTo>
                <a:lnTo>
                  <a:pt x="38" y="227088"/>
                </a:lnTo>
                <a:lnTo>
                  <a:pt x="7772" y="267576"/>
                </a:lnTo>
                <a:lnTo>
                  <a:pt x="24803" y="305193"/>
                </a:lnTo>
                <a:lnTo>
                  <a:pt x="50279" y="337820"/>
                </a:lnTo>
                <a:lnTo>
                  <a:pt x="82905" y="363296"/>
                </a:lnTo>
                <a:lnTo>
                  <a:pt x="120523" y="379971"/>
                </a:lnTo>
                <a:lnTo>
                  <a:pt x="161010" y="388061"/>
                </a:lnTo>
                <a:lnTo>
                  <a:pt x="170281" y="387896"/>
                </a:lnTo>
                <a:lnTo>
                  <a:pt x="171475" y="391883"/>
                </a:lnTo>
                <a:lnTo>
                  <a:pt x="201930" y="408393"/>
                </a:lnTo>
                <a:lnTo>
                  <a:pt x="242709" y="412902"/>
                </a:lnTo>
                <a:lnTo>
                  <a:pt x="290779" y="409257"/>
                </a:lnTo>
                <a:lnTo>
                  <a:pt x="396773" y="392976"/>
                </a:lnTo>
                <a:lnTo>
                  <a:pt x="448652" y="388073"/>
                </a:lnTo>
                <a:lnTo>
                  <a:pt x="496608" y="388378"/>
                </a:lnTo>
                <a:lnTo>
                  <a:pt x="550037" y="391579"/>
                </a:lnTo>
                <a:lnTo>
                  <a:pt x="606247" y="395770"/>
                </a:lnTo>
                <a:lnTo>
                  <a:pt x="662495" y="399021"/>
                </a:lnTo>
                <a:lnTo>
                  <a:pt x="716064" y="399415"/>
                </a:lnTo>
                <a:lnTo>
                  <a:pt x="764235" y="395033"/>
                </a:lnTo>
                <a:lnTo>
                  <a:pt x="804278" y="383946"/>
                </a:lnTo>
                <a:lnTo>
                  <a:pt x="852322" y="333705"/>
                </a:lnTo>
                <a:lnTo>
                  <a:pt x="865390" y="291795"/>
                </a:lnTo>
                <a:lnTo>
                  <a:pt x="872769" y="242443"/>
                </a:lnTo>
                <a:lnTo>
                  <a:pt x="873264" y="227609"/>
                </a:lnTo>
                <a:lnTo>
                  <a:pt x="873264" y="171488"/>
                </a:lnTo>
                <a:close/>
              </a:path>
            </a:pathLst>
          </a:custGeom>
          <a:solidFill>
            <a:srgbClr val="FFF133">
              <a:alpha val="3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7839" y="7776196"/>
            <a:ext cx="3948429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400"/>
              </a:lnSpc>
              <a:spcBef>
                <a:spcPts val="100"/>
              </a:spcBef>
            </a:pPr>
            <a:r>
              <a:rPr sz="3200" b="1" spc="-35" dirty="0">
                <a:latin typeface="Tahoma"/>
                <a:cs typeface="Tahoma"/>
              </a:rPr>
              <a:t>Our </a:t>
            </a:r>
            <a:r>
              <a:rPr sz="3200" b="1" spc="15" dirty="0">
                <a:latin typeface="Tahoma"/>
                <a:cs typeface="Tahoma"/>
              </a:rPr>
              <a:t>Logistic </a:t>
            </a:r>
            <a:r>
              <a:rPr sz="3200" b="1" spc="20" dirty="0">
                <a:latin typeface="Tahoma"/>
                <a:cs typeface="Tahoma"/>
              </a:rPr>
              <a:t> </a:t>
            </a:r>
            <a:r>
              <a:rPr sz="3200" b="1" spc="25" dirty="0">
                <a:latin typeface="Tahoma"/>
                <a:cs typeface="Tahoma"/>
              </a:rPr>
              <a:t>Regression</a:t>
            </a:r>
            <a:r>
              <a:rPr sz="3200" b="1" spc="-125" dirty="0">
                <a:latin typeface="Tahoma"/>
                <a:cs typeface="Tahoma"/>
              </a:rPr>
              <a:t> </a:t>
            </a:r>
            <a:r>
              <a:rPr sz="3200" b="1" spc="50" dirty="0">
                <a:latin typeface="Tahoma"/>
                <a:cs typeface="Tahoma"/>
              </a:rPr>
              <a:t>models </a:t>
            </a:r>
            <a:r>
              <a:rPr sz="3200" b="1" spc="-92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are</a:t>
            </a:r>
            <a:r>
              <a:rPr sz="3200" b="1" spc="-95" dirty="0">
                <a:latin typeface="Tahoma"/>
                <a:cs typeface="Tahoma"/>
              </a:rPr>
              <a:t> </a:t>
            </a:r>
            <a:r>
              <a:rPr sz="3200" b="1" spc="-110" dirty="0">
                <a:latin typeface="Tahoma"/>
                <a:cs typeface="Tahoma"/>
              </a:rPr>
              <a:t>underfitting!!!!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KNOW YOUR CUSTOMER: SYRIATEL CHURN MODEL</vt:lpstr>
      <vt:lpstr>CONTENT</vt:lpstr>
      <vt:lpstr>BUSINESS OBJECTIVE</vt:lpstr>
      <vt:lpstr>DATA ANALYSIS</vt:lpstr>
      <vt:lpstr>The Data</vt:lpstr>
      <vt:lpstr>PowerPoint Presentation</vt:lpstr>
      <vt:lpstr>MODELING</vt:lpstr>
      <vt:lpstr>Logistic Regression Models</vt:lpstr>
      <vt:lpstr>Logistic Regression Models: Test Results</vt:lpstr>
      <vt:lpstr>DecisionTree Model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2024-06-08T15:31:54Z</dcterms:created>
  <dcterms:modified xsi:type="dcterms:W3CDTF">2024-06-08T15:33:59Z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2024-06-08T00:00:00Z</vt:filetime>
  </property>
</Properties>
</file>