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59" r:id="rId12"/>
    <p:sldId id="260" r:id="rId13"/>
    <p:sldId id="271" r:id="rId14"/>
    <p:sldId id="272" r:id="rId15"/>
    <p:sldId id="277" r:id="rId16"/>
    <p:sldId id="276" r:id="rId17"/>
    <p:sldId id="275" r:id="rId18"/>
    <p:sldId id="273" r:id="rId19"/>
    <p:sldId id="268" r:id="rId20"/>
    <p:sldId id="270" r:id="rId21"/>
    <p:sldId id="269" r:id="rId22"/>
    <p:sldId id="278" r:id="rId23"/>
    <p:sldId id="287" r:id="rId24"/>
    <p:sldId id="286" r:id="rId25"/>
    <p:sldId id="285" r:id="rId26"/>
    <p:sldId id="284" r:id="rId27"/>
    <p:sldId id="283" r:id="rId28"/>
    <p:sldId id="282" r:id="rId29"/>
    <p:sldId id="279" r:id="rId30"/>
    <p:sldId id="281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01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38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43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10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05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98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16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4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2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9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3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2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4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0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1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6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715148-B012-4956-A3DB-63E7FEE7657B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077E4-5866-421D-A4A6-C32077CAF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259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BEB921-C029-01D7-4BE1-1C047876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sygnału EKG (ECG)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DF3C4B6-06B5-9CC1-267D-F44530CB2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Cezary Tytko</a:t>
            </a:r>
          </a:p>
        </p:txBody>
      </p:sp>
    </p:spTree>
    <p:extLst>
      <p:ext uri="{BB962C8B-B14F-4D97-AF65-F5344CB8AC3E}">
        <p14:creationId xmlns:p14="http://schemas.microsoft.com/office/powerpoint/2010/main" val="118120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3A2A57-BE1D-5A87-6F65-ABCEE7F2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BEA84-91B3-1EC5-3630-79E1E813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Jako główny model, do kolejnych testów wybrałem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(dla różnych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kerneli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uważając że ma on największy potencjał, a żeby wyniki były dużo bardziej miarodajne zawsze stosowałem walidację k krotną(k  najczęściej 10) na całym zbiorze danych, następnie wynik uśredniając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B50C687-8796-B82F-7921-C399707F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3284537"/>
            <a:ext cx="4619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5C495-B46F-55D6-4029-3053E1F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36F954-4A7C-0FD0-668D-D6EACD2F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całego algorytmu zdecydowałem również włączyć ADASYN, nie dla zrównoważenia klas (różnica pomijalna), ale dla zwiększenia zbioru danych, tak aby uniknąć przeuczania i lepiej zgeneralizować problem </a:t>
            </a:r>
          </a:p>
        </p:txBody>
      </p:sp>
    </p:spTree>
    <p:extLst>
      <p:ext uri="{BB962C8B-B14F-4D97-AF65-F5344CB8AC3E}">
        <p14:creationId xmlns:p14="http://schemas.microsoft.com/office/powerpoint/2010/main" val="101174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2C7B0-AF03-0934-4F11-DA7DAADB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71536D-7B82-6FFF-727B-590A8C1E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2" y="641350"/>
            <a:ext cx="8389938" cy="2103967"/>
          </a:xfrm>
        </p:spPr>
        <p:txBody>
          <a:bodyPr/>
          <a:lstStyle/>
          <a:p>
            <a:r>
              <a:rPr lang="pl-PL" dirty="0"/>
              <a:t>Przy zastosowaniu wcześniej opisanego algorytmu dla </a:t>
            </a:r>
            <a:r>
              <a:rPr lang="pl-PL" dirty="0" err="1"/>
              <a:t>kernel</a:t>
            </a:r>
            <a:r>
              <a:rPr lang="pl-PL" dirty="0"/>
              <a:t>=„</a:t>
            </a:r>
            <a:r>
              <a:rPr lang="pl-PL" dirty="0" err="1"/>
              <a:t>rbf</a:t>
            </a:r>
            <a:r>
              <a:rPr lang="pl-PL" dirty="0"/>
              <a:t>’ i 5 razy zwiększając liczebność klas na treningu (bez ich wyrównania) uzyskałem przykładowy wynik: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60616B-88E0-18DD-A3C0-D677651C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276475"/>
            <a:ext cx="4705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B10B1F-0903-C93A-B84F-A0BD7A2C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ABE3AE-E22A-0B6F-DB0C-37A24736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704850"/>
            <a:ext cx="4230688" cy="3615267"/>
          </a:xfrm>
        </p:spPr>
        <p:txBody>
          <a:bodyPr/>
          <a:lstStyle/>
          <a:p>
            <a:r>
              <a:rPr lang="pl-PL" dirty="0"/>
              <a:t>Natomiast dla </a:t>
            </a:r>
            <a:r>
              <a:rPr lang="pl-PL" dirty="0" err="1"/>
              <a:t>svm</a:t>
            </a: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i </a:t>
            </a:r>
            <a:r>
              <a:rPr lang="pl-PL" dirty="0" err="1"/>
              <a:t>oversampling</a:t>
            </a:r>
            <a:r>
              <a:rPr lang="pl-PL" dirty="0"/>
              <a:t> SMOTE uzyskałem wynik nieco wyższy, jednak przez </a:t>
            </a:r>
            <a:r>
              <a:rPr lang="pl-PL" dirty="0" err="1"/>
              <a:t>kernel</a:t>
            </a:r>
            <a:r>
              <a:rPr lang="pl-PL" dirty="0"/>
              <a:t>=</a:t>
            </a:r>
            <a:r>
              <a:rPr lang="pl-PL" dirty="0" err="1"/>
              <a:t>linear</a:t>
            </a:r>
            <a:r>
              <a:rPr lang="pl-PL" dirty="0"/>
              <a:t> występuje </a:t>
            </a:r>
            <a:r>
              <a:rPr lang="pl-PL" dirty="0" err="1"/>
              <a:t>overfiting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950C6ED-179D-7217-8B45-7211011D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12" y="704850"/>
            <a:ext cx="4981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C5F25E-4185-4DAE-0D79-477BD292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68F601-9F58-05BB-8C35-07FD03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249988" cy="36152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 względu na to że mamy odczynienia szeregiem czasowym i ustrukturyzowanymi danymi, chciałem spróbować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konwolucyjnej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sieci neuronowej zanim przetworzę dane, ze względu na małą liczbę danych wykorzystałem transfer learning i sieć resnet18 podmieniając 1. Warstwę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konwolucyjną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warstwy gęste tak aby były one przystosowane do danych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ekg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B774A19-4892-C597-76E7-0EA0F250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863601"/>
            <a:ext cx="4591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72BD90-70BE-1AB1-5728-B13265B4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Podejścia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CABA60-5F77-9B6C-68F3-AF5210FD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Wyniki uzyskane dla nie przetworzonych danych zbliżyły się jedynie do 60% dla dwóch klas, co było wynikiem bardzo słabym, dlatego kolejnym krokiem było użycie narzędzia: </a:t>
            </a:r>
            <a:r>
              <a:rPr lang="pl-PL" sz="1800" kern="0" dirty="0">
                <a:effectLst/>
                <a:latin typeface="Roboto-Regular"/>
                <a:ea typeface="Aptos" panose="020B0004020202020204" pitchFamily="34" charset="0"/>
                <a:cs typeface="Roboto-Regular"/>
              </a:rPr>
              <a:t>(HRAexplorer.com, które pozwala wyekstrahować z danych cechy opisujące badanie </a:t>
            </a:r>
            <a:r>
              <a:rPr lang="pl-PL" sz="1800" kern="0" dirty="0" err="1">
                <a:effectLst/>
                <a:latin typeface="Roboto-Regular"/>
                <a:ea typeface="Aptos" panose="020B0004020202020204" pitchFamily="34" charset="0"/>
                <a:cs typeface="Roboto-Regular"/>
              </a:rPr>
              <a:t>ekg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4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5F8783-D234-6A0B-35B3-F1BED0FC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409238" cy="5448300"/>
          </a:xfrm>
        </p:spPr>
        <p:txBody>
          <a:bodyPr>
            <a:normAutofit fontScale="92500" lnSpcReduction="10000"/>
          </a:bodyPr>
          <a:lstStyle/>
          <a:p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 analizie dane otrzymujemy w trzech głównych plikach: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PoincrePlot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Runs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Spectral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 formacie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excel</a:t>
            </a:r>
            <a:r>
              <a:rPr lang="pl-PL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zawierający parametry jak:</a:t>
            </a:r>
          </a:p>
          <a:p>
            <a:pPr marL="0" indent="0">
              <a:buNone/>
            </a:pPr>
            <a:r>
              <a:rPr lang="pl-PL" sz="1600" dirty="0" err="1"/>
              <a:t>Mean</a:t>
            </a:r>
            <a:r>
              <a:rPr lang="pl-PL" sz="1600" dirty="0"/>
              <a:t> RR – średni czas trwania wszystkich odstępów RR; </a:t>
            </a:r>
          </a:p>
          <a:p>
            <a:pPr marL="0" indent="0">
              <a:buNone/>
            </a:pPr>
            <a:r>
              <a:rPr lang="pl-PL" sz="1600" dirty="0"/>
              <a:t>SD1 – pierwiastek kwadratowy krótkoterminowego RR wariancja przedziałów; </a:t>
            </a:r>
          </a:p>
          <a:p>
            <a:pPr marL="0" indent="0">
              <a:buNone/>
            </a:pPr>
            <a:r>
              <a:rPr lang="pl-PL" sz="1600" dirty="0"/>
              <a:t>SD2 – pierwiastek kwadratowy długoterminowego RR wariancja przedziałów; </a:t>
            </a:r>
          </a:p>
          <a:p>
            <a:pPr marL="0" indent="0">
              <a:buNone/>
            </a:pPr>
            <a:r>
              <a:rPr lang="pl-PL" sz="1600" dirty="0"/>
              <a:t>SDNN – pierwiastek kwadratowy z całkowitych odstępów RR zmienność; </a:t>
            </a:r>
          </a:p>
          <a:p>
            <a:pPr marL="0" indent="0">
              <a:buNone/>
            </a:pPr>
            <a:r>
              <a:rPr lang="pl-PL" sz="1600" dirty="0"/>
              <a:t>SD1a – pierwiastek kwadratowy krótkoterminowego RR wariancja przedziałów wyprowadzona z przyspieszeń; </a:t>
            </a:r>
          </a:p>
          <a:p>
            <a:pPr marL="0" indent="0">
              <a:buNone/>
            </a:pPr>
            <a:r>
              <a:rPr lang="pl-PL" sz="1600" dirty="0"/>
              <a:t>SD1d – pierwiastek kwadratowy krótkoterminowego RR wariancja przedziałów wyprowadzona z opóźnień; </a:t>
            </a:r>
          </a:p>
          <a:p>
            <a:pPr marL="0" indent="0">
              <a:buNone/>
            </a:pPr>
            <a:r>
              <a:rPr lang="pl-PL" sz="1600" dirty="0"/>
              <a:t>SD2a – pierwiastek kwadratowy długoterminowego RR wariancja przedziałów wyprowadzona z przyspieszeń;</a:t>
            </a:r>
          </a:p>
          <a:p>
            <a:pPr marL="0" indent="0">
              <a:buNone/>
            </a:pPr>
            <a:r>
              <a:rPr lang="pl-PL" sz="1600" dirty="0"/>
              <a:t>SD2d – pierwiastek kwadratowy długoterminowego RR wariancja przedziałów wyprowadzona z opóźnień;</a:t>
            </a:r>
          </a:p>
          <a:p>
            <a:pPr marL="0" indent="0">
              <a:buNone/>
            </a:pPr>
            <a:r>
              <a:rPr lang="pl-PL" sz="1600" dirty="0" err="1"/>
              <a:t>SDNNa</a:t>
            </a:r>
            <a:r>
              <a:rPr lang="pl-PL" sz="1600" dirty="0"/>
              <a:t> – pierwiastek kwadratowy z całkowitych odstępów RR wariancja wyprowadzona z przyspieszeń; </a:t>
            </a:r>
          </a:p>
          <a:p>
            <a:pPr marL="0" indent="0">
              <a:buNone/>
            </a:pPr>
            <a:r>
              <a:rPr lang="pl-PL" sz="1600" dirty="0" err="1"/>
              <a:t>SDNNd</a:t>
            </a:r>
            <a:r>
              <a:rPr lang="pl-PL" sz="1600" dirty="0"/>
              <a:t> – pierwiastek kwadratowy z całkowitych odstępów RR wariancja uzyskana z opóźnień; </a:t>
            </a:r>
            <a:endParaRPr lang="pl-PL" sz="1400" dirty="0"/>
          </a:p>
          <a:p>
            <a:pPr marL="0" indent="0">
              <a:buNone/>
            </a:pPr>
            <a:r>
              <a:rPr lang="pl-PL" sz="1600" dirty="0"/>
              <a:t>TP – moc całkowita w całej częstotliwości zakres (0,00–0,4 </a:t>
            </a:r>
            <a:r>
              <a:rPr lang="pl-PL" sz="1600" dirty="0" err="1"/>
              <a:t>Hz</a:t>
            </a:r>
            <a:r>
              <a:rPr lang="pl-PL" sz="1600" dirty="0"/>
              <a:t>) wszystkich przedziałów RR; </a:t>
            </a:r>
          </a:p>
          <a:p>
            <a:pPr marL="0" indent="0">
              <a:buNone/>
            </a:pPr>
            <a:r>
              <a:rPr lang="pl-PL" sz="1600" dirty="0"/>
              <a:t>VLF – moc o bardzo niskiej częstotliwości (0,00– 0,04 </a:t>
            </a:r>
            <a:r>
              <a:rPr lang="pl-PL" sz="1600" dirty="0" err="1"/>
              <a:t>Hz</a:t>
            </a:r>
            <a:r>
              <a:rPr lang="pl-PL" sz="1600" dirty="0"/>
              <a:t>) odstępów RR; </a:t>
            </a:r>
          </a:p>
          <a:p>
            <a:pPr marL="0" indent="0">
              <a:buNone/>
            </a:pPr>
            <a:r>
              <a:rPr lang="pl-PL" sz="1600" dirty="0"/>
              <a:t>LF – moc niskich częstotliwości (0,04–0,15 </a:t>
            </a:r>
            <a:r>
              <a:rPr lang="pl-PL" sz="1600" dirty="0" err="1"/>
              <a:t>Hz</a:t>
            </a:r>
            <a:r>
              <a:rPr lang="pl-PL" sz="1600" dirty="0"/>
              <a:t>) odstępów RR; </a:t>
            </a:r>
          </a:p>
          <a:p>
            <a:pPr marL="0" indent="0">
              <a:buNone/>
            </a:pPr>
            <a:r>
              <a:rPr lang="pl-PL" sz="1600" dirty="0"/>
              <a:t>HF – moc wysokiej częstotliwości (0,15–0,4 </a:t>
            </a:r>
            <a:r>
              <a:rPr lang="pl-PL" sz="1600" dirty="0" err="1"/>
              <a:t>Hz</a:t>
            </a:r>
            <a:r>
              <a:rPr lang="pl-PL" sz="1600" dirty="0"/>
              <a:t>) odstępów RR;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169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74C797-B83C-5272-4146-A87F624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HrV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D4A5C9-8A0B-1E88-D95D-A841BB3C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HRV (</a:t>
            </a:r>
            <a:r>
              <a:rPr lang="pl-PL" b="1" dirty="0" err="1"/>
              <a:t>Heart</a:t>
            </a:r>
            <a:r>
              <a:rPr lang="pl-PL" b="1" dirty="0"/>
              <a:t> </a:t>
            </a:r>
            <a:r>
              <a:rPr lang="pl-PL" b="1" dirty="0" err="1"/>
              <a:t>Rate</a:t>
            </a:r>
            <a:r>
              <a:rPr lang="pl-PL" b="1" dirty="0"/>
              <a:t> </a:t>
            </a:r>
            <a:r>
              <a:rPr lang="pl-PL" b="1" dirty="0" err="1"/>
              <a:t>Variability</a:t>
            </a:r>
            <a:r>
              <a:rPr lang="pl-PL" b="1" dirty="0"/>
              <a:t>)</a:t>
            </a:r>
            <a:r>
              <a:rPr lang="pl-PL" dirty="0"/>
              <a:t> - Zmienność rytmu serca: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HRV to miara zmienności czasowej pomiędzy kolejnymi uderzeniami serca. Odzwierciedla ona zdolność układu sercowo-naczyniowego do adaptacji do różnych warunków. Wysoka zmienność rytmu serca jest zazwyczaj wskaźnikiem dobrego zdrowia i efektywnej regulacji autonomicznego układu nerwowego, natomiast niska zmienność może wskazywać na stres, zmęczenie, choroby serca lub inne problemy zdrowotne.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Analiza HRV obejmuje różne metody, takie jak analiza czasowa (np. SDNN - standardowe odchylenie czasów pomiędzy kolejnymi uderzeniami serca) i analiza częstotliwościowa (np. spektrum mocy dla różnych zakresów częstotliwości).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084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FEBE9-6B41-EB72-E18F-D978163C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7358D5-7CE3-E918-1836-5AD125BE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HRA (</a:t>
            </a:r>
            <a:r>
              <a:rPr lang="pl-PL" b="1" dirty="0" err="1"/>
              <a:t>Heart</a:t>
            </a:r>
            <a:r>
              <a:rPr lang="pl-PL" b="1" dirty="0"/>
              <a:t> </a:t>
            </a:r>
            <a:r>
              <a:rPr lang="pl-PL" b="1" dirty="0" err="1"/>
              <a:t>Rate</a:t>
            </a:r>
            <a:r>
              <a:rPr lang="pl-PL" b="1" dirty="0"/>
              <a:t> </a:t>
            </a:r>
            <a:r>
              <a:rPr lang="pl-PL" b="1" dirty="0" err="1"/>
              <a:t>Asymmetry</a:t>
            </a:r>
            <a:r>
              <a:rPr lang="pl-PL" b="1" dirty="0"/>
              <a:t>)</a:t>
            </a:r>
            <a:r>
              <a:rPr lang="pl-PL" dirty="0"/>
              <a:t> - Asymetria rytmu serca: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HRA to miara asymetrii rytmu serca, która analizuje różnice w długości interwałów R-R (odstępów między kolejnymi załamkami R na EKG) w dwóch przeciwnych kierunkach: przyspieszania i zwalniania rytmu serca. HRA pozwala na bardziej szczegółowe zrozumienie regulacji autonomicznego układu nerwowego i może dostarczać dodatkowych informacji na temat zdrowia serca.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analizie HRA wykorzystuje się różne wskaźniki asymetrii, takie jak </a:t>
            </a:r>
            <a:r>
              <a:rPr lang="pl-PL" dirty="0" err="1"/>
              <a:t>Guzik's</a:t>
            </a:r>
            <a:r>
              <a:rPr lang="pl-PL" dirty="0"/>
              <a:t> Index, który mierzy różnice pomiędzy ilością przyspieszających i zwalniających interwałów. </a:t>
            </a:r>
            <a:r>
              <a:rPr lang="pl-PL" dirty="0" err="1"/>
              <a:t>Guzik's</a:t>
            </a:r>
            <a:r>
              <a:rPr lang="pl-PL" dirty="0"/>
              <a:t> Index to stosunek liczby interwałów R-R przyspieszających do liczby interwałów R-R zwalniających.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601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2B3623-E8D2-8F09-EB4D-73E799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0B128-86AF-4FA0-FB7A-1D25AA6D8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558787" cy="49979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Łącznie po połączeniu wszystkich plików z danymi otrzymałem 50 cech i zastosowałem na nich model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klasyfikacji na płeć badanego, na początku nie modyfikując zbiory danych. Uzyskałem tak wynik taki sam jak wcześniej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1F0D9-F55A-DC66-D0C8-774A9678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89" y="304800"/>
            <a:ext cx="64960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7ED4-111C-9CA2-138D-FD28B29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EEB33-A481-822A-9844-2A7C68C54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dyspozycji dostałem zbiór danych HYPOLY, zawierający </a:t>
            </a:r>
            <a:r>
              <a:rPr lang="pl-PL" sz="1800" b="0" i="0" u="none" strike="noStrike" baseline="0" dirty="0">
                <a:latin typeface="Roboto-Regular"/>
              </a:rPr>
              <a:t>278 pomiarów </a:t>
            </a:r>
            <a:r>
              <a:rPr lang="pl-PL" sz="1800" dirty="0">
                <a:latin typeface="Roboto-Regular"/>
              </a:rPr>
              <a:t>b</a:t>
            </a:r>
            <a:r>
              <a:rPr lang="pl-PL" sz="1800" b="0" i="0" u="none" strike="noStrike" baseline="0" dirty="0">
                <a:latin typeface="Roboto-Regular"/>
              </a:rPr>
              <a:t>adania EKG pochodzących od Polaków miedzy 19 a 30 rokiem życia w tym 149 kobiet i 129 mężczyzn</a:t>
            </a:r>
          </a:p>
          <a:p>
            <a:r>
              <a:rPr lang="pl-PL" sz="1800" dirty="0">
                <a:latin typeface="Roboto-Regular"/>
              </a:rPr>
              <a:t>Dany zostały zanonimizowane i do każdego badanie </a:t>
            </a:r>
            <a:r>
              <a:rPr lang="pl-PL" sz="1800" dirty="0" err="1">
                <a:latin typeface="Roboto-Regular"/>
              </a:rPr>
              <a:t>ekg</a:t>
            </a:r>
            <a:r>
              <a:rPr lang="pl-PL" sz="1800" dirty="0">
                <a:latin typeface="Roboto-Regular"/>
              </a:rPr>
              <a:t> mamy do dyspozycji powiązane z nim podstawowe dane kliniczne, jak wiek, płeć, masa ciała, wysokość.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766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D4866-0E13-D083-94DE-7138747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945659-9454-B4A9-70FE-329BE718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Postanowiłem zbadać ważność cech dla wytrenowanego modelu i odrzucić te najmniej istotne, wykreślone zostały kolumny: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'DR10', 'DR11', 'DR12', 'AR4', 'AR5', 'AR6', 'AR7', 'AR13', 'N1', 'PI’,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'ULF', 'VLF', 'LF', 'HF', 'TP’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DR2', 'DR3', 'DR4', 'AR3', '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SDNNa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’, chciałem dzięki temu uniknąć efektu przeuczenia i zastosować większy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oversampling</a:t>
            </a:r>
            <a:r>
              <a:rPr lang="pl-PL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6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31E16-FBC5-43A4-3E4E-558B5428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A08D7-0597-FB0A-A045-F20C3725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303541" cy="3615267"/>
          </a:xfrm>
        </p:spPr>
        <p:txBody>
          <a:bodyPr/>
          <a:lstStyle/>
          <a:p>
            <a:r>
              <a:rPr lang="pl-PL" dirty="0"/>
              <a:t>Uzyskałem w ten sposób solidny wynik 65%, dla </a:t>
            </a:r>
            <a:r>
              <a:rPr lang="pl-PL" dirty="0" err="1"/>
              <a:t>kernel</a:t>
            </a:r>
            <a:r>
              <a:rPr lang="pl-PL" dirty="0"/>
              <a:t> </a:t>
            </a:r>
            <a:r>
              <a:rPr lang="pl-PL" dirty="0" err="1"/>
              <a:t>rbf</a:t>
            </a:r>
            <a:r>
              <a:rPr lang="pl-PL" dirty="0"/>
              <a:t> i </a:t>
            </a:r>
            <a:r>
              <a:rPr lang="pl-PL" dirty="0" err="1"/>
              <a:t>linear</a:t>
            </a:r>
            <a:r>
              <a:rPr lang="pl-PL" dirty="0"/>
              <a:t>, model </a:t>
            </a:r>
            <a:r>
              <a:rPr lang="pl-PL" dirty="0" err="1"/>
              <a:t>knn</a:t>
            </a:r>
            <a:r>
              <a:rPr lang="pl-PL" dirty="0"/>
              <a:t> przeuczał się i uzyskiwał wyniki poniżej 60%. Niezależnie od podziału na walidację i test wynik nigdy nie spadł poniżej 50%, a przy optymalnych warunkach osiągaliśmy nawet 75%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1FE178-0A4C-F43D-C66D-F3C6CEA3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53" y="238582"/>
            <a:ext cx="6000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8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244B67-C354-8D60-7CEF-B5032C52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Kaggle</a:t>
            </a:r>
            <a:r>
              <a:rPr lang="pl-PL" dirty="0"/>
              <a:t> ECG </a:t>
            </a:r>
            <a:r>
              <a:rPr lang="pl-PL" dirty="0" err="1"/>
              <a:t>Arrythmia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BC6ABC-5EE9-5E61-F84E-93E6C4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analizować bacznie </a:t>
            </a:r>
            <a:r>
              <a:rPr lang="pl-PL" dirty="0" err="1"/>
              <a:t>ekg</a:t>
            </a:r>
            <a:r>
              <a:rPr lang="pl-PL" dirty="0"/>
              <a:t> pod względem chorób sercowych, jak arytmia, skorzystałem z zbioru danych: https://www.kaggle.com/datasets/sadmansakib7/ecg-arrhythmia-classification-dataset, zawiera on wyniki badania </a:t>
            </a:r>
            <a:r>
              <a:rPr lang="pl-PL" dirty="0" err="1"/>
              <a:t>ekg</a:t>
            </a:r>
            <a:r>
              <a:rPr lang="pl-PL" dirty="0"/>
              <a:t> wraz z kategorią odpowiadającą typowi zaburzenia pracy serca, lub jego braku </a:t>
            </a:r>
          </a:p>
        </p:txBody>
      </p:sp>
    </p:spTree>
    <p:extLst>
      <p:ext uri="{BB962C8B-B14F-4D97-AF65-F5344CB8AC3E}">
        <p14:creationId xmlns:p14="http://schemas.microsoft.com/office/powerpoint/2010/main" val="314963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80A45-009D-CFF1-F476-1EA34723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82D39-B0BC-C998-493C-42302AEC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Znajdują się tu cztery zestawy danych o arytmii EKG, każdy wykorzystujący funkcje 2-odprowadzeniowego EKG. Zbiory danych uzyskane z </a:t>
            </a:r>
            <a:r>
              <a:rPr lang="pl-PL" dirty="0" err="1"/>
              <a:t>PhysioNet</a:t>
            </a:r>
            <a:r>
              <a:rPr lang="pl-PL" dirty="0"/>
              <a:t> to: baza danych o arytmii nadkomorowej MIT-BIH, baza danych o arytmii MIT-BIH, baza danych o arytmii 12-odprowadzeniowej INCART w St. Petersburgu oraz baza danych o nagłej śmierci sercowej metodą </a:t>
            </a:r>
            <a:r>
              <a:rPr lang="pl-PL" dirty="0" err="1"/>
              <a:t>Holtera</a:t>
            </a:r>
            <a:r>
              <a:rPr lang="pl-PL" dirty="0"/>
              <a:t>.</a:t>
            </a:r>
          </a:p>
          <a:p>
            <a:r>
              <a:rPr lang="pl-PL" dirty="0"/>
              <a:t>W każdym zestawie danych pierwsza kolumna o nazwie „rekord” zawiera imię i nazwisko podmiotu/pacjenta. </a:t>
            </a:r>
          </a:p>
          <a:p>
            <a:r>
              <a:rPr lang="pl-PL" dirty="0"/>
              <a:t>Każde dane zawierają pięć klas/kategorii: N (normalne), S (pobudzenie nadkomorowe), V (pobudzenie komorowe), F (pobudzenie fuzyjne) i Q (pobudzenie nieznane). Kolumna „typ” zawiera informacje o klasie. </a:t>
            </a:r>
          </a:p>
          <a:p>
            <a:r>
              <a:rPr lang="pl-PL" dirty="0"/>
              <a:t>Pozostałe 34 kolumny zawierają 17 cech dla każdego odprowadzenia EKG (17 cech dla odprowadzenia II i 17 cech dla odprowadzenia V5)</a:t>
            </a:r>
          </a:p>
          <a:p>
            <a:r>
              <a:rPr lang="pl-PL" dirty="0"/>
              <a:t>Funkcje są spójne we wszystkich czterech zestawach danych, aby były porównywalne podczas stosowania modeli uczenia maszynowego.</a:t>
            </a:r>
          </a:p>
        </p:txBody>
      </p:sp>
    </p:spTree>
    <p:extLst>
      <p:ext uri="{BB962C8B-B14F-4D97-AF65-F5344CB8AC3E}">
        <p14:creationId xmlns:p14="http://schemas.microsoft.com/office/powerpoint/2010/main" val="330556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9B6C3-337D-E67D-5994-1B7258FE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etykiet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BD7395-E80A-9C32-7F60-9DE279B3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Dane zostały przypisane do pięciu klas, gdzie 4 z nich stanowią jakąś odmianę arytmii, zacząłem wiec od klasyfikacji binarnej i podziału na normalną pracę serca i taką wskazującą na jakiś rodzaj arytmii. Należy pamiętać tutaj o nie zbalansowaniu klas, dlatego do oceny modelu sama dokładność nie wystarczy, można posłużyć się na przykład macierzą pomyłek przy analizie wyników </a:t>
            </a:r>
          </a:p>
        </p:txBody>
      </p:sp>
    </p:spTree>
    <p:extLst>
      <p:ext uri="{BB962C8B-B14F-4D97-AF65-F5344CB8AC3E}">
        <p14:creationId xmlns:p14="http://schemas.microsoft.com/office/powerpoint/2010/main" val="257732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0998E3-10B1-2E55-A809-3F83CF50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944938" cy="3615267"/>
          </a:xfrm>
        </p:spPr>
        <p:txBody>
          <a:bodyPr/>
          <a:lstStyle/>
          <a:p>
            <a:r>
              <a:rPr lang="pl-PL" dirty="0"/>
              <a:t>Dla MIT-BIH </a:t>
            </a:r>
            <a:r>
              <a:rPr lang="pl-PL" dirty="0" err="1"/>
              <a:t>Supraventricular</a:t>
            </a:r>
            <a:r>
              <a:rPr lang="pl-PL" dirty="0"/>
              <a:t> </a:t>
            </a:r>
            <a:r>
              <a:rPr lang="pl-PL" dirty="0" err="1"/>
              <a:t>Arrhythmia</a:t>
            </a:r>
            <a:r>
              <a:rPr lang="pl-PL" dirty="0"/>
              <a:t> Database.csv wyniki przy użyciu lasu losowego prezentują się następująco</a:t>
            </a:r>
          </a:p>
          <a:p>
            <a:r>
              <a:rPr lang="pl-PL" dirty="0"/>
              <a:t> po mimo nie zbalansowanych klas wyniki wyglądają zadowalająco (90%)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F649B9-BEA7-0685-4A07-1FF9DECE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800296"/>
            <a:ext cx="7158037" cy="55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45D25E-E725-3B85-82C6-6A97B0DF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61875-ADE0-3C65-AC0B-9A07053D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789488" cy="3615267"/>
          </a:xfrm>
        </p:spPr>
        <p:txBody>
          <a:bodyPr/>
          <a:lstStyle/>
          <a:p>
            <a:r>
              <a:rPr lang="pl-PL" dirty="0"/>
              <a:t>Kiedy chciałem klasyfikować do wszystkich pięciu klas (MIT-BIH </a:t>
            </a:r>
            <a:r>
              <a:rPr lang="pl-PL" dirty="0" err="1"/>
              <a:t>Supraventricular</a:t>
            </a:r>
            <a:r>
              <a:rPr lang="pl-PL" dirty="0"/>
              <a:t> </a:t>
            </a:r>
            <a:r>
              <a:rPr lang="pl-PL" dirty="0" err="1"/>
              <a:t>Arrhythmia</a:t>
            </a:r>
            <a:r>
              <a:rPr lang="pl-PL" dirty="0"/>
              <a:t> Database.csv), dla algorytmu </a:t>
            </a:r>
            <a:r>
              <a:rPr lang="pl-PL" dirty="0" err="1"/>
              <a:t>svm</a:t>
            </a:r>
            <a:r>
              <a:rPr lang="pl-PL" dirty="0"/>
              <a:t>, wynik był nie zadowalający, co wynikało z bardzo silnego nie zbalansowania</a:t>
            </a:r>
          </a:p>
          <a:p>
            <a:r>
              <a:rPr lang="pl-PL" dirty="0"/>
              <a:t>Widać tendencje do kategoryzowania do najliczniejszej klasy N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2635237-EFED-E2B0-CDB1-F981AF7F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52" y="1170958"/>
            <a:ext cx="6399247" cy="51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9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CCFB1-49C0-765C-9301-8B39DF4B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B478D-4A00-65EB-0F9A-A6DEAB59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894628" cy="5384800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Po </a:t>
            </a:r>
            <a:r>
              <a:rPr lang="pl-PL" dirty="0" err="1"/>
              <a:t>oversampligu</a:t>
            </a:r>
            <a:r>
              <a:rPr lang="pl-PL" dirty="0"/>
              <a:t>, mającego tylko na celu zbalansowanie wszystkich pięciu klas, do liczebności klasy N na treningu, uzyskałem wynik:</a:t>
            </a:r>
          </a:p>
          <a:p>
            <a:r>
              <a:rPr lang="pl-PL" dirty="0"/>
              <a:t>Problem jaki możemy zauważyć, to zbyt częste klasyfikowanie normalnej pracy serca jako zaburzenie, co spowodowane jest bardzo intensywnym </a:t>
            </a:r>
            <a:r>
              <a:rPr lang="pl-PL" dirty="0" err="1"/>
              <a:t>oversamplingiem</a:t>
            </a:r>
            <a:r>
              <a:rPr lang="pl-PL" dirty="0"/>
              <a:t>, bardziej rozbudowane podejście, jak np. kategoryzacja dwu etapowa powinna przenieść lepszy rezultat, jak i ograniczenie liczebności klasy N, na co możemy sobie pozwolić ze względu na rozmiar zbiory danych i co za tym idzie, moglibyśmy zastosować nie tak ekstremalne nad próbkowanie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EEED81-678E-3756-C5DD-DCBB1353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840" y="1416050"/>
            <a:ext cx="6422659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5D913-C39B-9152-077B-BC43363C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Ogólne 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26F2D1-612B-3155-7F37-33157F92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Liczebność zbioru danych musi być wystarczająca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Dane z dobrze przypisanymi klasami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 przypadkach medycznych, jak choroby, niemal zawsze mamy do czynienia z niezbalansowaniem klas </a:t>
            </a:r>
          </a:p>
        </p:txBody>
      </p:sp>
    </p:spTree>
    <p:extLst>
      <p:ext uri="{BB962C8B-B14F-4D97-AF65-F5344CB8AC3E}">
        <p14:creationId xmlns:p14="http://schemas.microsoft.com/office/powerpoint/2010/main" val="268030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FF066-BF87-AFF2-F954-9DCDDA79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766232"/>
            <a:ext cx="8534400" cy="1507067"/>
          </a:xfrm>
        </p:spPr>
        <p:txBody>
          <a:bodyPr/>
          <a:lstStyle/>
          <a:p>
            <a:r>
              <a:rPr lang="pl-PL" dirty="0"/>
              <a:t>Dziękuję za Uwagę!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0A605-FF3C-26DE-6E26-2B57DC84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2" y="4584701"/>
            <a:ext cx="3252788" cy="1507067"/>
          </a:xfrm>
        </p:spPr>
        <p:txBody>
          <a:bodyPr/>
          <a:lstStyle/>
          <a:p>
            <a:r>
              <a:rPr lang="pl-PL" dirty="0"/>
              <a:t>Cezary Tytko</a:t>
            </a:r>
          </a:p>
        </p:txBody>
      </p:sp>
    </p:spTree>
    <p:extLst>
      <p:ext uri="{BB962C8B-B14F-4D97-AF65-F5344CB8AC3E}">
        <p14:creationId xmlns:p14="http://schemas.microsoft.com/office/powerpoint/2010/main" val="6288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EB2483-FBEF-A29D-15AA-0AB4F3E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dane kliniczne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042E49-A52B-2A46-AC6A-0EB5C690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SEX [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nominal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codes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"1"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woman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; "2"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Age [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years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]</a:t>
            </a:r>
            <a:r>
              <a:rPr lang="pl-PL" dirty="0"/>
              <a:t> 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BMI [kg/m2]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body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Height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[cm]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body WEIGHT [kg]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Pulse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Rate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[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bpm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Brachial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SBP [mmHg]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Brachial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DBP [mmHg]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Brachial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MBP [mmHg]</a:t>
            </a:r>
            <a:r>
              <a:rPr lang="pl-PL" dirty="0"/>
              <a:t> </a:t>
            </a:r>
          </a:p>
          <a:p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Brachial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PP [mmHg]</a:t>
            </a:r>
            <a:r>
              <a:rPr lang="pl-PL" dirty="0"/>
              <a:t> 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FPP -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fractional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pulse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pressure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89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F2314-C079-7791-9931-14D6485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C91CC4-7B88-75FF-50AE-E5BBE345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13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09EE0-5FB3-9E1D-AF1B-3723B1D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34DC13-11A4-BE4F-6859-D44E9151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EB0FA-7F5F-B17B-FF3E-D5E5CB4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pochodzące z EKG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3B10E-8D7E-4BC0-8277-6C4CD129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pochodzące z </a:t>
            </a:r>
            <a:r>
              <a:rPr lang="pl-PL" dirty="0" err="1"/>
              <a:t>ekg</a:t>
            </a:r>
            <a:r>
              <a:rPr lang="pl-PL" dirty="0"/>
              <a:t> są szeregiem czasowym, na który składa się 6 parametrów, odczytywanych z cyklem pracy serca (jedno uderzenie = jeden pomiar), pojedyncze padanie przeważnie trwało 30 min, w którym to czasie uzyskiwano około 2000 pomiarów, jednak w zbiorze danych występują badania trwające 10 min z co najmniej 700 pomiarami.</a:t>
            </a:r>
          </a:p>
        </p:txBody>
      </p:sp>
    </p:spTree>
    <p:extLst>
      <p:ext uri="{BB962C8B-B14F-4D97-AF65-F5344CB8AC3E}">
        <p14:creationId xmlns:p14="http://schemas.microsoft.com/office/powerpoint/2010/main" val="29664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8DE24B-639E-0DFC-BE06-C9F55EDD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A14581-46F6-0ACB-F127-278A64A0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 RRI (RR </a:t>
            </a:r>
            <a:r>
              <a:rPr lang="pl-PL" dirty="0" err="1"/>
              <a:t>interval</a:t>
            </a:r>
            <a:r>
              <a:rPr lang="pl-PL" dirty="0"/>
              <a:t>): Jest to odstęp czasu między kolejnymi skurczami serca, mierzony w milisekundach (ms). RRI jest miarą zmienności rytmu serca, która może być przydatna do oceny regulacji autonomicznej.</a:t>
            </a:r>
          </a:p>
          <a:p>
            <a:r>
              <a:rPr lang="pl-PL" dirty="0"/>
              <a:t>    RR-</a:t>
            </a:r>
            <a:r>
              <a:rPr lang="pl-PL" dirty="0" err="1"/>
              <a:t>systolic</a:t>
            </a:r>
            <a:r>
              <a:rPr lang="pl-PL" dirty="0"/>
              <a:t>: Odnosi się do ciśnienia skurczowego krwi, czyli najwyższego ciśnienia krwi w naczyniach krwionośnych, wyrażonego w milimetrach słupa rtęci (mmHg), które towarzyszy skurczowi serca.</a:t>
            </a:r>
          </a:p>
          <a:p>
            <a:r>
              <a:rPr lang="pl-PL" dirty="0"/>
              <a:t>RR-</a:t>
            </a:r>
            <a:r>
              <a:rPr lang="pl-PL" dirty="0" err="1"/>
              <a:t>flags</a:t>
            </a:r>
            <a:r>
              <a:rPr lang="pl-PL" dirty="0"/>
              <a:t> – adnotacja o rytmie z kodem 0 dla pobudzenia pochodzenia zatokowego, 1 dla depolaryzacji komór, 2 dla depolaryzacji nadkomorowej i 3 dla artefaktu technicznego;</a:t>
            </a:r>
          </a:p>
          <a:p>
            <a:r>
              <a:rPr lang="pl-PL" dirty="0"/>
              <a:t>    RR-</a:t>
            </a:r>
            <a:r>
              <a:rPr lang="pl-PL" dirty="0" err="1"/>
              <a:t>diastolic</a:t>
            </a:r>
            <a:r>
              <a:rPr lang="pl-PL" dirty="0"/>
              <a:t>: Odnosi się do ciśnienia rozkurczowego krwi, czyli najniższego ciśnienia krwi w naczyniach krwionośnych, wyrażonego w milimetrach słupa rtęci (mmHg), które występuje podczas rozkurczu serca.</a:t>
            </a:r>
          </a:p>
          <a:p>
            <a:r>
              <a:rPr lang="pl-PL" dirty="0"/>
              <a:t>    RR-</a:t>
            </a:r>
            <a:r>
              <a:rPr lang="pl-PL" dirty="0" err="1"/>
              <a:t>mean</a:t>
            </a:r>
            <a:r>
              <a:rPr lang="pl-PL" dirty="0"/>
              <a:t>: Odnosi się do ciśnienia średniego krwi, czyli średniego ciśnienia krwi w naczyniach krwionośnych w okresie cyklu sercowego, wyrażonego w milimetrach słupa rtęci (mmHg).</a:t>
            </a:r>
          </a:p>
          <a:p>
            <a:r>
              <a:rPr lang="pl-PL" dirty="0"/>
              <a:t>IBI (</a:t>
            </a:r>
            <a:r>
              <a:rPr lang="pl-PL" dirty="0" err="1"/>
              <a:t>Interbeat</a:t>
            </a:r>
            <a:r>
              <a:rPr lang="pl-PL" dirty="0"/>
              <a:t> </a:t>
            </a:r>
            <a:r>
              <a:rPr lang="pl-PL" dirty="0" err="1"/>
              <a:t>Interval</a:t>
            </a:r>
            <a:r>
              <a:rPr lang="pl-PL" dirty="0"/>
              <a:t>): Jest to również odstęp czasu między kolejnymi skurczami serca, mierzony w milisekundach (ms). IBI jest również miarą zmienności rytmu serca i jest równoważne RRI.</a:t>
            </a:r>
          </a:p>
        </p:txBody>
      </p:sp>
    </p:spTree>
    <p:extLst>
      <p:ext uri="{BB962C8B-B14F-4D97-AF65-F5344CB8AC3E}">
        <p14:creationId xmlns:p14="http://schemas.microsoft.com/office/powerpoint/2010/main" val="41298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E76208-EAFC-3346-231A-9B5439A9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B735E7-A98D-AB20-B40F-1FB7109B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jednocześnie zarejestrowanego EKG i krzywej ciśnienia tętniczego palca u zdrowego mężczyzny. R wskazuje Załamki R w zespole QRS oraz odległości pomiędzy kolejnymi załamkami R nazywane są odstępami RR. Lokalne maksima ciśnienia przebiegu to SBP, a minima to DBP. Odległości pomiędzy maksimami kolejnych przebiegów SBP nazywane są </a:t>
            </a:r>
            <a:r>
              <a:rPr lang="pl-PL" dirty="0" err="1"/>
              <a:t>międzydudniowymi</a:t>
            </a:r>
            <a:r>
              <a:rPr lang="pl-PL" dirty="0"/>
              <a:t> (IB) interwały.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268D66-92F6-A9A1-B950-229CA98D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3" y="4357018"/>
            <a:ext cx="7651442" cy="21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4AC2D-B10C-E89E-5F60-36A4E47C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Wstępne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EA4054-60B2-B58F-2167-6A407D65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Wstępnym zadaniem było powiązanie badań </a:t>
            </a:r>
            <a:r>
              <a:rPr lang="pl-PL" dirty="0" err="1"/>
              <a:t>ekg</a:t>
            </a:r>
            <a:r>
              <a:rPr lang="pl-PL" dirty="0"/>
              <a:t> z podstawowymi danymi klinicznymi i próba określenia płci pacjenta tylko na podstawie badania </a:t>
            </a:r>
            <a:r>
              <a:rPr lang="pl-PL" dirty="0" err="1"/>
              <a:t>ekg</a:t>
            </a:r>
            <a:r>
              <a:rPr lang="pl-PL" dirty="0"/>
              <a:t>, bez pozostałych danych klinicznych </a:t>
            </a:r>
          </a:p>
        </p:txBody>
      </p:sp>
    </p:spTree>
    <p:extLst>
      <p:ext uri="{BB962C8B-B14F-4D97-AF65-F5344CB8AC3E}">
        <p14:creationId xmlns:p14="http://schemas.microsoft.com/office/powerpoint/2010/main" val="412286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17FC7-FCAD-F3CA-0AC5-83108C49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Uczenie bez przetwarzania danych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157F51-41F3-231C-CA3B-4FB67D4E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początek zdecydowałem wykorzystać klika modeli ML  na nie przetworzonych dany, aby móc wykorzystać cały zbiór musiałem ograniczyć się do 700 pomiarów, cechy pomniejszając tylko o kolumnę ”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rr-flags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”, dane przetworzyłem jedynie do wymaganej postaci tworząc wektor o długości 3500 (700 * 5), i przetrenowałem 3 modele: SVM, KNN i drzewo decyzyjne, uzyskując mieszane wyniki.</a:t>
            </a:r>
          </a:p>
        </p:txBody>
      </p:sp>
    </p:spTree>
    <p:extLst>
      <p:ext uri="{BB962C8B-B14F-4D97-AF65-F5344CB8AC3E}">
        <p14:creationId xmlns:p14="http://schemas.microsoft.com/office/powerpoint/2010/main" val="32607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834D1-FEA9-84BE-1CCC-DA703052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trening-test 80:20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F39E2B8-47CE-5F88-B4D4-77F42044C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75" y="1561043"/>
            <a:ext cx="5514975" cy="13430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5A0CA58-13D3-B85E-07CF-32272BB5D204}"/>
              </a:ext>
            </a:extLst>
          </p:cNvPr>
          <p:cNvSpPr txBox="1"/>
          <p:nvPr/>
        </p:nvSpPr>
        <p:spPr>
          <a:xfrm>
            <a:off x="879475" y="3219677"/>
            <a:ext cx="7139465" cy="12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Wyniki te są nie miarodajne, ponieważ zależą one od klucza losowego wykorzystywanego np. przy podziale na zbiór uczący i testowy, i dla wszystkich modeli wynik potrafi wąchać się w przedziale 40-60% co dla dwóch klas świadczy o losowości </a:t>
            </a:r>
          </a:p>
        </p:txBody>
      </p:sp>
    </p:spTree>
    <p:extLst>
      <p:ext uri="{BB962C8B-B14F-4D97-AF65-F5344CB8AC3E}">
        <p14:creationId xmlns:p14="http://schemas.microsoft.com/office/powerpoint/2010/main" val="347607691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476</TotalTime>
  <Words>1813</Words>
  <Application>Microsoft Office PowerPoint</Application>
  <PresentationFormat>Panoramiczny</PresentationFormat>
  <Paragraphs>84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8" baseType="lpstr">
      <vt:lpstr>Aptos</vt:lpstr>
      <vt:lpstr>Arial</vt:lpstr>
      <vt:lpstr>Century Gothic</vt:lpstr>
      <vt:lpstr>Garamond</vt:lpstr>
      <vt:lpstr>Roboto-Regular</vt:lpstr>
      <vt:lpstr>Wingdings 3</vt:lpstr>
      <vt:lpstr>Wycinek</vt:lpstr>
      <vt:lpstr>Analiza sygnału EKG (ECG)</vt:lpstr>
      <vt:lpstr>Prezentacja programu PowerPoint</vt:lpstr>
      <vt:lpstr>Podstawowe dane kliniczne</vt:lpstr>
      <vt:lpstr>Dane pochodzące z EKG</vt:lpstr>
      <vt:lpstr>Prezentacja programu PowerPoint</vt:lpstr>
      <vt:lpstr>Prezentacja programu PowerPoint</vt:lpstr>
      <vt:lpstr>Zadanie Wstępne</vt:lpstr>
      <vt:lpstr>Uczenie bez przetwarzania danych </vt:lpstr>
      <vt:lpstr>Podział trening-test 80:20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Zmiana Podejścia</vt:lpstr>
      <vt:lpstr>Prezentacja programu PowerPoint</vt:lpstr>
      <vt:lpstr>HrV </vt:lpstr>
      <vt:lpstr>HRA</vt:lpstr>
      <vt:lpstr>Prezentacja programu PowerPoint</vt:lpstr>
      <vt:lpstr>Prezentacja programu PowerPoint</vt:lpstr>
      <vt:lpstr>Prezentacja programu PowerPoint</vt:lpstr>
      <vt:lpstr>Kaggle ECG Arrythmia</vt:lpstr>
      <vt:lpstr>Opis Zbioru Danych</vt:lpstr>
      <vt:lpstr>Zmiana etykiet </vt:lpstr>
      <vt:lpstr>Prezentacja programu PowerPoint</vt:lpstr>
      <vt:lpstr>Prezentacja programu PowerPoint</vt:lpstr>
      <vt:lpstr>Prezentacja programu PowerPoint</vt:lpstr>
      <vt:lpstr>Ogólne wnioski </vt:lpstr>
      <vt:lpstr>Dziękuję za Uwagę! 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Cezary Tytko</dc:creator>
  <cp:lastModifiedBy>Cezary Tytko</cp:lastModifiedBy>
  <cp:revision>8</cp:revision>
  <dcterms:created xsi:type="dcterms:W3CDTF">2024-06-02T13:14:14Z</dcterms:created>
  <dcterms:modified xsi:type="dcterms:W3CDTF">2024-06-04T17:31:51Z</dcterms:modified>
</cp:coreProperties>
</file>