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75" r:id="rId5"/>
    <p:sldId id="276" r:id="rId6"/>
    <p:sldId id="280" r:id="rId7"/>
    <p:sldId id="277" r:id="rId8"/>
    <p:sldId id="278" r:id="rId9"/>
    <p:sldId id="288" r:id="rId10"/>
    <p:sldId id="290" r:id="rId11"/>
    <p:sldId id="282" r:id="rId12"/>
    <p:sldId id="279" r:id="rId13"/>
    <p:sldId id="281" r:id="rId14"/>
    <p:sldId id="283" r:id="rId15"/>
    <p:sldId id="289" r:id="rId16"/>
    <p:sldId id="284" r:id="rId17"/>
    <p:sldId id="292" r:id="rId18"/>
    <p:sldId id="291" r:id="rId19"/>
    <p:sldId id="285" r:id="rId20"/>
    <p:sldId id="286" r:id="rId21"/>
    <p:sldId id="287" r:id="rId22"/>
  </p:sldIdLst>
  <p:sldSz cx="12192000" cy="6858000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Jehlicka" initials="J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313F5-6947-475D-85F7-67204689BE29}" v="60" dt="2019-09-19T09:23:4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506" autoAdjust="0"/>
  </p:normalViewPr>
  <p:slideViewPr>
    <p:cSldViewPr snapToGrid="0">
      <p:cViewPr varScale="1">
        <p:scale>
          <a:sx n="82" d="100"/>
          <a:sy n="82" d="100"/>
        </p:scale>
        <p:origin x="69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166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68313F5-6947-475D-85F7-67204689BE29}"/>
    <pc:docChg chg="modSld">
      <pc:chgData name="" userId="" providerId="" clId="Web-{068313F5-6947-475D-85F7-67204689BE29}" dt="2019-09-19T09:23:46.885" v="56"/>
      <pc:docMkLst>
        <pc:docMk/>
      </pc:docMkLst>
      <pc:sldChg chg="modSp">
        <pc:chgData name="" userId="" providerId="" clId="Web-{068313F5-6947-475D-85F7-67204689BE29}" dt="2019-09-19T09:13:26.710" v="2" actId="20577"/>
        <pc:sldMkLst>
          <pc:docMk/>
          <pc:sldMk cId="3165056011" sldId="256"/>
        </pc:sldMkLst>
        <pc:spChg chg="mod">
          <ac:chgData name="" userId="" providerId="" clId="Web-{068313F5-6947-475D-85F7-67204689BE29}" dt="2019-09-19T09:13:26.710" v="2" actId="20577"/>
          <ac:spMkLst>
            <pc:docMk/>
            <pc:sldMk cId="3165056011" sldId="256"/>
            <ac:spMk id="3" creationId="{6E1C3CE8-5EEE-406B-BB58-6E2608DE1CC9}"/>
          </ac:spMkLst>
        </pc:spChg>
      </pc:sldChg>
      <pc:sldChg chg="modSp addCm">
        <pc:chgData name="" userId="" providerId="" clId="Web-{068313F5-6947-475D-85F7-67204689BE29}" dt="2019-09-19T09:23:32.556" v="55"/>
        <pc:sldMkLst>
          <pc:docMk/>
          <pc:sldMk cId="2843853965" sldId="275"/>
        </pc:sldMkLst>
        <pc:spChg chg="mod">
          <ac:chgData name="" userId="" providerId="" clId="Web-{068313F5-6947-475D-85F7-67204689BE29}" dt="2019-09-19T09:16:29.309" v="19" actId="20577"/>
          <ac:spMkLst>
            <pc:docMk/>
            <pc:sldMk cId="2843853965" sldId="275"/>
            <ac:spMk id="2" creationId="{8D26307C-259C-46A7-90A1-3014845B5444}"/>
          </ac:spMkLst>
        </pc:spChg>
        <pc:spChg chg="mod">
          <ac:chgData name="" userId="" providerId="" clId="Web-{068313F5-6947-475D-85F7-67204689BE29}" dt="2019-09-19T09:16:19.168" v="15" actId="20577"/>
          <ac:spMkLst>
            <pc:docMk/>
            <pc:sldMk cId="2843853965" sldId="275"/>
            <ac:spMk id="3" creationId="{2E63A348-A543-4E50-8FCF-CE6A130DAA73}"/>
          </ac:spMkLst>
        </pc:spChg>
      </pc:sldChg>
      <pc:sldChg chg="modSp">
        <pc:chgData name="" userId="" providerId="" clId="Web-{068313F5-6947-475D-85F7-67204689BE29}" dt="2019-09-19T09:18:50.579" v="41" actId="20577"/>
        <pc:sldMkLst>
          <pc:docMk/>
          <pc:sldMk cId="1470688284" sldId="278"/>
        </pc:sldMkLst>
        <pc:spChg chg="mod">
          <ac:chgData name="" userId="" providerId="" clId="Web-{068313F5-6947-475D-85F7-67204689BE29}" dt="2019-09-19T09:18:50.579" v="41" actId="20577"/>
          <ac:spMkLst>
            <pc:docMk/>
            <pc:sldMk cId="1470688284" sldId="278"/>
            <ac:spMk id="4" creationId="{C3179411-F3DF-41E4-A4FA-E2B2C53439D5}"/>
          </ac:spMkLst>
        </pc:spChg>
      </pc:sldChg>
      <pc:sldChg chg="addCm">
        <pc:chgData name="" userId="" providerId="" clId="Web-{068313F5-6947-475D-85F7-67204689BE29}" dt="2019-09-19T09:23:46.885" v="56"/>
        <pc:sldMkLst>
          <pc:docMk/>
          <pc:sldMk cId="98405924" sldId="280"/>
        </pc:sldMkLst>
      </pc:sldChg>
      <pc:sldChg chg="modSp">
        <pc:chgData name="" userId="" providerId="" clId="Web-{068313F5-6947-475D-85F7-67204689BE29}" dt="2019-09-19T09:21:03.208" v="49" actId="20577"/>
        <pc:sldMkLst>
          <pc:docMk/>
          <pc:sldMk cId="4083619742" sldId="283"/>
        </pc:sldMkLst>
        <pc:spChg chg="mod">
          <ac:chgData name="" userId="" providerId="" clId="Web-{068313F5-6947-475D-85F7-67204689BE29}" dt="2019-09-19T09:21:03.208" v="49" actId="20577"/>
          <ac:spMkLst>
            <pc:docMk/>
            <pc:sldMk cId="4083619742" sldId="283"/>
            <ac:spMk id="4" creationId="{8B7FF106-8D7E-47D1-8190-5F9EA61A7B1C}"/>
          </ac:spMkLst>
        </pc:spChg>
      </pc:sldChg>
      <pc:sldChg chg="modSp">
        <pc:chgData name="" userId="" providerId="" clId="Web-{068313F5-6947-475D-85F7-67204689BE29}" dt="2019-09-19T09:21:22.177" v="53" actId="20577"/>
        <pc:sldMkLst>
          <pc:docMk/>
          <pc:sldMk cId="566983335" sldId="289"/>
        </pc:sldMkLst>
        <pc:spChg chg="mod">
          <ac:chgData name="" userId="" providerId="" clId="Web-{068313F5-6947-475D-85F7-67204689BE29}" dt="2019-09-19T09:21:22.177" v="53" actId="20577"/>
          <ac:spMkLst>
            <pc:docMk/>
            <pc:sldMk cId="566983335" sldId="289"/>
            <ac:spMk id="2" creationId="{46A0002B-E45E-406B-BA67-002B7BC83292}"/>
          </ac:spMkLst>
        </pc:spChg>
      </pc:sldChg>
      <pc:sldChg chg="modSp">
        <pc:chgData name="" userId="" providerId="" clId="Web-{068313F5-6947-475D-85F7-67204689BE29}" dt="2019-09-19T09:19:01.048" v="45" actId="20577"/>
        <pc:sldMkLst>
          <pc:docMk/>
          <pc:sldMk cId="3375983129" sldId="290"/>
        </pc:sldMkLst>
        <pc:spChg chg="mod">
          <ac:chgData name="" userId="" providerId="" clId="Web-{068313F5-6947-475D-85F7-67204689BE29}" dt="2019-09-19T09:19:01.048" v="45" actId="20577"/>
          <ac:spMkLst>
            <pc:docMk/>
            <pc:sldMk cId="3375983129" sldId="290"/>
            <ac:spMk id="4" creationId="{C3179411-F3DF-41E4-A4FA-E2B2C53439D5}"/>
          </ac:spMkLst>
        </pc:spChg>
        <pc:spChg chg="mod">
          <ac:chgData name="" userId="" providerId="" clId="Web-{068313F5-6947-475D-85F7-67204689BE29}" dt="2019-09-19T09:14:53.322" v="7" actId="20577"/>
          <ac:spMkLst>
            <pc:docMk/>
            <pc:sldMk cId="3375983129" sldId="290"/>
            <ac:spMk id="5" creationId="{D9F236F3-EEF6-43FA-AA20-994C3EA9AE70}"/>
          </ac:spMkLst>
        </pc:spChg>
      </pc:sldChg>
      <pc:sldChg chg="modSp">
        <pc:chgData name="" userId="" providerId="" clId="Web-{068313F5-6947-475D-85F7-67204689BE29}" dt="2019-09-19T09:15:22.104" v="11" actId="20577"/>
        <pc:sldMkLst>
          <pc:docMk/>
          <pc:sldMk cId="1696760638" sldId="291"/>
        </pc:sldMkLst>
        <pc:spChg chg="mod">
          <ac:chgData name="" userId="" providerId="" clId="Web-{068313F5-6947-475D-85F7-67204689BE29}" dt="2019-09-19T09:15:22.104" v="11" actId="20577"/>
          <ac:spMkLst>
            <pc:docMk/>
            <pc:sldMk cId="1696760638" sldId="291"/>
            <ac:spMk id="6" creationId="{789FD3B4-0F95-46B9-8462-ED849F95D8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20.09.2019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20.09.2019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5442" y="3010680"/>
            <a:ext cx="8992240" cy="29372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528638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r>
              <a:rPr lang="cs-CZ" dirty="0"/>
              <a:t>/21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vokabular.ujc.cas.cz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okabular.ujc.cas.cz/moduly/nastroje/metodika/ke-stazeni" TargetMode="External"/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mailto:boris@daliboris.c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pus.vokabular.ujc.cas.cz/" TargetMode="External"/><Relationship Id="rId2" Type="http://schemas.openxmlformats.org/officeDocument/2006/relationships/hyperlink" Target="https://vokabular.ujc.cas.cz/banka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kabular.ujc.cas.cz/moduly/edicni/seznam-edic/" TargetMode="External"/><Relationship Id="rId4" Type="http://schemas.openxmlformats.org/officeDocument/2006/relationships/hyperlink" Target="http://www.manuscriptoriu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boris@daliboris.cz</a:t>
            </a:r>
            <a:endParaRPr lang="cs-CZ" dirty="0"/>
          </a:p>
          <a:p>
            <a:r>
              <a:rPr lang="en-US" dirty="0"/>
              <a:t>The contribution was supported by a project of the Ministry of Education, Youth and Sports </a:t>
            </a:r>
            <a:r>
              <a:rPr lang="cs-CZ" dirty="0"/>
              <a:t>No. LM2015081 "</a:t>
            </a:r>
            <a:r>
              <a:rPr lang="en-US" dirty="0"/>
              <a:t>Research Infrastructure for Diachronic Czech Studies</a:t>
            </a:r>
            <a:r>
              <a:rPr lang="cs-CZ" dirty="0"/>
              <a:t>" (RIDICS,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788" y="5413784"/>
            <a:ext cx="180218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ea typeface="Cambria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Word 2010 or newer</a:t>
            </a:r>
            <a:endParaRPr lang="en-US" dirty="0">
              <a:ea typeface="Cambria"/>
            </a:endParaRPr>
          </a:p>
          <a:p>
            <a:r>
              <a:rPr lang="en-US" i="1" dirty="0" err="1"/>
              <a:t>eEdice</a:t>
            </a:r>
            <a:r>
              <a:rPr lang="en-US" dirty="0"/>
              <a:t> – an add-in for Microsoft Word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https://vokabular.ujc.cas.cz/moduly/nastroje/e-edice/ke-stazeni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MSI to install, no elevated rights needed</a:t>
            </a:r>
            <a:endParaRPr lang="en-US" dirty="0">
              <a:ea typeface="Cambria"/>
            </a:endParaRPr>
          </a:p>
          <a:p>
            <a:r>
              <a:rPr lang="en-US" dirty="0"/>
              <a:t>The guidelines for preparing the digital editions of Old Czech texts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3"/>
              </a:rPr>
              <a:t>https://vokabular.ujc.cas.cz/moduly/nastroje/metodika/ke-stazeni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PDF document</a:t>
            </a:r>
            <a:endParaRPr lang="en-US" dirty="0">
              <a:ea typeface="Cambria"/>
            </a:endParaRPr>
          </a:p>
          <a:p>
            <a:r>
              <a:rPr lang="en-US" dirty="0"/>
              <a:t>Management and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file name, source metadata, output format, text classification etc.</a:t>
            </a:r>
            <a:endParaRPr lang="en-US" dirty="0">
              <a:ea typeface="Cambria"/>
            </a:endParaRP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ADFFA0F-735A-4742-9328-816B96B1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D7A186C-E2A3-464B-99B3-2F2C19A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2385B3-CFD8-4793-9730-FE825F71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59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9CFFFBF-68F5-4054-A1FA-3C00C33416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4" y="494137"/>
            <a:ext cx="10402504" cy="5877473"/>
          </a:xfr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F111743-48D9-4012-AEB4-BC121B11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268309-3AA3-408E-B3CD-D239F48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17DDBCA-560A-453F-B2C8-9A51ACBA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7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1CE8E70-688A-490A-9699-5C68D34E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8FF7DB04-BCD6-482C-9D05-04F9D2DC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940" y="475462"/>
            <a:ext cx="10288678" cy="5907075"/>
          </a:xfrm>
        </p:spPr>
      </p:pic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7AA37337-2981-471B-B123-39A582AB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95DE37D6-F2F7-49C5-9341-919D0C6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CE3DA5A1-EB28-43E8-A10F-C583081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85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D227854-7851-49AA-9944-B1CB798BDC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66121"/>
            <a:ext cx="5675338" cy="6386873"/>
          </a:xfr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4F6690-B03A-4409-96F4-DFBF1FBE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456AAE-3179-4097-BE2A-A163960B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C3F33390-FBFB-4D65-AA8D-1D89EAF5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92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B7FF106-8D7E-47D1-8190-5F9EA61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that the output is correct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7AC2C87-4371-49AF-BBFD-A7C917B9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export plain text from the source (DOCX)</a:t>
            </a:r>
          </a:p>
          <a:p>
            <a:r>
              <a:rPr lang="en-US"/>
              <a:t>export plain text from the output (XML TEI, or vertical text)</a:t>
            </a:r>
          </a:p>
          <a:p>
            <a:r>
              <a:rPr lang="en-US"/>
              <a:t>make sure they are comparable</a:t>
            </a:r>
          </a:p>
          <a:p>
            <a:pPr lvl="1"/>
            <a:r>
              <a:rPr lang="en-US"/>
              <a:t>separate main text and notes</a:t>
            </a:r>
          </a:p>
          <a:p>
            <a:pPr lvl="1"/>
            <a:r>
              <a:rPr lang="en-US"/>
              <a:t>simplify markup in XML TEI and export the text</a:t>
            </a:r>
          </a:p>
          <a:p>
            <a:r>
              <a:rPr lang="en-US"/>
              <a:t>compare generated text files</a:t>
            </a:r>
          </a:p>
          <a:p>
            <a:r>
              <a:rPr lang="en-US"/>
              <a:t>DOCX to text file: 1 XSLT</a:t>
            </a:r>
          </a:p>
          <a:p>
            <a:r>
              <a:rPr lang="en-US"/>
              <a:t>XML TEI to text file: 6 XSLT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4FA7DA4-8FC7-4778-8B96-EAC9BF1E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2C8A9E-EAC1-4C63-A224-D3CCFDD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B96391A-8C5C-4899-8C42-3153E38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361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0002B-E45E-406B-BA67-002B7BC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comparison tool</a:t>
            </a:r>
            <a:endParaRPr lang="en-US" dirty="0">
              <a:ea typeface="Cambria"/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F4E1A0E-9A00-40D1-BB52-1BFC357A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2000763"/>
            <a:ext cx="11518900" cy="2856474"/>
          </a:xfrm>
        </p:spPr>
      </p:pic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4D576B4E-DB92-40A9-A0D1-2C8C8A6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C9C3EA7-E5E5-4504-A482-67761694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D84F5E-7A5C-4BD2-9625-D67E4F13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698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8D7B1-7F06-4319-A00A-EEB9B47B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8E7CD29F-6945-4EE2-BDE0-83908D9D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579725-CAB6-4CF9-96E6-A27F47D7C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5B63D66-64BE-473A-A205-38FDA84FA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1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AF527A-F896-4C53-94D3-E0EAA8A986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endParaRPr lang="cs-CZ" dirty="0"/>
          </a:p>
        </p:txBody>
      </p:sp>
      <p:sp>
        <p:nvSpPr>
          <p:cNvPr id="10" name="Zástupný symbol pro datum 9">
            <a:extLst>
              <a:ext uri="{FF2B5EF4-FFF2-40B4-BE49-F238E27FC236}">
                <a16:creationId xmlns:a16="http://schemas.microsoft.com/office/drawing/2014/main" id="{3F057357-656B-4319-BAC3-D7727A1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7B9D2866-4E81-4168-9177-441AFC4A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98DF2DD2-FB23-4D6D-9BA5-4D846A3F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40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6D41A-0B28-40EF-88A4-1AC6A02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5A009A83-644A-4848-9DA3-E443E0850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2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9A926B1-7FF0-4196-A057-4DDB0A715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D7F5E27E-F759-4E11-9ED7-4FFD5797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3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95D7F2E-859F-4A6B-B9B3-2AA2E8FA22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931BE1-2A95-41F9-A7A4-D5BD588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C1C8BBE7-5AE1-4D57-B50B-7762D3C8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D93A28DB-7DFD-49A1-8826-346C5ADD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799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545E6-1155-46E1-80EF-7465FE3E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Merged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89FD3B4-0F95-46B9-8462-ED849F95D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character styles are used for capturing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/>
              <a:t>original </a:t>
            </a:r>
            <a:r>
              <a:rPr lang="en-US" dirty="0"/>
              <a:t>for original text</a:t>
            </a:r>
            <a:endParaRPr lang="en-US" dirty="0">
              <a:ea typeface="Cambria"/>
            </a:endParaRPr>
          </a:p>
          <a:p>
            <a:r>
              <a:rPr lang="en-US" dirty="0"/>
              <a:t>Microsoft Word can't nest character styles</a:t>
            </a:r>
            <a:endParaRPr lang="en-US" dirty="0">
              <a:ea typeface="Cambria"/>
            </a:endParaRPr>
          </a:p>
          <a:p>
            <a:r>
              <a:rPr lang="en-US" dirty="0"/>
              <a:t>for capturing multiple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new style must be generated combining all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 err="1"/>
              <a:t>original_foreign_superscript</a:t>
            </a:r>
            <a:endParaRPr lang="en-US" i="1" dirty="0" err="1">
              <a:ea typeface="Cambria"/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27369F9-F812-4666-BEC5-FD2D9EBA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1656000"/>
            <a:ext cx="6101500" cy="47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match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0000E6"/>
                </a:solidFill>
              </a:rPr>
              <a:t>original_foreign_superscript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original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foreign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.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17669253-99B3-4532-B20F-8EF6A2A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67F5CA2E-445E-4CD9-977D-8607260E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EF95DE61-3F4E-473E-B345-57CEEBBE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676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AE24E-52DF-4F90-AB46-CA396AB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Reconstruction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4C915A30-8014-4768-8E0B-8B2B11B54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Microsoft Word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C0FA00D-FE1D-487F-AC14-76A26611E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835107"/>
            <a:ext cx="4229100" cy="571500"/>
          </a:xfrm>
        </p:spPr>
      </p:pic>
      <p:sp>
        <p:nvSpPr>
          <p:cNvPr id="9" name="Zástupný text 8">
            <a:extLst>
              <a:ext uri="{FF2B5EF4-FFF2-40B4-BE49-F238E27FC236}">
                <a16:creationId xmlns:a16="http://schemas.microsoft.com/office/drawing/2014/main" id="{7BEB7191-5511-4278-AFD2-89C124AF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000" y="3574592"/>
            <a:ext cx="5670000" cy="792000"/>
          </a:xfrm>
        </p:spPr>
        <p:txBody>
          <a:bodyPr/>
          <a:lstStyle/>
          <a:p>
            <a:r>
              <a:rPr lang="cs-CZ" dirty="0"/>
              <a:t>XML TEI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6BE263-5DFA-42F7-9A37-555A690B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1900" y="4481029"/>
            <a:ext cx="11643099" cy="19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buoha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likého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Velik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&lt;/supplied&gt;&lt;/unclear&gt;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&lt;c</a:t>
            </a:r>
            <a:r>
              <a:rPr lang="en-US" sz="26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F5844C"/>
                </a:solidFill>
                <a:highlight>
                  <a:srgbClr val="FFFFFF"/>
                </a:highlight>
              </a:rPr>
              <a:t>xml:space</a:t>
            </a:r>
            <a:r>
              <a:rPr lang="en-US" sz="26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993300"/>
                </a:solidFill>
                <a:highlight>
                  <a:srgbClr val="FFFFFF"/>
                </a:highlight>
              </a:rPr>
              <a:t>"preserve"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&lt;/c&gt;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adosti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endParaRPr lang="cs-CZ" sz="2600" dirty="0"/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3F438FF7-257E-4A70-9E40-34AAEBE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3BAAC9CD-E22B-4183-A630-F58329B7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964AB569-EAEE-41C8-BED0-2C5F87A8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33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Overview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pPr lvl="1"/>
            <a:r>
              <a:rPr lang="en-US" dirty="0"/>
              <a:t>presentation, examples (DOCX, XML TEI), XSLT stylesheets</a:t>
            </a:r>
            <a:endParaRPr lang="cs-CZ" dirty="0"/>
          </a:p>
          <a:p>
            <a:r>
              <a:rPr lang="en-US" dirty="0"/>
              <a:t>History</a:t>
            </a:r>
          </a:p>
          <a:p>
            <a:r>
              <a:rPr lang="en-US" dirty="0"/>
              <a:t>Core elements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Process overview</a:t>
            </a:r>
          </a:p>
          <a:p>
            <a:r>
              <a:rPr lang="en-US" dirty="0"/>
              <a:t>Output validation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B2921A6-BF0B-4985-B700-51B21A660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issues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Merged character styles</a:t>
            </a:r>
          </a:p>
          <a:p>
            <a:pPr lvl="1"/>
            <a:r>
              <a:rPr lang="en-US" dirty="0"/>
              <a:t>Reconstruction</a:t>
            </a:r>
          </a:p>
          <a:p>
            <a:r>
              <a:rPr lang="en-US" dirty="0"/>
              <a:t>Pros and cons</a:t>
            </a:r>
          </a:p>
          <a:p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4B26F02-D5D2-4694-A2DC-D64A031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FE87787F-2449-493E-9BD9-B19A91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E276FEA6-179D-4AE0-BACB-AB4F9B7E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5909B-2EAA-4CF1-AB80-E2E1AB1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 and </a:t>
            </a:r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EFF7D596-5271-4FCD-8165-9E0724024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06FC18B-AE41-4E28-A25D-47B7219AA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suitable for sources with simple, straightforward structure</a:t>
            </a:r>
            <a:endParaRPr lang="cs-CZ" dirty="0"/>
          </a:p>
          <a:p>
            <a:r>
              <a:rPr lang="en-GB" dirty="0"/>
              <a:t>for editors who do not master the XML format</a:t>
            </a:r>
            <a:endParaRPr lang="cs-CZ" dirty="0"/>
          </a:p>
          <a:p>
            <a:r>
              <a:rPr lang="en-GB" dirty="0"/>
              <a:t>for beginners or occasional editors (students, for example)</a:t>
            </a:r>
            <a:endParaRPr lang="cs-CZ" dirty="0"/>
          </a:p>
          <a:p>
            <a:r>
              <a:rPr lang="en-GB" dirty="0"/>
              <a:t>can be used for </a:t>
            </a:r>
            <a:r>
              <a:rPr lang="cs-CZ" dirty="0" err="1"/>
              <a:t>preliminary</a:t>
            </a:r>
            <a:r>
              <a:rPr lang="en-GB" dirty="0"/>
              <a:t> </a:t>
            </a:r>
            <a:r>
              <a:rPr lang="cs-CZ" dirty="0" err="1"/>
              <a:t>encoding</a:t>
            </a:r>
            <a:r>
              <a:rPr lang="en-GB" dirty="0"/>
              <a:t> of the manuscript</a:t>
            </a:r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4222482-C2CF-45AE-9B06-3575715B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FE2D1B4-A814-4D42-A1B7-07AFE45194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not suitable for sources with complex structure</a:t>
            </a:r>
            <a:endParaRPr lang="cs-CZ" dirty="0"/>
          </a:p>
          <a:p>
            <a:r>
              <a:rPr lang="cs-CZ" dirty="0" err="1"/>
              <a:t>only</a:t>
            </a:r>
            <a:r>
              <a:rPr lang="cs-CZ" dirty="0"/>
              <a:t> a </a:t>
            </a:r>
            <a:r>
              <a:rPr lang="cs-CZ" dirty="0" err="1"/>
              <a:t>subset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GB" dirty="0"/>
              <a:t>all the elements provided by XML TEI Guidelines</a:t>
            </a:r>
            <a:endParaRPr lang="cs-CZ" dirty="0"/>
          </a:p>
          <a:p>
            <a:r>
              <a:rPr lang="en-GB" dirty="0"/>
              <a:t>not suitable for encoding of the textual variants</a:t>
            </a:r>
            <a:endParaRPr lang="cs-CZ" dirty="0"/>
          </a:p>
          <a:p>
            <a:r>
              <a:rPr lang="en-US" dirty="0"/>
              <a:t>there are strict rules where to use space between two character styles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501F666-6D05-4364-ADB9-F2EFFCCF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EC580CA5-6195-47C6-AC40-C91DEEAE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937CC770-E3B4-44D6-8D4F-72F53C59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23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72ECCC9-E4BF-4B56-B9E1-CDE84F0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AF8E4637-879F-4A5F-A96B-C6A1BF22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http://vokabular.ujc.cas.cz</a:t>
            </a:r>
            <a:endParaRPr lang="cs-CZ" dirty="0"/>
          </a:p>
          <a:p>
            <a:r>
              <a:rPr lang="cs-CZ" dirty="0">
                <a:hlinkClick r:id="rId4"/>
              </a:rPr>
              <a:t>boris@daliboris.cz</a:t>
            </a:r>
            <a:r>
              <a:rPr lang="cs-CZ" dirty="0"/>
              <a:t> 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AE407C-CFF7-4F3E-83A7-38F720B8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1C17341-4EAB-4206-B5EB-2B55297B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B2B336-4443-4BC2-8300-A7582E78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28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ADADF-FE38-4012-8121-A7B9B46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(dates and data)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489BA-CC7C-40E8-94BA-5BACFF6D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Language Development of the Czech Language Institute</a:t>
            </a:r>
            <a:endParaRPr lang="cs-CZ" dirty="0"/>
          </a:p>
          <a:p>
            <a:pPr lvl="1"/>
            <a:r>
              <a:rPr lang="en-US" dirty="0"/>
              <a:t>using Microsoft Word since 1990</a:t>
            </a:r>
          </a:p>
          <a:p>
            <a:pPr lvl="2"/>
            <a:r>
              <a:rPr lang="en-US" dirty="0"/>
              <a:t>for personal research</a:t>
            </a:r>
          </a:p>
          <a:p>
            <a:pPr lvl="2"/>
            <a:r>
              <a:rPr lang="en-US" dirty="0"/>
              <a:t>print material for publishing houses</a:t>
            </a:r>
          </a:p>
          <a:p>
            <a:pPr lvl="1"/>
            <a:r>
              <a:rPr lang="en-US" dirty="0"/>
              <a:t>since 2007</a:t>
            </a:r>
          </a:p>
          <a:p>
            <a:pPr lvl="2"/>
            <a:r>
              <a:rPr lang="en-US" dirty="0"/>
              <a:t>generating </a:t>
            </a:r>
            <a:r>
              <a:rPr lang="cs-CZ" dirty="0"/>
              <a:t>corpus</a:t>
            </a:r>
            <a:r>
              <a:rPr lang="en-US" dirty="0"/>
              <a:t> data </a:t>
            </a:r>
            <a:r>
              <a:rPr lang="cs-CZ" dirty="0"/>
              <a:t>in </a:t>
            </a:r>
            <a:r>
              <a:rPr lang="en-US" dirty="0"/>
              <a:t>vertical format (Old and Middle Czech </a:t>
            </a:r>
            <a:r>
              <a:rPr lang="en-US" dirty="0" err="1"/>
              <a:t>Textbank</a:t>
            </a:r>
            <a:r>
              <a:rPr lang="cs-CZ" dirty="0"/>
              <a:t>, 1300–1800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https://vokabular.ujc.cas.cz/banka.aspx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https://korpus.vokabular.ujc.cas.cz</a:t>
            </a:r>
            <a:r>
              <a:rPr lang="en-US" dirty="0"/>
              <a:t> (since 2019)</a:t>
            </a:r>
          </a:p>
          <a:p>
            <a:pPr lvl="1"/>
            <a:r>
              <a:rPr lang="en-US" dirty="0"/>
              <a:t>since 2008</a:t>
            </a:r>
          </a:p>
          <a:p>
            <a:pPr lvl="2"/>
            <a:r>
              <a:rPr lang="en-US" dirty="0"/>
              <a:t>cooperation with </a:t>
            </a:r>
            <a:r>
              <a:rPr lang="en-US" dirty="0">
                <a:hlinkClick r:id="rId4"/>
              </a:rPr>
              <a:t>Manuscriptorium.com</a:t>
            </a:r>
            <a:r>
              <a:rPr lang="en-US" dirty="0"/>
              <a:t> ⇒ XML TEI P5 needed</a:t>
            </a:r>
          </a:p>
          <a:p>
            <a:pPr lvl="1"/>
            <a:r>
              <a:rPr lang="en-US" dirty="0"/>
              <a:t>2019</a:t>
            </a:r>
          </a:p>
          <a:p>
            <a:pPr lvl="2"/>
            <a:r>
              <a:rPr lang="en-US" dirty="0"/>
              <a:t>approx. 280 digital editions, 6 mil. tokens</a:t>
            </a:r>
          </a:p>
          <a:p>
            <a:pPr lvl="2"/>
            <a:r>
              <a:rPr lang="en-US" dirty="0"/>
              <a:t>mostly reachable in HTML at </a:t>
            </a:r>
            <a:r>
              <a:rPr lang="en-US" dirty="0">
                <a:hlinkClick r:id="rId5"/>
              </a:rPr>
              <a:t>https://vokabular.ujc.cas.cz/moduly/edicni/seznam-edic/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309340-77C9-4826-B5E3-F18461F0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04C8198-4A6B-4684-A9F0-1E465DCA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D4D419A-E715-4A05-A82C-86FC0A83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 table with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title, author, repository, editor</a:t>
            </a:r>
            <a:endParaRPr lang="en-US" dirty="0">
              <a:ea typeface="Cambria"/>
            </a:endParaRP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515ECB8-0AF7-482C-B281-FC9451F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1174F35-AC65-4810-85B7-A5552F2C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212389-AA50-4631-94E5-0D7A4F6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38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E81F8A55-6F35-4EB3-B5CC-473747A0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1" y="177227"/>
            <a:ext cx="11286930" cy="6116969"/>
          </a:xfrm>
          <a:prstGeom prst="rect">
            <a:avLst/>
          </a:prstGeo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B642591-1924-445E-AC1B-8FF560A2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681BC33-23C1-4C81-A8FF-A87A40C6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73EE8-E73B-4B7C-894C-F3C086A7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table with metadata</a:t>
            </a:r>
          </a:p>
          <a:p>
            <a:pPr lvl="1"/>
            <a:r>
              <a:rPr lang="en-US" dirty="0"/>
              <a:t>title, author, location of the manuscript, editor</a:t>
            </a:r>
          </a:p>
          <a:p>
            <a:r>
              <a:rPr lang="en-US" dirty="0"/>
              <a:t>paragraph styles</a:t>
            </a:r>
            <a:r>
              <a:rPr lang="cs-CZ" dirty="0"/>
              <a:t> (22)</a:t>
            </a:r>
            <a:endParaRPr lang="en-US" dirty="0"/>
          </a:p>
          <a:p>
            <a:pPr lvl="1"/>
            <a:r>
              <a:rPr lang="en-US" dirty="0"/>
              <a:t>title, heading, subheading, paragraph, index item etc.</a:t>
            </a:r>
          </a:p>
          <a:p>
            <a:r>
              <a:rPr lang="en-US" dirty="0"/>
              <a:t>character styles</a:t>
            </a:r>
            <a:r>
              <a:rPr lang="cs-CZ" dirty="0"/>
              <a:t> (80)</a:t>
            </a:r>
            <a:endParaRPr lang="en-US" dirty="0"/>
          </a:p>
          <a:p>
            <a:pPr lvl="1"/>
            <a:r>
              <a:rPr lang="en-US" dirty="0"/>
              <a:t>bold, italic, additions, notes, foreign text, regular form, lemma, </a:t>
            </a:r>
            <a:r>
              <a:rPr lang="en-US" dirty="0" err="1"/>
              <a:t>hyperlemma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5710AD6-7FD7-4607-BB51-5921ED2E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5FE0F71-3546-4AC1-8529-D34AA37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98AE22D-6336-4381-8668-66AF74A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4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0D714E8-53F3-4E84-BC57-684B2950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" y="788943"/>
            <a:ext cx="11553481" cy="5402416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988B5B3-63B0-4DD4-9786-C3CCF991D0AF}"/>
              </a:ext>
            </a:extLst>
          </p:cNvPr>
          <p:cNvSpPr txBox="1"/>
          <p:nvPr/>
        </p:nvSpPr>
        <p:spPr>
          <a:xfrm>
            <a:off x="1517885" y="476412"/>
            <a:ext cx="7297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pb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E3D03FA-9C63-4B71-8223-7E0DBF5EA42C}"/>
              </a:ext>
            </a:extLst>
          </p:cNvPr>
          <p:cNvSpPr txBox="1"/>
          <p:nvPr/>
        </p:nvSpPr>
        <p:spPr>
          <a:xfrm>
            <a:off x="522512" y="840181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73FF92-618F-4527-8DFA-E3B5BBE0C10E}"/>
              </a:ext>
            </a:extLst>
          </p:cNvPr>
          <p:cNvSpPr txBox="1"/>
          <p:nvPr/>
        </p:nvSpPr>
        <p:spPr>
          <a:xfrm>
            <a:off x="9036450" y="2845837"/>
            <a:ext cx="8869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&lt;sic&gt;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A1C3021-7F60-4E98-AB6D-C3BA507FD214}"/>
              </a:ext>
            </a:extLst>
          </p:cNvPr>
          <p:cNvSpPr txBox="1"/>
          <p:nvPr/>
        </p:nvSpPr>
        <p:spPr>
          <a:xfrm>
            <a:off x="7791062" y="2845837"/>
            <a:ext cx="10250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corr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FA860EF-B47C-4C90-9447-CA67DF00A0EC}"/>
              </a:ext>
            </a:extLst>
          </p:cNvPr>
          <p:cNvSpPr txBox="1"/>
          <p:nvPr/>
        </p:nvSpPr>
        <p:spPr>
          <a:xfrm>
            <a:off x="522511" y="1456460"/>
            <a:ext cx="995371" cy="284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8D967B2-262E-48A4-AE77-2ABF204F6A80}"/>
              </a:ext>
            </a:extLst>
          </p:cNvPr>
          <p:cNvSpPr txBox="1"/>
          <p:nvPr/>
        </p:nvSpPr>
        <p:spPr>
          <a:xfrm>
            <a:off x="522512" y="317729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18B203-9253-40CA-A92F-9BB889416A05}"/>
              </a:ext>
            </a:extLst>
          </p:cNvPr>
          <p:cNvSpPr txBox="1"/>
          <p:nvPr/>
        </p:nvSpPr>
        <p:spPr>
          <a:xfrm>
            <a:off x="5329030" y="474445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note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DC417B2-A823-4B9B-B55C-961728DD0802}"/>
              </a:ext>
            </a:extLst>
          </p:cNvPr>
          <p:cNvSpPr txBox="1"/>
          <p:nvPr/>
        </p:nvSpPr>
        <p:spPr>
          <a:xfrm>
            <a:off x="522512" y="419392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C66D861-5A11-421D-A575-D6EB7D33DB9F}"/>
              </a:ext>
            </a:extLst>
          </p:cNvPr>
          <p:cNvSpPr txBox="1"/>
          <p:nvPr/>
        </p:nvSpPr>
        <p:spPr>
          <a:xfrm>
            <a:off x="522511" y="4842257"/>
            <a:ext cx="995371" cy="305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  <p:sp>
        <p:nvSpPr>
          <p:cNvPr id="14" name="Zástupný symbol pro datum 13">
            <a:extLst>
              <a:ext uri="{FF2B5EF4-FFF2-40B4-BE49-F238E27FC236}">
                <a16:creationId xmlns:a16="http://schemas.microsoft.com/office/drawing/2014/main" id="{A869C1F4-4DC1-4592-AF7A-D62E0EF9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16" name="Zástupný symbol pro zápatí 15">
            <a:extLst>
              <a:ext uri="{FF2B5EF4-FFF2-40B4-BE49-F238E27FC236}">
                <a16:creationId xmlns:a16="http://schemas.microsoft.com/office/drawing/2014/main" id="{D93B12FF-4A14-4892-B443-923596FD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E9C8491A-165E-49D7-94BC-61CB84B9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8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 err="1">
              <a:ea typeface="Cambria" panose="02040503050406030204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Microsoft Word 2010 or newer</a:t>
            </a:r>
          </a:p>
          <a:p>
            <a:r>
              <a:rPr lang="en-US" i="1"/>
              <a:t>eEdice</a:t>
            </a:r>
            <a:r>
              <a:rPr lang="en-US"/>
              <a:t> – an add-in for Microsoft Word</a:t>
            </a:r>
          </a:p>
          <a:p>
            <a:pPr lvl="1"/>
            <a:r>
              <a:rPr lang="en-US"/>
              <a:t>available at </a:t>
            </a:r>
            <a:r>
              <a:rPr lang="en-US">
                <a:hlinkClick r:id="rId2"/>
              </a:rPr>
              <a:t>https://vokabular.ujc.cas.cz/moduly/nastroje/e-edice/ke-stazeni</a:t>
            </a:r>
            <a:endParaRPr lang="en-US"/>
          </a:p>
          <a:p>
            <a:pPr lvl="1"/>
            <a:r>
              <a:rPr lang="en-US"/>
              <a:t>MSI to install, no elevated rights needed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1A1A1E3-EC63-4EF7-96B3-04A849A0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CE213BA-25A1-401B-AF72-9C308D6B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0C6997C-3106-4176-B698-EE6CBFC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06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D3A813D4-8A22-477A-8ABB-47F7B3DC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6" y="287338"/>
            <a:ext cx="7767489" cy="181792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9FEDFCA-AE46-43FE-8C17-F64C56D0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33" y="2417575"/>
            <a:ext cx="6216534" cy="181792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C853DD7-D611-46BD-BEDB-884B06E2B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5" y="4440425"/>
            <a:ext cx="6203821" cy="1817923"/>
          </a:xfrm>
          <a:prstGeom prst="rect">
            <a:avLst/>
          </a:prstGeom>
        </p:spPr>
      </p:pic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C583855-2E5E-48A5-92B9-FFC344E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2082A-7EA9-4C6B-A0F2-2572CF74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DCE9E2-5D3B-4C65-B1CB-C85B321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2143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2650</TotalTime>
  <Words>1034</Words>
  <Application>Microsoft Office PowerPoint</Application>
  <PresentationFormat>Širokoúhlá obrazovka</PresentationFormat>
  <Paragraphs>188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NanumBarunGothic</vt:lpstr>
      <vt:lpstr>Arial</vt:lpstr>
      <vt:lpstr>Calibri</vt:lpstr>
      <vt:lpstr>Cambria</vt:lpstr>
      <vt:lpstr>Motiv Office</vt:lpstr>
      <vt:lpstr>Using Microsoft Word for preparing XML TEI-compliant digital editions</vt:lpstr>
      <vt:lpstr>Overview</vt:lpstr>
      <vt:lpstr>History (dates and data)</vt:lpstr>
      <vt:lpstr>Core elements</vt:lpstr>
      <vt:lpstr>Prezentace aplikace PowerPoint</vt:lpstr>
      <vt:lpstr>Core elements</vt:lpstr>
      <vt:lpstr>Prezentace aplikace PowerPoint</vt:lpstr>
      <vt:lpstr>Prerequisites</vt:lpstr>
      <vt:lpstr>Prezentace aplikace PowerPoint</vt:lpstr>
      <vt:lpstr>Prerequisites</vt:lpstr>
      <vt:lpstr>Prezentace aplikace PowerPoint</vt:lpstr>
      <vt:lpstr>Process</vt:lpstr>
      <vt:lpstr>Prezentace aplikace PowerPoint</vt:lpstr>
      <vt:lpstr>How to check that the output is correct</vt:lpstr>
      <vt:lpstr>Input and output comparison tool</vt:lpstr>
      <vt:lpstr>Hierarchy</vt:lpstr>
      <vt:lpstr>Hierarchy</vt:lpstr>
      <vt:lpstr>Merged character styles</vt:lpstr>
      <vt:lpstr>Reconstruction</vt:lpstr>
      <vt:lpstr>Pros and cons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</cp:lastModifiedBy>
  <cp:revision>198</cp:revision>
  <dcterms:created xsi:type="dcterms:W3CDTF">2019-04-29T13:47:59Z</dcterms:created>
  <dcterms:modified xsi:type="dcterms:W3CDTF">2019-09-19T23:36:16Z</dcterms:modified>
</cp:coreProperties>
</file>