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7" r:id="rId4"/>
    <p:sldId id="259" r:id="rId5"/>
    <p:sldId id="260" r:id="rId6"/>
    <p:sldId id="272" r:id="rId7"/>
    <p:sldId id="262" r:id="rId8"/>
    <p:sldId id="261" r:id="rId9"/>
    <p:sldId id="265" r:id="rId10"/>
    <p:sldId id="273" r:id="rId11"/>
    <p:sldId id="274" r:id="rId12"/>
  </p:sldIdLst>
  <p:sldSz cx="12192000" cy="6858000"/>
  <p:notesSz cx="9926638" cy="67976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44C"/>
    <a:srgbClr val="000096"/>
    <a:srgbClr val="F6F9FC"/>
    <a:srgbClr val="FCF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řední styl 2 – zvýraznění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řední styl 2 – zvýraznění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řední styl 2 – zvýraznění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Světlý styl 1 – zvýraznění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Střední styl 1 – zvýraznění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2506" autoAdjust="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226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4C6090F-E0D9-4904-8F4B-3B19437869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záhlaví 6">
            <a:extLst>
              <a:ext uri="{FF2B5EF4-FFF2-40B4-BE49-F238E27FC236}">
                <a16:creationId xmlns:a16="http://schemas.microsoft.com/office/drawing/2014/main" id="{F4C73A83-D872-4099-B2A9-09167D9051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8" name="Zástupný symbol pro datum 7">
            <a:extLst>
              <a:ext uri="{FF2B5EF4-FFF2-40B4-BE49-F238E27FC236}">
                <a16:creationId xmlns:a16="http://schemas.microsoft.com/office/drawing/2014/main" id="{7AE91353-D448-4305-B0F8-745263019B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2798" y="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D0AAB-BC65-4D93-BE30-329DE1D7C511}" type="datetimeFigureOut">
              <a:rPr lang="cs-CZ" smtClean="0"/>
              <a:t>09.05.2019</a:t>
            </a:fld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B7FE8195-2819-4889-BDC5-FC91DDEAE3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13B07-8E6F-412A-8388-A47F0D46C30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8101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5622798" y="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F0682-C2CD-439F-BD5E-D51593A61157}" type="datetimeFigureOut">
              <a:rPr lang="cs-CZ" smtClean="0"/>
              <a:t>09.05.2019</a:t>
            </a:fld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75442" y="3010680"/>
            <a:ext cx="8992240" cy="29372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1B4D-5850-4E1B-9DEC-2E80D6BFECE6}" type="slidenum">
              <a:rPr lang="cs-CZ" smtClean="0"/>
              <a:t>‹#›</a:t>
            </a:fld>
            <a:endParaRPr lang="cs-CZ"/>
          </a:p>
        </p:txBody>
      </p:sp>
      <p:sp>
        <p:nvSpPr>
          <p:cNvPr id="8" name="Zástupný symbol pro záhlaví 7">
            <a:extLst>
              <a:ext uri="{FF2B5EF4-FFF2-40B4-BE49-F238E27FC236}">
                <a16:creationId xmlns:a16="http://schemas.microsoft.com/office/drawing/2014/main" id="{A96D68BF-123C-4664-8108-784DC6DA3A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414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9" name="Zástupný symbol pro obrázek snímku 8">
            <a:extLst>
              <a:ext uri="{FF2B5EF4-FFF2-40B4-BE49-F238E27FC236}">
                <a16:creationId xmlns:a16="http://schemas.microsoft.com/office/drawing/2014/main" id="{D5A5E470-C2AF-4A51-BCB7-9288650032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528638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4894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4771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78E58E-70AC-455F-90B9-9D7761408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802" y="1122363"/>
            <a:ext cx="1006782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9E910CB-90CB-41BD-8B54-915177E92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801" y="3602038"/>
            <a:ext cx="1006782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17279DA-E018-423A-B16E-00475F12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B900F6C-DB98-4D01-81D7-5B89063E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Úvod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D55BC6D-8F08-42EA-B355-F66BDC8B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1844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AEDDE7-5283-45F3-8804-85B23933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8562057-1E9E-4BC5-A96E-69FF3B7F2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6B12981-89EC-436C-A73A-CCC7F732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F87B59-5D8E-4D63-AED8-33705DCB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Úvod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DF03BD2-4629-4A8C-A3A6-E774D357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4899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303095B-18DB-47A8-B03C-A687AA830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25200" y="216000"/>
            <a:ext cx="2854800" cy="6192000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C297685-E21D-4E3B-B4E5-EA95B48E9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000" y="216000"/>
            <a:ext cx="8485200" cy="619200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FF30AC4-28E8-4E2B-9FF3-5C5D602F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4F9059F-DC3A-40F9-9DA4-2A8D62CD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Úvod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B761B4F-342E-4ED9-B08B-B02BD873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8933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6DD364-DB0A-4EC2-8CBA-F91EA9C2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2D3C28-ADA2-407F-B64E-031B26CA9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1pPr>
            <a:lvl2pPr marL="685800" indent="-228600">
              <a:buClr>
                <a:schemeClr val="accent5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4pPr>
            <a:lvl5pPr marL="2057400" indent="-228600">
              <a:buClr>
                <a:schemeClr val="accent5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29F44FF-7695-4427-82BA-660B70FC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297B5EA-1619-434F-8D59-24B64B64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Úvod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E23AFBF-6A77-4C37-BF87-4406996F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1189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4CC1B6-7CFD-4490-9FAD-01150EFF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3A232C8-5151-4F25-87E6-613A1CFB5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70501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9AEAB2E-D2C8-4491-A3D2-65AB6BBA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0D60011-B9B5-4FEF-B704-3D56EDA2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Úvod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8EF7471-5E45-4472-B366-D565D392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9367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3A187C-2295-404E-B895-287AB6AC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C201F9-8273-435D-921E-20E271E7E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56000"/>
            <a:ext cx="5670000" cy="47880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F651976-031F-4E72-8120-FF05886CE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0000" y="1656000"/>
            <a:ext cx="5670000" cy="47880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B9EFDC8-235F-406F-9B57-88C82579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AB67C2C-593E-4F66-964F-50020A32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Úvod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868C31C-9526-4D92-B1F2-C931591A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7151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E264EF-5B4A-4170-9DE6-0A2B56C95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6000"/>
            <a:ext cx="115200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F0B10A6-4FF8-426D-AA34-397E118C6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999" y="1656000"/>
            <a:ext cx="5670000" cy="792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1A2CB19-6AF1-4E14-9ED7-41984F5D4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9999" y="2505073"/>
            <a:ext cx="5670000" cy="393666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B83EFC4-2C82-4A10-985A-CAC1B0323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0000" y="1656000"/>
            <a:ext cx="5670000" cy="792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AFD244B-6D19-4678-B81F-FB70AAF34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0000" y="2505074"/>
            <a:ext cx="5670000" cy="3936667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11A7927-1D50-4727-ACD3-54F871AF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7654FF0-9111-42CD-93A5-93D8FCF7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Úvod</a:t>
            </a:r>
            <a:endParaRPr lang="cs-CZ" dirty="0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55EF5BF-D6E1-42C5-9700-988C3ED0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3161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F40ABF-B56F-46F2-B7A0-A594F8D9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01A5580-10D5-4E45-BA70-83E471E5F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98AE30E-96BC-4919-BA47-5F0FD5ED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Úvod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F9AB3D1-B37F-40BD-BC77-B3286803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1127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2D80274-EC61-4F6B-9DE1-571445FC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8FEBCC2-2AB0-48A1-BC12-6C2B7623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Úvod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7B4F734-7FDE-4406-88AD-8319D911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470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E37A7D-EAA0-4B56-98D2-9433E846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216000"/>
            <a:ext cx="46800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EFE2DE1-9395-4D95-B2A7-611D27CF3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0" y="216000"/>
            <a:ext cx="6660000" cy="62060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5ADE7FB-37A2-450D-91EC-CA657F7EB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9999" y="1944000"/>
            <a:ext cx="4680000" cy="4464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9C109DA-1A82-430A-8C7F-84E0B47E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BDB852E-C8CD-407C-B95A-C62E7184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Úvod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7751DD4-EE0F-456A-92E7-76ECE970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7131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007762-ED0F-443B-AE39-94865986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216000"/>
            <a:ext cx="46800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7F2910F0-27E5-4079-82CA-BC171AB2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0000" y="215999"/>
            <a:ext cx="6660000" cy="61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987D710-0ADF-439B-8AF0-BE221513E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9999" y="1944000"/>
            <a:ext cx="4680000" cy="4464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24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100"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1200"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1000"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 kliknutí můžete upravovat styly textu v předloze.</a:t>
            </a: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Druhá úroveň</a:t>
            </a:r>
          </a:p>
          <a:p>
            <a:pPr marL="228600" marR="0" lvl="2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Třetí úroveň</a:t>
            </a:r>
          </a:p>
          <a:p>
            <a:pPr marL="228600" marR="0" lvl="3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Čtvrtá úroveň</a:t>
            </a:r>
          </a:p>
          <a:p>
            <a:pPr marL="228600" marR="0" lvl="4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Pátá úroveň</a:t>
            </a:r>
            <a:endParaRPr lang="cs-CZ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41660CB-25C5-40F4-B656-EF0F8F34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6F1CF99-6E3B-4957-AB40-763EC1730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Úvod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2896333-E395-4695-A267-A4CAFF44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6150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ovéPole 8">
            <a:extLst>
              <a:ext uri="{FF2B5EF4-FFF2-40B4-BE49-F238E27FC236}">
                <a16:creationId xmlns:a16="http://schemas.microsoft.com/office/drawing/2014/main" id="{D8138031-A225-4180-B5BF-929039D21685}"/>
              </a:ext>
            </a:extLst>
          </p:cNvPr>
          <p:cNvSpPr txBox="1"/>
          <p:nvPr userDrawn="1"/>
        </p:nvSpPr>
        <p:spPr>
          <a:xfrm>
            <a:off x="-17149" y="-466291"/>
            <a:ext cx="27432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2000" spc="220" baseline="0" dirty="0">
                <a:solidFill>
                  <a:srgbClr val="F6F9FC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&lt;</a:t>
            </a:r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6D7085B0-AB59-49E9-A39D-0B1C191C6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6000"/>
            <a:ext cx="1152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56EAEAB-BB80-40D8-AFAE-B8F265A56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656000"/>
            <a:ext cx="11520000" cy="478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0E5FAF4-5B01-436E-8935-DB606F123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70000" y="6555128"/>
            <a:ext cx="197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D3A3AC3-BED0-4307-B4F3-9B6130CAF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71483" y="6555128"/>
            <a:ext cx="5564967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Standard XML TEI – Úvod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9CE0ECB-0217-4C66-B3F1-01D7FD277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0455" y="6555128"/>
            <a:ext cx="2267867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4AE77-6BC1-49CA-AA73-E9D0D5F1D944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48C68903-4D30-4015-B2EB-71FB20BC4F07}"/>
              </a:ext>
            </a:extLst>
          </p:cNvPr>
          <p:cNvSpPr txBox="1"/>
          <p:nvPr userDrawn="1"/>
        </p:nvSpPr>
        <p:spPr>
          <a:xfrm>
            <a:off x="-34249" y="216001"/>
            <a:ext cx="346249" cy="6228000"/>
          </a:xfrm>
          <a:prstGeom prst="rect">
            <a:avLst/>
          </a:prstGeom>
          <a:noFill/>
          <a:effectLst/>
        </p:spPr>
        <p:txBody>
          <a:bodyPr vert="vert" wrap="square" rtlCol="0">
            <a:spAutoFit/>
          </a:bodyPr>
          <a:lstStyle/>
          <a:p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&lt;?xml version="1.0" encoding="utf-8"?&gt; &lt;</a:t>
            </a:r>
            <a:r>
              <a:rPr lang="pt-BR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TEI xmlns="http://www.tei-c.org/ns/1.0"&gt;</a:t>
            </a:r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&lt;</a:t>
            </a:r>
            <a:r>
              <a:rPr lang="cs-CZ" sz="1050" baseline="0" noProof="1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teiHeader</a:t>
            </a:r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&gt;...&lt;body&gt;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73D289C3-7F64-41E9-8F77-B06CB43A35A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515490"/>
            <a:ext cx="838200" cy="295275"/>
          </a:xfrm>
          <a:prstGeom prst="rect">
            <a:avLst/>
          </a:prstGeom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F1F1CC8E-AAFA-4E43-9FD7-767062015BFE}"/>
              </a:ext>
            </a:extLst>
          </p:cNvPr>
          <p:cNvSpPr txBox="1"/>
          <p:nvPr userDrawn="1"/>
        </p:nvSpPr>
        <p:spPr>
          <a:xfrm>
            <a:off x="11844000" y="1260988"/>
            <a:ext cx="346249" cy="5183012"/>
          </a:xfrm>
          <a:prstGeom prst="rect">
            <a:avLst/>
          </a:prstGeom>
          <a:noFill/>
          <a:effectLst/>
        </p:spPr>
        <p:txBody>
          <a:bodyPr vert="vert" wrap="square" rtlCol="0" anchor="t" anchorCtr="0">
            <a:spAutoFit/>
          </a:bodyPr>
          <a:lstStyle/>
          <a:p>
            <a:pPr algn="r"/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&lt;/</a:t>
            </a:r>
            <a:r>
              <a:rPr lang="cs-CZ" sz="1050" baseline="0" noProof="1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body</a:t>
            </a:r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&gt;&lt;/</a:t>
            </a:r>
            <a:r>
              <a:rPr lang="pt-BR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TEI&gt;</a:t>
            </a:r>
            <a:endParaRPr lang="cs-CZ" sz="1050" baseline="0" dirty="0">
              <a:solidFill>
                <a:schemeClr val="accent1">
                  <a:lumMod val="40000"/>
                  <a:lumOff val="60000"/>
                </a:schemeClr>
              </a:solidFill>
              <a:highlight>
                <a:srgbClr val="FFFFFF"/>
              </a:highlight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37B150B-3C7A-406E-BDB9-017488BC6F61}"/>
              </a:ext>
            </a:extLst>
          </p:cNvPr>
          <p:cNvSpPr txBox="1"/>
          <p:nvPr userDrawn="1"/>
        </p:nvSpPr>
        <p:spPr>
          <a:xfrm>
            <a:off x="9550400" y="-466291"/>
            <a:ext cx="27432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2000" spc="220" baseline="0" dirty="0">
                <a:solidFill>
                  <a:srgbClr val="F6F9FC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&gt;</a:t>
            </a: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48BE634-3206-454E-8591-6609F86994D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327" y="6498576"/>
            <a:ext cx="302673" cy="28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9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mailto:boris@daliboris.cz" TargetMode="External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hyperlink" Target="http://vokabular.ujc.cas.cz/" TargetMode="External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i-c.org/release/doc/tei-p5-doc/en/html/REF-ATTS.html" TargetMode="External"/><Relationship Id="rId7" Type="http://schemas.openxmlformats.org/officeDocument/2006/relationships/hyperlink" Target="https://listserv.brown.edu/archives/cgi-bin/wa?A0=tei-l" TargetMode="External"/><Relationship Id="rId2" Type="http://schemas.openxmlformats.org/officeDocument/2006/relationships/hyperlink" Target="https://www.tei-c.org/release/doc/tei-p5-doc/en/html/REF-ELEM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stserv.brown.edu/archives/cgi-bin/wa?SUBED1=tei-l&amp;A=1" TargetMode="External"/><Relationship Id="rId5" Type="http://schemas.openxmlformats.org/officeDocument/2006/relationships/hyperlink" Target="https://tei-c.org/support/#tei-l" TargetMode="External"/><Relationship Id="rId4" Type="http://schemas.openxmlformats.org/officeDocument/2006/relationships/hyperlink" Target="http://teibyexample.org/TBE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ei-c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i-c.org/ns/1.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ei-c.org/guidelines/p5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i-c.org/release/doc/tei-p5-doc/en/html/REF-ELEMENT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oma2.tei-c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64D3B1-ED37-46D3-82F2-010FC266F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802" y="1122363"/>
            <a:ext cx="10009776" cy="2387600"/>
          </a:xfrm>
        </p:spPr>
        <p:txBody>
          <a:bodyPr>
            <a:normAutofit/>
          </a:bodyPr>
          <a:lstStyle/>
          <a:p>
            <a:r>
              <a:rPr lang="cs-CZ" dirty="0"/>
              <a:t>Standard XML TEI</a:t>
            </a:r>
            <a:br>
              <a:rPr lang="cs-CZ" dirty="0"/>
            </a:br>
            <a:r>
              <a:rPr lang="cs-CZ" dirty="0"/>
              <a:t>Úvod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E1C3CE8-5EEE-406B-BB58-6E2608DE1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802" y="3602038"/>
            <a:ext cx="10096106" cy="1655762"/>
          </a:xfrm>
        </p:spPr>
        <p:txBody>
          <a:bodyPr>
            <a:normAutofit/>
          </a:bodyPr>
          <a:lstStyle/>
          <a:p>
            <a:r>
              <a:rPr lang="cs-CZ" dirty="0"/>
              <a:t>Boris Lehečka, </a:t>
            </a:r>
            <a:r>
              <a:rPr lang="cs-CZ" dirty="0">
                <a:hlinkClick r:id="rId3"/>
              </a:rPr>
              <a:t>boris</a:t>
            </a:r>
            <a:r>
              <a:rPr lang="cs-CZ">
                <a:hlinkClick r:id="rId3"/>
              </a:rPr>
              <a:t>@daliboris</a:t>
            </a:r>
            <a:r>
              <a:rPr lang="cs-CZ" dirty="0">
                <a:hlinkClick r:id="rId3"/>
              </a:rPr>
              <a:t>.cz</a:t>
            </a:r>
            <a:endParaRPr lang="cs-CZ" dirty="0"/>
          </a:p>
          <a:p>
            <a:r>
              <a:rPr lang="cs-CZ" dirty="0"/>
              <a:t>Příspěvek byl podpořen projektem Ministerstva školství, mládeže a tělovýchovy č. LM2015081 „Výzkumná infrastruktura pro diachronní bohemistiku“ (akronym RIDICS, </a:t>
            </a:r>
            <a:r>
              <a:rPr lang="cs-CZ" dirty="0">
                <a:hlinkClick r:id="rId4"/>
              </a:rPr>
              <a:t>http://vokabular.ujc.cas.cz</a:t>
            </a:r>
            <a:r>
              <a:rPr lang="cs-CZ" dirty="0"/>
              <a:t>).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5305001-9E91-4CD8-970F-E6D405CDCC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735" y="187175"/>
            <a:ext cx="2963839" cy="592767"/>
          </a:xfrm>
          <a:prstGeom prst="rect">
            <a:avLst/>
          </a:prstGeom>
        </p:spPr>
      </p:pic>
      <p:pic>
        <p:nvPicPr>
          <p:cNvPr id="5" name="Picture 2" descr="http://ujc.cas.cz/miranda2/export/sitesavcr/ujc/sys/resource/logo.cs.png">
            <a:extLst>
              <a:ext uri="{FF2B5EF4-FFF2-40B4-BE49-F238E27FC236}">
                <a16:creationId xmlns:a16="http://schemas.microsoft.com/office/drawing/2014/main" id="{A5804ACC-9FC3-4309-BEDC-E5B0B4D6C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21" y="5413784"/>
            <a:ext cx="454999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D6E01454-FB99-4FFE-B3A6-395717FBE3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6541" y="5413784"/>
            <a:ext cx="1802181" cy="900000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499690A7-D1E0-4DDC-99B8-2EE5C192FE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147" y="5530409"/>
            <a:ext cx="2000250" cy="666750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CA259D11-1902-48AA-8003-C64927C8B8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578" y="5530409"/>
            <a:ext cx="666750" cy="666750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32041AB2-2859-4654-BBA5-DF43C8FAF2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822" y="5223618"/>
            <a:ext cx="1280331" cy="128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56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7C107F-D040-4BE8-ADEE-E31A9BCD2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Obecné principy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C6C10B-EDC5-41CC-9FCD-F478E6572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míra detailnosti záleží na zvoleném přístupu</a:t>
            </a:r>
          </a:p>
          <a:p>
            <a:pPr lvl="1"/>
            <a:r>
              <a:rPr lang="cs-CZ" dirty="0"/>
              <a:t>rozčlenění textu na odstavce × označování cizojazyčných prvků</a:t>
            </a:r>
          </a:p>
          <a:p>
            <a:pPr lvl="1"/>
            <a:r>
              <a:rPr lang="cs-CZ" dirty="0"/>
              <a:t>zvolená míra detailu by měla být popsána v hlavičce</a:t>
            </a:r>
          </a:p>
          <a:p>
            <a:r>
              <a:rPr lang="cs-CZ" dirty="0"/>
              <a:t>některé údaje se definují v hlavičce a v hlavním textu se na ně odkazuje</a:t>
            </a:r>
          </a:p>
          <a:p>
            <a:pPr lvl="1"/>
            <a:r>
              <a:rPr lang="cs-CZ" dirty="0"/>
              <a:t>např. označení rukou nebo písařů, další edice nebo editoři (jako zdroj různočtení) </a:t>
            </a:r>
          </a:p>
          <a:p>
            <a:r>
              <a:rPr lang="cs-CZ" dirty="0"/>
              <a:t>prvky lze často používat na několika místech (v rámci různých elementů)</a:t>
            </a:r>
          </a:p>
          <a:p>
            <a:pPr lvl="1"/>
            <a:r>
              <a:rPr lang="cs-CZ" dirty="0"/>
              <a:t>např. údaje o odpovědnosti (</a:t>
            </a:r>
            <a:r>
              <a:rPr lang="cs-CZ" dirty="0">
                <a:solidFill>
                  <a:srgbClr val="000096"/>
                </a:solidFill>
              </a:rPr>
              <a:t>&lt;</a:t>
            </a:r>
            <a:r>
              <a:rPr lang="cs-CZ" dirty="0" err="1">
                <a:solidFill>
                  <a:srgbClr val="000096"/>
                </a:solidFill>
              </a:rPr>
              <a:t>responsibility</a:t>
            </a:r>
            <a:r>
              <a:rPr lang="cs-CZ" dirty="0">
                <a:solidFill>
                  <a:srgbClr val="000096"/>
                </a:solidFill>
              </a:rPr>
              <a:t>&gt;</a:t>
            </a:r>
            <a:r>
              <a:rPr lang="cs-CZ" dirty="0"/>
              <a:t>), rozměry (</a:t>
            </a:r>
            <a:r>
              <a:rPr lang="cs-CZ" dirty="0">
                <a:solidFill>
                  <a:srgbClr val="000096"/>
                </a:solidFill>
              </a:rPr>
              <a:t>&lt;</a:t>
            </a:r>
            <a:r>
              <a:rPr lang="cs-CZ" dirty="0" err="1">
                <a:solidFill>
                  <a:srgbClr val="000096"/>
                </a:solidFill>
              </a:rPr>
              <a:t>extent</a:t>
            </a:r>
            <a:r>
              <a:rPr lang="cs-CZ" dirty="0">
                <a:solidFill>
                  <a:srgbClr val="000096"/>
                </a:solidFill>
              </a:rPr>
              <a:t>&gt;</a:t>
            </a:r>
            <a:r>
              <a:rPr lang="cs-CZ" dirty="0"/>
              <a:t>) pro originál i </a:t>
            </a:r>
            <a:r>
              <a:rPr lang="cs-CZ"/>
              <a:t>elektronickou verzi</a:t>
            </a:r>
            <a:endParaRPr lang="cs-CZ" dirty="0"/>
          </a:p>
          <a:p>
            <a:r>
              <a:rPr lang="cs-CZ" dirty="0"/>
              <a:t>atributy jsou rozděleny do několika skupin</a:t>
            </a:r>
          </a:p>
          <a:p>
            <a:pPr lvl="1"/>
            <a:r>
              <a:rPr lang="cs-CZ" dirty="0"/>
              <a:t>některé jsou obecnější (</a:t>
            </a:r>
            <a:r>
              <a:rPr lang="cs-CZ" dirty="0">
                <a:solidFill>
                  <a:srgbClr val="F5844C"/>
                </a:solidFill>
              </a:rPr>
              <a:t>@type</a:t>
            </a:r>
            <a:r>
              <a:rPr lang="cs-CZ" dirty="0"/>
              <a:t>, </a:t>
            </a:r>
            <a:r>
              <a:rPr lang="cs-CZ" dirty="0">
                <a:solidFill>
                  <a:srgbClr val="F5844C"/>
                </a:solidFill>
              </a:rPr>
              <a:t>@subtype</a:t>
            </a:r>
            <a:r>
              <a:rPr lang="cs-CZ" dirty="0"/>
              <a:t>, </a:t>
            </a:r>
            <a:r>
              <a:rPr lang="cs-CZ" dirty="0">
                <a:solidFill>
                  <a:srgbClr val="F5844C"/>
                </a:solidFill>
              </a:rPr>
              <a:t>@</a:t>
            </a:r>
            <a:r>
              <a:rPr lang="cs-CZ" dirty="0" err="1">
                <a:solidFill>
                  <a:srgbClr val="F5844C"/>
                </a:solidFill>
              </a:rPr>
              <a:t>rend</a:t>
            </a:r>
            <a:r>
              <a:rPr lang="cs-CZ" dirty="0"/>
              <a:t>, </a:t>
            </a:r>
            <a:r>
              <a:rPr lang="cs-CZ" dirty="0">
                <a:solidFill>
                  <a:srgbClr val="F5844C"/>
                </a:solidFill>
              </a:rPr>
              <a:t>@style</a:t>
            </a:r>
            <a:r>
              <a:rPr lang="cs-CZ" dirty="0"/>
              <a:t>, </a:t>
            </a:r>
            <a:r>
              <a:rPr lang="cs-CZ" dirty="0">
                <a:solidFill>
                  <a:srgbClr val="F5844C"/>
                </a:solidFill>
              </a:rPr>
              <a:t>@</a:t>
            </a:r>
            <a:r>
              <a:rPr lang="cs-CZ" dirty="0" err="1">
                <a:solidFill>
                  <a:srgbClr val="F5844C"/>
                </a:solidFill>
              </a:rPr>
              <a:t>rendition</a:t>
            </a:r>
            <a:r>
              <a:rPr lang="cs-CZ" dirty="0"/>
              <a:t>), některé méně obecné (např. </a:t>
            </a:r>
            <a:r>
              <a:rPr lang="cs-CZ" dirty="0">
                <a:solidFill>
                  <a:srgbClr val="F5844C"/>
                </a:solidFill>
              </a:rPr>
              <a:t>@</a:t>
            </a:r>
            <a:r>
              <a:rPr lang="cs-CZ" dirty="0" err="1">
                <a:solidFill>
                  <a:srgbClr val="F5844C"/>
                </a:solidFill>
              </a:rPr>
              <a:t>when</a:t>
            </a:r>
            <a:r>
              <a:rPr lang="cs-CZ" dirty="0"/>
              <a:t>, </a:t>
            </a:r>
            <a:r>
              <a:rPr lang="cs-CZ" dirty="0">
                <a:solidFill>
                  <a:srgbClr val="F5844C"/>
                </a:solidFill>
              </a:rPr>
              <a:t>@</a:t>
            </a:r>
            <a:r>
              <a:rPr lang="cs-CZ" dirty="0" err="1">
                <a:solidFill>
                  <a:srgbClr val="F5844C"/>
                </a:solidFill>
              </a:rPr>
              <a:t>notAfter</a:t>
            </a:r>
            <a:r>
              <a:rPr lang="cs-CZ" dirty="0"/>
              <a:t>, </a:t>
            </a:r>
            <a:r>
              <a:rPr lang="cs-CZ" dirty="0">
                <a:solidFill>
                  <a:srgbClr val="F5844C"/>
                </a:solidFill>
              </a:rPr>
              <a:t>@</a:t>
            </a:r>
            <a:r>
              <a:rPr lang="cs-CZ" dirty="0" err="1">
                <a:solidFill>
                  <a:srgbClr val="F5844C"/>
                </a:solidFill>
              </a:rPr>
              <a:t>notBefore</a:t>
            </a:r>
            <a:r>
              <a:rPr lang="cs-CZ" dirty="0"/>
              <a:t> u všeho, co lze datovat), některé jedinečné (např. </a:t>
            </a:r>
            <a:r>
              <a:rPr lang="cs-CZ" dirty="0">
                <a:solidFill>
                  <a:srgbClr val="F5844C"/>
                </a:solidFill>
              </a:rPr>
              <a:t>@</a:t>
            </a:r>
            <a:r>
              <a:rPr lang="cs-CZ" dirty="0" err="1">
                <a:solidFill>
                  <a:srgbClr val="F5844C"/>
                </a:solidFill>
              </a:rPr>
              <a:t>anchored</a:t>
            </a:r>
            <a:r>
              <a:rPr lang="cs-CZ" dirty="0"/>
              <a:t>, </a:t>
            </a:r>
            <a:r>
              <a:rPr lang="cs-CZ" dirty="0">
                <a:solidFill>
                  <a:srgbClr val="F5844C"/>
                </a:solidFill>
              </a:rPr>
              <a:t>@</a:t>
            </a:r>
            <a:r>
              <a:rPr lang="cs-CZ" dirty="0" err="1">
                <a:solidFill>
                  <a:srgbClr val="F5844C"/>
                </a:solidFill>
              </a:rPr>
              <a:t>targetEnd</a:t>
            </a:r>
            <a:r>
              <a:rPr lang="cs-CZ" dirty="0"/>
              <a:t> u poznámky)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C68C446-F05C-42B3-ABAF-D2E52992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2A7F309-F84F-4759-B5F5-F18BC338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Úvod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4EEE70E-7BF0-430B-97B6-239C176B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5023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75288C-8EAA-4F7B-8575-469B4F5A6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Další 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90E4AD3-4A4D-45B4-BD23-06CBF8627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Přehled elementů</a:t>
            </a:r>
          </a:p>
          <a:p>
            <a:pPr lvl="1"/>
            <a:r>
              <a:rPr lang="cs-CZ" dirty="0">
                <a:hlinkClick r:id="rId2"/>
              </a:rPr>
              <a:t>https://www.tei-c.org/release/doc/tei-p5-doc/en/html/REF-ELEMENTS.html</a:t>
            </a:r>
            <a:endParaRPr lang="cs-CZ" dirty="0"/>
          </a:p>
          <a:p>
            <a:r>
              <a:rPr lang="cs-CZ" dirty="0"/>
              <a:t>Přehled atributů</a:t>
            </a:r>
          </a:p>
          <a:p>
            <a:pPr lvl="1"/>
            <a:r>
              <a:rPr lang="cs-CZ" dirty="0">
                <a:hlinkClick r:id="rId3"/>
              </a:rPr>
              <a:t>https://www.tei-c.org/release/doc/tei-p5-doc/en/html/REF-ATTS.html</a:t>
            </a:r>
            <a:endParaRPr lang="cs-CZ" dirty="0"/>
          </a:p>
          <a:p>
            <a:r>
              <a:rPr lang="cs-CZ" dirty="0"/>
              <a:t>TEI by </a:t>
            </a:r>
            <a:r>
              <a:rPr lang="cs-CZ" dirty="0" err="1"/>
              <a:t>Example</a:t>
            </a:r>
            <a:endParaRPr lang="cs-CZ" dirty="0"/>
          </a:p>
          <a:p>
            <a:pPr lvl="1"/>
            <a:r>
              <a:rPr lang="cs-CZ" dirty="0">
                <a:hlinkClick r:id="rId4"/>
              </a:rPr>
              <a:t>http://teibyexample.org/TBE.htm</a:t>
            </a:r>
            <a:endParaRPr lang="cs-CZ" dirty="0"/>
          </a:p>
          <a:p>
            <a:r>
              <a:rPr lang="cs-CZ" dirty="0"/>
              <a:t>TEI-L mailing list</a:t>
            </a:r>
          </a:p>
          <a:p>
            <a:pPr lvl="1"/>
            <a:r>
              <a:rPr lang="cs-CZ" dirty="0">
                <a:hlinkClick r:id="rId5"/>
              </a:rPr>
              <a:t>https://tei-c.org/support/#tei-l</a:t>
            </a:r>
            <a:r>
              <a:rPr lang="cs-CZ" dirty="0"/>
              <a:t> (informace)</a:t>
            </a:r>
          </a:p>
          <a:p>
            <a:pPr lvl="1"/>
            <a:r>
              <a:rPr lang="cs-CZ" dirty="0">
                <a:hlinkClick r:id="rId6"/>
              </a:rPr>
              <a:t>https://listserv.brown.edu/archives/cgi-bin/wa?SUBED1=tei-l&amp;A=1</a:t>
            </a:r>
            <a:r>
              <a:rPr lang="cs-CZ" dirty="0"/>
              <a:t> (přihlášení)</a:t>
            </a:r>
          </a:p>
          <a:p>
            <a:pPr lvl="1"/>
            <a:r>
              <a:rPr lang="cs-CZ" dirty="0">
                <a:hlinkClick r:id="rId7"/>
              </a:rPr>
              <a:t>https://listserv.brown.edu/archives/cgi-bin/wa?A0=tei-l</a:t>
            </a:r>
            <a:r>
              <a:rPr lang="cs-CZ" dirty="0"/>
              <a:t> </a:t>
            </a:r>
            <a:r>
              <a:rPr lang="cs-CZ"/>
              <a:t>(historie)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FD8C4CD-2C68-4FD5-9501-01467461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1EF3300-9337-434A-8EDA-7BDB852E3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Úvod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DCEF2CE-39BF-4B61-B5F5-DB69F8AA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5402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9DEA05-2140-4CC3-AFFC-704AC1688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Osnova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26D9089-8089-46CD-9ECE-80021AEF3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Text </a:t>
            </a:r>
            <a:r>
              <a:rPr lang="cs-CZ" dirty="0" err="1"/>
              <a:t>Encoding</a:t>
            </a:r>
            <a:r>
              <a:rPr lang="cs-CZ" dirty="0"/>
              <a:t> </a:t>
            </a:r>
            <a:r>
              <a:rPr lang="cs-CZ" dirty="0" err="1"/>
              <a:t>Initiative</a:t>
            </a:r>
            <a:endParaRPr lang="cs-CZ" dirty="0"/>
          </a:p>
          <a:p>
            <a:r>
              <a:rPr lang="cs-CZ" dirty="0"/>
              <a:t>TEI P5 </a:t>
            </a:r>
            <a:r>
              <a:rPr lang="cs-CZ" dirty="0" err="1"/>
              <a:t>Guidelines</a:t>
            </a:r>
            <a:endParaRPr lang="cs-CZ" dirty="0"/>
          </a:p>
          <a:p>
            <a:r>
              <a:rPr lang="cs-CZ" dirty="0"/>
              <a:t>Úpravy TEI P5 </a:t>
            </a:r>
            <a:r>
              <a:rPr lang="cs-CZ" dirty="0" err="1"/>
              <a:t>Guidelines</a:t>
            </a:r>
            <a:endParaRPr lang="cs-CZ" dirty="0"/>
          </a:p>
          <a:p>
            <a:r>
              <a:rPr lang="cs-CZ" dirty="0"/>
              <a:t>Základní struktura dokumentu</a:t>
            </a:r>
          </a:p>
          <a:p>
            <a:r>
              <a:rPr lang="cs-CZ" dirty="0"/>
              <a:t>Obecné principy</a:t>
            </a:r>
          </a:p>
          <a:p>
            <a:r>
              <a:rPr lang="cs-CZ" dirty="0"/>
              <a:t>Další zdroje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DE3505E-4C67-4675-B3C8-8BA1A9649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C1CC8C1-D0CC-4A6F-AF8F-EB9808CDE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Úvod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AB2EB36-53AD-4725-877A-069E833B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2491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BADADF-FE38-4012-8121-A7B9B460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Text </a:t>
            </a:r>
            <a:r>
              <a:rPr lang="cs-CZ" dirty="0" err="1"/>
              <a:t>Encoding</a:t>
            </a:r>
            <a:r>
              <a:rPr lang="cs-CZ" dirty="0"/>
              <a:t> </a:t>
            </a:r>
            <a:r>
              <a:rPr lang="cs-CZ" dirty="0" err="1"/>
              <a:t>Initiative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B489BA-CC7C-40E8-94BA-5BACFF6D6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hlinkClick r:id="rId2"/>
              </a:rPr>
              <a:t>https://tei-c.org/</a:t>
            </a:r>
            <a:endParaRPr lang="cs-CZ" dirty="0"/>
          </a:p>
          <a:p>
            <a:r>
              <a:rPr lang="cs-CZ" dirty="0"/>
              <a:t>založeno v roce 2000</a:t>
            </a:r>
          </a:p>
          <a:p>
            <a:r>
              <a:rPr lang="cs-CZ" dirty="0"/>
              <a:t>skupina prosazující standard XML v popisu textů v digitální podobě</a:t>
            </a:r>
          </a:p>
          <a:p>
            <a:r>
              <a:rPr lang="cs-CZ" dirty="0"/>
              <a:t>vytváří TEI </a:t>
            </a:r>
            <a:r>
              <a:rPr lang="cs-CZ" dirty="0" err="1"/>
              <a:t>Guidelines</a:t>
            </a:r>
            <a:r>
              <a:rPr lang="cs-CZ" dirty="0"/>
              <a:t> (směrnice, doporučení)</a:t>
            </a:r>
          </a:p>
          <a:p>
            <a:pPr lvl="1"/>
            <a:endParaRPr lang="cs-CZ" dirty="0"/>
          </a:p>
          <a:p>
            <a:r>
              <a:rPr lang="cs-CZ"/>
              <a:t>(letos výpadek </a:t>
            </a:r>
            <a:r>
              <a:rPr lang="cs-CZ" dirty="0"/>
              <a:t>webových stránek, postupná obnova)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47408FB-5B59-4700-BCFB-E0D7D57B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A86D689-3B8C-4CE6-A02F-D86A24C8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Úvod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3A3C3FF-4326-42BD-AA12-6351D0D2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3348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644B74-8281-468A-91B3-89B36715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TEI </a:t>
            </a:r>
            <a:r>
              <a:rPr lang="cs-CZ" dirty="0" err="1"/>
              <a:t>Guidelines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99EF1FE-C317-42C6-AB50-2DBFBFCDF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definuje typ dokumentu</a:t>
            </a:r>
          </a:p>
          <a:p>
            <a:pPr lvl="1"/>
            <a:r>
              <a:rPr lang="cs-CZ" dirty="0"/>
              <a:t>repertoár elementů, atributů, povolených a doporučených hodnot, vzájemné kombinace</a:t>
            </a:r>
          </a:p>
          <a:p>
            <a:pPr lvl="1"/>
            <a:r>
              <a:rPr lang="cs-CZ" dirty="0"/>
              <a:t>pro různé typy textových dat (metadata, rukopisy, tisky, divadelní hry, korpusy…)</a:t>
            </a:r>
          </a:p>
          <a:p>
            <a:r>
              <a:rPr lang="cs-CZ" dirty="0"/>
              <a:t>historie</a:t>
            </a:r>
          </a:p>
          <a:p>
            <a:pPr lvl="1"/>
            <a:r>
              <a:rPr lang="cs-CZ" dirty="0" err="1"/>
              <a:t>P3</a:t>
            </a:r>
            <a:r>
              <a:rPr lang="cs-CZ" dirty="0"/>
              <a:t> (1994), </a:t>
            </a:r>
            <a:r>
              <a:rPr lang="cs-CZ" dirty="0" err="1"/>
              <a:t>P4</a:t>
            </a:r>
            <a:r>
              <a:rPr lang="cs-CZ" dirty="0"/>
              <a:t> (2002), P5 (2007) = hlavní milníky</a:t>
            </a:r>
          </a:p>
          <a:p>
            <a:pPr lvl="1"/>
            <a:r>
              <a:rPr lang="cs-CZ" dirty="0"/>
              <a:t>verze TEI P5: 3.5.0 (2019-01-30); 3.4.0 (2018-07-24); 3.3.0 (2018-02-01)…</a:t>
            </a:r>
          </a:p>
          <a:p>
            <a:pPr lvl="1"/>
            <a:r>
              <a:rPr lang="cs-CZ" dirty="0"/>
              <a:t>postupné rozšiřování standardu (nové/mizející elementy, atributy, hodnoty)</a:t>
            </a:r>
          </a:p>
          <a:p>
            <a:pPr lvl="1"/>
            <a:r>
              <a:rPr lang="cs-CZ" dirty="0"/>
              <a:t>neměnný jmenný prostor (</a:t>
            </a:r>
            <a:r>
              <a:rPr lang="cs-CZ" dirty="0">
                <a:hlinkClick r:id="rId2"/>
              </a:rPr>
              <a:t>http://www.tei-c.org/</a:t>
            </a:r>
            <a:r>
              <a:rPr lang="cs-CZ" dirty="0" err="1">
                <a:hlinkClick r:id="rId2"/>
              </a:rPr>
              <a:t>ns</a:t>
            </a:r>
            <a:r>
              <a:rPr lang="cs-CZ" dirty="0">
                <a:hlinkClick r:id="rId2"/>
              </a:rPr>
              <a:t>/1.0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rozlišení pomocí @</a:t>
            </a:r>
            <a:r>
              <a:rPr lang="cs-CZ" dirty="0" err="1"/>
              <a:t>version</a:t>
            </a:r>
            <a:endParaRPr lang="cs-CZ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de-DE" dirty="0">
                <a:solidFill>
                  <a:srgbClr val="000096"/>
                </a:solidFill>
                <a:highlight>
                  <a:srgbClr val="FFFFFF"/>
                </a:highlight>
              </a:rPr>
              <a:t>&lt;TEI</a:t>
            </a:r>
            <a:r>
              <a:rPr lang="de-DE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dirty="0" err="1">
                <a:solidFill>
                  <a:srgbClr val="F5844C"/>
                </a:solidFill>
                <a:highlight>
                  <a:srgbClr val="FFFFFF"/>
                </a:highlight>
              </a:rPr>
              <a:t>xmlns</a:t>
            </a:r>
            <a:r>
              <a:rPr lang="de-DE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dirty="0">
                <a:solidFill>
                  <a:srgbClr val="993300"/>
                </a:solidFill>
                <a:highlight>
                  <a:srgbClr val="FFFFFF"/>
                </a:highlight>
              </a:rPr>
              <a:t>"http://www.tei-c.org/ns/1.0"</a:t>
            </a:r>
            <a:r>
              <a:rPr lang="de-DE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dirty="0" err="1">
                <a:solidFill>
                  <a:srgbClr val="F5844C"/>
                </a:solidFill>
                <a:highlight>
                  <a:srgbClr val="FFFFFF"/>
                </a:highlight>
              </a:rPr>
              <a:t>version</a:t>
            </a:r>
            <a:r>
              <a:rPr lang="de-DE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dirty="0">
                <a:solidFill>
                  <a:srgbClr val="993300"/>
                </a:solidFill>
                <a:highlight>
                  <a:srgbClr val="FFFFFF"/>
                </a:highlight>
              </a:rPr>
              <a:t>"3.3.0"</a:t>
            </a:r>
            <a:r>
              <a:rPr lang="de-DE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endParaRPr lang="cs-CZ" dirty="0"/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F615178-9404-4329-8678-F6B9A99E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46D04D5-562C-4BAF-8E6F-2EF72621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Úvod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DFC5532-DDBA-445E-80CB-83D9C24D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4592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CE2B00-7032-4C8A-8CBF-87157D99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TEI P5 </a:t>
            </a:r>
            <a:r>
              <a:rPr lang="cs-CZ" dirty="0" err="1"/>
              <a:t>Guidelines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062B3A4-BB28-46BF-9F98-FD40D02E0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hlinkClick r:id="rId2"/>
              </a:rPr>
              <a:t>https://tei-c.org/guidelines/p5/</a:t>
            </a:r>
            <a:endParaRPr lang="cs-CZ" dirty="0"/>
          </a:p>
          <a:p>
            <a:pPr lvl="1"/>
            <a:r>
              <a:rPr lang="cs-CZ" dirty="0"/>
              <a:t>hlavička (metadata)</a:t>
            </a:r>
          </a:p>
          <a:p>
            <a:pPr lvl="1"/>
            <a:r>
              <a:rPr lang="cs-CZ" dirty="0"/>
              <a:t>společné prvky</a:t>
            </a:r>
          </a:p>
          <a:p>
            <a:pPr lvl="1"/>
            <a:r>
              <a:rPr lang="cs-CZ" dirty="0"/>
              <a:t>speciální znaky</a:t>
            </a:r>
          </a:p>
          <a:p>
            <a:pPr lvl="1"/>
            <a:r>
              <a:rPr lang="cs-CZ" dirty="0"/>
              <a:t>typické texty (verše, slovníky, rukopisy, korpus textů)</a:t>
            </a:r>
          </a:p>
          <a:p>
            <a:pPr lvl="1"/>
            <a:r>
              <a:rPr lang="cs-CZ" dirty="0"/>
              <a:t>kritický aparát</a:t>
            </a:r>
          </a:p>
          <a:p>
            <a:pPr lvl="1"/>
            <a:r>
              <a:rPr lang="cs-CZ" dirty="0"/>
              <a:t>specifické prvky (jména, data, osoby, tabulky, vzorce…)</a:t>
            </a:r>
          </a:p>
          <a:p>
            <a:r>
              <a:rPr lang="cs-CZ" dirty="0"/>
              <a:t>princip modulů</a:t>
            </a:r>
          </a:p>
          <a:p>
            <a:pPr lvl="1"/>
            <a:r>
              <a:rPr lang="cs-CZ" dirty="0"/>
              <a:t>modul seskupuje prvky typické pro určitý typ dokumentů nebo určitou část dokumentu</a:t>
            </a:r>
          </a:p>
          <a:p>
            <a:pPr lvl="2"/>
            <a:r>
              <a:rPr lang="cs-CZ" dirty="0"/>
              <a:t>např. základ, hlavička, korpusy, slovníky, popis rukopisu ap.</a:t>
            </a:r>
          </a:p>
          <a:p>
            <a:pPr lvl="1"/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A120D3B-E5BD-42CC-BBED-533CC1BE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3FA2536-B1BD-4AE1-9E44-50916103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Úvod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BD2C474-1746-4E8F-9AA0-4B314436E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60644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CE2B00-7032-4C8A-8CBF-87157D99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TEI P5 </a:t>
            </a:r>
            <a:r>
              <a:rPr lang="cs-CZ" dirty="0" err="1"/>
              <a:t>Guidelines</a:t>
            </a:r>
            <a:r>
              <a:rPr lang="cs-CZ" dirty="0"/>
              <a:t> II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062B3A4-BB28-46BF-9F98-FD40D02E0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seznam elementů</a:t>
            </a:r>
          </a:p>
          <a:p>
            <a:pPr lvl="1"/>
            <a:r>
              <a:rPr lang="cs-CZ" dirty="0">
                <a:hlinkClick r:id="rId2"/>
              </a:rPr>
              <a:t>https://www.tei-c.org/release/doc/tei-p5-doc/en/html/REF-ELEMENTS.html</a:t>
            </a:r>
            <a:endParaRPr lang="cs-CZ" dirty="0"/>
          </a:p>
          <a:p>
            <a:pPr lvl="1"/>
            <a:r>
              <a:rPr lang="cs-CZ" dirty="0"/>
              <a:t>důležité součásti popisu</a:t>
            </a:r>
          </a:p>
          <a:p>
            <a:pPr lvl="2"/>
            <a:r>
              <a:rPr lang="cs-CZ" dirty="0" err="1"/>
              <a:t>Attributes</a:t>
            </a:r>
            <a:r>
              <a:rPr lang="cs-CZ" dirty="0"/>
              <a:t> (které atributy lze u elementu použít)</a:t>
            </a:r>
          </a:p>
          <a:p>
            <a:pPr lvl="2"/>
            <a:r>
              <a:rPr lang="cs-CZ" dirty="0" err="1"/>
              <a:t>Contained</a:t>
            </a:r>
            <a:r>
              <a:rPr lang="cs-CZ" dirty="0"/>
              <a:t> by (nadřazené prvky, v jejichž rámci se může element vyskytnout)</a:t>
            </a:r>
          </a:p>
          <a:p>
            <a:pPr lvl="2"/>
            <a:r>
              <a:rPr lang="cs-CZ" dirty="0"/>
              <a:t>May </a:t>
            </a:r>
            <a:r>
              <a:rPr lang="cs-CZ" dirty="0" err="1"/>
              <a:t>contain</a:t>
            </a:r>
            <a:r>
              <a:rPr lang="cs-CZ" dirty="0"/>
              <a:t> (které prvky může element obsahovat)</a:t>
            </a:r>
          </a:p>
          <a:p>
            <a:pPr lvl="2"/>
            <a:r>
              <a:rPr lang="cs-CZ" dirty="0" err="1"/>
              <a:t>Example</a:t>
            </a:r>
            <a:r>
              <a:rPr lang="cs-CZ" dirty="0"/>
              <a:t> (+ show </a:t>
            </a:r>
            <a:r>
              <a:rPr lang="cs-CZ" dirty="0" err="1"/>
              <a:t>all</a:t>
            </a:r>
            <a:r>
              <a:rPr lang="cs-CZ" dirty="0"/>
              <a:t>; použití elementu v příkladech v dokumentaci)</a:t>
            </a:r>
          </a:p>
          <a:p>
            <a:pPr lvl="1"/>
            <a:r>
              <a:rPr lang="cs-CZ" dirty="0"/>
              <a:t>elementy podle modulů (Show by module)</a:t>
            </a:r>
          </a:p>
          <a:p>
            <a:pPr lvl="1"/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89A12D4-530D-4D88-9E14-164A9F7D4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6EFC848-7D19-4803-9B19-7985B31E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Úvod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1931DCD-85B0-4716-9E43-26A61972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1585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EAEDB1-CDCA-4E58-A37E-99B9A7A45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Úpravy TEI P5 </a:t>
            </a:r>
            <a:r>
              <a:rPr lang="cs-CZ" dirty="0" err="1"/>
              <a:t>Guidelines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399820-A570-4544-8474-2AE46B8C2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princip</a:t>
            </a:r>
          </a:p>
          <a:p>
            <a:pPr lvl="1"/>
            <a:r>
              <a:rPr lang="cs-CZ" dirty="0"/>
              <a:t>výběr požadovaných elementů a atributů</a:t>
            </a:r>
          </a:p>
          <a:p>
            <a:pPr lvl="1"/>
            <a:r>
              <a:rPr lang="cs-CZ" dirty="0"/>
              <a:t>přidání vlastních elementů nebo atributů (s vlastním jmenným prostorem)</a:t>
            </a:r>
          </a:p>
          <a:p>
            <a:r>
              <a:rPr lang="cs-CZ" dirty="0"/>
              <a:t>důvody</a:t>
            </a:r>
          </a:p>
          <a:p>
            <a:pPr lvl="1"/>
            <a:r>
              <a:rPr lang="cs-CZ" dirty="0"/>
              <a:t>omezit repertoár dostupných prvků (v nabídkách)</a:t>
            </a:r>
          </a:p>
          <a:p>
            <a:pPr lvl="1"/>
            <a:r>
              <a:rPr lang="cs-CZ" dirty="0"/>
              <a:t>doplnit informace o údaje, které TEI P5 nenabízí</a:t>
            </a:r>
          </a:p>
          <a:p>
            <a:r>
              <a:rPr lang="cs-CZ" dirty="0"/>
              <a:t>Roma</a:t>
            </a:r>
          </a:p>
          <a:p>
            <a:pPr lvl="1"/>
            <a:r>
              <a:rPr lang="cs-CZ" dirty="0">
                <a:hlinkClick r:id="rId2"/>
              </a:rPr>
              <a:t>https://roma2.tei-c.org/</a:t>
            </a:r>
            <a:endParaRPr lang="cs-CZ" dirty="0"/>
          </a:p>
          <a:p>
            <a:pPr lvl="1"/>
            <a:r>
              <a:rPr lang="cs-CZ" dirty="0"/>
              <a:t> generuje </a:t>
            </a:r>
          </a:p>
          <a:p>
            <a:pPr lvl="2"/>
            <a:r>
              <a:rPr lang="cs-CZ" dirty="0" err="1"/>
              <a:t>ODD</a:t>
            </a:r>
            <a:r>
              <a:rPr lang="cs-CZ" dirty="0"/>
              <a:t> (</a:t>
            </a:r>
            <a:r>
              <a:rPr lang="en-US" dirty="0"/>
              <a:t>One Document Does it all</a:t>
            </a:r>
            <a:r>
              <a:rPr lang="cs-CZ" dirty="0"/>
              <a:t>): formální popis použitých modulů, změn v elementech ap.</a:t>
            </a:r>
          </a:p>
          <a:p>
            <a:pPr lvl="2"/>
            <a:r>
              <a:rPr lang="cs-CZ" dirty="0"/>
              <a:t>validační schéma typu dokumentu (</a:t>
            </a:r>
            <a:r>
              <a:rPr lang="cs-CZ" dirty="0" err="1"/>
              <a:t>DTD</a:t>
            </a:r>
            <a:r>
              <a:rPr lang="cs-CZ" dirty="0"/>
              <a:t>, XML </a:t>
            </a:r>
            <a:r>
              <a:rPr lang="cs-CZ" dirty="0" err="1"/>
              <a:t>Schema</a:t>
            </a:r>
            <a:r>
              <a:rPr lang="cs-CZ" dirty="0"/>
              <a:t> </a:t>
            </a:r>
            <a:r>
              <a:rPr lang="cs-CZ" dirty="0" err="1"/>
              <a:t>Definition</a:t>
            </a:r>
            <a:r>
              <a:rPr lang="cs-CZ" dirty="0"/>
              <a:t>, Relax </a:t>
            </a:r>
            <a:r>
              <a:rPr lang="cs-CZ" dirty="0" err="1"/>
              <a:t>NG</a:t>
            </a:r>
            <a:r>
              <a:rPr lang="cs-CZ" dirty="0"/>
              <a:t>, </a:t>
            </a:r>
            <a:r>
              <a:rPr lang="cs-CZ" dirty="0" err="1"/>
              <a:t>Schematron</a:t>
            </a:r>
            <a:r>
              <a:rPr lang="cs-CZ" dirty="0"/>
              <a:t>)</a:t>
            </a:r>
          </a:p>
          <a:p>
            <a:pPr lvl="2"/>
            <a:r>
              <a:rPr lang="cs-CZ" dirty="0"/>
              <a:t>nápovědu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25D74F4-5E0C-4E37-A2F0-3D8E70E2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0D578B9-C677-4D51-92A7-F9246688F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Úvod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F926907-034A-409D-81C3-A5CB6B3A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81931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F3FDAB-F3AB-42EE-A464-0F821BA7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struktura dokumentu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C66261C-7BE6-4707-A0C0-637B585F3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rozlišení na </a:t>
            </a:r>
          </a:p>
          <a:p>
            <a:pPr lvl="1"/>
            <a:r>
              <a:rPr lang="cs-CZ" dirty="0"/>
              <a:t>metadata (</a:t>
            </a:r>
            <a:r>
              <a:rPr lang="cs-CZ" dirty="0">
                <a:solidFill>
                  <a:srgbClr val="000096"/>
                </a:solidFill>
              </a:rPr>
              <a:t>&lt;</a:t>
            </a:r>
            <a:r>
              <a:rPr lang="cs-CZ" noProof="1">
                <a:solidFill>
                  <a:srgbClr val="000096"/>
                </a:solidFill>
              </a:rPr>
              <a:t>teiHeader</a:t>
            </a:r>
            <a:r>
              <a:rPr lang="cs-CZ" dirty="0">
                <a:solidFill>
                  <a:srgbClr val="000096"/>
                </a:solidFill>
              </a:rPr>
              <a:t>&gt;)</a:t>
            </a:r>
          </a:p>
          <a:p>
            <a:pPr lvl="2"/>
            <a:r>
              <a:rPr lang="cs-CZ" dirty="0"/>
              <a:t>popisují digitalizovaný artefakt (název, uložení, rozměry) i samostatný </a:t>
            </a:r>
            <a:r>
              <a:rPr lang="cs-CZ" dirty="0" err="1"/>
              <a:t>digitalizát</a:t>
            </a:r>
            <a:r>
              <a:rPr lang="cs-CZ" dirty="0"/>
              <a:t>, obsahují zařazení do kategorií, ediční zásady, bibliografii k prameni ap.</a:t>
            </a:r>
          </a:p>
          <a:p>
            <a:pPr lvl="1"/>
            <a:r>
              <a:rPr lang="cs-CZ" dirty="0"/>
              <a:t>text (</a:t>
            </a:r>
            <a:r>
              <a:rPr lang="cs-CZ" dirty="0">
                <a:solidFill>
                  <a:srgbClr val="000096"/>
                </a:solidFill>
              </a:rPr>
              <a:t>&lt;text&gt;</a:t>
            </a:r>
            <a:r>
              <a:rPr lang="cs-CZ" dirty="0"/>
              <a:t>)</a:t>
            </a:r>
          </a:p>
          <a:p>
            <a:pPr lvl="2"/>
            <a:r>
              <a:rPr lang="cs-CZ" dirty="0"/>
              <a:t>samotný text pramene (buď původně tištěného, nebo rovnou vznikajícího v digitální podobě)</a:t>
            </a:r>
          </a:p>
          <a:p>
            <a:pPr lvl="2"/>
            <a:r>
              <a:rPr lang="cs-CZ" dirty="0"/>
              <a:t>dělí </a:t>
            </a:r>
            <a:r>
              <a:rPr lang="cs-CZ"/>
              <a:t>se na</a:t>
            </a:r>
            <a:endParaRPr lang="cs-CZ" dirty="0"/>
          </a:p>
          <a:p>
            <a:pPr lvl="3"/>
            <a:r>
              <a:rPr lang="cs-CZ" dirty="0"/>
              <a:t>úvodní část (</a:t>
            </a:r>
            <a:r>
              <a:rPr lang="cs-CZ" dirty="0">
                <a:solidFill>
                  <a:srgbClr val="000096"/>
                </a:solidFill>
              </a:rPr>
              <a:t>&lt;front&gt;</a:t>
            </a:r>
            <a:r>
              <a:rPr lang="cs-CZ" dirty="0"/>
              <a:t>): titulní list, předmluva ap.</a:t>
            </a:r>
          </a:p>
          <a:p>
            <a:pPr lvl="3"/>
            <a:r>
              <a:rPr lang="cs-CZ" dirty="0"/>
              <a:t>hlavní část (</a:t>
            </a:r>
            <a:r>
              <a:rPr lang="cs-CZ" dirty="0">
                <a:solidFill>
                  <a:srgbClr val="000096"/>
                </a:solidFill>
              </a:rPr>
              <a:t>&lt;body&gt;</a:t>
            </a:r>
            <a:r>
              <a:rPr lang="cs-CZ" dirty="0"/>
              <a:t>)</a:t>
            </a:r>
          </a:p>
          <a:p>
            <a:pPr lvl="3"/>
            <a:r>
              <a:rPr lang="cs-CZ" dirty="0"/>
              <a:t>závěrečnou část (</a:t>
            </a:r>
            <a:r>
              <a:rPr lang="cs-CZ" dirty="0">
                <a:solidFill>
                  <a:srgbClr val="000096"/>
                </a:solidFill>
              </a:rPr>
              <a:t>&lt;</a:t>
            </a:r>
            <a:r>
              <a:rPr lang="en-US" dirty="0">
                <a:solidFill>
                  <a:srgbClr val="000096"/>
                </a:solidFill>
              </a:rPr>
              <a:t>back</a:t>
            </a:r>
            <a:r>
              <a:rPr lang="cs-CZ" dirty="0">
                <a:solidFill>
                  <a:srgbClr val="000096"/>
                </a:solidFill>
              </a:rPr>
              <a:t>&gt;</a:t>
            </a:r>
            <a:r>
              <a:rPr lang="cs-CZ" dirty="0"/>
              <a:t>): rejstříky, tiskařské údaje ap.</a:t>
            </a:r>
          </a:p>
          <a:p>
            <a:pPr lvl="1"/>
            <a:r>
              <a:rPr lang="cs-CZ" dirty="0"/>
              <a:t>korpus (</a:t>
            </a:r>
            <a:r>
              <a:rPr lang="pt-BR" dirty="0">
                <a:solidFill>
                  <a:srgbClr val="000096"/>
                </a:solidFill>
                <a:highlight>
                  <a:srgbClr val="FFFFFF"/>
                </a:highlight>
              </a:rPr>
              <a:t>&lt;teiCorpus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cs-CZ" dirty="0"/>
              <a:t>)</a:t>
            </a:r>
          </a:p>
          <a:p>
            <a:pPr lvl="2"/>
            <a:r>
              <a:rPr lang="cs-CZ" dirty="0"/>
              <a:t>obsahuje hlavičku pro celý korpus a několik dokumentů (každý s vlastní hlavičkou)</a:t>
            </a:r>
          </a:p>
          <a:p>
            <a:pPr lvl="1"/>
            <a:r>
              <a:rPr lang="cs-CZ" dirty="0"/>
              <a:t>kolekce (</a:t>
            </a:r>
            <a:r>
              <a:rPr lang="pt-BR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en-US" dirty="0">
                <a:solidFill>
                  <a:srgbClr val="000096"/>
                </a:solidFill>
                <a:highlight>
                  <a:srgbClr val="FFFFFF"/>
                </a:highlight>
              </a:rPr>
              <a:t>group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cs-CZ" dirty="0"/>
              <a:t>)</a:t>
            </a:r>
          </a:p>
          <a:p>
            <a:pPr lvl="2"/>
            <a:r>
              <a:rPr lang="cs-CZ" dirty="0"/>
              <a:t>kolekce textů, které byly vybrány za nějakým účelem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7D593D9-FCFE-4248-9BB4-25DD30C09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5A2EF3E-C432-4F54-964B-8F4FCBC8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Úvod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DED87B6-5ED0-4155-9D59-5C075E24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3720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2A6782-8F7A-494D-9C33-8D5AE1E6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struktura dokumentu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293D73C-2D23-440A-A6BC-DA41CF843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kořenový element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>
                <a:solidFill>
                  <a:srgbClr val="000096"/>
                </a:solidFill>
                <a:highlight>
                  <a:srgbClr val="FFFFFF"/>
                </a:highlight>
              </a:rPr>
              <a:t>&lt;TEI</a:t>
            </a:r>
            <a:r>
              <a:rPr lang="de-DE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dirty="0" err="1">
                <a:solidFill>
                  <a:srgbClr val="F5844C"/>
                </a:solidFill>
                <a:highlight>
                  <a:srgbClr val="FFFFFF"/>
                </a:highlight>
              </a:rPr>
              <a:t>xmlns</a:t>
            </a:r>
            <a:r>
              <a:rPr lang="de-DE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dirty="0">
                <a:solidFill>
                  <a:srgbClr val="993300"/>
                </a:solidFill>
                <a:highlight>
                  <a:srgbClr val="FFFFFF"/>
                </a:highlight>
              </a:rPr>
              <a:t>"http://www.tei-c.org/ns/1.0"</a:t>
            </a:r>
            <a:r>
              <a:rPr lang="de-DE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dirty="0" err="1">
                <a:solidFill>
                  <a:srgbClr val="F5844C"/>
                </a:solidFill>
                <a:highlight>
                  <a:srgbClr val="FFFFFF"/>
                </a:highlight>
              </a:rPr>
              <a:t>version</a:t>
            </a:r>
            <a:r>
              <a:rPr lang="de-DE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dirty="0">
                <a:solidFill>
                  <a:srgbClr val="993300"/>
                </a:solidFill>
                <a:highlight>
                  <a:srgbClr val="FFFFFF"/>
                </a:highlight>
              </a:rPr>
              <a:t>"3.3.0"</a:t>
            </a:r>
            <a:r>
              <a:rPr lang="de-DE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endParaRPr lang="cs-CZ" dirty="0">
              <a:solidFill>
                <a:srgbClr val="000096"/>
              </a:solidFill>
              <a:highlight>
                <a:srgbClr val="FFFFFF"/>
              </a:highlight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pt-BR" dirty="0">
                <a:solidFill>
                  <a:srgbClr val="000096"/>
                </a:solidFill>
                <a:highlight>
                  <a:srgbClr val="FFFFFF"/>
                </a:highlight>
              </a:rPr>
              <a:t>&lt;teiCorpus</a:t>
            </a:r>
            <a:r>
              <a:rPr lang="pt-BR" dirty="0">
                <a:solidFill>
                  <a:srgbClr val="F5844C"/>
                </a:solidFill>
                <a:highlight>
                  <a:srgbClr val="FFFFFF"/>
                </a:highlight>
              </a:rPr>
              <a:t> xmlns</a:t>
            </a:r>
            <a:r>
              <a:rPr lang="pt-B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993300"/>
                </a:solidFill>
                <a:highlight>
                  <a:srgbClr val="FFFFFF"/>
                </a:highlight>
              </a:rPr>
              <a:t>"http://www.tei-c.org/ns/1.0"</a:t>
            </a:r>
            <a:r>
              <a:rPr lang="pt-B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endParaRPr lang="cs-CZ" dirty="0">
              <a:solidFill>
                <a:srgbClr val="000096"/>
              </a:solidFill>
              <a:highlight>
                <a:srgbClr val="FFFFFF"/>
              </a:highlight>
            </a:endParaRPr>
          </a:p>
          <a:p>
            <a:pPr lvl="0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hlavní struktury</a:t>
            </a:r>
          </a:p>
          <a:p>
            <a:pPr lvl="1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jeden pramen: </a:t>
            </a:r>
            <a:r>
              <a:rPr lang="cs-CZ" dirty="0">
                <a:solidFill>
                  <a:srgbClr val="000096"/>
                </a:solidFill>
              </a:rPr>
              <a:t>&lt;TEI&gt; &lt;</a:t>
            </a:r>
            <a:r>
              <a:rPr lang="cs-CZ" dirty="0" err="1">
                <a:solidFill>
                  <a:srgbClr val="000096"/>
                </a:solidFill>
              </a:rPr>
              <a:t>teiHeader</a:t>
            </a:r>
            <a:r>
              <a:rPr lang="cs-CZ" dirty="0">
                <a:solidFill>
                  <a:srgbClr val="000096"/>
                </a:solidFill>
              </a:rPr>
              <a:t>&gt; &lt;text&gt;</a:t>
            </a:r>
          </a:p>
          <a:p>
            <a:pPr lvl="1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korpus: </a:t>
            </a:r>
            <a:r>
              <a:rPr lang="cs-CZ" dirty="0">
                <a:solidFill>
                  <a:srgbClr val="000096"/>
                </a:solidFill>
              </a:rPr>
              <a:t>&lt;</a:t>
            </a:r>
            <a:r>
              <a:rPr lang="cs-CZ" dirty="0" err="1">
                <a:solidFill>
                  <a:srgbClr val="000096"/>
                </a:solidFill>
              </a:rPr>
              <a:t>teiCorpus</a:t>
            </a:r>
            <a:r>
              <a:rPr lang="cs-CZ" dirty="0">
                <a:solidFill>
                  <a:srgbClr val="000096"/>
                </a:solidFill>
              </a:rPr>
              <a:t>&gt; &lt;</a:t>
            </a:r>
            <a:r>
              <a:rPr lang="cs-CZ" dirty="0" err="1">
                <a:solidFill>
                  <a:srgbClr val="000096"/>
                </a:solidFill>
              </a:rPr>
              <a:t>teiHeader</a:t>
            </a:r>
            <a:r>
              <a:rPr lang="cs-CZ" dirty="0">
                <a:solidFill>
                  <a:srgbClr val="000096"/>
                </a:solidFill>
              </a:rPr>
              <a:t>&gt;&lt;/</a:t>
            </a:r>
            <a:r>
              <a:rPr lang="cs-CZ" dirty="0" err="1">
                <a:solidFill>
                  <a:srgbClr val="000096"/>
                </a:solidFill>
              </a:rPr>
              <a:t>teiHeader</a:t>
            </a:r>
            <a:r>
              <a:rPr lang="cs-CZ" dirty="0">
                <a:solidFill>
                  <a:srgbClr val="000096"/>
                </a:solidFill>
              </a:rPr>
              <a:t>&gt; &lt;TEI&gt; &lt;</a:t>
            </a:r>
            <a:r>
              <a:rPr lang="cs-CZ" dirty="0" err="1">
                <a:solidFill>
                  <a:srgbClr val="000096"/>
                </a:solidFill>
              </a:rPr>
              <a:t>teiHeader</a:t>
            </a:r>
            <a:r>
              <a:rPr lang="cs-CZ" dirty="0">
                <a:solidFill>
                  <a:srgbClr val="000096"/>
                </a:solidFill>
              </a:rPr>
              <a:t>&gt;</a:t>
            </a:r>
            <a:r>
              <a:rPr lang="cs-CZ" dirty="0"/>
              <a:t>…</a:t>
            </a:r>
            <a:endParaRPr lang="cs-CZ" dirty="0">
              <a:solidFill>
                <a:srgbClr val="000096"/>
              </a:solidFill>
            </a:endParaRPr>
          </a:p>
          <a:p>
            <a:pPr lvl="1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kolekce: </a:t>
            </a:r>
            <a:r>
              <a:rPr lang="cs-CZ" dirty="0">
                <a:solidFill>
                  <a:srgbClr val="000096"/>
                </a:solidFill>
              </a:rPr>
              <a:t>&lt;TEI&gt; &lt;</a:t>
            </a:r>
            <a:r>
              <a:rPr lang="cs-CZ" dirty="0" err="1">
                <a:solidFill>
                  <a:srgbClr val="000096"/>
                </a:solidFill>
              </a:rPr>
              <a:t>teiHeader</a:t>
            </a:r>
            <a:r>
              <a:rPr lang="cs-CZ" dirty="0">
                <a:solidFill>
                  <a:srgbClr val="000096"/>
                </a:solidFill>
              </a:rPr>
              <a:t>&gt; &lt;text&gt; &lt;front&gt;</a:t>
            </a:r>
            <a:r>
              <a:rPr lang="cs-CZ" dirty="0"/>
              <a:t>…</a:t>
            </a:r>
            <a:r>
              <a:rPr lang="cs-CZ" dirty="0">
                <a:solidFill>
                  <a:srgbClr val="000096"/>
                </a:solidFill>
              </a:rPr>
              <a:t>&lt;/front&gt; &lt;</a:t>
            </a:r>
            <a:r>
              <a:rPr lang="cs-CZ" dirty="0" err="1">
                <a:solidFill>
                  <a:srgbClr val="000096"/>
                </a:solidFill>
              </a:rPr>
              <a:t>group</a:t>
            </a:r>
            <a:r>
              <a:rPr lang="cs-CZ" dirty="0">
                <a:solidFill>
                  <a:srgbClr val="000096"/>
                </a:solidFill>
              </a:rPr>
              <a:t>&gt; &lt;text&gt;…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pt-BR" dirty="0">
              <a:solidFill>
                <a:srgbClr val="000096"/>
              </a:solidFill>
              <a:highlight>
                <a:srgbClr val="FFFFFF"/>
              </a:highlight>
            </a:endParaRP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D7B5E08-2EFB-40BF-921D-78C2308C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40A6530-3859-4B59-AAC6-66C9E4132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Úvod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DC12F78-3717-423A-B55F-7CFD1CAF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8647574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DICS-XML-TEI.potx" id="{6B9B520C-95DF-4B31-A17A-443B8274B930}" vid="{A7142734-FDE5-4F21-B4F2-B4EDF3A8056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RIDICS-XML-TEI</Template>
  <TotalTime>1801</TotalTime>
  <Words>1067</Words>
  <Application>Microsoft Office PowerPoint</Application>
  <PresentationFormat>Širokoúhlá obrazovka</PresentationFormat>
  <Paragraphs>135</Paragraphs>
  <Slides>11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7" baseType="lpstr">
      <vt:lpstr>NanumBarunGothic</vt:lpstr>
      <vt:lpstr>Arial</vt:lpstr>
      <vt:lpstr>Calibri</vt:lpstr>
      <vt:lpstr>Cambria</vt:lpstr>
      <vt:lpstr>Wingdings</vt:lpstr>
      <vt:lpstr>Motiv Office</vt:lpstr>
      <vt:lpstr>Standard XML TEI Úvod</vt:lpstr>
      <vt:lpstr>Osnova</vt:lpstr>
      <vt:lpstr>Text Encoding Initiative</vt:lpstr>
      <vt:lpstr>TEI Guidelines</vt:lpstr>
      <vt:lpstr>TEI P5 Guidelines</vt:lpstr>
      <vt:lpstr>TEI P5 Guidelines II</vt:lpstr>
      <vt:lpstr>Úpravy TEI P5 Guidelines</vt:lpstr>
      <vt:lpstr>Základní struktura dokumentu</vt:lpstr>
      <vt:lpstr>Základní struktura dokumentu</vt:lpstr>
      <vt:lpstr>Obecné principy</vt:lpstr>
      <vt:lpstr>Další 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Boris Lehečka</dc:creator>
  <cp:lastModifiedBy>Boris Lehečka</cp:lastModifiedBy>
  <cp:revision>117</cp:revision>
  <dcterms:created xsi:type="dcterms:W3CDTF">2019-04-29T13:47:59Z</dcterms:created>
  <dcterms:modified xsi:type="dcterms:W3CDTF">2019-05-08T22:40:23Z</dcterms:modified>
</cp:coreProperties>
</file>