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7" r:id="rId4"/>
    <p:sldId id="269" r:id="rId5"/>
    <p:sldId id="268" r:id="rId6"/>
    <p:sldId id="271" r:id="rId7"/>
    <p:sldId id="261" r:id="rId8"/>
    <p:sldId id="270" r:id="rId9"/>
    <p:sldId id="280" r:id="rId10"/>
    <p:sldId id="281" r:id="rId11"/>
    <p:sldId id="273" r:id="rId12"/>
    <p:sldId id="277" r:id="rId13"/>
    <p:sldId id="276" r:id="rId14"/>
    <p:sldId id="274" r:id="rId15"/>
    <p:sldId id="272" r:id="rId16"/>
    <p:sldId id="278" r:id="rId17"/>
    <p:sldId id="275" r:id="rId18"/>
    <p:sldId id="279" r:id="rId19"/>
    <p:sldId id="282" r:id="rId20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1432" autoAdjust="0"/>
  </p:normalViewPr>
  <p:slideViewPr>
    <p:cSldViewPr snapToGrid="0">
      <p:cViewPr varScale="1">
        <p:scale>
          <a:sx n="95" d="100"/>
          <a:sy n="95" d="100"/>
        </p:scale>
        <p:origin x="11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288" y="53340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&lt;certainty&gt;	indicates the degree of certainty associated with some aspect of the text markup.</a:t>
            </a:r>
          </a:p>
          <a:p>
            <a:r>
              <a:rPr lang="en-US" dirty="0"/>
              <a:t>&lt;desc&gt;	contains a brief description of the object documented by its parent element, typically a documentation element or an entity.</a:t>
            </a:r>
          </a:p>
          <a:p>
            <a:r>
              <a:rPr lang="en-US" dirty="0"/>
              <a:t>&lt;precision&gt;	indicates the numerical accuracy or precision associated with some aspect of the text markup.</a:t>
            </a:r>
          </a:p>
          <a:p>
            <a:r>
              <a:rPr lang="en-US" dirty="0"/>
              <a:t>&lt;</a:t>
            </a:r>
            <a:r>
              <a:rPr lang="en-US" dirty="0" err="1"/>
              <a:t>respons</a:t>
            </a:r>
            <a:r>
              <a:rPr lang="en-US" dirty="0"/>
              <a:t>&gt;	identifies the individual(s) responsible for some aspect of the content or markup of particular element(s).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900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&lt;list&gt;	contains any sequence of items organized as a list.</a:t>
            </a:r>
          </a:p>
          <a:p>
            <a:r>
              <a:rPr lang="en-US" dirty="0"/>
              <a:t>&lt;item&gt;	contains one component of a list.</a:t>
            </a:r>
          </a:p>
          <a:p>
            <a:r>
              <a:rPr lang="en-US" dirty="0"/>
              <a:t>&lt;label&gt;	contains any label or heading used to identify part of a text, typically but not exclusively in a list or glossary.</a:t>
            </a:r>
          </a:p>
          <a:p>
            <a:r>
              <a:rPr lang="en-US" dirty="0"/>
              <a:t>&lt;desc&gt;	contains a brief description of the object documented by its parent element, typically a documentation element or an entity.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77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cit</a:t>
            </a:r>
            <a:r>
              <a:rPr lang="en-US" dirty="0"/>
              <a:t>&gt;	contains a quotation from some other document, together with a bibliographic reference to its source. In a dictionary it may contain an example text with at least one occurrence of the word form, used in the sense being described, or a translation of the headword, or an example.</a:t>
            </a:r>
          </a:p>
          <a:p>
            <a:r>
              <a:rPr lang="en-US" dirty="0"/>
              <a:t>&lt;mentioned&gt;	marks words or phrases mentioned, not used.</a:t>
            </a:r>
          </a:p>
          <a:p>
            <a:r>
              <a:rPr lang="en-US" dirty="0"/>
              <a:t>&lt;q&gt;	contains material which is distinguished from the surrounding text using quotation marks or a similar method, for any one of a variety of reasons including, but not limited to: direct speech or thought, technical terms or jargon, authorial distance, quotations from elsewhere, and passages that are mentioned but not used.</a:t>
            </a:r>
          </a:p>
          <a:p>
            <a:r>
              <a:rPr lang="en-US" dirty="0"/>
              <a:t>&lt;quote&gt;	contains a phrase or passage attributed by the narrator or author to some agency external to the text.</a:t>
            </a:r>
          </a:p>
          <a:p>
            <a:r>
              <a:rPr lang="en-US" dirty="0"/>
              <a:t>&lt;said&gt;	indicates passages thought or spoken aloud, whether explicitly indicated in the source or not, whether directly or indirectly reported, whether by real people or fictional characters.</a:t>
            </a:r>
          </a:p>
          <a:p>
            <a:r>
              <a:rPr lang="en-US" dirty="0"/>
              <a:t>&lt;</a:t>
            </a:r>
            <a:r>
              <a:rPr lang="en-US" dirty="0" err="1"/>
              <a:t>soCalled</a:t>
            </a:r>
            <a:r>
              <a:rPr lang="en-US" dirty="0"/>
              <a:t>&gt;	contains a word or phrase for which the author or narrator indicates a disclaiming of responsibility, for example by the use of scare quotes or italics.</a:t>
            </a:r>
          </a:p>
          <a:p>
            <a:r>
              <a:rPr lang="en-US" dirty="0"/>
              <a:t>&lt;</a:t>
            </a:r>
            <a:r>
              <a:rPr lang="en-US" dirty="0" err="1"/>
              <a:t>sp</a:t>
            </a:r>
            <a:r>
              <a:rPr lang="en-US" dirty="0"/>
              <a:t>&gt;	contains an individual speech in a performance text, or a passage presented as such in a prose or verse text.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867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	contains an abbreviation of any sort.</a:t>
            </a:r>
          </a:p>
          <a:p>
            <a:r>
              <a:rPr lang="en-US" dirty="0"/>
              <a:t>&lt;ex&gt;	contains a sequence of letters added by an editor or transcriber when expanding an abbreviation.</a:t>
            </a:r>
          </a:p>
          <a:p>
            <a:r>
              <a:rPr lang="en-US" dirty="0"/>
              <a:t>&lt;</a:t>
            </a:r>
            <a:r>
              <a:rPr lang="en-US" dirty="0" err="1"/>
              <a:t>expan</a:t>
            </a:r>
            <a:r>
              <a:rPr lang="en-US" dirty="0"/>
              <a:t>&gt;	contains the expansion of an abbreviation.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expan</a:t>
            </a:r>
            <a:r>
              <a:rPr lang="cs-CZ" dirty="0"/>
              <a:t>&gt;</a:t>
            </a:r>
            <a:r>
              <a:rPr lang="cs-CZ" dirty="0" err="1"/>
              <a:t>Imp</a:t>
            </a:r>
            <a:r>
              <a:rPr lang="cs-CZ" dirty="0"/>
              <a:t>&lt;ex&gt;</a:t>
            </a:r>
            <a:r>
              <a:rPr lang="cs-CZ" dirty="0" err="1"/>
              <a:t>erator</a:t>
            </a:r>
            <a:r>
              <a:rPr lang="cs-CZ" dirty="0"/>
              <a:t>&lt;/ex&gt;&lt;/</a:t>
            </a:r>
            <a:r>
              <a:rPr lang="cs-CZ" dirty="0" err="1"/>
              <a:t>expan</a:t>
            </a:r>
            <a:r>
              <a:rPr lang="cs-CZ" dirty="0"/>
              <a:t>&gt;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14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&lt;choice&gt;	groups a number of alternative encodings for the same point in a text.</a:t>
            </a:r>
          </a:p>
          <a:p>
            <a:r>
              <a:rPr lang="en-US" dirty="0"/>
              <a:t>&lt;</a:t>
            </a:r>
            <a:r>
              <a:rPr lang="en-US" dirty="0" err="1"/>
              <a:t>corr</a:t>
            </a:r>
            <a:r>
              <a:rPr lang="en-US" dirty="0"/>
              <a:t>&gt;	contains the correct form of a passage apparently erroneous in the copy text.</a:t>
            </a:r>
          </a:p>
          <a:p>
            <a:r>
              <a:rPr lang="en-US" dirty="0"/>
              <a:t>&lt;note&gt;	contains a note or annotation.</a:t>
            </a:r>
          </a:p>
          <a:p>
            <a:r>
              <a:rPr lang="en-US" dirty="0"/>
              <a:t>&lt;</a:t>
            </a:r>
            <a:r>
              <a:rPr lang="en-US" dirty="0" err="1"/>
              <a:t>orig</a:t>
            </a:r>
            <a:r>
              <a:rPr lang="en-US" dirty="0"/>
              <a:t>&gt;	contains a reading which is marked as following the original, rather than being normalized or corrected.</a:t>
            </a:r>
          </a:p>
          <a:p>
            <a:r>
              <a:rPr lang="en-US" dirty="0"/>
              <a:t>&lt;reg&gt;	contains a reading which has been regularized or normalized in some sense.</a:t>
            </a:r>
          </a:p>
          <a:p>
            <a:r>
              <a:rPr lang="en-US" dirty="0"/>
              <a:t>&lt;sic&gt;	contains text reproduced although apparently incorrect or inaccurate.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110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&lt;app&gt;	contains one entry in a critical apparatus, with an optional lemma and usually one or more readings or notes on the relevant passage.</a:t>
            </a:r>
          </a:p>
          <a:p>
            <a:r>
              <a:rPr lang="en-US" dirty="0"/>
              <a:t>&lt;</a:t>
            </a:r>
            <a:r>
              <a:rPr lang="en-US" dirty="0" err="1"/>
              <a:t>lem</a:t>
            </a:r>
            <a:r>
              <a:rPr lang="en-US" dirty="0"/>
              <a:t>&gt;	contains the lemma, or base text, of a textual variation.</a:t>
            </a:r>
          </a:p>
          <a:p>
            <a:r>
              <a:rPr lang="en-US" dirty="0"/>
              <a:t>&lt;note&gt;	contains a note or annotation.</a:t>
            </a:r>
          </a:p>
          <a:p>
            <a:r>
              <a:rPr lang="en-US" dirty="0"/>
              <a:t>&lt;</a:t>
            </a:r>
            <a:r>
              <a:rPr lang="en-US" dirty="0" err="1"/>
              <a:t>rdg</a:t>
            </a:r>
            <a:r>
              <a:rPr lang="en-US" dirty="0"/>
              <a:t>&gt;	contains a single reading within a textual variation.</a:t>
            </a:r>
          </a:p>
          <a:p>
            <a:r>
              <a:rPr lang="en-US" dirty="0"/>
              <a:t>&lt;</a:t>
            </a:r>
            <a:r>
              <a:rPr lang="en-US" dirty="0" err="1"/>
              <a:t>rdgGrp</a:t>
            </a:r>
            <a:r>
              <a:rPr lang="en-US" dirty="0"/>
              <a:t>&gt;	within a textual variation, groups two or more readings perceived to have a genetic relationship or other affinity.</a:t>
            </a:r>
          </a:p>
          <a:p>
            <a:r>
              <a:rPr lang="en-US" dirty="0"/>
              <a:t>&lt;wit&gt;	contains a list of one or more sigla of witnesses attesting a given reading, in a textual variation.</a:t>
            </a:r>
          </a:p>
          <a:p>
            <a:r>
              <a:rPr lang="en-US" dirty="0"/>
              <a:t>&lt;</a:t>
            </a:r>
            <a:r>
              <a:rPr lang="en-US" dirty="0" err="1"/>
              <a:t>witDetail</a:t>
            </a:r>
            <a:r>
              <a:rPr lang="en-US" dirty="0"/>
              <a:t>&gt;	gives further information about a particular witness, or witnesses, to a particular reading.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67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&lt;back&gt;	contains any appendixes, etc. following the main part of a text.</a:t>
            </a:r>
          </a:p>
          <a:p>
            <a:r>
              <a:rPr lang="en-US" dirty="0"/>
              <a:t>&lt;body&gt;	contains the whole body of a single unitary text, excluding any front or back matter.</a:t>
            </a:r>
          </a:p>
          <a:p>
            <a:r>
              <a:rPr lang="en-US" dirty="0"/>
              <a:t>&lt;front&gt;	contains any prefatory matter (headers, abstracts, title page, prefaces, dedications, etc.) found at the start of a document, before the main body.</a:t>
            </a:r>
          </a:p>
          <a:p>
            <a:r>
              <a:rPr lang="en-US" dirty="0"/>
              <a:t>&lt;group&gt;	contains the body of a composite text, grouping together a sequence of distinct texts (or groups of such texts) which are regarded as a unit for some purpose, for example the collected works of an author, a sequence of prose essays, etc.</a:t>
            </a:r>
          </a:p>
          <a:p>
            <a:r>
              <a:rPr lang="en-US" dirty="0"/>
              <a:t>&lt;div&gt;	contains a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div1</a:t>
            </a:r>
            <a:r>
              <a:rPr lang="en-US" dirty="0"/>
              <a:t>&gt;	contains a first-level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div2</a:t>
            </a:r>
            <a:r>
              <a:rPr lang="en-US" dirty="0"/>
              <a:t>&gt;	contains a second-level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div3</a:t>
            </a:r>
            <a:r>
              <a:rPr lang="en-US" dirty="0"/>
              <a:t>&gt;	contains a third-level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div4</a:t>
            </a:r>
            <a:r>
              <a:rPr lang="en-US" dirty="0"/>
              <a:t>&gt;	contains a fourth-level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div5</a:t>
            </a:r>
            <a:r>
              <a:rPr lang="en-US" dirty="0"/>
              <a:t>&gt;	contains a fifth-level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div6</a:t>
            </a:r>
            <a:r>
              <a:rPr lang="en-US" dirty="0"/>
              <a:t>&gt;	contains a sixth-level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div7</a:t>
            </a:r>
            <a:r>
              <a:rPr lang="en-US" dirty="0"/>
              <a:t>&gt;	contains the smallest possible subdivision of the front, body or back of a text, larger than a paragraph.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47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&lt;back&gt;	contains any appendixes, etc. following the main part of a text.</a:t>
            </a:r>
          </a:p>
          <a:p>
            <a:r>
              <a:rPr lang="en-US" dirty="0"/>
              <a:t>&lt;body&gt;	contains the whole body of a single unitary text, excluding any front or back matter.</a:t>
            </a:r>
          </a:p>
          <a:p>
            <a:r>
              <a:rPr lang="en-US" dirty="0"/>
              <a:t>&lt;front&gt;	contains any prefatory matter (headers, abstracts, title page, prefaces, dedications, etc.) found at the start of a document, before the main body.</a:t>
            </a:r>
          </a:p>
          <a:p>
            <a:r>
              <a:rPr lang="en-US" dirty="0"/>
              <a:t>&lt;group&gt;	contains the body of a composite text, grouping together a sequence of distinct texts (or groups of such texts) which are regarded as a unit for some purpose, for example the collected works of an author, a sequence of prose essays, etc.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183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&lt;argument&gt;	contains a formal list or prose description of the topics addressed by a subdivision of a text.</a:t>
            </a:r>
          </a:p>
          <a:p>
            <a:r>
              <a:rPr lang="en-US" dirty="0"/>
              <a:t>&lt;byline&gt;	contains the primary statement of responsibility given for a work on its title page or at the head or end of the work.</a:t>
            </a:r>
          </a:p>
          <a:p>
            <a:r>
              <a:rPr lang="en-US" dirty="0"/>
              <a:t>&lt;closer&gt;	groups together salutations, datelines, and similar phrases appearing as a final group at the end of a division, especially of a letter.</a:t>
            </a:r>
          </a:p>
          <a:p>
            <a:r>
              <a:rPr lang="en-US" dirty="0"/>
              <a:t>&lt;dateline&gt;	contains a brief description of the place, date, time, etc. of production of a letter, newspaper story, or other work, prefixed or suffixed to it as a kind of heading or trailer.</a:t>
            </a:r>
          </a:p>
          <a:p>
            <a:r>
              <a:rPr lang="en-US" dirty="0"/>
              <a:t>&lt;epigraph&gt;	contains a quotation, anonymous or attributed, appearing at the start or end of a section or on a title page.</a:t>
            </a:r>
          </a:p>
          <a:p>
            <a:r>
              <a:rPr lang="en-US" dirty="0"/>
              <a:t>&lt;</a:t>
            </a:r>
            <a:r>
              <a:rPr lang="en-US" dirty="0" err="1"/>
              <a:t>floatingText</a:t>
            </a:r>
            <a:r>
              <a:rPr lang="en-US" dirty="0"/>
              <a:t>&gt;	contains a single text of any kind, whether unitary or composite, which interrupts the text containing it at any point and after which the surrounding text resumes.</a:t>
            </a:r>
          </a:p>
          <a:p>
            <a:r>
              <a:rPr lang="en-US" dirty="0"/>
              <a:t>&lt;imprimatur&gt;	contains a formal statement authorizing the publication of a work, sometimes required to appear on a title page or its verso.</a:t>
            </a:r>
          </a:p>
          <a:p>
            <a:r>
              <a:rPr lang="en-US" dirty="0"/>
              <a:t>&lt;opener&gt;	groups together dateline, byline, salutation, and similar phrases appearing as a preliminary group at the start of a division, especially of a letter.</a:t>
            </a:r>
          </a:p>
          <a:p>
            <a:r>
              <a:rPr lang="en-US" dirty="0"/>
              <a:t>&lt;postscript&gt;	contains a postscript, e.g. to a letter.</a:t>
            </a:r>
          </a:p>
          <a:p>
            <a:r>
              <a:rPr lang="en-US" dirty="0"/>
              <a:t>&lt;salute&gt;	contains a salutation or greeting prefixed to a foreword, dedicatory epistle, or other division of a text, or the salutation in the closing of a letter, preface, etc.</a:t>
            </a:r>
          </a:p>
          <a:p>
            <a:r>
              <a:rPr lang="en-US" dirty="0"/>
              <a:t>&lt;signed&gt;	contains the closing salutation, etc., appended to a foreword, dedicatory epistle, or other division of a text.</a:t>
            </a:r>
          </a:p>
          <a:p>
            <a:r>
              <a:rPr lang="en-US" dirty="0"/>
              <a:t>&lt;trailer&gt;	contains a closing title or footer appearing at the end of a division of a text.</a:t>
            </a:r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&lt;argument&gt;</a:t>
            </a:r>
            <a:r>
              <a:rPr lang="cs-CZ" dirty="0"/>
              <a:t> = </a:t>
            </a:r>
            <a:r>
              <a:rPr lang="cs-CZ" dirty="0" err="1"/>
              <a:t>nazvy</a:t>
            </a:r>
            <a:r>
              <a:rPr lang="cs-CZ" dirty="0"/>
              <a:t> tématy kapitoly v Saturninovi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9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&lt;head&gt;	contains any type of heading, for example the title of a section, or the heading of a list, glossary, manuscript description, etc.</a:t>
            </a:r>
          </a:p>
          <a:p>
            <a:r>
              <a:rPr lang="en-US" dirty="0"/>
              <a:t>&lt;l&gt;	contains a single, possibly incomplete, line of verse.</a:t>
            </a:r>
          </a:p>
          <a:p>
            <a:r>
              <a:rPr lang="en-US" dirty="0"/>
              <a:t>&lt;lg&gt;	contains one or more verse lines functioning as a formal unit, e.g. a stanza, refrain, verse paragraph, etc.</a:t>
            </a:r>
          </a:p>
          <a:p>
            <a:r>
              <a:rPr lang="en-US" dirty="0"/>
              <a:t>&lt;note&gt;	contains a note or annotation.</a:t>
            </a:r>
          </a:p>
          <a:p>
            <a:r>
              <a:rPr lang="en-US" dirty="0"/>
              <a:t>&lt;p&gt;	marks paragraphs in prose.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049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cb</a:t>
            </a:r>
            <a:r>
              <a:rPr lang="en-US" dirty="0"/>
              <a:t>&gt;	marks the beginning of a new column of a text on a multi-column page.</a:t>
            </a:r>
          </a:p>
          <a:p>
            <a:r>
              <a:rPr lang="en-US" dirty="0"/>
              <a:t>&lt;</a:t>
            </a:r>
            <a:r>
              <a:rPr lang="en-US" dirty="0" err="1"/>
              <a:t>divGen</a:t>
            </a:r>
            <a:r>
              <a:rPr lang="en-US" dirty="0"/>
              <a:t>&gt;	indicates the location at which a textual division generated automatically by a text-processing application is to appear.</a:t>
            </a:r>
          </a:p>
          <a:p>
            <a:r>
              <a:rPr lang="en-US" dirty="0"/>
              <a:t>&lt;</a:t>
            </a:r>
            <a:r>
              <a:rPr lang="en-US" dirty="0" err="1"/>
              <a:t>gb</a:t>
            </a:r>
            <a:r>
              <a:rPr lang="en-US" dirty="0"/>
              <a:t>&gt;	marks the beginning of a new gathering or quire in a transcribed codex.</a:t>
            </a:r>
          </a:p>
          <a:p>
            <a:r>
              <a:rPr lang="en-US" dirty="0"/>
              <a:t>&lt;</a:t>
            </a:r>
            <a:r>
              <a:rPr lang="en-US" dirty="0" err="1"/>
              <a:t>lb</a:t>
            </a:r>
            <a:r>
              <a:rPr lang="en-US" dirty="0"/>
              <a:t>&gt;	marks the beginning of a new (typographic) line in some edition or version of a text.</a:t>
            </a:r>
          </a:p>
          <a:p>
            <a:r>
              <a:rPr lang="en-US" dirty="0"/>
              <a:t>&lt;milestone&gt;	marks a boundary point separating any kind of section of a text, typically but not necessarily indicating a point at which some part of a standard reference system changes, where the change is not represented by a structural element.</a:t>
            </a:r>
          </a:p>
          <a:p>
            <a:r>
              <a:rPr lang="en-US" dirty="0"/>
              <a:t>&lt;pb&gt;	marks the beginning of a new page in a paginated document.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026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loosely-structured bibliographic citation of which the sub-components may or may not be explicitly tagged.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biblStruct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structured bibliographic citation, in which only bibliographic sub-elements appear and in a specified order.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listBibl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list of bibliographic citations of any kind.</a:t>
            </a:r>
            <a:endParaRPr lang="cs-C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&lt;author&gt;	in a bibliographic reference, contains the name(s) of an author, personal or corporate, of a work; for example in the same form as that provided by a recognized bibliographic name authority.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&lt;availability&gt;	supplies information about the availability of a text, for example any restrictions on its use or distribution, its copyright status, any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applying to it, etc.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loosely-structured bibliographic citation of which the sub-components may or may not be explicitly tagged.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biblScope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defines the scope of a bibliographic reference, for example as a list of page numbers, or a named subdivision of a larger work.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citedRange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defines the range of cited content, often represented by pages or other units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&lt;distributor&gt;	supplies the name of a person or other agency responsible for the distribution of a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&lt;edition&gt;	describes the particularities of one edition of a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&lt;editor&gt;	contains a secondary statement of responsibility for a bibliographic item, for example the name of an individual, institution or organization, (or of several such) acting as editor, compiler, translator, etc.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&lt;extent&gt;	describes the approximate size of a text stored on some carrier medium or of some other object, digital or non-digital, specified in any convenient units.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&lt;funder&gt;	specifies the name of an individual, institution, or organization responsible for the funding of a project or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listRelation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provides information about relationships identified amongst people, places, and organizations, either informally as prose or as formally expressed relation links.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&lt;meeting&gt;	contains the formalized descriptive title for a meeting or conference, for use in a bibliographic description for an item derived from such a meeting, or as a heading or preamble to publications emanating from it.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msIdentifier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the information required to identify the manuscript or similar object being described.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objectIdentifier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groups one or more identifiers or pieces of locating information concerning a single object.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&lt;principal&gt;	supplies the name of the principal researcher responsible for the creation of an electronic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&lt;publisher&gt;	provides the name of the organization responsible for the publication or distribution of a bibliographic item.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pubPlace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the name of the place where a bibliographic item was published.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relatedItem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or references some other bibliographic item which is related to the present one in some specified manner, for example as a constituent or alternative version of it.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respStmt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supplies a statement of responsibility for the intellectual content of a text, edition, recording, or series, where the specialized elements for authors, editors, etc. do not suffice or do not apply. May also be used to encode information about individuals or organizations which have played a role in the production or distribution of a bibliographic work.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&lt;series&gt;	contains information about the series in which a book or other bibliographic item has appeared.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&lt;sponsor&gt;	specifies the name of a sponsoring organization or institution.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textLang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describes the languages and writing systems identified within the bibliographic work being described, rather than its description.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171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&lt;gap&gt;	indicates a point where material has been omitted in a transcription, whether for editorial reasons described in the TEI header, as part of sampling practice, or because the material is illegible, invisible, or inaudible.</a:t>
            </a:r>
          </a:p>
          <a:p>
            <a:r>
              <a:rPr lang="en-US" dirty="0"/>
              <a:t>&lt;certainty&gt;	indicates the degree of certainty associated with some aspect of the text markup.</a:t>
            </a:r>
          </a:p>
          <a:p>
            <a:r>
              <a:rPr lang="en-US" dirty="0"/>
              <a:t>&lt;desc&gt;	contains a brief description of the object documented by its parent element, typically a documentation element or an entity.</a:t>
            </a:r>
          </a:p>
          <a:p>
            <a:r>
              <a:rPr lang="en-US" dirty="0"/>
              <a:t>&lt;precision&gt;	indicates the numerical accuracy or precision associated with some aspect of the text markup.</a:t>
            </a:r>
          </a:p>
          <a:p>
            <a:r>
              <a:rPr lang="en-US" dirty="0"/>
              <a:t>&lt;</a:t>
            </a:r>
            <a:r>
              <a:rPr lang="en-US" dirty="0" err="1"/>
              <a:t>respons</a:t>
            </a:r>
            <a:r>
              <a:rPr lang="en-US" dirty="0"/>
              <a:t>&gt;	identifies the individual(s) responsible for some aspect of the content or markup of particular element(s).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055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&lt;add&gt;	contains letters, words, or phrases inserted in the source text by an author, scribe, or a previous annotator or corrector.</a:t>
            </a:r>
          </a:p>
          <a:p>
            <a:r>
              <a:rPr lang="en-US" dirty="0"/>
              <a:t>&lt;del&gt;	contains a letter, word, or passage deleted, marked as deleted, or otherwise indicated as superfluous or spurious in the copy text by an author, scribe, or a previous annotator or corrector.</a:t>
            </a:r>
          </a:p>
          <a:p>
            <a:r>
              <a:rPr lang="en-US" dirty="0"/>
              <a:t>&lt;</a:t>
            </a:r>
            <a:r>
              <a:rPr lang="en-US" dirty="0" err="1"/>
              <a:t>listTranspose</a:t>
            </a:r>
            <a:r>
              <a:rPr lang="en-US" dirty="0"/>
              <a:t>&gt;	supplies a list of transpositions, each of which is indicated at some point in a document typically by means of </a:t>
            </a:r>
            <a:r>
              <a:rPr lang="en-US" dirty="0" err="1"/>
              <a:t>metamarks</a:t>
            </a:r>
            <a:r>
              <a:rPr lang="en-US" dirty="0"/>
              <a:t>.</a:t>
            </a:r>
          </a:p>
          <a:p>
            <a:r>
              <a:rPr lang="en-US" dirty="0"/>
              <a:t>&lt;transpose&gt;	describes a single textual transposition as an ordered list of at least two pointers specifying the order in which the elements indicated should be re-combined.</a:t>
            </a:r>
            <a:endParaRPr lang="cs-CZ" dirty="0"/>
          </a:p>
          <a:p>
            <a:r>
              <a:rPr lang="en-US" dirty="0"/>
              <a:t>&lt;alt&gt;	identifies an alternation or a set of choices among elements or passages.</a:t>
            </a:r>
          </a:p>
          <a:p>
            <a:r>
              <a:rPr lang="en-US" dirty="0"/>
              <a:t>&lt;seg&gt;	represents any segmentation of text below the chunk level.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&lt;line&gt;Alone &lt;</a:t>
            </a:r>
            <a:r>
              <a:rPr lang="cs-CZ" dirty="0" err="1"/>
              <a:t>seg</a:t>
            </a:r>
            <a:r>
              <a:rPr lang="cs-CZ" dirty="0"/>
              <a:t> 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alt1</a:t>
            </a:r>
            <a:r>
              <a:rPr lang="cs-CZ" dirty="0"/>
              <a:t>"&gt;</a:t>
            </a:r>
            <a:r>
              <a:rPr lang="cs-CZ" dirty="0" err="1"/>
              <a:t>before</a:t>
            </a:r>
            <a:r>
              <a:rPr lang="cs-CZ" dirty="0"/>
              <a:t>&lt;/</a:t>
            </a:r>
            <a:r>
              <a:rPr lang="cs-CZ" dirty="0" err="1"/>
              <a:t>seg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  &lt;</a:t>
            </a:r>
            <a:r>
              <a:rPr lang="cs-CZ" dirty="0" err="1"/>
              <a:t>add</a:t>
            </a:r>
            <a:r>
              <a:rPr lang="cs-CZ" dirty="0"/>
              <a:t> place="</a:t>
            </a:r>
            <a:r>
              <a:rPr lang="cs-CZ" dirty="0" err="1"/>
              <a:t>above</a:t>
            </a:r>
            <a:r>
              <a:rPr lang="cs-CZ" dirty="0"/>
              <a:t>" 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alt2</a:t>
            </a:r>
            <a:r>
              <a:rPr lang="cs-CZ" dirty="0"/>
              <a:t>"&gt;</a:t>
            </a:r>
            <a:r>
              <a:rPr lang="cs-CZ" dirty="0" err="1"/>
              <a:t>beside</a:t>
            </a:r>
            <a:r>
              <a:rPr lang="cs-CZ" dirty="0"/>
              <a:t>&lt;/</a:t>
            </a:r>
            <a:r>
              <a:rPr lang="cs-CZ" dirty="0" err="1"/>
              <a:t>add</a:t>
            </a:r>
            <a:r>
              <a:rPr lang="cs-CZ" dirty="0"/>
              <a:t>&gt; his </a:t>
            </a:r>
            <a:r>
              <a:rPr lang="cs-CZ" dirty="0" err="1"/>
              <a:t>native</a:t>
            </a:r>
            <a:r>
              <a:rPr lang="cs-CZ" dirty="0"/>
              <a:t> </a:t>
            </a:r>
            <a:r>
              <a:rPr lang="cs-CZ" dirty="0" err="1"/>
              <a:t>river</a:t>
            </a:r>
            <a:r>
              <a:rPr lang="cs-CZ" dirty="0"/>
              <a:t> ­—&lt;/line&gt;</a:t>
            </a:r>
            <a:br>
              <a:rPr lang="cs-CZ" dirty="0"/>
            </a:br>
            <a:r>
              <a:rPr lang="cs-CZ" dirty="0"/>
              <a:t> &lt;alt </a:t>
            </a:r>
            <a:r>
              <a:rPr lang="cs-CZ" dirty="0" err="1"/>
              <a:t>target</a:t>
            </a:r>
            <a:r>
              <a:rPr lang="cs-CZ" dirty="0"/>
              <a:t>="#</a:t>
            </a:r>
            <a:r>
              <a:rPr lang="cs-CZ" dirty="0" err="1"/>
              <a:t>alt1</a:t>
            </a:r>
            <a:r>
              <a:rPr lang="cs-CZ" dirty="0"/>
              <a:t> #</a:t>
            </a:r>
            <a:r>
              <a:rPr lang="cs-CZ" dirty="0" err="1"/>
              <a:t>alt2</a:t>
            </a:r>
            <a:r>
              <a:rPr lang="cs-CZ" dirty="0"/>
              <a:t>" mode="</a:t>
            </a:r>
            <a:r>
              <a:rPr lang="cs-CZ" dirty="0" err="1"/>
              <a:t>excl</a:t>
            </a:r>
            <a:r>
              <a:rPr lang="cs-CZ" dirty="0"/>
              <a:t>"</a:t>
            </a:r>
            <a:br>
              <a:rPr lang="cs-CZ" dirty="0"/>
            </a:br>
            <a:r>
              <a:rPr lang="cs-CZ" dirty="0"/>
              <a:t>  </a:t>
            </a:r>
            <a:r>
              <a:rPr lang="cs-CZ" dirty="0" err="1"/>
              <a:t>weights</a:t>
            </a:r>
            <a:r>
              <a:rPr lang="cs-CZ" dirty="0"/>
              <a:t>="0 1"/&gt;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88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vokabular.ujc.cas.cz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manuscripts.eu/digital-editing-of-medieval-texts-a-textboo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i-c.org/release/doc/tei-p5-doc/en/html/ref-front.html" TargetMode="External"/><Relationship Id="rId7" Type="http://schemas.openxmlformats.org/officeDocument/2006/relationships/hyperlink" Target="https://www.tei-c.org/release/doc/tei-p5-doc/en/html/ref-div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i-c.org/release/doc/tei-p5-doc/en/html/ref-div.html" TargetMode="External"/><Relationship Id="rId5" Type="http://schemas.openxmlformats.org/officeDocument/2006/relationships/hyperlink" Target="https://www.tei-c.org/release/doc/tei-p5-doc/en/html/ref-back.html" TargetMode="External"/><Relationship Id="rId4" Type="http://schemas.openxmlformats.org/officeDocument/2006/relationships/hyperlink" Target="https://www.tei-c.org/release/doc/tei-p5-doc/en/html/ref-body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i-c.org/release/doc/tei-p5-doc/en/html/ref-docImprint.html" TargetMode="External"/><Relationship Id="rId3" Type="http://schemas.openxmlformats.org/officeDocument/2006/relationships/hyperlink" Target="https://www.tei-c.org/release/doc/tei-p5-doc/en/html/ref-titlePage.html" TargetMode="External"/><Relationship Id="rId7" Type="http://schemas.openxmlformats.org/officeDocument/2006/relationships/hyperlink" Target="https://www.tei-c.org/release/doc/tei-p5-doc/en/html/ref-docDat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i-c.org/release/doc/tei-p5-doc/en/html/ref-docAuthor.html" TargetMode="External"/><Relationship Id="rId5" Type="http://schemas.openxmlformats.org/officeDocument/2006/relationships/hyperlink" Target="https://www.tei-c.org/release/doc/tei-p5-doc/en/html/ref-titlePart.html" TargetMode="External"/><Relationship Id="rId10" Type="http://schemas.openxmlformats.org/officeDocument/2006/relationships/hyperlink" Target="https://www.tei-c.org/release/doc/tei-p5-doc/en/html/ref-imprimatur.html" TargetMode="External"/><Relationship Id="rId4" Type="http://schemas.openxmlformats.org/officeDocument/2006/relationships/hyperlink" Target="https://www.tei-c.org/release/doc/tei-p5-doc/en/html/ref-docTitle.html" TargetMode="External"/><Relationship Id="rId9" Type="http://schemas.openxmlformats.org/officeDocument/2006/relationships/hyperlink" Target="https://www.tei-c.org/release/doc/tei-p5-doc/en/html/ref-docEdition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i-c.org/release/doc/tei-p5-doc/en/html/ref-floatingText.html" TargetMode="External"/><Relationship Id="rId13" Type="http://schemas.openxmlformats.org/officeDocument/2006/relationships/hyperlink" Target="https://www.tei-c.org/release/doc/tei-p5-doc/en/html/ref-trailer.html" TargetMode="External"/><Relationship Id="rId3" Type="http://schemas.openxmlformats.org/officeDocument/2006/relationships/hyperlink" Target="https://www.tei-c.org/release/doc/tei-p5-doc/en/html/ref-argument.html" TargetMode="External"/><Relationship Id="rId7" Type="http://schemas.openxmlformats.org/officeDocument/2006/relationships/hyperlink" Target="https://www.tei-c.org/release/doc/tei-p5-doc/en/html/ref-epigraph.html" TargetMode="External"/><Relationship Id="rId12" Type="http://schemas.openxmlformats.org/officeDocument/2006/relationships/hyperlink" Target="https://www.tei-c.org/release/doc/tei-p5-doc/en/html/ref-sign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i-c.org/release/doc/tei-p5-doc/en/html/ref-dateline.html" TargetMode="External"/><Relationship Id="rId11" Type="http://schemas.openxmlformats.org/officeDocument/2006/relationships/hyperlink" Target="https://www.tei-c.org/release/doc/tei-p5-doc/en/html/ref-salute.html" TargetMode="External"/><Relationship Id="rId5" Type="http://schemas.openxmlformats.org/officeDocument/2006/relationships/hyperlink" Target="https://www.tei-c.org/release/doc/tei-p5-doc/en/html/ref-closer.html" TargetMode="External"/><Relationship Id="rId10" Type="http://schemas.openxmlformats.org/officeDocument/2006/relationships/hyperlink" Target="https://www.tei-c.org/release/doc/tei-p5-doc/en/html/ref-postscript.html" TargetMode="External"/><Relationship Id="rId4" Type="http://schemas.openxmlformats.org/officeDocument/2006/relationships/hyperlink" Target="https://www.tei-c.org/release/doc/tei-p5-doc/en/html/ref-byline.html" TargetMode="External"/><Relationship Id="rId9" Type="http://schemas.openxmlformats.org/officeDocument/2006/relationships/hyperlink" Target="https://www.tei-c.org/release/doc/tei-p5-doc/en/html/ref-opener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Standard XML TEI</a:t>
            </a:r>
            <a:br>
              <a:rPr lang="cs-CZ" dirty="0"/>
            </a:br>
            <a:r>
              <a:rPr lang="cs-CZ" dirty="0"/>
              <a:t>Základní prvky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3"/>
              </a:rPr>
              <a:t>boris</a:t>
            </a:r>
            <a:r>
              <a:rPr lang="cs-CZ">
                <a:hlinkClick r:id="rId3"/>
              </a:rPr>
              <a:t>@daliboris</a:t>
            </a:r>
            <a:r>
              <a:rPr lang="cs-CZ" dirty="0">
                <a:hlinkClick r:id="rId3"/>
              </a:rPr>
              <a:t>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41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832B4-8637-43D3-9C58-D498D8B1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Bibliografie II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5D6D6D5A-61DE-422A-A4B2-2A57C1F10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210505"/>
              </p:ext>
            </p:extLst>
          </p:nvPr>
        </p:nvGraphicFramePr>
        <p:xfrm>
          <a:off x="360363" y="1656000"/>
          <a:ext cx="11519637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83944">
                  <a:extLst>
                    <a:ext uri="{9D8B030D-6E8A-4147-A177-3AD203B41FA5}">
                      <a16:colId xmlns:a16="http://schemas.microsoft.com/office/drawing/2014/main" val="1687959920"/>
                    </a:ext>
                  </a:extLst>
                </a:gridCol>
                <a:gridCol w="9535693">
                  <a:extLst>
                    <a:ext uri="{9D8B030D-6E8A-4147-A177-3AD203B41FA5}">
                      <a16:colId xmlns:a16="http://schemas.microsoft.com/office/drawing/2014/main" val="1984137606"/>
                    </a:ext>
                  </a:extLst>
                </a:gridCol>
              </a:tblGrid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31340913"/>
                  </a:ext>
                </a:extLst>
              </a:tr>
              <a:tr h="22274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respStmt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informace o odpovědnosti za dílo v případech, kdy nelze použít prvky pro autora, editora ap.; informace o osobách a organizacích, které hrály úlohu při vzniku nebo distribuci díla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12070450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&lt;series&gt;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údaje o řadě, do níž seriálová publikace patří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336017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0EBC36-A39D-4FDE-BC0F-4D9BE41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59E0C4-13E7-4F8B-8628-7F33BE75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FB7B2F-3F43-4EBC-B333-8BEA4FE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704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Nečitelný text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FAF5274-1C87-473C-B201-A4F70A93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způsobený poškozením materiálu (chybějící, politý papír ap.)</a:t>
            </a:r>
          </a:p>
          <a:p>
            <a:endParaRPr lang="cs-CZ" dirty="0"/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AC13BCB-0271-4D62-9907-7203EB98A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00177"/>
              </p:ext>
            </p:extLst>
          </p:nvPr>
        </p:nvGraphicFramePr>
        <p:xfrm>
          <a:off x="360000" y="2266920"/>
          <a:ext cx="11472000" cy="3017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40105">
                  <a:extLst>
                    <a:ext uri="{9D8B030D-6E8A-4147-A177-3AD203B41FA5}">
                      <a16:colId xmlns:a16="http://schemas.microsoft.com/office/drawing/2014/main" val="996622347"/>
                    </a:ext>
                  </a:extLst>
                </a:gridCol>
                <a:gridCol w="9731895">
                  <a:extLst>
                    <a:ext uri="{9D8B030D-6E8A-4147-A177-3AD203B41FA5}">
                      <a16:colId xmlns:a16="http://schemas.microsoft.com/office/drawing/2014/main" val="558254687"/>
                    </a:ext>
                  </a:extLst>
                </a:gridCol>
              </a:tblGrid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60616903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&lt;damage&gt;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poškozené místo v prameni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845117"/>
                  </a:ext>
                </a:extLst>
              </a:tr>
              <a:tr h="28823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&lt;damageSpan&gt;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delšího úseku poškozeného, ale čitelného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14547909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&lt;gap&gt;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vynechané místo v přepisu, a to kvůli edičním zásadám popsaným v hlavičce, v důsledku výběru ukázek nebo kvůli nečitelnému, neviditelnému nebo neslyšitelnému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72283086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&lt;supplied&gt;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text navrhovaný přepisovačem nebo editorem, např. když je originál fyzicky poškozený nebo jde o zjevnou chybu autora či písaře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41535783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&lt;unclear&gt;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slovo, frázi nebo delší úsek, které nelze jednoznačně přepsat, protože nejsou ve zdroji čitelné nebo slyšitelné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76596268"/>
                  </a:ext>
                </a:extLst>
              </a:tr>
            </a:tbl>
          </a:graphicData>
        </a:graphic>
      </p:graphicFrame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B58EAC6-54B0-49C8-9E36-D1D4A43F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198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0E5102-A94B-4BF9-A1DA-7DA2D89C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Vznik textu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5EE817-3BBE-4E5E-8583-18CB870B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vložený a odstraněný text, přesunutí textu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CD153B4-1614-4299-A1DD-29C971C4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1D06882-97A1-4A48-B574-F7F1A62C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12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F26CE8C-11F0-435B-9648-01D35FE56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58212"/>
              </p:ext>
            </p:extLst>
          </p:nvPr>
        </p:nvGraphicFramePr>
        <p:xfrm>
          <a:off x="361100" y="2268000"/>
          <a:ext cx="11470900" cy="3108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69151">
                  <a:extLst>
                    <a:ext uri="{9D8B030D-6E8A-4147-A177-3AD203B41FA5}">
                      <a16:colId xmlns:a16="http://schemas.microsoft.com/office/drawing/2014/main" val="828044630"/>
                    </a:ext>
                  </a:extLst>
                </a:gridCol>
                <a:gridCol w="9701749">
                  <a:extLst>
                    <a:ext uri="{9D8B030D-6E8A-4147-A177-3AD203B41FA5}">
                      <a16:colId xmlns:a16="http://schemas.microsoft.com/office/drawing/2014/main" val="3940407159"/>
                    </a:ext>
                  </a:extLst>
                </a:gridCol>
              </a:tblGrid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97012305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add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písmena, slovo nebo frázi vložené do zdrojového textu autorem, písařem nebo předchozím </a:t>
                      </a:r>
                      <a:r>
                        <a:rPr lang="cs-CZ" sz="1800" u="none" strike="noStrike" dirty="0" err="1">
                          <a:effectLst/>
                        </a:rPr>
                        <a:t>anotátorem</a:t>
                      </a:r>
                      <a:r>
                        <a:rPr lang="cs-CZ" sz="1800" u="none" strike="noStrike" dirty="0">
                          <a:effectLst/>
                        </a:rPr>
                        <a:t> či korektorem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9204137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&lt;del&gt;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písmena, slovo nebo úsek odstraněné, označené jako odstraněné, případně označené autorem, písařem nebo předchozím </a:t>
                      </a:r>
                      <a:r>
                        <a:rPr lang="cs-CZ" sz="1800" u="none" strike="noStrike" dirty="0" err="1">
                          <a:effectLst/>
                        </a:rPr>
                        <a:t>anotátorem</a:t>
                      </a:r>
                      <a:r>
                        <a:rPr lang="cs-CZ" sz="1800" u="none" strike="noStrike" dirty="0">
                          <a:effectLst/>
                        </a:rPr>
                        <a:t> či korektorem jako nadbytečné nebo podvržené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1498047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listTranspose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viz metadata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7347709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transpose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viz metadata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7007673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&lt;alt&gt;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identifikuje alternace nebo skupinu možností mezi elementy nebo pasážemi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22612568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seg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označuje kratší úsek textu (např. ve spojení s &lt;alt&gt;)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67906182"/>
                  </a:ext>
                </a:extLst>
              </a:tr>
            </a:tbl>
          </a:graphicData>
        </a:graphic>
      </p:graphicFrame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A3E2133B-D5BF-4F1D-86FA-626CA086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934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Odpovědnost za provedené zásahy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33553B39-07B3-4D09-B2F8-01D705081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370554"/>
              </p:ext>
            </p:extLst>
          </p:nvPr>
        </p:nvGraphicFramePr>
        <p:xfrm>
          <a:off x="361100" y="1656000"/>
          <a:ext cx="1151890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38038">
                  <a:extLst>
                    <a:ext uri="{9D8B030D-6E8A-4147-A177-3AD203B41FA5}">
                      <a16:colId xmlns:a16="http://schemas.microsoft.com/office/drawing/2014/main" val="362705434"/>
                    </a:ext>
                  </a:extLst>
                </a:gridCol>
                <a:gridCol w="9980862">
                  <a:extLst>
                    <a:ext uri="{9D8B030D-6E8A-4147-A177-3AD203B41FA5}">
                      <a16:colId xmlns:a16="http://schemas.microsoft.com/office/drawing/2014/main" val="2745674865"/>
                    </a:ext>
                  </a:extLst>
                </a:gridCol>
              </a:tblGrid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52058809"/>
                  </a:ext>
                </a:extLst>
              </a:tr>
              <a:tr h="29064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certainty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stupeň jistoty, která se váže k některému aspektu použitého značkování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79905111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desc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krátký popis objektu, který zachycuje nadřazený element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72652411"/>
                  </a:ext>
                </a:extLst>
              </a:tr>
              <a:tr h="29064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precision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u="none" strike="noStrike" dirty="0">
                          <a:effectLst/>
                        </a:rPr>
                        <a:t>označuje číselně vyjádřenou přesnost, která se váže k některému aspektu použitého značkování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86212993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respons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identifikuje osoby odpovědné za použitý obsah prvků nebo za zvolené značkování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07374313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13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51CC1F3-2F13-46D2-AB8E-38DDCC4D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54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311FDC68-E9AD-4A0A-8F59-5E5313DA4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858580"/>
              </p:ext>
            </p:extLst>
          </p:nvPr>
        </p:nvGraphicFramePr>
        <p:xfrm>
          <a:off x="360550" y="1656000"/>
          <a:ext cx="11518900" cy="2103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7422">
                  <a:extLst>
                    <a:ext uri="{9D8B030D-6E8A-4147-A177-3AD203B41FA5}">
                      <a16:colId xmlns:a16="http://schemas.microsoft.com/office/drawing/2014/main" val="711628660"/>
                    </a:ext>
                  </a:extLst>
                </a:gridCol>
                <a:gridCol w="10261478">
                  <a:extLst>
                    <a:ext uri="{9D8B030D-6E8A-4147-A177-3AD203B41FA5}">
                      <a16:colId xmlns:a16="http://schemas.microsoft.com/office/drawing/2014/main" val="3922644185"/>
                    </a:ext>
                  </a:extLst>
                </a:gridCol>
              </a:tblGrid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2964950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&lt;list&gt;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sekvenci položek organizovaných jako seznam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1778680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item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obsahuje jednu položku seznamu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9669297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&lt;label&gt;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popisek nebo nadpis pro identifikaci části textu</a:t>
                      </a:r>
                      <a:r>
                        <a:rPr lang="en-US" sz="1800" u="none" strike="noStrike" dirty="0">
                          <a:effectLst/>
                        </a:rPr>
                        <a:t>,</a:t>
                      </a:r>
                      <a:r>
                        <a:rPr lang="cs-CZ" sz="1800" u="none" strike="noStrike" dirty="0">
                          <a:effectLst/>
                        </a:rPr>
                        <a:t> obvykle (ale ne nutně) v seznamu nebo glosáři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48507639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desc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krátký popis objektu, který zachycuje nadřazený element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8218583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14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E73B435-3733-4FFA-9AF3-6362D4FB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659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Citace, citáty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DC2619BC-D4B5-4E36-9C05-23814C503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61613"/>
              </p:ext>
            </p:extLst>
          </p:nvPr>
        </p:nvGraphicFramePr>
        <p:xfrm>
          <a:off x="360550" y="1656000"/>
          <a:ext cx="11704363" cy="402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43368">
                  <a:extLst>
                    <a:ext uri="{9D8B030D-6E8A-4147-A177-3AD203B41FA5}">
                      <a16:colId xmlns:a16="http://schemas.microsoft.com/office/drawing/2014/main" val="1924714818"/>
                    </a:ext>
                  </a:extLst>
                </a:gridCol>
                <a:gridCol w="10160995">
                  <a:extLst>
                    <a:ext uri="{9D8B030D-6E8A-4147-A177-3AD203B41FA5}">
                      <a16:colId xmlns:a16="http://schemas.microsoft.com/office/drawing/2014/main" val="4066261972"/>
                    </a:ext>
                  </a:extLst>
                </a:gridCol>
              </a:tblGrid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15904511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&lt;cit&gt;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citát z jiného dokumentu spolu s bibliografickým odkazem na zdroj; ve slovníku může obsahovat doklad s výskytem heslového slova v daném významu nebo překlad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76618600"/>
                  </a:ext>
                </a:extLst>
              </a:tr>
              <a:tr h="22483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&lt;q&gt;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pasáž odlišenou od okolního textu uvozovkami nebo podobným způsobem, užívá se např. pro přímou či vnitřní řeč, terminologii nebo slang, autorův odstup, pro pasáže zmíněné, ale ne použité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7195739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&lt;quote&gt;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frázi nebo pasáž, kterou autor nebo vypravěč přisuzuje autoritě mimo text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4277588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&lt;said&gt;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pasáže myšlené nebo pronesené nahlas, mohou, ale nemusí být explicitně označené ve zdroji, přímo nebo nepřímo oznámené, a to reálnými i smyšlenými postavami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18825342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&lt;sp&gt;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individuální projev v textu představení nebo takto prezentovanou pasáž v próze nebo ve veršovaném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8134348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mentioned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označuje slova nebo fráze uvedené, ale ne použité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2793026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soCalled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obsahuje slovo nebo frázi, které autor nebere vážně, označují se např. </a:t>
                      </a:r>
                      <a:r>
                        <a:rPr lang="cs-CZ"/>
                        <a:t>uvozovkami nebo kurzívou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75928230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15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30C3EEA-DD1D-45AD-98F2-11B2C869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625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FD95F1-9269-4A38-82B3-D49EE38E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Zkratky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91384BBC-E23C-4071-98D8-B1E6EA119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929603"/>
              </p:ext>
            </p:extLst>
          </p:nvPr>
        </p:nvGraphicFramePr>
        <p:xfrm>
          <a:off x="312000" y="1656000"/>
          <a:ext cx="1152000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7491">
                  <a:extLst>
                    <a:ext uri="{9D8B030D-6E8A-4147-A177-3AD203B41FA5}">
                      <a16:colId xmlns:a16="http://schemas.microsoft.com/office/drawing/2014/main" val="1698931710"/>
                    </a:ext>
                  </a:extLst>
                </a:gridCol>
                <a:gridCol w="10452509">
                  <a:extLst>
                    <a:ext uri="{9D8B030D-6E8A-4147-A177-3AD203B41FA5}">
                      <a16:colId xmlns:a16="http://schemas.microsoft.com/office/drawing/2014/main" val="7208319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55183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&lt;abbr&gt;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zkratku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9075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&lt;ex&gt;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písmena dodaná editorem nebo přepisovačem při rozepsání zkratky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76865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&lt;expan&gt;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rozepsání zkratky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93369601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0AADFF-50AF-4936-BBB7-E9BA6BB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070A5F-5BFA-4A2F-AE61-3D690FF5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16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572DE6E-4A2A-4D43-B1BC-35F0F3A3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566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172DC-4D17-4717-9A48-EC26FBCB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Textově-kritický aparát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626EAB6A-C6D3-41BB-A080-38DB6CE6F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538170"/>
              </p:ext>
            </p:extLst>
          </p:nvPr>
        </p:nvGraphicFramePr>
        <p:xfrm>
          <a:off x="360000" y="1656000"/>
          <a:ext cx="11520000" cy="2560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47736">
                  <a:extLst>
                    <a:ext uri="{9D8B030D-6E8A-4147-A177-3AD203B41FA5}">
                      <a16:colId xmlns:a16="http://schemas.microsoft.com/office/drawing/2014/main" val="490873578"/>
                    </a:ext>
                  </a:extLst>
                </a:gridCol>
                <a:gridCol w="10272264">
                  <a:extLst>
                    <a:ext uri="{9D8B030D-6E8A-4147-A177-3AD203B41FA5}">
                      <a16:colId xmlns:a16="http://schemas.microsoft.com/office/drawing/2014/main" val="1721504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9400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&lt;choice&gt;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seskupuje několik alternativních kódování pro stejné místo v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3659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&lt;corr&gt;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náležitou podobu tvaru, který je v prameni uveden chybně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29413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&lt;note&gt;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poznámku nebo komentář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6968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&lt;orig&gt;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věrné (byť chybné) znění originálu, tj. bez normalizace ani oprav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71815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&lt;reg&gt;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věrné (byť chybné) znění, které bylo nějakým způsobem upraveno nebo normalizováno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05542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&lt;sic&gt;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obsahuje reprodukovaný text, i když zjevně není správný nebo přesný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87367195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001A14-6CC8-418A-BE7E-66DF1EB5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A398A2-4509-4823-BFFB-294E116D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17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D1D2D3-3B76-4915-A389-E369F288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018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172DC-4D17-4717-9A48-EC26FBCB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Textově-kritický aparát II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626EAB6A-C6D3-41BB-A080-38DB6CE6F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06371"/>
              </p:ext>
            </p:extLst>
          </p:nvPr>
        </p:nvGraphicFramePr>
        <p:xfrm>
          <a:off x="360000" y="1656000"/>
          <a:ext cx="11655294" cy="3200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3030">
                  <a:extLst>
                    <a:ext uri="{9D8B030D-6E8A-4147-A177-3AD203B41FA5}">
                      <a16:colId xmlns:a16="http://schemas.microsoft.com/office/drawing/2014/main" val="490873578"/>
                    </a:ext>
                  </a:extLst>
                </a:gridCol>
                <a:gridCol w="10272264">
                  <a:extLst>
                    <a:ext uri="{9D8B030D-6E8A-4147-A177-3AD203B41FA5}">
                      <a16:colId xmlns:a16="http://schemas.microsoft.com/office/drawing/2014/main" val="1721504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9400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jednu položku v kritickém aparátu s volitelným lemmatem a jedním nebo několika různočteními, popř. poznámkou k vybrané pasáži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3659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&lt;lem&gt;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lemma nebo základní text textových variant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29413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poznámku nebo komentář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6968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rdg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jedno čtení v rámci textových variant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71815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rdgGrp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seskupuje více čtení v rámci textových variant, mezi nimiž existuje genetický vztah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05542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seznam jedné nebo více zkratek pramenů, v nichž se různočtení objevuje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87367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witDetail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další informace o konkrétním prameni nebo pramenech, které se týkají určitého čtení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21195710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001A14-6CC8-418A-BE7E-66DF1EB5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A398A2-4509-4823-BFFB-294E116D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18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8DBD08C-D5CF-4E1C-8F45-14CB752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205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3B01E2-D309-487E-ADA9-AAD133BE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na další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A83BF-7F7D-4D6A-9E50-8F9AE550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https://www.digitalmanuscripts.eu/digital-editing-of-medieval-texts-a-textbook/</a:t>
            </a:r>
            <a:endParaRPr lang="cs-CZ" dirty="0"/>
          </a:p>
          <a:p>
            <a:pPr lvl="1"/>
            <a:r>
              <a:rPr lang="cs-CZ" dirty="0"/>
              <a:t>odkazy na videokurz a </a:t>
            </a:r>
            <a:r>
              <a:rPr lang="en-US" i="1" dirty="0"/>
              <a:t>Digital Editing of Medieval Texts: A Textbook</a:t>
            </a:r>
            <a:endParaRPr lang="cs-CZ" i="1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94249A-CBCB-49C6-9ACC-A1B5CF2A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65EC59-5862-4F27-B564-BEFA2233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702B0B-F88B-4153-9A10-4355F86C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02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9DEA05-2140-4CC3-AFFC-704AC168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6D9089-8089-46CD-9ECE-80021AEF30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Hlavní členění textu (element &lt;text&gt;)</a:t>
            </a:r>
          </a:p>
          <a:p>
            <a:r>
              <a:rPr lang="cs-CZ" dirty="0"/>
              <a:t>Základní členění textu (titulní stránka)</a:t>
            </a:r>
          </a:p>
          <a:p>
            <a:r>
              <a:rPr lang="cs-CZ" dirty="0"/>
              <a:t>Základní členění textu (specifické části)</a:t>
            </a:r>
          </a:p>
          <a:p>
            <a:r>
              <a:rPr lang="cs-CZ" dirty="0"/>
              <a:t>Základní prvky v dokumentech</a:t>
            </a:r>
          </a:p>
          <a:p>
            <a:r>
              <a:rPr lang="cs-CZ" dirty="0"/>
              <a:t>Nadpisy, odstavce, verše, poznámky</a:t>
            </a:r>
          </a:p>
          <a:p>
            <a:r>
              <a:rPr lang="cs-CZ" dirty="0"/>
              <a:t>Hranice a předěly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6116E2F-0437-456C-95BE-D19EA81EF7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Bibliografie</a:t>
            </a:r>
          </a:p>
          <a:p>
            <a:r>
              <a:rPr lang="cs-CZ" dirty="0"/>
              <a:t>Nečitelný text</a:t>
            </a:r>
          </a:p>
          <a:p>
            <a:r>
              <a:rPr lang="cs-CZ" dirty="0"/>
              <a:t>Vznik textu</a:t>
            </a:r>
          </a:p>
          <a:p>
            <a:r>
              <a:rPr lang="cs-CZ" dirty="0"/>
              <a:t>Odpovědnost za provedené zásahy</a:t>
            </a:r>
          </a:p>
          <a:p>
            <a:r>
              <a:rPr lang="cs-CZ" dirty="0"/>
              <a:t>Seznamy</a:t>
            </a:r>
          </a:p>
          <a:p>
            <a:r>
              <a:rPr lang="cs-CZ" dirty="0"/>
              <a:t>Citace, citáty</a:t>
            </a:r>
          </a:p>
          <a:p>
            <a:r>
              <a:rPr lang="cs-CZ" dirty="0"/>
              <a:t>Zkratky</a:t>
            </a:r>
          </a:p>
          <a:p>
            <a:r>
              <a:rPr lang="cs-CZ" dirty="0"/>
              <a:t>Textově-kritický aparát</a:t>
            </a:r>
          </a:p>
          <a:p>
            <a:r>
              <a:rPr lang="cs-CZ" dirty="0"/>
              <a:t>Odkazy na další zdroje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FC48D8-0E17-4AA7-857C-0C05D543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D1034A4-EE5D-498D-BA05-1A004D15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84FD60F9-0162-415A-9F9D-183DFF10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49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50A05-06A4-448D-9964-F952EEE4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členění textu (elementu &lt;text&gt;)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09FD3B-3818-41B9-B6FA-6CFE2EEB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rozdělení textu dokumentu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rozčlenění dokumentu na oddíly (v rámci &lt;front&gt;, &lt;body&gt;, &lt;</a:t>
            </a:r>
            <a:r>
              <a:rPr lang="cs-CZ" dirty="0" err="1"/>
              <a:t>back</a:t>
            </a:r>
            <a:r>
              <a:rPr lang="cs-CZ" dirty="0"/>
              <a:t>&gt;)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372FB9-E193-4EDF-BE29-6096AD0D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56034A-1486-4090-AFFC-6C658B8A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8086435-7E97-48A1-982F-396DE883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05230"/>
              </p:ext>
            </p:extLst>
          </p:nvPr>
        </p:nvGraphicFramePr>
        <p:xfrm>
          <a:off x="361740" y="2195302"/>
          <a:ext cx="1151826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49178">
                  <a:extLst>
                    <a:ext uri="{9D8B030D-6E8A-4147-A177-3AD203B41FA5}">
                      <a16:colId xmlns:a16="http://schemas.microsoft.com/office/drawing/2014/main" val="802135339"/>
                    </a:ext>
                  </a:extLst>
                </a:gridCol>
                <a:gridCol w="9969082">
                  <a:extLst>
                    <a:ext uri="{9D8B030D-6E8A-4147-A177-3AD203B41FA5}">
                      <a16:colId xmlns:a16="http://schemas.microsoft.com/office/drawing/2014/main" val="181889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3" tooltip="(front matter) contains any prefatory matter (headers, abstracts, title page, prefaces, dedications, etc.) found at the start of a document, before the main body."/>
                        </a:rPr>
                        <a:t>front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úvodní části textu </a:t>
                      </a:r>
                      <a:r>
                        <a:rPr lang="en-US" dirty="0"/>
                        <a:t>(</a:t>
                      </a:r>
                      <a:r>
                        <a:rPr lang="cs-CZ" dirty="0"/>
                        <a:t>hlavičky, abstrakty, titulní stránka, předmluvy, dedikace ap.</a:t>
                      </a:r>
                      <a:r>
                        <a:rPr lang="en-US" dirty="0"/>
                        <a:t>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>
                          <a:hlinkClick r:id="rId4" tooltip="(text body) contains the whole body of a single unitary text, excluding any front or back matter."/>
                        </a:rPr>
                        <a:t>body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hlavní text díla tvořící samostatnou textovou jednotku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5" tooltip="(back matter) contains any appendixes, etc. following the main part of a text."/>
                        </a:rPr>
                        <a:t>back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přílohy, rejstříky ap., které následují za hlavním textem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44392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1019FD95-682D-4C6D-8BDA-E6E467CFC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23649"/>
              </p:ext>
            </p:extLst>
          </p:nvPr>
        </p:nvGraphicFramePr>
        <p:xfrm>
          <a:off x="360000" y="4134231"/>
          <a:ext cx="11518261" cy="1651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35855">
                  <a:extLst>
                    <a:ext uri="{9D8B030D-6E8A-4147-A177-3AD203B41FA5}">
                      <a16:colId xmlns:a16="http://schemas.microsoft.com/office/drawing/2014/main" val="2025465180"/>
                    </a:ext>
                  </a:extLst>
                </a:gridCol>
                <a:gridCol w="9782406">
                  <a:extLst>
                    <a:ext uri="{9D8B030D-6E8A-4147-A177-3AD203B41FA5}">
                      <a16:colId xmlns:a16="http://schemas.microsoft.com/office/drawing/2014/main" val="219186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9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>
                          <a:hlinkClick r:id="rId6" tooltip="(text division) contains a subdivision of the front, body, or back of a text."/>
                        </a:rPr>
                        <a:t>div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rozčlenění části textu na oddíly; oddíly je možné je zanořovat (&lt;div&gt; → &lt;div&gt; → &lt;div&gt;…); oddíl seskupuje související části dokumentu (např. kapitola, rejstřík s nadpisem ap.)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4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7" tooltip="(level-1 text division) contains a first-level subdivision of the front, body, or back of a text."/>
                        </a:rPr>
                        <a:t>div1</a:t>
                      </a:r>
                      <a:r>
                        <a:rPr lang="cs-CZ" dirty="0"/>
                        <a:t>&gt;…&lt;</a:t>
                      </a:r>
                      <a:r>
                        <a:rPr lang="cs-CZ" dirty="0" err="1"/>
                        <a:t>div7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rozčlenění části textu na oddíly; předem dané úrovně zanoření (&lt;</a:t>
                      </a:r>
                      <a:r>
                        <a:rPr lang="cs-CZ" dirty="0" err="1"/>
                        <a:t>div1</a:t>
                      </a:r>
                      <a:r>
                        <a:rPr lang="cs-CZ" dirty="0"/>
                        <a:t>&gt; → &lt;</a:t>
                      </a:r>
                      <a:r>
                        <a:rPr lang="cs-CZ" dirty="0" err="1"/>
                        <a:t>div2</a:t>
                      </a:r>
                      <a:r>
                        <a:rPr lang="cs-CZ" dirty="0"/>
                        <a:t>&gt; → &lt;</a:t>
                      </a:r>
                      <a:r>
                        <a:rPr lang="cs-CZ" dirty="0" err="1"/>
                        <a:t>div3</a:t>
                      </a:r>
                      <a:r>
                        <a:rPr lang="cs-CZ" dirty="0"/>
                        <a:t>&gt;… → &lt;</a:t>
                      </a:r>
                      <a:r>
                        <a:rPr lang="cs-CZ" dirty="0" err="1"/>
                        <a:t>div7</a:t>
                      </a:r>
                      <a:r>
                        <a:rPr lang="cs-CZ" dirty="0"/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23838"/>
                  </a:ext>
                </a:extLst>
              </a:tr>
            </a:tbl>
          </a:graphicData>
        </a:graphic>
      </p:graphicFrame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AD560F1-5AA0-45E6-B691-05119206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70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50A05-06A4-448D-9964-F952EEE4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členění textu (titulní stránka)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09FD3B-3818-41B9-B6FA-6CFE2EEB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elementy používané na titulní stránce (součást úvodu nebo přílohy)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372FB9-E193-4EDF-BE29-6096AD0D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56034A-1486-4090-AFFC-6C658B8A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8086435-7E97-48A1-982F-396DE883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92932"/>
              </p:ext>
            </p:extLst>
          </p:nvPr>
        </p:nvGraphicFramePr>
        <p:xfrm>
          <a:off x="361741" y="2196000"/>
          <a:ext cx="11518260" cy="3337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17868">
                  <a:extLst>
                    <a:ext uri="{9D8B030D-6E8A-4147-A177-3AD203B41FA5}">
                      <a16:colId xmlns:a16="http://schemas.microsoft.com/office/drawing/2014/main" val="802135339"/>
                    </a:ext>
                  </a:extLst>
                </a:gridCol>
                <a:gridCol w="9900392">
                  <a:extLst>
                    <a:ext uri="{9D8B030D-6E8A-4147-A177-3AD203B41FA5}">
                      <a16:colId xmlns:a16="http://schemas.microsoft.com/office/drawing/2014/main" val="181889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3" tooltip="(title page) contains the title page of a text, appearing within the front or back matter."/>
                        </a:rPr>
                        <a:t>titlePage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titulní strana na začátku  (&lt;front&gt;) nebo na konci (&lt;</a:t>
                      </a:r>
                      <a:r>
                        <a:rPr lang="cs-CZ" dirty="0" err="1"/>
                        <a:t>back</a:t>
                      </a:r>
                      <a:r>
                        <a:rPr lang="cs-CZ" dirty="0"/>
                        <a:t>&gt;) dokumentu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4" tooltip="(document title) contains the title of a document, including all its constituents, as given on a title page."/>
                        </a:rPr>
                        <a:t>docTitle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titul dokumentu včetně všech jeho součástí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9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5" tooltip="contains a subsection or division of the title of a work, as indicated on a title page."/>
                        </a:rPr>
                        <a:t>titlePart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část názvu (hlavní titul, podtitul) dokumentu uvedenou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6" tooltip="(document author) contains the name of the author of the document, as given on the title page (often but not always contained in a byline)."/>
                        </a:rPr>
                        <a:t>docAuthor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autor díla uvedený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5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7" tooltip="(document date) contains the date of a document, as given on a title page or in a dateline."/>
                        </a:rPr>
                        <a:t>docDate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datovaní dokumentu uvedené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6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8" tooltip="(document imprint) contains the imprint statement (place and date of publication, publisher name), as given (usually) at the foot of a title page."/>
                        </a:rPr>
                        <a:t>docImprint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údaje o tisku (vydavatel, místo a datum tisku)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2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9" tooltip="(document edition) contains an edition statement as presented on a title page of a document."/>
                        </a:rPr>
                        <a:t>docEdition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údaj o vydání uvedený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5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10" tooltip="contains a formal statement authorizing the publication of a work, sometimes required to appear on a title page or its verso."/>
                        </a:rPr>
                        <a:t>imprimatur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imprimatur, souhlas s publikováním díla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19330"/>
                  </a:ext>
                </a:extLst>
              </a:tr>
            </a:tbl>
          </a:graphicData>
        </a:graphic>
      </p:graphicFrame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4EBE833A-C419-4347-A38A-13308E4A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22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B74451-C9BC-4B98-9F00-6FF2A34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členění textu (specifické části)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FB7A10-F996-4CA0-922E-CAE625E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B17C2B-2435-4B00-9079-A76BCA3E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82F0DB-AC18-4721-A5D2-1DCB7CEF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931D26F-68FE-48FE-B22E-F7BFC4410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65117"/>
              </p:ext>
            </p:extLst>
          </p:nvPr>
        </p:nvGraphicFramePr>
        <p:xfrm>
          <a:off x="360000" y="1656000"/>
          <a:ext cx="11520000" cy="4719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8017">
                  <a:extLst>
                    <a:ext uri="{9D8B030D-6E8A-4147-A177-3AD203B41FA5}">
                      <a16:colId xmlns:a16="http://schemas.microsoft.com/office/drawing/2014/main" val="3145859360"/>
                    </a:ext>
                  </a:extLst>
                </a:gridCol>
                <a:gridCol w="9851983">
                  <a:extLst>
                    <a:ext uri="{9D8B030D-6E8A-4147-A177-3AD203B41FA5}">
                      <a16:colId xmlns:a16="http://schemas.microsoft.com/office/drawing/2014/main" val="334887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4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3" tooltip="contains a formal list or prose description of the topics addressed by a subdivision of a text."/>
                        </a:rPr>
                        <a:t>argument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seznam nebo prozaický popis témat, o nichž pojednává oddíl textu (např. kapitola)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2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4" tooltip="contains the primary statement of responsibility given for a work on its title page or at the head or end of the work."/>
                        </a:rPr>
                        <a:t>byline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primární prohlášení o odpovědnosti za dílo (na titulní straně, na začátku nebo konci)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5" tooltip="groups together salutations, datelines, and similar phrases appearing as a final group at the end of a division, especially of a letter."/>
                        </a:rPr>
                        <a:t>closer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seskupuje pozdrav, dataci a podobné fráze, které se objevují v závěru oddílu, nejčastěji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62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6" tooltip="contains a brief description of the place, date, time, etc. of production of a letter, newspaper story, or other work, prefixed or suffixed to it as a kind of heading or trailer."/>
                        </a:rPr>
                        <a:t>dateline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krátké označení místa, data, času ap. vzniku dopisu, článku ap., obvykle na začátku nebo na konci (součást &lt;</a:t>
                      </a:r>
                      <a:r>
                        <a:rPr lang="cs-CZ" dirty="0" err="1"/>
                        <a:t>closer</a:t>
                      </a:r>
                      <a:r>
                        <a:rPr lang="cs-CZ" dirty="0"/>
                        <a:t>&gt; nebo &lt;</a:t>
                      </a:r>
                      <a:r>
                        <a:rPr lang="cs-CZ" dirty="0" err="1"/>
                        <a:t>opener</a:t>
                      </a:r>
                      <a:r>
                        <a:rPr lang="cs-CZ" dirty="0"/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7" tooltip="contains a quotation, anonymous or attributed, appearing at the start or end of a section or on a title page."/>
                        </a:rPr>
                        <a:t>epigraph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citát (s autorem nebo anonymní) na začátku nebo konci oddílu, popř.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8" tooltip="contains a single text of any kind, whether unitary or composite, which interrupts the text containing it at any point and after which the surrounding text resumes."/>
                        </a:rPr>
                        <a:t>floatingText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text, který přerušuje tok hlavního textu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4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9" tooltip="groups together dateline, byline, salutation, and similar phrases appearing as a preliminary group at the start of a division, especially of a letter."/>
                        </a:rPr>
                        <a:t>opener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seskupuje údaje uváděné na začátku dílčí části, zejména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5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10" tooltip="contains a postscript, e.g. to a letter."/>
                        </a:rPr>
                        <a:t>postscript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post </a:t>
                      </a:r>
                      <a:r>
                        <a:rPr lang="cs-CZ" dirty="0" err="1"/>
                        <a:t>scriptum</a:t>
                      </a:r>
                      <a:r>
                        <a:rPr lang="cs-CZ" dirty="0"/>
                        <a:t> v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4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11" tooltip="(salutation) contains a salutation or greeting prefixed to a foreword, dedicatory epistle, or other division of a text, or the salutation in the closing of a letter, preface, etc."/>
                        </a:rPr>
                        <a:t>salute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pozdravení na úvod předmluvy, dedikace ap., zejména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5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12" tooltip="(signature) contains the closing salutation, etc., appended to a foreword, dedicatory epistle, or other division of a text."/>
                        </a:rPr>
                        <a:t>signed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pozdravení na závěr předmluvy, dedikace ap.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9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13" tooltip="contains a closing title or footer appearing at the end of a division of a text."/>
                        </a:rPr>
                        <a:t>trailer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oznámení o konci určité části (básně, kapitoly, knihy)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38848"/>
                  </a:ext>
                </a:extLst>
              </a:tr>
            </a:tbl>
          </a:graphicData>
        </a:graphic>
      </p:graphicFrame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4A5D0FD2-BDAA-4A1B-8598-81349C40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107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Nadpisy, odstavce, verše, poznámky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23C1D85B-D2B8-4B81-8574-7AF12C01D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733665"/>
              </p:ext>
            </p:extLst>
          </p:nvPr>
        </p:nvGraphicFramePr>
        <p:xfrm>
          <a:off x="360000" y="1656000"/>
          <a:ext cx="11379764" cy="27130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361602070"/>
                    </a:ext>
                  </a:extLst>
                </a:gridCol>
                <a:gridCol w="10417421">
                  <a:extLst>
                    <a:ext uri="{9D8B030D-6E8A-4147-A177-3AD203B41FA5}">
                      <a16:colId xmlns:a16="http://schemas.microsoft.com/office/drawing/2014/main" val="369348124"/>
                    </a:ext>
                  </a:extLst>
                </a:gridCol>
              </a:tblGrid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85295317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head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jakýkoli typ nadpisu, např.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cs-CZ" sz="1800" u="none" strike="noStrike" dirty="0">
                          <a:effectLst/>
                        </a:rPr>
                        <a:t>oddílu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cs-CZ" sz="1800" u="none" strike="noStrike" dirty="0">
                          <a:effectLst/>
                        </a:rPr>
                        <a:t>seznamu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glos</a:t>
                      </a:r>
                      <a:r>
                        <a:rPr lang="cs-CZ" sz="1800" u="none" strike="noStrike" dirty="0" err="1">
                          <a:effectLst/>
                        </a:rPr>
                        <a:t>áře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cs-CZ" sz="1800" u="none" strike="noStrike" dirty="0">
                          <a:effectLst/>
                        </a:rPr>
                        <a:t>popisu rukopisu </a:t>
                      </a:r>
                      <a:r>
                        <a:rPr lang="cs-CZ" sz="1800" u="none" strike="noStrike" dirty="0" err="1">
                          <a:effectLst/>
                        </a:rPr>
                        <a:t>ap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73484515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jeden řádek (byť neúplného) verše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01058364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jeden nebo více řádků veršů, které fungují jako formální jednotka, např. sloka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cs-CZ" sz="1800" u="none" strike="noStrike" dirty="0">
                          <a:effectLst/>
                        </a:rPr>
                        <a:t>refrén ap.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4332667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&lt;note&gt;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poznámku nebo komentář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16926369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&lt;p&gt;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odstavec v próze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4838671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8FF0008-CFE2-40DD-A0B6-DBE5F6FB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122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Hranice a předěly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DF9E47AF-AAD1-4CDD-BC52-79D21B8DE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979579"/>
              </p:ext>
            </p:extLst>
          </p:nvPr>
        </p:nvGraphicFramePr>
        <p:xfrm>
          <a:off x="360363" y="1655763"/>
          <a:ext cx="11518900" cy="2834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02298">
                  <a:extLst>
                    <a:ext uri="{9D8B030D-6E8A-4147-A177-3AD203B41FA5}">
                      <a16:colId xmlns:a16="http://schemas.microsoft.com/office/drawing/2014/main" val="2013980860"/>
                    </a:ext>
                  </a:extLst>
                </a:gridCol>
                <a:gridCol w="10016602">
                  <a:extLst>
                    <a:ext uri="{9D8B030D-6E8A-4147-A177-3AD203B41FA5}">
                      <a16:colId xmlns:a16="http://schemas.microsoft.com/office/drawing/2014/main" val="34298022"/>
                    </a:ext>
                  </a:extLst>
                </a:gridCol>
              </a:tblGrid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8324639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cb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textového sloupce na stránce s více sloupci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89814763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divGen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místo, kde je umístěn oddíl, který generuje textový procesor (např. obsah, rejstřík)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82929636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gb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nového archu v přepsaném rukopisu nebo tisku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17073905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&lt;lb&gt;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nového (typografického) řádku v některé edici nebo verzi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15779863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milestone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místo, kde se text dělí, např. při členění díla podle nějakého úzu nebo když nelze hranici označit strukturním elementem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9323410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pb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nové strany ve stránkovaném dokumentu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77991127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25378041-1BE5-46B5-B94C-AD23EC56CF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9999" y="4604603"/>
            <a:ext cx="11518899" cy="1704975"/>
          </a:xfrm>
        </p:spPr>
        <p:txBody>
          <a:bodyPr/>
          <a:lstStyle/>
          <a:p>
            <a:r>
              <a:rPr lang="cs-CZ" dirty="0"/>
              <a:t>jedná se o prázdné elementy (lze použít kdekoli v textu)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639197D-3746-4E58-A6D2-0D7B3CC3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20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Bibliografie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F738F9EE-6F82-44DC-B056-BD0654C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7706"/>
              </p:ext>
            </p:extLst>
          </p:nvPr>
        </p:nvGraphicFramePr>
        <p:xfrm>
          <a:off x="360000" y="1656000"/>
          <a:ext cx="11472000" cy="1737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59235">
                  <a:extLst>
                    <a:ext uri="{9D8B030D-6E8A-4147-A177-3AD203B41FA5}">
                      <a16:colId xmlns:a16="http://schemas.microsoft.com/office/drawing/2014/main" val="912475049"/>
                    </a:ext>
                  </a:extLst>
                </a:gridCol>
                <a:gridCol w="9912765">
                  <a:extLst>
                    <a:ext uri="{9D8B030D-6E8A-4147-A177-3AD203B41FA5}">
                      <a16:colId xmlns:a16="http://schemas.microsoft.com/office/drawing/2014/main" val="36504622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8838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&lt;bibl&gt;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volně strukturovanou bibliografickou citaci; jednotlivé části citace mohou (ale nemusejí) být označkovány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0942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&lt;biblStruct&gt;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strukturovanou bibliografickou citaci, jejíž součásti mají pevně dané pořadí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6713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&lt;listBibl&gt;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seznam bibliografických citací (volně i pevně strukturovaných)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236713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69E5CE5-F248-4C67-A685-D42AC34E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3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832B4-8637-43D3-9C58-D498D8B1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Bibliografie II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5D6D6D5A-61DE-422A-A4B2-2A57C1F10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353412"/>
              </p:ext>
            </p:extLst>
          </p:nvPr>
        </p:nvGraphicFramePr>
        <p:xfrm>
          <a:off x="360363" y="1656000"/>
          <a:ext cx="11519637" cy="4297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83944">
                  <a:extLst>
                    <a:ext uri="{9D8B030D-6E8A-4147-A177-3AD203B41FA5}">
                      <a16:colId xmlns:a16="http://schemas.microsoft.com/office/drawing/2014/main" val="1687959920"/>
                    </a:ext>
                  </a:extLst>
                </a:gridCol>
                <a:gridCol w="9535693">
                  <a:extLst>
                    <a:ext uri="{9D8B030D-6E8A-4147-A177-3AD203B41FA5}">
                      <a16:colId xmlns:a16="http://schemas.microsoft.com/office/drawing/2014/main" val="1984137606"/>
                    </a:ext>
                  </a:extLst>
                </a:gridCol>
              </a:tblGrid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31340913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&lt;author&gt;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autor nebo spoluautor díla (v bibliografii; je třeba rozlišit od </a:t>
                      </a:r>
                      <a:r>
                        <a:rPr lang="cs-CZ" sz="1800" u="none" strike="noStrike" dirty="0">
                          <a:solidFill>
                            <a:srgbClr val="000096"/>
                          </a:solidFill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solidFill>
                            <a:srgbClr val="000096"/>
                          </a:solidFill>
                          <a:effectLst/>
                        </a:rPr>
                        <a:t>docAuthor</a:t>
                      </a:r>
                      <a:r>
                        <a:rPr lang="cs-CZ" sz="1800" u="none" strike="noStrike" dirty="0">
                          <a:solidFill>
                            <a:srgbClr val="000096"/>
                          </a:solidFill>
                          <a:effectLst/>
                        </a:rPr>
                        <a:t>&gt;</a:t>
                      </a:r>
                      <a:r>
                        <a:rPr lang="cs-CZ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23235883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biblScope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rozsah v bibliografickém záznamu (např. čísla stran, pojmenovaná část rozsáhlejšího díla)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1181721"/>
                  </a:ext>
                </a:extLst>
              </a:tr>
              <a:tr h="22274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&lt;citedRange&gt;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rozsah citovaného odkazu (odkaz na strany, popř. jiné jednotky)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23595863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edition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popisuje specifika jednoho vydání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2850744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&lt;editor&gt;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další osoba (organizace ap.) odpovědná za vznik díla, např. editor, překladatel </a:t>
                      </a:r>
                      <a:r>
                        <a:rPr lang="cs-CZ" sz="1800" u="none" strike="noStrike" dirty="0" err="1">
                          <a:effectLst/>
                        </a:rPr>
                        <a:t>ap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39338984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extent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cs-C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objem média, které nese text; může jít o fyzický i digitální objekt (např. počet stran včetně rozměrů rukopisu, počet vět, velikost počítačového souboru v kB ap.)</a:t>
                      </a:r>
                      <a:endParaRPr lang="cs-CZ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2966328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&lt;meeting&gt;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formální popisný název události (setkání, konference ap.)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37674257"/>
                  </a:ext>
                </a:extLst>
              </a:tr>
              <a:tr h="22274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msIdentifier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údaje nutné pro identifikaci rukopisu nebo podobného objektu (signatura, uložení ap.)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32109824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&lt;publisher&gt;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nakladatel, vydavatelství (organizace odpovědná za publikaci nebo distribuci)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06698506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pubPlace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místo tisku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13223966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0EBC36-A39D-4FDE-BC0F-4D9BE41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Praha, 9. a 10. května 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59E0C4-13E7-4F8B-8628-7F33BE75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Standard XML TEI – Základní prvky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FB7B2F-3F43-4EBC-B333-8BEA4FE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865473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6B9B520C-95DF-4B31-A17A-443B8274B930}" vid="{A7142734-FDE5-4F21-B4F2-B4EDF3A8056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2762</TotalTime>
  <Words>2096</Words>
  <Application>Microsoft Office PowerPoint</Application>
  <PresentationFormat>Širokoúhlá obrazovka</PresentationFormat>
  <Paragraphs>457</Paragraphs>
  <Slides>19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NanumBarunGothic</vt:lpstr>
      <vt:lpstr>Arial</vt:lpstr>
      <vt:lpstr>Calibri</vt:lpstr>
      <vt:lpstr>Cambria</vt:lpstr>
      <vt:lpstr>Motiv Office</vt:lpstr>
      <vt:lpstr>Standard XML TEI Základní prvky</vt:lpstr>
      <vt:lpstr>Osnova</vt:lpstr>
      <vt:lpstr>Hlavní členění textu (elementu &lt;text&gt;)</vt:lpstr>
      <vt:lpstr>Základní členění textu (titulní stránka)</vt:lpstr>
      <vt:lpstr>Základní členění textu (specifické části)</vt:lpstr>
      <vt:lpstr>Nadpisy, odstavce, verše, poznámky</vt:lpstr>
      <vt:lpstr>Hranice a předěly</vt:lpstr>
      <vt:lpstr>Bibliografie</vt:lpstr>
      <vt:lpstr>Bibliografie II</vt:lpstr>
      <vt:lpstr>Bibliografie II</vt:lpstr>
      <vt:lpstr>Nečitelný text</vt:lpstr>
      <vt:lpstr>Vznik textu</vt:lpstr>
      <vt:lpstr>Odpovědnost za provedené zásahy</vt:lpstr>
      <vt:lpstr>Seznamy</vt:lpstr>
      <vt:lpstr>Citace, citáty</vt:lpstr>
      <vt:lpstr>Zkratky</vt:lpstr>
      <vt:lpstr>Textově-kritický aparát</vt:lpstr>
      <vt:lpstr>Textově-kritický aparát II</vt:lpstr>
      <vt:lpstr>Odkazy na další 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 Lehečka</cp:lastModifiedBy>
  <cp:revision>215</cp:revision>
  <dcterms:created xsi:type="dcterms:W3CDTF">2019-04-29T13:47:59Z</dcterms:created>
  <dcterms:modified xsi:type="dcterms:W3CDTF">2019-05-10T01:19:35Z</dcterms:modified>
</cp:coreProperties>
</file>