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9" r:id="rId10"/>
    <p:sldId id="268" r:id="rId11"/>
    <p:sldId id="270" r:id="rId12"/>
    <p:sldId id="271" r:id="rId13"/>
    <p:sldId id="264" r:id="rId14"/>
    <p:sldId id="265" r:id="rId15"/>
    <p:sldId id="266" r:id="rId16"/>
    <p:sldId id="267" r:id="rId17"/>
  </p:sldIdLst>
  <p:sldSz cx="12192000" cy="6858000"/>
  <p:notesSz cx="9144000" cy="6858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44C"/>
    <a:srgbClr val="000096"/>
    <a:srgbClr val="F6F9FC"/>
    <a:srgbClr val="FC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532" autoAdjust="0"/>
  </p:normalViewPr>
  <p:slideViewPr>
    <p:cSldViewPr snapToGrid="0">
      <p:cViewPr>
        <p:scale>
          <a:sx n="70" d="100"/>
          <a:sy n="70" d="100"/>
        </p:scale>
        <p:origin x="2094" y="9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226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4C6090F-E0D9-4904-8F4B-3B19437869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záhlaví 6">
            <a:extLst>
              <a:ext uri="{FF2B5EF4-FFF2-40B4-BE49-F238E27FC236}">
                <a16:creationId xmlns:a16="http://schemas.microsoft.com/office/drawing/2014/main" id="{F4C73A83-D872-4099-B2A9-09167D9051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8" name="Zástupný symbol pro datum 7">
            <a:extLst>
              <a:ext uri="{FF2B5EF4-FFF2-40B4-BE49-F238E27FC236}">
                <a16:creationId xmlns:a16="http://schemas.microsoft.com/office/drawing/2014/main" id="{7AE91353-D448-4305-B0F8-745263019B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D0AAB-BC65-4D93-BE30-329DE1D7C511}" type="datetimeFigureOut">
              <a:rPr lang="cs-CZ" smtClean="0"/>
              <a:t>10.05.2019</a:t>
            </a:fld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B7FE8195-2819-4889-BDC5-FC91DDEAE3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13B07-8E6F-412A-8388-A47F0D46C3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8101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0682-C2CD-439F-BD5E-D51593A61157}" type="datetimeFigureOut">
              <a:rPr lang="cs-CZ" smtClean="0"/>
              <a:t>10.05.2019</a:t>
            </a:fld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22189" y="3037398"/>
            <a:ext cx="8283272" cy="296335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1B4D-5850-4E1B-9DEC-2E80D6BFECE6}" type="slidenum">
              <a:rPr lang="cs-CZ" smtClean="0"/>
              <a:t>‹#›</a:t>
            </a:fld>
            <a:endParaRPr lang="cs-CZ"/>
          </a:p>
        </p:txBody>
      </p:sp>
      <p:sp>
        <p:nvSpPr>
          <p:cNvPr id="8" name="Zástupný symbol pro záhlaví 7">
            <a:extLst>
              <a:ext uri="{FF2B5EF4-FFF2-40B4-BE49-F238E27FC236}">
                <a16:creationId xmlns:a16="http://schemas.microsoft.com/office/drawing/2014/main" id="{A96D68BF-123C-4664-8108-784DC6DA3A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9" name="Zástupný symbol pro obrázek snímku 8">
            <a:extLst>
              <a:ext uri="{FF2B5EF4-FFF2-40B4-BE49-F238E27FC236}">
                <a16:creationId xmlns:a16="http://schemas.microsoft.com/office/drawing/2014/main" id="{D5A5E470-C2AF-4A51-BCB7-9288650032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49288" y="53340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489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4771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78E58E-70AC-455F-90B9-9D7761408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802" y="1122363"/>
            <a:ext cx="1006782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9E910CB-90CB-41BD-8B54-915177E92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801" y="3602038"/>
            <a:ext cx="1006782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17279DA-E018-423A-B16E-00475F12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E09-100C-4BD4-B4B4-0D12A89C18F0}" type="datetime4">
              <a:rPr lang="cs-CZ" smtClean="0"/>
              <a:t>10. května 2019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B900F6C-DB98-4D01-81D7-5B89063E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D55BC6D-8F08-42EA-B355-F66BDC8B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1844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AEDDE7-5283-45F3-8804-85B23933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8562057-1E9E-4BC5-A96E-69FF3B7F2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6B12981-89EC-436C-A73A-CCC7F732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1FC3-FF3F-452E-9A92-9A5EB29FE7C9}" type="datetime4">
              <a:rPr lang="cs-CZ" smtClean="0"/>
              <a:t>10. května 2019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F87B59-5D8E-4D63-AED8-33705DCB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DF03BD2-4629-4A8C-A3A6-E774D357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4899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303095B-18DB-47A8-B03C-A687AA830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25200" y="216000"/>
            <a:ext cx="2854800" cy="6192000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C297685-E21D-4E3B-B4E5-EA95B48E9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000" y="216000"/>
            <a:ext cx="8485200" cy="619200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FF30AC4-28E8-4E2B-9FF3-5C5D602F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3FC3-F245-40B9-9DD0-8979A813D3F2}" type="datetime4">
              <a:rPr lang="cs-CZ" smtClean="0"/>
              <a:t>10. května 2019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4F9059F-DC3A-40F9-9DA4-2A8D62CD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B761B4F-342E-4ED9-B08B-B02BD873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933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6DD364-DB0A-4EC2-8CBA-F91EA9C2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2D3C28-ADA2-407F-B64E-031B26CA9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1pPr>
            <a:lvl2pPr marL="685800" indent="-228600">
              <a:buClr>
                <a:schemeClr val="accent5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4pPr>
            <a:lvl5pPr marL="2057400" indent="-228600">
              <a:buClr>
                <a:schemeClr val="accent5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29F44FF-7695-4427-82BA-660B70FC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0475-CCDA-43D5-B198-49FA5C57D82A}" type="datetime4">
              <a:rPr lang="cs-CZ" smtClean="0"/>
              <a:t>10. května 2019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297B5EA-1619-434F-8D59-24B64B64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23AFBF-6A77-4C37-BF87-4406996F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1189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4CC1B6-7CFD-4490-9FAD-01150EFF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3A232C8-5151-4F25-87E6-613A1CFB5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70501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9AEAB2E-D2C8-4491-A3D2-65AB6BBA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41D1-B924-4B88-A6C8-467EFB8BC8DB}" type="datetime4">
              <a:rPr lang="cs-CZ" smtClean="0"/>
              <a:t>10. května 2019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0D60011-B9B5-4FEF-B704-3D56EDA2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8EF7471-5E45-4472-B366-D565D392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9367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3A187C-2295-404E-B895-287AB6AC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C201F9-8273-435D-921E-20E271E7E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56000"/>
            <a:ext cx="5670000" cy="47880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F651976-031F-4E72-8120-FF05886C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0000" y="1656000"/>
            <a:ext cx="5670000" cy="47880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B9EFDC8-235F-406F-9B57-88C82579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6057-9BAF-46DA-AE65-7BB199AF4213}" type="datetime4">
              <a:rPr lang="cs-CZ" smtClean="0"/>
              <a:t>10. května 2019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AB67C2C-593E-4F66-964F-50020A32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868C31C-9526-4D92-B1F2-C931591A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7151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E264EF-5B4A-4170-9DE6-0A2B56C95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6000"/>
            <a:ext cx="115200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F0B10A6-4FF8-426D-AA34-397E118C6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999" y="1656000"/>
            <a:ext cx="5670000" cy="79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1A2CB19-6AF1-4E14-9ED7-41984F5D4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9999" y="2505073"/>
            <a:ext cx="5670000" cy="393666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B83EFC4-2C82-4A10-985A-CAC1B0323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0000" y="1656000"/>
            <a:ext cx="5670000" cy="79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AFD244B-6D19-4678-B81F-FB70AAF34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0000" y="2505074"/>
            <a:ext cx="5670000" cy="3936667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11A7927-1D50-4727-ACD3-54F871AF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DAD3-1918-4588-82C2-2130F06628EB}" type="datetime4">
              <a:rPr lang="cs-CZ" smtClean="0"/>
              <a:t>10. května 2019</a:t>
            </a:fld>
            <a:endParaRPr lang="cs-CZ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7654FF0-9111-42CD-93A5-93D8FCF7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55EF5BF-D6E1-42C5-9700-988C3ED0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161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F40ABF-B56F-46F2-B7A0-A594F8D9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01A5580-10D5-4E45-BA70-83E471E5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13FD-A872-421B-988F-EBA41C372ADE}" type="datetime4">
              <a:rPr lang="cs-CZ" smtClean="0"/>
              <a:t>10. května 2019</a:t>
            </a:fld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98AE30E-96BC-4919-BA47-5F0FD5ED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F9AB3D1-B37F-40BD-BC77-B3286803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1127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2D80274-EC61-4F6B-9DE1-571445FC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20B1-B4E0-4237-B803-75C40763D642}" type="datetime4">
              <a:rPr lang="cs-CZ" smtClean="0"/>
              <a:t>10. května 2019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8FEBCC2-2AB0-48A1-BC12-6C2B7623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7B4F734-7FDE-4406-88AD-8319D911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470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E37A7D-EAA0-4B56-98D2-9433E846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216000"/>
            <a:ext cx="4680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EFE2DE1-9395-4D95-B2A7-611D27CF3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0" y="216000"/>
            <a:ext cx="6660000" cy="62060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5ADE7FB-37A2-450D-91EC-CA657F7EB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9999" y="1944000"/>
            <a:ext cx="4680000" cy="4464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9C109DA-1A82-430A-8C7F-84E0B47E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D2E6F-9A26-4EA6-9D27-CD8279649E34}" type="datetime4">
              <a:rPr lang="cs-CZ" smtClean="0"/>
              <a:t>10. května 2019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BDB852E-C8CD-407C-B95A-C62E7184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7751DD4-EE0F-456A-92E7-76ECE970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131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007762-ED0F-443B-AE39-94865986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216000"/>
            <a:ext cx="4680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F2910F0-27E5-4079-82CA-BC171AB2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0000" y="215999"/>
            <a:ext cx="6660000" cy="61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87D710-0ADF-439B-8AF0-BE221513E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9999" y="1944000"/>
            <a:ext cx="4680000" cy="4464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24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2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000"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 kliknutí můžete upravovat styly textu v předloze.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Druhá úroveň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Třetí úroveň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Čtvrtá úroveň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Pátá úroveň</a:t>
            </a:r>
            <a:endParaRPr lang="cs-CZ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41660CB-25C5-40F4-B656-EF0F8F34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999E-9E5B-4AE2-9681-88FE65090784}" type="datetime4">
              <a:rPr lang="cs-CZ" smtClean="0"/>
              <a:t>10. května 2019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6F1CF99-6E3B-4957-AB40-763EC173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2896333-E395-4695-A267-A4CAFF44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6150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ovéPole 8">
            <a:extLst>
              <a:ext uri="{FF2B5EF4-FFF2-40B4-BE49-F238E27FC236}">
                <a16:creationId xmlns:a16="http://schemas.microsoft.com/office/drawing/2014/main" id="{D8138031-A225-4180-B5BF-929039D21685}"/>
              </a:ext>
            </a:extLst>
          </p:cNvPr>
          <p:cNvSpPr txBox="1"/>
          <p:nvPr userDrawn="1"/>
        </p:nvSpPr>
        <p:spPr>
          <a:xfrm>
            <a:off x="-17149" y="-466291"/>
            <a:ext cx="27432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2000" spc="220" baseline="0" dirty="0">
                <a:solidFill>
                  <a:srgbClr val="F6F9FC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&lt;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D7085B0-AB59-49E9-A39D-0B1C191C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6000"/>
            <a:ext cx="1152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6EAEAB-BB80-40D8-AFAE-B8F265A56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656000"/>
            <a:ext cx="11520000" cy="478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0E5FAF4-5B01-436E-8935-DB606F123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70000" y="6555128"/>
            <a:ext cx="197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2798B-5B06-4450-ACBB-32EB9BE803F3}" type="datetime4">
              <a:rPr lang="cs-CZ" smtClean="0"/>
              <a:t>10. května 2019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D3A3AC3-BED0-4307-B4F3-9B6130CAF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1483" y="6555128"/>
            <a:ext cx="5564967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9CE0ECB-0217-4C66-B3F1-01D7FD277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0455" y="6555128"/>
            <a:ext cx="2267867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4AE77-6BC1-49CA-AA73-E9D0D5F1D944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48C68903-4D30-4015-B2EB-71FB20BC4F07}"/>
              </a:ext>
            </a:extLst>
          </p:cNvPr>
          <p:cNvSpPr txBox="1"/>
          <p:nvPr userDrawn="1"/>
        </p:nvSpPr>
        <p:spPr>
          <a:xfrm>
            <a:off x="-34249" y="216001"/>
            <a:ext cx="346249" cy="6228000"/>
          </a:xfrm>
          <a:prstGeom prst="rect">
            <a:avLst/>
          </a:prstGeom>
          <a:noFill/>
          <a:effectLst/>
        </p:spPr>
        <p:txBody>
          <a:bodyPr vert="vert" wrap="square" rtlCol="0">
            <a:spAutoFit/>
          </a:bodyPr>
          <a:lstStyle/>
          <a:p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&lt;?xml version="1.0" encoding="utf-8"?&gt; &lt;</a:t>
            </a:r>
            <a:r>
              <a:rPr lang="pt-BR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 xmlns="http://www.tei-c.org/ns/1.0"&gt;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</a:t>
            </a:r>
            <a:r>
              <a:rPr lang="cs-CZ" sz="1050" baseline="0" noProof="1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teiHeader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&gt;...&lt;body&gt;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73D289C3-7F64-41E9-8F77-B06CB43A35A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515490"/>
            <a:ext cx="838200" cy="295275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F1F1CC8E-AAFA-4E43-9FD7-767062015BFE}"/>
              </a:ext>
            </a:extLst>
          </p:cNvPr>
          <p:cNvSpPr txBox="1"/>
          <p:nvPr userDrawn="1"/>
        </p:nvSpPr>
        <p:spPr>
          <a:xfrm>
            <a:off x="11844000" y="1260988"/>
            <a:ext cx="346249" cy="5183012"/>
          </a:xfrm>
          <a:prstGeom prst="rect">
            <a:avLst/>
          </a:prstGeom>
          <a:noFill/>
          <a:effectLst/>
        </p:spPr>
        <p:txBody>
          <a:bodyPr vert="vert" wrap="square" rtlCol="0" anchor="t" anchorCtr="0">
            <a:spAutoFit/>
          </a:bodyPr>
          <a:lstStyle/>
          <a:p>
            <a:pPr algn="r"/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&lt;/</a:t>
            </a:r>
            <a:r>
              <a:rPr lang="cs-CZ" sz="1050" baseline="0" noProof="1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body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&gt;&lt;/</a:t>
            </a:r>
            <a:r>
              <a:rPr lang="pt-BR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TEI&gt;</a:t>
            </a:r>
            <a:endParaRPr lang="cs-CZ" sz="1050" baseline="0" dirty="0">
              <a:solidFill>
                <a:schemeClr val="accent1">
                  <a:lumMod val="40000"/>
                  <a:lumOff val="60000"/>
                </a:schemeClr>
              </a:solidFill>
              <a:highlight>
                <a:srgbClr val="FFFFFF"/>
              </a:highlight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37B150B-3C7A-406E-BDB9-017488BC6F61}"/>
              </a:ext>
            </a:extLst>
          </p:cNvPr>
          <p:cNvSpPr txBox="1"/>
          <p:nvPr userDrawn="1"/>
        </p:nvSpPr>
        <p:spPr>
          <a:xfrm>
            <a:off x="9550400" y="-466291"/>
            <a:ext cx="27432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2000" spc="220" baseline="0" dirty="0">
                <a:solidFill>
                  <a:srgbClr val="F6F9FC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&gt;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48BE634-3206-454E-8591-6609F86994D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327" y="6498576"/>
            <a:ext cx="302673" cy="28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9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mailto:boris@daliboris.cz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hyperlink" Target="http://vokabular.ujc.cas.cz/" TargetMode="External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xist-db.org/exist/apps/doc/lucene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teipublisher.com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sex.org/" TargetMode="External"/><Relationship Id="rId2" Type="http://schemas.openxmlformats.org/officeDocument/2006/relationships/hyperlink" Target="http://exist-db.org/exist/apps/homepag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rklogic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oxygenxml.com/doc/versions/21.0/ug-editor/topics/configure-exist-datasourc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64D3B1-ED37-46D3-82F2-010FC266F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802" y="1122363"/>
            <a:ext cx="10009776" cy="2387600"/>
          </a:xfrm>
        </p:spPr>
        <p:txBody>
          <a:bodyPr/>
          <a:lstStyle/>
          <a:p>
            <a:r>
              <a:rPr lang="cs-CZ" dirty="0"/>
              <a:t>XML databáze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E1C3CE8-5EEE-406B-BB58-6E2608DE1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802" y="3602038"/>
            <a:ext cx="10096106" cy="1655762"/>
          </a:xfrm>
        </p:spPr>
        <p:txBody>
          <a:bodyPr>
            <a:normAutofit/>
          </a:bodyPr>
          <a:lstStyle/>
          <a:p>
            <a:r>
              <a:rPr lang="cs-CZ" dirty="0"/>
              <a:t>Boris Lehečka</a:t>
            </a:r>
            <a:r>
              <a:rPr lang="cs-CZ"/>
              <a:t>, </a:t>
            </a:r>
            <a:r>
              <a:rPr lang="cs-CZ">
                <a:hlinkClick r:id="rId3"/>
              </a:rPr>
              <a:t>boris@daliboris.cz</a:t>
            </a:r>
            <a:endParaRPr lang="cs-CZ" dirty="0"/>
          </a:p>
          <a:p>
            <a:r>
              <a:rPr lang="cs-CZ" dirty="0"/>
              <a:t>Příspěvek byl podpořen projektem Ministerstva školství, mládeže a tělovýchovy č. LM2015081 „Výzkumná infrastruktura pro diachronní bohemistiku“ (akronym RIDICS, </a:t>
            </a:r>
            <a:r>
              <a:rPr lang="cs-CZ" dirty="0">
                <a:hlinkClick r:id="rId4"/>
              </a:rPr>
              <a:t>http://vokabular.ujc.cas.cz</a:t>
            </a:r>
            <a:r>
              <a:rPr lang="cs-CZ" dirty="0"/>
              <a:t>).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5305001-9E91-4CD8-970F-E6D405CDCC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735" y="187175"/>
            <a:ext cx="2963839" cy="592767"/>
          </a:xfrm>
          <a:prstGeom prst="rect">
            <a:avLst/>
          </a:prstGeom>
        </p:spPr>
      </p:pic>
      <p:pic>
        <p:nvPicPr>
          <p:cNvPr id="5" name="Picture 2" descr="http://ujc.cas.cz/miranda2/export/sitesavcr/ujc/sys/resource/logo.cs.png">
            <a:extLst>
              <a:ext uri="{FF2B5EF4-FFF2-40B4-BE49-F238E27FC236}">
                <a16:creationId xmlns:a16="http://schemas.microsoft.com/office/drawing/2014/main" id="{A5804ACC-9FC3-4309-BEDC-E5B0B4D6C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1" y="5413784"/>
            <a:ext cx="454999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D6E01454-FB99-4FFE-B3A6-395717FBE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6541" y="5413784"/>
            <a:ext cx="1802181" cy="900000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499690A7-D1E0-4DDC-99B8-2EE5C192FE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147" y="5530409"/>
            <a:ext cx="2000250" cy="666750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CA259D11-1902-48AA-8003-C64927C8B8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578" y="5530409"/>
            <a:ext cx="666750" cy="666750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32041AB2-2859-4654-BBA5-DF43C8FAF2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822" y="5223618"/>
            <a:ext cx="1280331" cy="128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5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571A59-68FD-4FC1-AD90-4D098C84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eXist-db, vyhledávání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6F17B29E-9640-48A7-A79A-75F8F28BC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pomocí </a:t>
            </a:r>
            <a:r>
              <a:rPr lang="cs-CZ" dirty="0" err="1"/>
              <a:t>XPath</a:t>
            </a:r>
            <a:endParaRPr lang="cs-CZ" dirty="0"/>
          </a:p>
          <a:p>
            <a:pPr lvl="1"/>
            <a:r>
              <a:rPr lang="cs-CZ" dirty="0"/>
              <a:t>funkce navíc</a:t>
            </a:r>
          </a:p>
          <a:p>
            <a:pPr lvl="2"/>
            <a:r>
              <a:rPr lang="cs-CZ" dirty="0" err="1"/>
              <a:t>collection</a:t>
            </a:r>
            <a:r>
              <a:rPr lang="cs-CZ" dirty="0"/>
              <a:t> (= kolekce dokumentů v jedné složce); hledá v několika dokumentech najednou</a:t>
            </a:r>
          </a:p>
          <a:p>
            <a:r>
              <a:rPr lang="cs-CZ" dirty="0"/>
              <a:t>pomocí </a:t>
            </a:r>
            <a:r>
              <a:rPr lang="cs-CZ" dirty="0" err="1"/>
              <a:t>XQuery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indexy</a:t>
            </a:r>
          </a:p>
          <a:p>
            <a:pPr lvl="1"/>
            <a:r>
              <a:rPr lang="cs-CZ" dirty="0"/>
              <a:t>urychlují vyhledávání</a:t>
            </a:r>
          </a:p>
          <a:p>
            <a:pPr lvl="1"/>
            <a:r>
              <a:rPr lang="cs-CZ" dirty="0"/>
              <a:t>definují se pro elementy (jejich textový obsah) a/nebo atributy (jejich hodnoty)</a:t>
            </a:r>
          </a:p>
          <a:p>
            <a:endParaRPr lang="cs-CZ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1FFC8EF-F53D-480E-B476-40A1B959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6057-9BAF-46DA-AE65-7BB199AF4213}" type="datetime4">
              <a:rPr lang="cs-CZ" smtClean="0"/>
              <a:t>10. května 2019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1764A7C-33C8-4907-8772-3C094DDB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10</a:t>
            </a:fld>
            <a:endParaRPr lang="cs-CZ" dirty="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16E30EC8-7DEA-4F03-848F-C58F15BB31F3}"/>
              </a:ext>
            </a:extLst>
          </p:cNvPr>
          <p:cNvSpPr txBox="1"/>
          <p:nvPr/>
        </p:nvSpPr>
        <p:spPr>
          <a:xfrm>
            <a:off x="360000" y="3429000"/>
            <a:ext cx="6800850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96C8"/>
                </a:solidFill>
                <a:highlight>
                  <a:srgbClr val="FFFFFF"/>
                </a:highlight>
              </a:rPr>
              <a:t>xquery</a:t>
            </a:r>
            <a:r>
              <a:rPr lang="en-US" b="1" dirty="0">
                <a:solidFill>
                  <a:srgbClr val="0096C8"/>
                </a:solidFill>
                <a:highlight>
                  <a:srgbClr val="FFFFFF"/>
                </a:highlight>
              </a:rPr>
              <a:t> version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323296"/>
                </a:solidFill>
                <a:highlight>
                  <a:srgbClr val="FFFFFF"/>
                </a:highlight>
              </a:rPr>
              <a:t>"3.1"</a:t>
            </a:r>
            <a:r>
              <a:rPr lang="en-US" b="1" dirty="0">
                <a:solidFill>
                  <a:srgbClr val="787800"/>
                </a:solidFill>
                <a:highlight>
                  <a:srgbClr val="FFFFFF"/>
                </a:highlight>
              </a:rPr>
              <a:t>;</a:t>
            </a:r>
            <a:b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b="1" dirty="0">
                <a:solidFill>
                  <a:srgbClr val="0096C8"/>
                </a:solidFill>
                <a:highlight>
                  <a:srgbClr val="FFFFFF"/>
                </a:highlight>
              </a:rPr>
              <a:t>declare namespace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err="1">
                <a:solidFill>
                  <a:srgbClr val="0000E6"/>
                </a:solidFill>
                <a:highlight>
                  <a:srgbClr val="FFFFFF"/>
                </a:highlight>
              </a:rPr>
              <a:t>tei</a:t>
            </a:r>
            <a:r>
              <a:rPr lang="en-US" b="1" dirty="0">
                <a:solidFill>
                  <a:srgbClr val="C85028"/>
                </a:solidFill>
                <a:highlight>
                  <a:srgbClr val="FFFFFF"/>
                </a:highlight>
              </a:rPr>
              <a:t>=</a:t>
            </a:r>
            <a:r>
              <a:rPr lang="en-US" b="1" dirty="0">
                <a:solidFill>
                  <a:srgbClr val="323296"/>
                </a:solidFill>
                <a:highlight>
                  <a:srgbClr val="FFFFFF"/>
                </a:highlight>
              </a:rPr>
              <a:t>"http://www.tei-c.org/ns/1.0"</a:t>
            </a:r>
            <a:r>
              <a:rPr lang="en-US" b="1" dirty="0">
                <a:solidFill>
                  <a:srgbClr val="787800"/>
                </a:solidFill>
                <a:highlight>
                  <a:srgbClr val="FFFFFF"/>
                </a:highlight>
              </a:rPr>
              <a:t>;</a:t>
            </a:r>
            <a:b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b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b="1" dirty="0">
                <a:solidFill>
                  <a:srgbClr val="0096C8"/>
                </a:solidFill>
                <a:highlight>
                  <a:srgbClr val="FFFFFF"/>
                </a:highlight>
              </a:rPr>
              <a:t>let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963296"/>
                </a:solidFill>
                <a:highlight>
                  <a:srgbClr val="FFFFFF"/>
                </a:highlight>
              </a:rPr>
              <a:t>$collection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787800"/>
                </a:solidFill>
                <a:highlight>
                  <a:srgbClr val="FFFFFF"/>
                </a:highlight>
              </a:rPr>
              <a:t>:=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4000"/>
                </a:solidFill>
                <a:highlight>
                  <a:srgbClr val="FFFFFF"/>
                </a:highlight>
              </a:rPr>
              <a:t>collection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b="1" dirty="0">
                <a:solidFill>
                  <a:srgbClr val="323296"/>
                </a:solidFill>
                <a:highlight>
                  <a:srgbClr val="FFFFFF"/>
                </a:highlight>
              </a:rPr>
              <a:t>"/</a:t>
            </a:r>
            <a:r>
              <a:rPr lang="en-US" b="1" dirty="0" err="1">
                <a:solidFill>
                  <a:srgbClr val="323296"/>
                </a:solidFill>
                <a:highlight>
                  <a:srgbClr val="FFFFFF"/>
                </a:highlight>
              </a:rPr>
              <a:t>db</a:t>
            </a:r>
            <a:r>
              <a:rPr lang="en-US" b="1" dirty="0">
                <a:solidFill>
                  <a:srgbClr val="323296"/>
                </a:solidFill>
                <a:highlight>
                  <a:srgbClr val="FFFFFF"/>
                </a:highlight>
              </a:rPr>
              <a:t>/apps/</a:t>
            </a:r>
            <a:r>
              <a:rPr lang="en-US" b="1" dirty="0" err="1">
                <a:solidFill>
                  <a:srgbClr val="323296"/>
                </a:solidFill>
                <a:highlight>
                  <a:srgbClr val="FFFFFF"/>
                </a:highlight>
              </a:rPr>
              <a:t>zaklady</a:t>
            </a:r>
            <a:r>
              <a:rPr lang="en-US" b="1" dirty="0">
                <a:solidFill>
                  <a:srgbClr val="323296"/>
                </a:solidFill>
                <a:highlight>
                  <a:srgbClr val="FFFFFF"/>
                </a:highlight>
              </a:rPr>
              <a:t>-xml-</a:t>
            </a:r>
            <a:r>
              <a:rPr lang="en-US" b="1" dirty="0" err="1">
                <a:solidFill>
                  <a:srgbClr val="323296"/>
                </a:solidFill>
                <a:highlight>
                  <a:srgbClr val="FFFFFF"/>
                </a:highlight>
              </a:rPr>
              <a:t>tei</a:t>
            </a:r>
            <a:r>
              <a:rPr lang="en-US" b="1" dirty="0">
                <a:solidFill>
                  <a:srgbClr val="323296"/>
                </a:solidFill>
                <a:highlight>
                  <a:srgbClr val="FFFFFF"/>
                </a:highlight>
              </a:rPr>
              <a:t>/"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  <a:b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b="1" dirty="0">
                <a:solidFill>
                  <a:srgbClr val="0096C8"/>
                </a:solidFill>
                <a:highlight>
                  <a:srgbClr val="FFFFFF"/>
                </a:highlight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963296"/>
                </a:solidFill>
                <a:highlight>
                  <a:srgbClr val="FFFFFF"/>
                </a:highlight>
              </a:rPr>
              <a:t>$collection</a:t>
            </a:r>
            <a:r>
              <a:rPr lang="en-US" b="1" dirty="0">
                <a:solidFill>
                  <a:srgbClr val="787800"/>
                </a:solidFill>
                <a:highlight>
                  <a:srgbClr val="FFFFFF"/>
                </a:highlight>
              </a:rPr>
              <a:t>//</a:t>
            </a:r>
            <a:r>
              <a:rPr lang="en-US" b="1" dirty="0" err="1">
                <a:solidFill>
                  <a:srgbClr val="0000E6"/>
                </a:solidFill>
                <a:highlight>
                  <a:srgbClr val="FFFFFF"/>
                </a:highlight>
              </a:rPr>
              <a:t>tei:choice</a:t>
            </a:r>
            <a:endParaRPr lang="en-US" b="1" dirty="0">
              <a:solidFill>
                <a:srgbClr val="0000E6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64457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0BA629-CF97-458F-9A60-871C6D32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eXist-db, fulltextové hledání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762C92-039D-4F3B-AC28-25A46C9150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je třeba definovat indexy </a:t>
            </a:r>
          </a:p>
          <a:p>
            <a:pPr lvl="1"/>
            <a:r>
              <a:rPr lang="cs-CZ" dirty="0"/>
              <a:t>tj. text kterých elementů se zahrne do hledání</a:t>
            </a:r>
          </a:p>
          <a:p>
            <a:pPr lvl="1"/>
            <a:r>
              <a:rPr lang="cs-CZ" dirty="0"/>
              <a:t>v souboru </a:t>
            </a:r>
            <a:r>
              <a:rPr lang="cs-CZ" b="1" dirty="0" err="1"/>
              <a:t>collection.xconf</a:t>
            </a:r>
            <a:r>
              <a:rPr lang="cs-CZ" dirty="0"/>
              <a:t>, který je umístěn ve složce "/</a:t>
            </a:r>
            <a:r>
              <a:rPr lang="cs-CZ" dirty="0" err="1"/>
              <a:t>db</a:t>
            </a:r>
            <a:r>
              <a:rPr lang="cs-CZ" dirty="0"/>
              <a:t>/</a:t>
            </a:r>
            <a:r>
              <a:rPr lang="cs-CZ" dirty="0" err="1"/>
              <a:t>system</a:t>
            </a:r>
            <a:r>
              <a:rPr lang="cs-CZ" dirty="0"/>
              <a:t>/</a:t>
            </a:r>
            <a:r>
              <a:rPr lang="cs-CZ" dirty="0" err="1"/>
              <a:t>config</a:t>
            </a:r>
            <a:r>
              <a:rPr lang="cs-CZ" dirty="0"/>
              <a:t>/[název kolekce]/"</a:t>
            </a:r>
            <a:endParaRPr lang="cs-CZ" b="1" dirty="0"/>
          </a:p>
          <a:p>
            <a:pPr lvl="1"/>
            <a:r>
              <a:rPr lang="cs-CZ" dirty="0">
                <a:hlinkClick r:id="rId2"/>
              </a:rPr>
              <a:t>https://exist-db.org/exist/apps/doc/lucene</a:t>
            </a:r>
            <a:endParaRPr lang="cs-CZ" dirty="0"/>
          </a:p>
          <a:p>
            <a:r>
              <a:rPr lang="cs-CZ" dirty="0"/>
              <a:t>při úpravě indexu </a:t>
            </a:r>
            <a:r>
              <a:rPr lang="cs-CZ" dirty="0" err="1"/>
              <a:t>přeidnexovat</a:t>
            </a:r>
            <a:r>
              <a:rPr lang="cs-CZ" dirty="0"/>
              <a:t> dokumenty</a:t>
            </a:r>
          </a:p>
          <a:p>
            <a:pPr lvl="1"/>
            <a:r>
              <a:rPr lang="cs-CZ" dirty="0"/>
              <a:t>může dlouho trvat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3152F526-489D-4CC5-9DE3-1B565C5C8E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7B6564F-7467-468A-85BA-AAED155D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0475-CCDA-43D5-B198-49FA5C57D82A}" type="datetime4">
              <a:rPr lang="cs-CZ" smtClean="0"/>
              <a:t>10. května 2019</a:t>
            </a:fld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5FA8C36-EBD7-4BD4-9ED4-F8908449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11</a:t>
            </a:fld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635F08D6-FD85-4140-A7BC-D65BA3332683}"/>
              </a:ext>
            </a:extLst>
          </p:cNvPr>
          <p:cNvSpPr txBox="1"/>
          <p:nvPr/>
        </p:nvSpPr>
        <p:spPr>
          <a:xfrm>
            <a:off x="6210000" y="1568225"/>
            <a:ext cx="58000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collection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cs-CZ" dirty="0" err="1">
                <a:solidFill>
                  <a:srgbClr val="F5844C"/>
                </a:solidFill>
                <a:highlight>
                  <a:srgbClr val="FFFFFF"/>
                </a:highlight>
              </a:rPr>
              <a:t>xmlns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"http://exist-db.org/</a:t>
            </a:r>
            <a:r>
              <a:rPr lang="cs-CZ" dirty="0" err="1">
                <a:solidFill>
                  <a:srgbClr val="993300"/>
                </a:solidFill>
                <a:highlight>
                  <a:srgbClr val="FFFFFF"/>
                </a:highlight>
              </a:rPr>
              <a:t>collection-config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/1.0"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&lt;index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0099CC"/>
                </a:solidFill>
                <a:highlight>
                  <a:srgbClr val="FFFFFF"/>
                </a:highlight>
              </a:rPr>
              <a:t>xmlns:tei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"http://www.tei-c.org/</a:t>
            </a:r>
            <a:r>
              <a:rPr lang="cs-CZ" dirty="0" err="1">
                <a:solidFill>
                  <a:srgbClr val="993300"/>
                </a:solidFill>
                <a:highlight>
                  <a:srgbClr val="FFFFFF"/>
                </a:highlight>
              </a:rPr>
              <a:t>ns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/1.0"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0099CC"/>
                </a:solidFill>
                <a:highlight>
                  <a:srgbClr val="FFFFFF"/>
                </a:highlight>
              </a:rPr>
              <a:t>xmlns:xs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"http://www.w3.org/2001/</a:t>
            </a:r>
            <a:r>
              <a:rPr lang="cs-CZ" dirty="0" err="1">
                <a:solidFill>
                  <a:srgbClr val="993300"/>
                </a:solidFill>
                <a:highlight>
                  <a:srgbClr val="FFFFFF"/>
                </a:highlight>
              </a:rPr>
              <a:t>XMLSchema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&lt;fulltext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default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 err="1">
                <a:solidFill>
                  <a:srgbClr val="993300"/>
                </a:solidFill>
                <a:highlight>
                  <a:srgbClr val="FFFFFF"/>
                </a:highlight>
              </a:rPr>
              <a:t>none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F5844C"/>
                </a:solidFill>
                <a:highlight>
                  <a:srgbClr val="FFFFFF"/>
                </a:highlight>
              </a:rPr>
              <a:t>attributes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"no"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lucene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analyzer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cs-CZ" dirty="0" err="1">
                <a:solidFill>
                  <a:srgbClr val="F5844C"/>
                </a:solidFill>
                <a:highlight>
                  <a:srgbClr val="FFFFFF"/>
                </a:highlight>
              </a:rPr>
              <a:t>class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 err="1">
                <a:solidFill>
                  <a:srgbClr val="993300"/>
                </a:solidFill>
                <a:highlight>
                  <a:srgbClr val="FFFFFF"/>
                </a:highlight>
              </a:rPr>
              <a:t>org.apache.lucene.analysis.StandardAnalyzer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param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F5844C"/>
                </a:solidFill>
                <a:highlight>
                  <a:srgbClr val="FFFFFF"/>
                </a:highlight>
              </a:rPr>
              <a:t>name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 err="1">
                <a:solidFill>
                  <a:srgbClr val="993300"/>
                </a:solidFill>
                <a:highlight>
                  <a:srgbClr val="FFFFFF"/>
                </a:highlight>
              </a:rPr>
              <a:t>stopwords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 err="1">
                <a:solidFill>
                  <a:srgbClr val="993300"/>
                </a:solidFill>
                <a:highlight>
                  <a:srgbClr val="FFFFFF"/>
                </a:highlight>
              </a:rPr>
              <a:t>java.io.File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analyzer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        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&lt;text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F5844C"/>
                </a:solidFill>
                <a:highlight>
                  <a:srgbClr val="FFFFFF"/>
                </a:highlight>
              </a:rPr>
              <a:t>qname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"@n"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&lt;text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F5844C"/>
                </a:solidFill>
                <a:highlight>
                  <a:srgbClr val="FFFFFF"/>
                </a:highlight>
              </a:rPr>
              <a:t>qname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 err="1">
                <a:solidFill>
                  <a:srgbClr val="993300"/>
                </a:solidFill>
                <a:highlight>
                  <a:srgbClr val="FFFFFF"/>
                </a:highlight>
              </a:rPr>
              <a:t>tei:p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ignore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F5844C"/>
                </a:solidFill>
                <a:highlight>
                  <a:srgbClr val="FFFFFF"/>
                </a:highlight>
              </a:rPr>
              <a:t>qname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 err="1">
                <a:solidFill>
                  <a:srgbClr val="993300"/>
                </a:solidFill>
                <a:highlight>
                  <a:srgbClr val="FFFFFF"/>
                </a:highlight>
              </a:rPr>
              <a:t>tei:note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&lt;/text&gt;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     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&lt;inline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F5844C"/>
                </a:solidFill>
                <a:highlight>
                  <a:srgbClr val="FFFFFF"/>
                </a:highlight>
              </a:rPr>
              <a:t>qname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 err="1">
                <a:solidFill>
                  <a:srgbClr val="993300"/>
                </a:solidFill>
                <a:highlight>
                  <a:srgbClr val="FFFFFF"/>
                </a:highlight>
              </a:rPr>
              <a:t>tei:hi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lucene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&lt;/index&gt;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collection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9296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8ED520-CB0C-48A9-B46B-69CFC4A6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eXist-db, fulltextový dotaz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7AAADC0-3F58-42D2-9E2F-A859828B5F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sz="1800" dirty="0"/>
              <a:t>jednoduché dotazy</a:t>
            </a:r>
          </a:p>
          <a:p>
            <a:pPr lvl="1"/>
            <a:r>
              <a:rPr lang="cs-CZ" sz="1400" dirty="0" err="1"/>
              <a:t>tei:p</a:t>
            </a:r>
            <a:r>
              <a:rPr lang="cs-CZ" sz="1400" dirty="0"/>
              <a:t>[</a:t>
            </a:r>
            <a:r>
              <a:rPr lang="cs-CZ" sz="1400" dirty="0" err="1"/>
              <a:t>ft:query</a:t>
            </a:r>
            <a:r>
              <a:rPr lang="cs-CZ" sz="1400" dirty="0"/>
              <a:t>(., "co")]</a:t>
            </a:r>
          </a:p>
          <a:p>
            <a:pPr lvl="1"/>
            <a:r>
              <a:rPr lang="cs-CZ" sz="1400" dirty="0"/>
              <a:t>kde se hledá (</a:t>
            </a:r>
            <a:r>
              <a:rPr lang="cs-CZ" sz="1400" dirty="0" err="1"/>
              <a:t>tei:p</a:t>
            </a:r>
            <a:r>
              <a:rPr lang="cs-CZ" sz="1400" dirty="0"/>
              <a:t> + .) a co se hledá ("co")</a:t>
            </a:r>
          </a:p>
          <a:p>
            <a:r>
              <a:rPr lang="cs-CZ" sz="1800" dirty="0" err="1"/>
              <a:t>prokročilé</a:t>
            </a:r>
            <a:r>
              <a:rPr lang="cs-CZ" sz="1800" dirty="0"/>
              <a:t> dotazy</a:t>
            </a:r>
          </a:p>
          <a:p>
            <a:pPr lvl="1"/>
            <a:r>
              <a:rPr lang="cs-CZ" sz="1400" dirty="0"/>
              <a:t>pomocí XML</a:t>
            </a:r>
          </a:p>
          <a:p>
            <a:pPr lvl="1"/>
            <a:r>
              <a:rPr lang="cs-CZ" sz="1400" dirty="0" err="1"/>
              <a:t>tei:p</a:t>
            </a:r>
            <a:r>
              <a:rPr lang="cs-CZ" sz="1400" dirty="0"/>
              <a:t>[</a:t>
            </a:r>
            <a:r>
              <a:rPr lang="cs-CZ" sz="1400" dirty="0" err="1"/>
              <a:t>ft:query</a:t>
            </a:r>
            <a:r>
              <a:rPr lang="cs-CZ" sz="1400" dirty="0"/>
              <a:t>(., &lt;</a:t>
            </a:r>
            <a:r>
              <a:rPr lang="cs-CZ" sz="1400" dirty="0" err="1"/>
              <a:t>query</a:t>
            </a:r>
            <a:r>
              <a:rPr lang="cs-CZ" sz="1400" dirty="0"/>
              <a:t>&gt;...&lt;/</a:t>
            </a:r>
            <a:r>
              <a:rPr lang="cs-CZ" sz="1400" dirty="0" err="1"/>
              <a:t>query</a:t>
            </a:r>
            <a:r>
              <a:rPr lang="cs-CZ" sz="1400" dirty="0"/>
              <a:t>&gt;)]</a:t>
            </a:r>
          </a:p>
          <a:p>
            <a:pPr lvl="1"/>
            <a:endParaRPr lang="cs-CZ" sz="1400" dirty="0"/>
          </a:p>
          <a:p>
            <a:endParaRPr lang="cs-CZ" sz="1800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07B2A1A-9E5F-4F78-A72A-DB3E4920F0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1600" dirty="0" err="1">
                <a:solidFill>
                  <a:srgbClr val="0096C8"/>
                </a:solidFill>
                <a:highlight>
                  <a:srgbClr val="FFFFFF"/>
                </a:highlight>
              </a:rPr>
              <a:t>xquery</a:t>
            </a:r>
            <a:r>
              <a:rPr lang="cs-CZ" sz="1600" dirty="0">
                <a:solidFill>
                  <a:srgbClr val="0096C8"/>
                </a:solidFill>
                <a:highlight>
                  <a:srgbClr val="FFFFFF"/>
                </a:highlight>
              </a:rPr>
              <a:t> </a:t>
            </a:r>
            <a:r>
              <a:rPr lang="cs-CZ" sz="1600" dirty="0" err="1">
                <a:solidFill>
                  <a:srgbClr val="0096C8"/>
                </a:solidFill>
                <a:highlight>
                  <a:srgbClr val="FFFFFF"/>
                </a:highlight>
              </a:rPr>
              <a:t>version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sz="1600" dirty="0">
                <a:solidFill>
                  <a:srgbClr val="323296"/>
                </a:solidFill>
                <a:highlight>
                  <a:srgbClr val="FFFFFF"/>
                </a:highlight>
              </a:rPr>
              <a:t>"3.1"</a:t>
            </a:r>
            <a:r>
              <a:rPr lang="cs-CZ" sz="1600" dirty="0">
                <a:solidFill>
                  <a:srgbClr val="787800"/>
                </a:solidFill>
                <a:highlight>
                  <a:srgbClr val="FFFFFF"/>
                </a:highlight>
              </a:rPr>
              <a:t>;</a:t>
            </a:r>
            <a:b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sz="1600" dirty="0" err="1">
                <a:solidFill>
                  <a:srgbClr val="0096C8"/>
                </a:solidFill>
                <a:highlight>
                  <a:srgbClr val="FFFFFF"/>
                </a:highlight>
              </a:rPr>
              <a:t>declare</a:t>
            </a:r>
            <a:r>
              <a:rPr lang="cs-CZ" sz="1600" dirty="0">
                <a:solidFill>
                  <a:srgbClr val="0096C8"/>
                </a:solidFill>
                <a:highlight>
                  <a:srgbClr val="FFFFFF"/>
                </a:highlight>
              </a:rPr>
              <a:t> </a:t>
            </a:r>
            <a:r>
              <a:rPr lang="cs-CZ" sz="1600" dirty="0" err="1">
                <a:solidFill>
                  <a:srgbClr val="0096C8"/>
                </a:solidFill>
                <a:highlight>
                  <a:srgbClr val="FFFFFF"/>
                </a:highlight>
              </a:rPr>
              <a:t>namespace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sz="1600" dirty="0" err="1">
                <a:solidFill>
                  <a:srgbClr val="0000E6"/>
                </a:solidFill>
                <a:highlight>
                  <a:srgbClr val="FFFFFF"/>
                </a:highlight>
              </a:rPr>
              <a:t>tei</a:t>
            </a:r>
            <a:r>
              <a:rPr lang="cs-CZ" sz="1600" dirty="0">
                <a:solidFill>
                  <a:srgbClr val="C85028"/>
                </a:solidFill>
                <a:highlight>
                  <a:srgbClr val="FFFFFF"/>
                </a:highlight>
              </a:rPr>
              <a:t>=</a:t>
            </a:r>
            <a:r>
              <a:rPr lang="cs-CZ" sz="1600" dirty="0">
                <a:solidFill>
                  <a:srgbClr val="323296"/>
                </a:solidFill>
                <a:highlight>
                  <a:srgbClr val="FFFFFF"/>
                </a:highlight>
              </a:rPr>
              <a:t>"http://www.tei-c.org/</a:t>
            </a:r>
            <a:r>
              <a:rPr lang="cs-CZ" sz="1600" dirty="0" err="1">
                <a:solidFill>
                  <a:srgbClr val="323296"/>
                </a:solidFill>
                <a:highlight>
                  <a:srgbClr val="FFFFFF"/>
                </a:highlight>
              </a:rPr>
              <a:t>ns</a:t>
            </a:r>
            <a:r>
              <a:rPr lang="cs-CZ" sz="1600" dirty="0">
                <a:solidFill>
                  <a:srgbClr val="323296"/>
                </a:solidFill>
                <a:highlight>
                  <a:srgbClr val="FFFFFF"/>
                </a:highlight>
              </a:rPr>
              <a:t>/1.0"</a:t>
            </a:r>
            <a:r>
              <a:rPr lang="cs-CZ" sz="1600" dirty="0">
                <a:solidFill>
                  <a:srgbClr val="787800"/>
                </a:solidFill>
                <a:highlight>
                  <a:srgbClr val="FFFFFF"/>
                </a:highlight>
              </a:rPr>
              <a:t>;</a:t>
            </a:r>
            <a:b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b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sz="1600" dirty="0">
                <a:solidFill>
                  <a:srgbClr val="0096C8"/>
                </a:solidFill>
                <a:highlight>
                  <a:srgbClr val="FFFFFF"/>
                </a:highlight>
              </a:rPr>
              <a:t>let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sz="1600" dirty="0">
                <a:solidFill>
                  <a:srgbClr val="963296"/>
                </a:solidFill>
                <a:highlight>
                  <a:srgbClr val="FFFFFF"/>
                </a:highlight>
              </a:rPr>
              <a:t>$</a:t>
            </a:r>
            <a:r>
              <a:rPr lang="cs-CZ" sz="1600" dirty="0" err="1">
                <a:solidFill>
                  <a:srgbClr val="963296"/>
                </a:solidFill>
                <a:highlight>
                  <a:srgbClr val="FFFFFF"/>
                </a:highlight>
              </a:rPr>
              <a:t>collection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sz="1600" dirty="0">
                <a:solidFill>
                  <a:srgbClr val="787800"/>
                </a:solidFill>
                <a:highlight>
                  <a:srgbClr val="FFFFFF"/>
                </a:highlight>
              </a:rPr>
              <a:t>:=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sz="1600" dirty="0" err="1">
                <a:solidFill>
                  <a:srgbClr val="004000"/>
                </a:solidFill>
                <a:highlight>
                  <a:srgbClr val="FFFFFF"/>
                </a:highlight>
              </a:rPr>
              <a:t>collection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cs-CZ" sz="1600" dirty="0">
                <a:solidFill>
                  <a:srgbClr val="323296"/>
                </a:solidFill>
                <a:highlight>
                  <a:srgbClr val="FFFFFF"/>
                </a:highlight>
              </a:rPr>
              <a:t>"/</a:t>
            </a:r>
            <a:r>
              <a:rPr lang="cs-CZ" sz="1600" dirty="0" err="1">
                <a:solidFill>
                  <a:srgbClr val="323296"/>
                </a:solidFill>
                <a:highlight>
                  <a:srgbClr val="FFFFFF"/>
                </a:highlight>
              </a:rPr>
              <a:t>db</a:t>
            </a:r>
            <a:r>
              <a:rPr lang="cs-CZ" sz="1600" dirty="0">
                <a:solidFill>
                  <a:srgbClr val="323296"/>
                </a:solidFill>
                <a:highlight>
                  <a:srgbClr val="FFFFFF"/>
                </a:highlight>
              </a:rPr>
              <a:t>/</a:t>
            </a:r>
            <a:r>
              <a:rPr lang="cs-CZ" sz="1600" dirty="0" err="1">
                <a:solidFill>
                  <a:srgbClr val="323296"/>
                </a:solidFill>
                <a:highlight>
                  <a:srgbClr val="FFFFFF"/>
                </a:highlight>
              </a:rPr>
              <a:t>apps</a:t>
            </a:r>
            <a:r>
              <a:rPr lang="cs-CZ" sz="1600" dirty="0">
                <a:solidFill>
                  <a:srgbClr val="323296"/>
                </a:solidFill>
                <a:highlight>
                  <a:srgbClr val="FFFFFF"/>
                </a:highlight>
              </a:rPr>
              <a:t>/</a:t>
            </a:r>
            <a:r>
              <a:rPr lang="cs-CZ" sz="1600" dirty="0" err="1">
                <a:solidFill>
                  <a:srgbClr val="323296"/>
                </a:solidFill>
                <a:highlight>
                  <a:srgbClr val="FFFFFF"/>
                </a:highlight>
              </a:rPr>
              <a:t>zaklady-xml-tei</a:t>
            </a:r>
            <a:r>
              <a:rPr lang="cs-CZ" sz="1600" dirty="0">
                <a:solidFill>
                  <a:srgbClr val="323296"/>
                </a:solidFill>
                <a:highlight>
                  <a:srgbClr val="FFFFFF"/>
                </a:highlight>
              </a:rPr>
              <a:t>/"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  <a:b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sz="1600" dirty="0">
                <a:solidFill>
                  <a:srgbClr val="0096C8"/>
                </a:solidFill>
                <a:highlight>
                  <a:srgbClr val="FFFFFF"/>
                </a:highlight>
              </a:rPr>
              <a:t>let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sz="1600" dirty="0">
                <a:solidFill>
                  <a:srgbClr val="963296"/>
                </a:solidFill>
                <a:highlight>
                  <a:srgbClr val="FFFFFF"/>
                </a:highlight>
              </a:rPr>
              <a:t>$</a:t>
            </a:r>
            <a:r>
              <a:rPr lang="cs-CZ" sz="1600" dirty="0" err="1">
                <a:solidFill>
                  <a:srgbClr val="963296"/>
                </a:solidFill>
                <a:highlight>
                  <a:srgbClr val="FFFFFF"/>
                </a:highlight>
              </a:rPr>
              <a:t>result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sz="1600" dirty="0">
                <a:solidFill>
                  <a:srgbClr val="787800"/>
                </a:solidFill>
                <a:highlight>
                  <a:srgbClr val="FFFFFF"/>
                </a:highlight>
              </a:rPr>
              <a:t>:=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sz="1600" dirty="0">
                <a:solidFill>
                  <a:srgbClr val="963296"/>
                </a:solidFill>
                <a:highlight>
                  <a:srgbClr val="FFFFFF"/>
                </a:highlight>
              </a:rPr>
              <a:t>$</a:t>
            </a:r>
            <a:r>
              <a:rPr lang="cs-CZ" sz="1600" dirty="0" err="1">
                <a:solidFill>
                  <a:srgbClr val="963296"/>
                </a:solidFill>
                <a:highlight>
                  <a:srgbClr val="FFFFFF"/>
                </a:highlight>
              </a:rPr>
              <a:t>collection</a:t>
            </a:r>
            <a:r>
              <a:rPr lang="cs-CZ" sz="1600" dirty="0">
                <a:solidFill>
                  <a:srgbClr val="787800"/>
                </a:solidFill>
                <a:highlight>
                  <a:srgbClr val="FFFFFF"/>
                </a:highlight>
              </a:rPr>
              <a:t>//</a:t>
            </a:r>
            <a:r>
              <a:rPr lang="cs-CZ" sz="1600" dirty="0" err="1">
                <a:solidFill>
                  <a:srgbClr val="0000E6"/>
                </a:solidFill>
                <a:highlight>
                  <a:srgbClr val="FFFFFF"/>
                </a:highlight>
              </a:rPr>
              <a:t>tei:p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</a:rPr>
              <a:t>[</a:t>
            </a:r>
            <a:r>
              <a:rPr lang="cs-CZ" sz="1600" dirty="0" err="1">
                <a:solidFill>
                  <a:srgbClr val="004000"/>
                </a:solidFill>
                <a:highlight>
                  <a:srgbClr val="FFFFFF"/>
                </a:highlight>
              </a:rPr>
              <a:t>ft:query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cs-CZ" sz="1600" dirty="0">
                <a:solidFill>
                  <a:srgbClr val="787800"/>
                </a:solidFill>
                <a:highlight>
                  <a:srgbClr val="FFFFFF"/>
                </a:highlight>
              </a:rPr>
              <a:t>.,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sz="1600" dirty="0">
                <a:solidFill>
                  <a:srgbClr val="323296"/>
                </a:solidFill>
                <a:highlight>
                  <a:srgbClr val="FFFFFF"/>
                </a:highlight>
              </a:rPr>
              <a:t>"dělati"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</a:rPr>
              <a:t>)]</a:t>
            </a:r>
            <a:b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b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sz="1600" dirty="0">
                <a:solidFill>
                  <a:srgbClr val="0096C8"/>
                </a:solidFill>
                <a:highlight>
                  <a:srgbClr val="FFFFFF"/>
                </a:highlight>
              </a:rPr>
              <a:t>return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sz="1600" dirty="0">
                <a:solidFill>
                  <a:srgbClr val="0000E6"/>
                </a:solidFill>
                <a:highlight>
                  <a:srgbClr val="FFFFFF"/>
                </a:highlight>
              </a:rPr>
              <a:t>&lt;</a:t>
            </a:r>
            <a:r>
              <a:rPr lang="cs-CZ" sz="1600" dirty="0" err="1">
                <a:solidFill>
                  <a:srgbClr val="0000E6"/>
                </a:solidFill>
                <a:highlight>
                  <a:srgbClr val="FFFFFF"/>
                </a:highlight>
              </a:rPr>
              <a:t>result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sz="1600" dirty="0" err="1">
                <a:solidFill>
                  <a:srgbClr val="F08246"/>
                </a:solidFill>
                <a:highlight>
                  <a:srgbClr val="FFFFFF"/>
                </a:highlight>
              </a:rPr>
              <a:t>xmlns:r</a:t>
            </a:r>
            <a:r>
              <a:rPr lang="cs-CZ" sz="1600" dirty="0">
                <a:solidFill>
                  <a:srgbClr val="C85028"/>
                </a:solidFill>
                <a:highlight>
                  <a:srgbClr val="FFFFFF"/>
                </a:highlight>
              </a:rPr>
              <a:t>=</a:t>
            </a:r>
            <a:r>
              <a:rPr lang="cs-CZ" sz="1600" dirty="0">
                <a:solidFill>
                  <a:srgbClr val="323232"/>
                </a:solidFill>
                <a:highlight>
                  <a:srgbClr val="FFFFFF"/>
                </a:highlight>
              </a:rPr>
              <a:t>"</a:t>
            </a:r>
            <a:r>
              <a:rPr lang="cs-CZ" sz="1600" dirty="0" err="1">
                <a:solidFill>
                  <a:srgbClr val="323232"/>
                </a:solidFill>
                <a:highlight>
                  <a:srgbClr val="FFFFFF"/>
                </a:highlight>
              </a:rPr>
              <a:t>results</a:t>
            </a:r>
            <a:r>
              <a:rPr lang="cs-CZ" sz="1600" dirty="0">
                <a:solidFill>
                  <a:srgbClr val="323232"/>
                </a:solidFill>
                <a:highlight>
                  <a:srgbClr val="FFFFFF"/>
                </a:highlight>
              </a:rPr>
              <a:t>"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sz="1600" dirty="0" err="1">
                <a:solidFill>
                  <a:srgbClr val="F08246"/>
                </a:solidFill>
                <a:highlight>
                  <a:srgbClr val="FFFFFF"/>
                </a:highlight>
              </a:rPr>
              <a:t>xmlns</a:t>
            </a:r>
            <a:r>
              <a:rPr lang="cs-CZ" sz="1600" dirty="0">
                <a:solidFill>
                  <a:srgbClr val="C85028"/>
                </a:solidFill>
                <a:highlight>
                  <a:srgbClr val="FFFFFF"/>
                </a:highlight>
              </a:rPr>
              <a:t>=</a:t>
            </a:r>
            <a:r>
              <a:rPr lang="cs-CZ" sz="1600" dirty="0">
                <a:solidFill>
                  <a:srgbClr val="323232"/>
                </a:solidFill>
                <a:highlight>
                  <a:srgbClr val="FFFFFF"/>
                </a:highlight>
              </a:rPr>
              <a:t>"http://www.tei-c.org/</a:t>
            </a:r>
            <a:r>
              <a:rPr lang="cs-CZ" sz="1600" dirty="0" err="1">
                <a:solidFill>
                  <a:srgbClr val="323232"/>
                </a:solidFill>
                <a:highlight>
                  <a:srgbClr val="FFFFFF"/>
                </a:highlight>
              </a:rPr>
              <a:t>ns</a:t>
            </a:r>
            <a:r>
              <a:rPr lang="cs-CZ" sz="1600" dirty="0">
                <a:solidFill>
                  <a:srgbClr val="323232"/>
                </a:solidFill>
                <a:highlight>
                  <a:srgbClr val="FFFFFF"/>
                </a:highlight>
              </a:rPr>
              <a:t>/1.0"</a:t>
            </a:r>
            <a:r>
              <a:rPr lang="cs-CZ" sz="1600" dirty="0">
                <a:solidFill>
                  <a:srgbClr val="0000E6"/>
                </a:solidFill>
                <a:highlight>
                  <a:srgbClr val="FFFFFF"/>
                </a:highlight>
              </a:rPr>
              <a:t>&gt;</a:t>
            </a:r>
            <a:b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cs-CZ" sz="1600" dirty="0">
                <a:solidFill>
                  <a:srgbClr val="963296"/>
                </a:solidFill>
                <a:highlight>
                  <a:srgbClr val="FFFFFF"/>
                </a:highlight>
              </a:rPr>
              <a:t>$</a:t>
            </a:r>
            <a:r>
              <a:rPr lang="cs-CZ" sz="1600" dirty="0" err="1">
                <a:solidFill>
                  <a:srgbClr val="963296"/>
                </a:solidFill>
                <a:highlight>
                  <a:srgbClr val="FFFFFF"/>
                </a:highlight>
              </a:rPr>
              <a:t>result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b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sz="1600" dirty="0">
                <a:solidFill>
                  <a:srgbClr val="0000E6"/>
                </a:solidFill>
                <a:highlight>
                  <a:srgbClr val="FFFFFF"/>
                </a:highlight>
              </a:rPr>
              <a:t>&lt;/</a:t>
            </a:r>
            <a:r>
              <a:rPr lang="cs-CZ" sz="1600" dirty="0" err="1">
                <a:solidFill>
                  <a:srgbClr val="0000E6"/>
                </a:solidFill>
                <a:highlight>
                  <a:srgbClr val="FFFFFF"/>
                </a:highlight>
              </a:rPr>
              <a:t>result</a:t>
            </a:r>
            <a:r>
              <a:rPr lang="cs-CZ" sz="1600" dirty="0">
                <a:solidFill>
                  <a:srgbClr val="0000E6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buNone/>
            </a:pPr>
            <a:endParaRPr lang="cs-CZ" sz="1600" dirty="0">
              <a:solidFill>
                <a:srgbClr val="0000E6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96"/>
                </a:solidFill>
                <a:highlight>
                  <a:srgbClr val="FFFFFF"/>
                </a:highlight>
              </a:rPr>
              <a:t>&lt;query&gt;</a:t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0096"/>
                </a:solidFill>
                <a:highlight>
                  <a:srgbClr val="FFFFFF"/>
                </a:highlight>
              </a:rPr>
              <a:t>&lt;bool&gt;</a:t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600" dirty="0">
                <a:solidFill>
                  <a:srgbClr val="000096"/>
                </a:solidFill>
                <a:highlight>
                  <a:srgbClr val="FFFFFF"/>
                </a:highlight>
              </a:rPr>
              <a:t>&lt;term&gt;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Adam</a:t>
            </a:r>
            <a:r>
              <a:rPr lang="en-US" sz="1600" dirty="0">
                <a:solidFill>
                  <a:srgbClr val="000096"/>
                </a:solidFill>
                <a:highlight>
                  <a:srgbClr val="FFFFFF"/>
                </a:highlight>
              </a:rPr>
              <a:t>&lt;/term&gt;</a:t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600" dirty="0">
                <a:solidFill>
                  <a:srgbClr val="000096"/>
                </a:solidFill>
                <a:highlight>
                  <a:srgbClr val="FFFFFF"/>
                </a:highlight>
              </a:rPr>
              <a:t>&lt;term&gt;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Eva</a:t>
            </a:r>
            <a:r>
              <a:rPr lang="en-US" sz="1600" dirty="0">
                <a:solidFill>
                  <a:srgbClr val="000096"/>
                </a:solidFill>
                <a:highlight>
                  <a:srgbClr val="FFFFFF"/>
                </a:highlight>
              </a:rPr>
              <a:t>&lt;/term&gt;</a:t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0096"/>
                </a:solidFill>
                <a:highlight>
                  <a:srgbClr val="FFFFFF"/>
                </a:highlight>
              </a:rPr>
              <a:t>&lt;/bool&gt;</a:t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600" dirty="0">
                <a:solidFill>
                  <a:srgbClr val="000096"/>
                </a:solidFill>
                <a:highlight>
                  <a:srgbClr val="FFFFFF"/>
                </a:highlight>
              </a:rPr>
              <a:t>&lt;/query&gt;</a:t>
            </a:r>
          </a:p>
          <a:p>
            <a:pPr marL="0" indent="0">
              <a:buNone/>
            </a:pPr>
            <a:endParaRPr lang="cs-CZ" sz="1600" dirty="0">
              <a:solidFill>
                <a:srgbClr val="0000E6"/>
              </a:solidFill>
              <a:highlight>
                <a:srgbClr val="FFFFFF"/>
              </a:highlight>
            </a:endParaRPr>
          </a:p>
          <a:p>
            <a:endParaRPr lang="cs-CZ" sz="160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1E45A10-90B4-41B7-BF69-C2028FBE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6057-9BAF-46DA-AE65-7BB199AF4213}" type="datetime4">
              <a:rPr lang="cs-CZ" smtClean="0"/>
              <a:t>10. května 2019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996A0D6-DD5F-42EA-9F5E-03391763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36358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E6F90D-3472-48FE-9449-33C101858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TEI Publisher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C09734-C383-45EA-B37A-06C3BDC272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>
                <a:hlinkClick r:id="rId2"/>
              </a:rPr>
              <a:t>https://teipublisher.com</a:t>
            </a:r>
            <a:endParaRPr lang="cs-CZ" dirty="0"/>
          </a:p>
          <a:p>
            <a:r>
              <a:rPr lang="cs-CZ" dirty="0"/>
              <a:t>instaluje se jako balíček</a:t>
            </a:r>
          </a:p>
          <a:p>
            <a:r>
              <a:rPr lang="cs-CZ" dirty="0"/>
              <a:t>princip</a:t>
            </a:r>
          </a:p>
          <a:p>
            <a:pPr lvl="1"/>
            <a:r>
              <a:rPr lang="cs-CZ" dirty="0"/>
              <a:t>používá CSS k formátování XML TEI</a:t>
            </a:r>
          </a:p>
          <a:p>
            <a:pPr lvl="1"/>
            <a:r>
              <a:rPr lang="cs-CZ" dirty="0"/>
              <a:t>definice se ukládají ve formátu ODD</a:t>
            </a:r>
          </a:p>
          <a:p>
            <a:pPr lvl="1"/>
            <a:r>
              <a:rPr lang="cs-CZ" dirty="0"/>
              <a:t>transformace do různých formátů</a:t>
            </a:r>
          </a:p>
          <a:p>
            <a:r>
              <a:rPr lang="cs-CZ" dirty="0"/>
              <a:t>obsahuje</a:t>
            </a:r>
          </a:p>
          <a:p>
            <a:pPr lvl="1"/>
            <a:r>
              <a:rPr lang="cs-CZ" dirty="0"/>
              <a:t>ukázkové texty</a:t>
            </a:r>
          </a:p>
          <a:p>
            <a:pPr lvl="1"/>
            <a:r>
              <a:rPr lang="cs-CZ" dirty="0"/>
              <a:t>ukázková zobrazení</a:t>
            </a:r>
          </a:p>
          <a:p>
            <a:r>
              <a:rPr lang="cs-CZ" dirty="0"/>
              <a:t>přihlášení (výchozí)</a:t>
            </a:r>
          </a:p>
          <a:p>
            <a:pPr lvl="1"/>
            <a:r>
              <a:rPr lang="cs-CZ" dirty="0" err="1"/>
              <a:t>tei</a:t>
            </a:r>
            <a:r>
              <a:rPr lang="cs-CZ" dirty="0"/>
              <a:t> : </a:t>
            </a:r>
            <a:r>
              <a:rPr lang="cs-CZ" dirty="0" err="1"/>
              <a:t>simple</a:t>
            </a:r>
            <a:endParaRPr lang="cs-CZ" dirty="0"/>
          </a:p>
        </p:txBody>
      </p:sp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882EC8FB-3FEB-4CB6-A11C-3957E737A2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1950257"/>
            <a:ext cx="5668962" cy="4198912"/>
          </a:xfrm>
        </p:spPr>
      </p:pic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88BF050-48B5-4E46-A303-070252D8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6057-9BAF-46DA-AE65-7BB199AF4213}" type="datetime4">
              <a:rPr lang="cs-CZ" smtClean="0"/>
              <a:t>10. května 2019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F23CB5F-515A-4568-8289-14AEF39E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8866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E16619-4417-4EC3-BA03-47D28650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TEI Publisher, postup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D7817B0-107D-428E-B1D2-3BDDC109EA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nahrání vlastního dokumentu</a:t>
            </a:r>
          </a:p>
          <a:p>
            <a:pPr lvl="1"/>
            <a:r>
              <a:rPr lang="cs-CZ" dirty="0"/>
              <a:t>panel </a:t>
            </a:r>
            <a:r>
              <a:rPr lang="cs-CZ" i="1" dirty="0"/>
              <a:t>Upload </a:t>
            </a:r>
            <a:r>
              <a:rPr lang="cs-CZ" dirty="0"/>
              <a:t>vpravo dole</a:t>
            </a:r>
          </a:p>
          <a:p>
            <a:pPr lvl="1"/>
            <a:r>
              <a:rPr lang="cs-CZ" dirty="0"/>
              <a:t>pod panelem </a:t>
            </a:r>
            <a:r>
              <a:rPr lang="cs-CZ" i="1" dirty="0"/>
              <a:t>ODD </a:t>
            </a:r>
            <a:r>
              <a:rPr lang="cs-CZ" i="1" dirty="0" err="1"/>
              <a:t>Files</a:t>
            </a:r>
            <a:endParaRPr lang="cs-CZ" i="1" dirty="0"/>
          </a:p>
          <a:p>
            <a:r>
              <a:rPr lang="cs-CZ" dirty="0"/>
              <a:t>zobrazení dokumentu</a:t>
            </a:r>
          </a:p>
          <a:p>
            <a:pPr lvl="1"/>
            <a:r>
              <a:rPr lang="cs-CZ" dirty="0"/>
              <a:t>kliknutím na titul dokumentu</a:t>
            </a:r>
          </a:p>
          <a:p>
            <a:r>
              <a:rPr lang="cs-CZ" dirty="0"/>
              <a:t>stažení dokumentu</a:t>
            </a:r>
          </a:p>
          <a:p>
            <a:pPr lvl="1"/>
            <a:r>
              <a:rPr lang="cs-CZ" dirty="0"/>
              <a:t>v různých formátech</a:t>
            </a:r>
          </a:p>
          <a:p>
            <a:pPr lvl="1"/>
            <a:r>
              <a:rPr lang="cs-CZ" dirty="0"/>
              <a:t>PDF (</a:t>
            </a:r>
            <a:r>
              <a:rPr lang="cs-CZ" dirty="0" err="1"/>
              <a:t>LaTeX</a:t>
            </a:r>
            <a:r>
              <a:rPr lang="cs-CZ" dirty="0"/>
              <a:t> </a:t>
            </a:r>
            <a:r>
              <a:rPr lang="cs-CZ" dirty="0" err="1"/>
              <a:t>Version</a:t>
            </a:r>
            <a:r>
              <a:rPr lang="cs-CZ" dirty="0"/>
              <a:t>)</a:t>
            </a:r>
          </a:p>
          <a:p>
            <a:pPr lvl="2"/>
            <a:r>
              <a:rPr lang="cs-CZ" dirty="0"/>
              <a:t>vyžaduje další komponenty</a:t>
            </a:r>
          </a:p>
          <a:p>
            <a:pPr lvl="1"/>
            <a:r>
              <a:rPr lang="cs-CZ" dirty="0" err="1"/>
              <a:t>View</a:t>
            </a:r>
            <a:r>
              <a:rPr lang="cs-CZ" dirty="0"/>
              <a:t> TEI XML</a:t>
            </a:r>
          </a:p>
          <a:p>
            <a:pPr lvl="2"/>
            <a:r>
              <a:rPr lang="cs-CZ" dirty="0"/>
              <a:t>zobrazí XML v prohlížecí</a:t>
            </a:r>
          </a:p>
          <a:p>
            <a:endParaRPr lang="cs-CZ" dirty="0"/>
          </a:p>
        </p:txBody>
      </p:sp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E5B08872-B89A-444A-B514-99350EA3BD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581" y="2106895"/>
            <a:ext cx="4272400" cy="3885635"/>
          </a:xfrm>
        </p:spPr>
      </p:pic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5B1AFBF-5C5A-4187-81C3-B25FF289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6057-9BAF-46DA-AE65-7BB199AF4213}" type="datetime4">
              <a:rPr lang="cs-CZ" smtClean="0"/>
              <a:t>10. května 2019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A63FD93-74C6-4A00-ABBB-722E06C5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00073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B2939E-EC4D-49BB-97E5-A63EE65E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TEI Publisher, zobrazení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92DE1A-5238-4559-8AE4-1FBF5A74EF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úpravy zobrazení</a:t>
            </a:r>
          </a:p>
          <a:p>
            <a:pPr lvl="1"/>
            <a:r>
              <a:rPr lang="cs-CZ" dirty="0"/>
              <a:t>z nabídky </a:t>
            </a:r>
            <a:r>
              <a:rPr lang="cs-CZ" i="1" dirty="0" err="1"/>
              <a:t>Settings</a:t>
            </a:r>
            <a:r>
              <a:rPr lang="cs-CZ" i="1" dirty="0"/>
              <a:t> </a:t>
            </a:r>
            <a:r>
              <a:rPr lang="cs-CZ" dirty="0"/>
              <a:t> (ikona vpravo nahoře)</a:t>
            </a:r>
          </a:p>
          <a:p>
            <a:pPr lvl="1"/>
            <a:r>
              <a:rPr lang="cs-CZ" dirty="0"/>
              <a:t>výběr ODD</a:t>
            </a:r>
          </a:p>
          <a:p>
            <a:pPr lvl="2"/>
            <a:r>
              <a:rPr lang="cs-CZ" dirty="0"/>
              <a:t>které údaje a jak se zobrazí</a:t>
            </a:r>
          </a:p>
          <a:p>
            <a:pPr lvl="2"/>
            <a:r>
              <a:rPr lang="cs-CZ" dirty="0"/>
              <a:t>pokud nabídka není dostupná, zaškrtněte </a:t>
            </a:r>
            <a:r>
              <a:rPr lang="cs-CZ" dirty="0" err="1"/>
              <a:t>Page</a:t>
            </a:r>
            <a:r>
              <a:rPr lang="cs-CZ" dirty="0"/>
              <a:t> </a:t>
            </a:r>
            <a:r>
              <a:rPr lang="cs-CZ" dirty="0" err="1"/>
              <a:t>View</a:t>
            </a:r>
            <a:endParaRPr lang="cs-CZ" dirty="0"/>
          </a:p>
          <a:p>
            <a:pPr lvl="1"/>
            <a:r>
              <a:rPr lang="cs-CZ" dirty="0"/>
              <a:t>výběr šablony</a:t>
            </a:r>
          </a:p>
          <a:p>
            <a:pPr lvl="2"/>
            <a:r>
              <a:rPr lang="cs-CZ" dirty="0"/>
              <a:t>jak se údaje zobrazí na stránce</a:t>
            </a:r>
          </a:p>
          <a:p>
            <a:pPr lvl="1"/>
            <a:r>
              <a:rPr lang="cs-CZ" dirty="0" err="1"/>
              <a:t>Page</a:t>
            </a:r>
            <a:r>
              <a:rPr lang="cs-CZ" dirty="0"/>
              <a:t> </a:t>
            </a:r>
            <a:r>
              <a:rPr lang="cs-CZ" dirty="0" err="1"/>
              <a:t>View</a:t>
            </a:r>
            <a:endParaRPr lang="cs-CZ" dirty="0"/>
          </a:p>
          <a:p>
            <a:pPr lvl="2"/>
            <a:r>
              <a:rPr lang="cs-CZ" dirty="0"/>
              <a:t>po jednotlivých stranách (&lt;</a:t>
            </a:r>
            <a:r>
              <a:rPr lang="cs-CZ" dirty="0" err="1"/>
              <a:t>pb</a:t>
            </a:r>
            <a:r>
              <a:rPr lang="cs-CZ" dirty="0"/>
              <a:t>&gt;)</a:t>
            </a:r>
          </a:p>
          <a:p>
            <a:pPr lvl="2"/>
            <a:r>
              <a:rPr lang="cs-CZ" dirty="0"/>
              <a:t>jinak po oddílech (&lt;div&gt;) a &lt;front&gt; atp.</a:t>
            </a:r>
          </a:p>
        </p:txBody>
      </p:sp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D4B45BE4-A593-4D5F-ADAB-EE0467D058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581" y="1655763"/>
            <a:ext cx="4272400" cy="4787900"/>
          </a:xfrm>
        </p:spPr>
      </p:pic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664B872-D2D6-4C66-A4D4-CB46117E5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6057-9BAF-46DA-AE65-7BB199AF4213}" type="datetime4">
              <a:rPr lang="cs-CZ" smtClean="0"/>
              <a:t>10. května 2019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59B8176-C7AE-4BCF-9445-09682FE5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09540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95D60F-5B8E-43B0-99B6-C29022D3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TEI Publisher, pokročilé funkce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42B33B-45EE-4C5E-9E60-D0089A11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Vytvoření balíčku pro eXist-db</a:t>
            </a:r>
          </a:p>
          <a:p>
            <a:pPr lvl="1"/>
            <a:r>
              <a:rPr lang="cs-CZ" dirty="0"/>
              <a:t>včetně textů a fulltextového vyhledávání (jenom na obecné úrovni)</a:t>
            </a:r>
          </a:p>
          <a:p>
            <a:r>
              <a:rPr lang="cs-CZ" dirty="0"/>
              <a:t>Úprava vzhledu edice</a:t>
            </a:r>
          </a:p>
          <a:p>
            <a:pPr lvl="1"/>
            <a:r>
              <a:rPr lang="cs-CZ" dirty="0"/>
              <a:t>vytvoření ODD</a:t>
            </a:r>
          </a:p>
          <a:p>
            <a:pPr lvl="1"/>
            <a:r>
              <a:rPr lang="cs-CZ" dirty="0"/>
              <a:t>lze modifikovat některý z existujících ODD</a:t>
            </a:r>
          </a:p>
          <a:p>
            <a:pPr lvl="1"/>
            <a:r>
              <a:rPr lang="cs-CZ" dirty="0"/>
              <a:t>pomocí dědění (</a:t>
            </a:r>
            <a:r>
              <a:rPr lang="cs-CZ" dirty="0">
                <a:solidFill>
                  <a:srgbClr val="F5844C"/>
                </a:solidFill>
              </a:rPr>
              <a:t>@mode</a:t>
            </a:r>
            <a:r>
              <a:rPr lang="cs-CZ" dirty="0"/>
              <a:t>), </a:t>
            </a:r>
            <a:r>
              <a:rPr lang="cs-CZ" dirty="0" err="1"/>
              <a:t>XPath</a:t>
            </a:r>
            <a:r>
              <a:rPr lang="cs-CZ" dirty="0"/>
              <a:t> (</a:t>
            </a:r>
            <a:r>
              <a:rPr lang="cs-CZ" dirty="0">
                <a:solidFill>
                  <a:srgbClr val="F5844C"/>
                </a:solidFill>
              </a:rPr>
              <a:t>@</a:t>
            </a:r>
            <a:r>
              <a:rPr lang="cs-CZ" dirty="0" err="1">
                <a:solidFill>
                  <a:srgbClr val="F5844C"/>
                </a:solidFill>
              </a:rPr>
              <a:t>predicate</a:t>
            </a:r>
            <a:r>
              <a:rPr lang="cs-CZ" dirty="0"/>
              <a:t>) a CSS (</a:t>
            </a:r>
            <a:r>
              <a:rPr lang="cs-CZ" dirty="0">
                <a:solidFill>
                  <a:srgbClr val="000096"/>
                </a:solidFill>
              </a:rPr>
              <a:t>&lt;</a:t>
            </a:r>
            <a:r>
              <a:rPr lang="cs-CZ" dirty="0" err="1">
                <a:solidFill>
                  <a:srgbClr val="000096"/>
                </a:solidFill>
              </a:rPr>
              <a:t>outputRendition</a:t>
            </a:r>
            <a:r>
              <a:rPr lang="cs-CZ" dirty="0">
                <a:solidFill>
                  <a:srgbClr val="000096"/>
                </a:solidFill>
              </a:rPr>
              <a:t>&gt;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nastavuje se způsob zobrazení (</a:t>
            </a:r>
            <a:r>
              <a:rPr lang="cs-CZ" dirty="0" err="1"/>
              <a:t>block</a:t>
            </a:r>
            <a:r>
              <a:rPr lang="cs-CZ" dirty="0"/>
              <a:t>, inline, </a:t>
            </a:r>
            <a:r>
              <a:rPr lang="cs-CZ" dirty="0" err="1"/>
              <a:t>heading</a:t>
            </a:r>
            <a:r>
              <a:rPr lang="cs-CZ" dirty="0"/>
              <a:t>, text)</a:t>
            </a:r>
          </a:p>
          <a:p>
            <a:pPr lvl="1"/>
            <a:endParaRPr lang="cs-CZ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3BDB372-477F-46FA-BB3C-2A690C41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6057-9BAF-46DA-AE65-7BB199AF4213}" type="datetime4">
              <a:rPr lang="cs-CZ" smtClean="0"/>
              <a:t>10. května 2019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162BE67-58C0-430A-8687-EED7E71E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16</a:t>
            </a:fld>
            <a:endParaRPr lang="cs-CZ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6DDBB7F-52C8-44E7-8AE5-E7BA2E3CB993}"/>
              </a:ext>
            </a:extLst>
          </p:cNvPr>
          <p:cNvSpPr txBox="1"/>
          <p:nvPr/>
        </p:nvSpPr>
        <p:spPr>
          <a:xfrm>
            <a:off x="832755" y="4829529"/>
            <a:ext cx="8292385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000096"/>
                </a:solidFill>
                <a:highlight>
                  <a:srgbClr val="FFFFFF"/>
                </a:highlight>
              </a:rPr>
              <a:t>elementSpec</a:t>
            </a:r>
            <a:r>
              <a:rPr lang="en-US" dirty="0">
                <a:solidFill>
                  <a:srgbClr val="F5844C"/>
                </a:solidFill>
                <a:highlight>
                  <a:srgbClr val="FFFFFF"/>
                </a:highlight>
              </a:rPr>
              <a:t> ident</a:t>
            </a:r>
            <a:r>
              <a:rPr lang="en-US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"edition"</a:t>
            </a:r>
            <a:r>
              <a:rPr lang="en-US" dirty="0">
                <a:solidFill>
                  <a:srgbClr val="F5844C"/>
                </a:solidFill>
                <a:highlight>
                  <a:srgbClr val="FFFFFF"/>
                </a:highlight>
              </a:rPr>
              <a:t> mode</a:t>
            </a:r>
            <a:r>
              <a:rPr lang="en-US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"change"</a:t>
            </a:r>
            <a:r>
              <a:rPr lang="en-US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>
                <a:solidFill>
                  <a:srgbClr val="000096"/>
                </a:solidFill>
                <a:highlight>
                  <a:srgbClr val="FFFFFF"/>
                </a:highlight>
              </a:rPr>
              <a:t>&lt;model</a:t>
            </a:r>
            <a:r>
              <a:rPr lang="en-US" dirty="0">
                <a:solidFill>
                  <a:srgbClr val="F5844C"/>
                </a:solidFill>
                <a:highlight>
                  <a:srgbClr val="FFFFFF"/>
                </a:highlight>
              </a:rPr>
              <a:t> predicate</a:t>
            </a:r>
            <a:r>
              <a:rPr lang="en-US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"ancestor::</a:t>
            </a:r>
            <a:r>
              <a:rPr lang="en-US" dirty="0" err="1">
                <a:solidFill>
                  <a:srgbClr val="993300"/>
                </a:solidFill>
                <a:highlight>
                  <a:srgbClr val="FFFFFF"/>
                </a:highlight>
              </a:rPr>
              <a:t>teiHeader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F5844C"/>
                </a:solidFill>
                <a:highlight>
                  <a:srgbClr val="FFFFFF"/>
                </a:highlight>
              </a:rPr>
              <a:t>behaviour</a:t>
            </a:r>
            <a:r>
              <a:rPr lang="en-US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"block"</a:t>
            </a:r>
            <a:r>
              <a:rPr lang="en-US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000096"/>
                </a:solidFill>
                <a:highlight>
                  <a:srgbClr val="FFFFFF"/>
                </a:highlight>
              </a:rPr>
              <a:t>outputRendition</a:t>
            </a:r>
            <a:r>
              <a:rPr lang="en-US" dirty="0">
                <a:solidFill>
                  <a:srgbClr val="F5844C"/>
                </a:solidFill>
                <a:highlight>
                  <a:srgbClr val="FFFFFF"/>
                </a:highlight>
              </a:rPr>
              <a:t> scope</a:t>
            </a:r>
            <a:r>
              <a:rPr lang="en-US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"before"</a:t>
            </a:r>
            <a:r>
              <a:rPr lang="en-US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content: 'Edition: '; </a:t>
            </a:r>
            <a:r>
              <a:rPr lang="en-US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en-US" dirty="0" err="1">
                <a:solidFill>
                  <a:srgbClr val="000096"/>
                </a:solidFill>
                <a:highlight>
                  <a:srgbClr val="FFFFFF"/>
                </a:highlight>
              </a:rPr>
              <a:t>outputRendition</a:t>
            </a:r>
            <a:r>
              <a:rPr lang="en-US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>
                <a:solidFill>
                  <a:srgbClr val="000096"/>
                </a:solidFill>
                <a:highlight>
                  <a:srgbClr val="FFFFFF"/>
                </a:highlight>
              </a:rPr>
              <a:t>&lt;/model&gt;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en-US" dirty="0" err="1">
                <a:solidFill>
                  <a:srgbClr val="000096"/>
                </a:solidFill>
                <a:highlight>
                  <a:srgbClr val="FFFFFF"/>
                </a:highlight>
              </a:rPr>
              <a:t>elementSpec</a:t>
            </a:r>
            <a:r>
              <a:rPr lang="en-US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6849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EC4DD2-3918-4D17-A4C8-EC9883EE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Osnova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7009160-B56E-4C23-BCCC-B9B7505E4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Principy</a:t>
            </a:r>
          </a:p>
          <a:p>
            <a:r>
              <a:rPr lang="cs-CZ" dirty="0"/>
              <a:t>eXist-db</a:t>
            </a:r>
          </a:p>
          <a:p>
            <a:r>
              <a:rPr lang="cs-CZ"/>
              <a:t>TEI Publisher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65FE00F-58BB-4AC4-98F2-339BF56BE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0475-CCDA-43D5-B198-49FA5C57D82A}" type="datetime4">
              <a:rPr lang="cs-CZ" smtClean="0"/>
              <a:t>10. května 2019</a:t>
            </a:fld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7E120E1-593E-466E-BAB9-7BE6ACD6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8396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4C6116-81B4-4EE7-9143-E9742311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Principy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A6F6955-9F67-4FDC-9D8A-1D949C3DF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databázový systém </a:t>
            </a:r>
          </a:p>
          <a:p>
            <a:pPr lvl="1"/>
            <a:r>
              <a:rPr lang="cs-CZ" dirty="0"/>
              <a:t>optimalizovaný pro práci s dokumenty XML</a:t>
            </a:r>
          </a:p>
          <a:p>
            <a:pPr lvl="1"/>
            <a:r>
              <a:rPr lang="cs-CZ" dirty="0"/>
              <a:t>ukládá si jednotlivé uzly (elementy, text ap.) a relace mezi nimi</a:t>
            </a:r>
          </a:p>
          <a:p>
            <a:pPr lvl="1"/>
            <a:r>
              <a:rPr lang="cs-CZ" dirty="0"/>
              <a:t>správa uživatelů (přístup k datům)</a:t>
            </a:r>
          </a:p>
          <a:p>
            <a:pPr lvl="1"/>
            <a:r>
              <a:rPr lang="cs-CZ" dirty="0"/>
              <a:t>obvykle naprogramovaný v Javě</a:t>
            </a:r>
          </a:p>
          <a:p>
            <a:pPr lvl="1"/>
            <a:r>
              <a:rPr lang="cs-CZ" dirty="0"/>
              <a:t>k dotazování se používá </a:t>
            </a:r>
            <a:r>
              <a:rPr lang="cs-CZ" dirty="0" err="1"/>
              <a:t>XPath</a:t>
            </a:r>
            <a:r>
              <a:rPr lang="cs-CZ" dirty="0"/>
              <a:t> a </a:t>
            </a:r>
            <a:r>
              <a:rPr lang="cs-CZ" dirty="0" err="1"/>
              <a:t>XQuery</a:t>
            </a:r>
            <a:endParaRPr lang="cs-CZ" dirty="0"/>
          </a:p>
          <a:p>
            <a:r>
              <a:rPr lang="cs-CZ" dirty="0"/>
              <a:t>akademické projekty (open source)</a:t>
            </a:r>
          </a:p>
          <a:p>
            <a:pPr lvl="1"/>
            <a:r>
              <a:rPr lang="cs-CZ" dirty="0"/>
              <a:t>eXist-db (</a:t>
            </a:r>
            <a:r>
              <a:rPr lang="cs-CZ" dirty="0">
                <a:hlinkClick r:id="rId2"/>
              </a:rPr>
              <a:t>http://exist-db.org/</a:t>
            </a:r>
            <a:r>
              <a:rPr lang="cs-CZ" dirty="0" err="1">
                <a:hlinkClick r:id="rId2"/>
              </a:rPr>
              <a:t>exist</a:t>
            </a:r>
            <a:r>
              <a:rPr lang="cs-CZ" dirty="0">
                <a:hlinkClick r:id="rId2"/>
              </a:rPr>
              <a:t>/</a:t>
            </a:r>
            <a:r>
              <a:rPr lang="cs-CZ" dirty="0" err="1">
                <a:hlinkClick r:id="rId2"/>
              </a:rPr>
              <a:t>apps</a:t>
            </a:r>
            <a:r>
              <a:rPr lang="cs-CZ" dirty="0">
                <a:hlinkClick r:id="rId2"/>
              </a:rPr>
              <a:t>/</a:t>
            </a:r>
            <a:r>
              <a:rPr lang="cs-CZ" dirty="0" err="1">
                <a:hlinkClick r:id="rId2"/>
              </a:rPr>
              <a:t>homepage</a:t>
            </a:r>
            <a:r>
              <a:rPr lang="cs-CZ" dirty="0">
                <a:hlinkClick r:id="rId2"/>
              </a:rPr>
              <a:t>/index.html</a:t>
            </a:r>
            <a:r>
              <a:rPr lang="cs-CZ" dirty="0"/>
              <a:t>)</a:t>
            </a:r>
          </a:p>
          <a:p>
            <a:pPr lvl="1"/>
            <a:r>
              <a:rPr lang="cs-CZ" dirty="0" err="1"/>
              <a:t>BaseX</a:t>
            </a:r>
            <a:r>
              <a:rPr lang="cs-CZ" dirty="0"/>
              <a:t> (</a:t>
            </a:r>
            <a:r>
              <a:rPr lang="cs-CZ" dirty="0">
                <a:hlinkClick r:id="rId3"/>
              </a:rPr>
              <a:t>http://basex.org</a:t>
            </a:r>
            <a:r>
              <a:rPr lang="cs-CZ" dirty="0"/>
              <a:t>)</a:t>
            </a:r>
          </a:p>
          <a:p>
            <a:r>
              <a:rPr lang="cs-CZ" dirty="0"/>
              <a:t>komerční</a:t>
            </a:r>
          </a:p>
          <a:p>
            <a:pPr lvl="1"/>
            <a:r>
              <a:rPr lang="cs-CZ" dirty="0" err="1"/>
              <a:t>MarkLogic</a:t>
            </a:r>
            <a:r>
              <a:rPr lang="cs-CZ" dirty="0"/>
              <a:t> (</a:t>
            </a:r>
            <a:r>
              <a:rPr lang="cs-CZ" dirty="0">
                <a:hlinkClick r:id="rId4"/>
              </a:rPr>
              <a:t>https://www.marklogic.com</a:t>
            </a:r>
            <a:r>
              <a:rPr lang="cs-CZ" dirty="0"/>
              <a:t>)</a:t>
            </a:r>
          </a:p>
          <a:p>
            <a:pPr lvl="2"/>
            <a:r>
              <a:rPr lang="cs-CZ" dirty="0"/>
              <a:t>bezplatná vývojářská verze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9168DEC-6353-47AD-963E-C80B54360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0475-CCDA-43D5-B198-49FA5C57D82A}" type="datetime4">
              <a:rPr lang="cs-CZ" smtClean="0"/>
              <a:t>10. května 2019</a:t>
            </a:fld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53240A2-661D-4B32-9A41-7DF1C02D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4048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4FDDD2-51DB-4F4C-B808-DFC33659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eXist-db, instalace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CC032D6-9E95-4F5F-A12E-ACD2DDC54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je možné instalovat několik samostatných instancí</a:t>
            </a:r>
          </a:p>
          <a:p>
            <a:pPr lvl="1"/>
            <a:r>
              <a:rPr lang="cs-CZ" dirty="0"/>
              <a:t>např. různé verze</a:t>
            </a:r>
          </a:p>
          <a:p>
            <a:r>
              <a:rPr lang="cs-CZ" dirty="0"/>
              <a:t>při přechodu na jinou verzi</a:t>
            </a:r>
          </a:p>
          <a:p>
            <a:pPr lvl="1"/>
            <a:r>
              <a:rPr lang="cs-CZ" dirty="0"/>
              <a:t>pozor na kompatibilitu interního formátu</a:t>
            </a:r>
          </a:p>
          <a:p>
            <a:r>
              <a:rPr lang="cs-CZ" dirty="0"/>
              <a:t>nemusí se instalovat do složky C:\Program </a:t>
            </a:r>
            <a:r>
              <a:rPr lang="cs-CZ" dirty="0" err="1"/>
              <a:t>Files</a:t>
            </a:r>
            <a:endParaRPr lang="cs-CZ" dirty="0"/>
          </a:p>
          <a:p>
            <a:r>
              <a:rPr lang="cs-CZ" dirty="0"/>
              <a:t>nastavujete složku, do níž se budou ukládat data (soubory XML)</a:t>
            </a:r>
          </a:p>
          <a:p>
            <a:pPr lvl="1"/>
            <a:r>
              <a:rPr lang="cs-CZ" dirty="0"/>
              <a:t>výchozí složka je ("…\</a:t>
            </a:r>
            <a:r>
              <a:rPr lang="cs-CZ" dirty="0" err="1"/>
              <a:t>webapp</a:t>
            </a:r>
            <a:r>
              <a:rPr lang="cs-CZ" dirty="0"/>
              <a:t>\WEB-INF\data")</a:t>
            </a:r>
          </a:p>
          <a:p>
            <a:r>
              <a:rPr lang="cs-CZ" dirty="0"/>
              <a:t>ve Windows může běžet jako služba</a:t>
            </a:r>
          </a:p>
          <a:p>
            <a:pPr lvl="1"/>
            <a:r>
              <a:rPr lang="cs-CZ" dirty="0"/>
              <a:t>vhodné kvůli ukončení programu (zajistí uložení dat při vypnutí počítače)</a:t>
            </a:r>
          </a:p>
          <a:p>
            <a:r>
              <a:rPr lang="cs-CZ" dirty="0"/>
              <a:t>heslo uživatele </a:t>
            </a:r>
            <a:r>
              <a:rPr lang="cs-CZ" i="1" dirty="0"/>
              <a:t>admin</a:t>
            </a:r>
          </a:p>
          <a:p>
            <a:pPr lvl="1"/>
            <a:endParaRPr lang="cs-CZ" dirty="0"/>
          </a:p>
          <a:p>
            <a:pPr lvl="3"/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294EB78-2EE1-43DA-85B0-B5B95BA1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0475-CCDA-43D5-B198-49FA5C57D82A}" type="datetime4">
              <a:rPr lang="cs-CZ" smtClean="0"/>
              <a:t>10. května 2019</a:t>
            </a:fld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969B5DB-BB45-442D-BED3-58E354FD3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635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E438A0-3E10-41BE-8241-F6B54ABE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exist-db</a:t>
            </a:r>
            <a:r>
              <a:rPr lang="cs-CZ" dirty="0"/>
              <a:t>, instalace II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B1CF6FA-7351-496D-932C-6E698F990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velikost paměti</a:t>
            </a:r>
          </a:p>
          <a:p>
            <a:pPr lvl="1"/>
            <a:r>
              <a:rPr lang="cs-CZ" dirty="0"/>
              <a:t>čím více, tím lépe</a:t>
            </a:r>
          </a:p>
          <a:p>
            <a:pPr lvl="1"/>
            <a:r>
              <a:rPr lang="cs-CZ" dirty="0"/>
              <a:t>u 32bitového systému max. 2048 MB</a:t>
            </a:r>
          </a:p>
          <a:p>
            <a:r>
              <a:rPr lang="cs-CZ" dirty="0"/>
              <a:t>velikost paměti </a:t>
            </a:r>
            <a:r>
              <a:rPr lang="cs-CZ" dirty="0" err="1"/>
              <a:t>cache</a:t>
            </a:r>
            <a:endParaRPr lang="cs-CZ" dirty="0"/>
          </a:p>
          <a:p>
            <a:pPr lvl="1"/>
            <a:r>
              <a:rPr lang="cs-CZ" dirty="0"/>
              <a:t>256 MB obvykle stačí</a:t>
            </a:r>
          </a:p>
          <a:p>
            <a:r>
              <a:rPr lang="cs-CZ" dirty="0"/>
              <a:t>balíčky</a:t>
            </a:r>
          </a:p>
          <a:p>
            <a:pPr lvl="1"/>
            <a:r>
              <a:rPr lang="cs-CZ" dirty="0" err="1"/>
              <a:t>eXide</a:t>
            </a:r>
            <a:r>
              <a:rPr lang="cs-CZ" dirty="0"/>
              <a:t> (webová aplikace pro ovládání programu)</a:t>
            </a:r>
          </a:p>
          <a:p>
            <a:pPr lvl="1"/>
            <a:r>
              <a:rPr lang="cs-CZ" dirty="0" err="1"/>
              <a:t>exist-documentation</a:t>
            </a:r>
            <a:r>
              <a:rPr lang="cs-CZ" dirty="0"/>
              <a:t> (nápověda)</a:t>
            </a:r>
          </a:p>
          <a:p>
            <a:pPr lvl="1"/>
            <a:r>
              <a:rPr lang="cs-CZ" dirty="0" err="1"/>
              <a:t>monex</a:t>
            </a:r>
            <a:r>
              <a:rPr lang="cs-CZ" dirty="0"/>
              <a:t> (monitorování databáze, ladění dotazů)</a:t>
            </a:r>
          </a:p>
          <a:p>
            <a:pPr lvl="1"/>
            <a:r>
              <a:rPr lang="cs-CZ" dirty="0" err="1"/>
              <a:t>usermanager</a:t>
            </a:r>
            <a:r>
              <a:rPr lang="cs-CZ" dirty="0"/>
              <a:t> (správa uživatelů)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06632A7-D26C-489F-9A8D-E01A4C8F9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0475-CCDA-43D5-B198-49FA5C57D82A}" type="datetime4">
              <a:rPr lang="cs-CZ" smtClean="0"/>
              <a:t>10. května 2019</a:t>
            </a:fld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A87D280-650B-44F1-9A80-DD0359E5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5</a:t>
            </a:fld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8D6DD2CD-0FD9-486E-A178-0F04CFD93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488" y="1652691"/>
            <a:ext cx="4340967" cy="327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5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1524D6-EA6F-4585-ADC6-CF83812DD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exist-db</a:t>
            </a:r>
            <a:r>
              <a:rPr lang="cs-CZ" dirty="0"/>
              <a:t>, spuštění a ovládání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8F556B4-60CA-4BD7-941C-241DC6373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spuštění</a:t>
            </a:r>
          </a:p>
          <a:p>
            <a:pPr lvl="1"/>
            <a:r>
              <a:rPr lang="cs-CZ" dirty="0"/>
              <a:t>prostřednictvím odkazu v nabídce Start</a:t>
            </a:r>
          </a:p>
          <a:p>
            <a:pPr lvl="1"/>
            <a:r>
              <a:rPr lang="cs-CZ" dirty="0"/>
              <a:t>1. spuštění </a:t>
            </a:r>
          </a:p>
          <a:p>
            <a:pPr lvl="2"/>
            <a:r>
              <a:rPr lang="cs-CZ" dirty="0"/>
              <a:t>trvá déle (instalují se balíčky)</a:t>
            </a:r>
          </a:p>
          <a:p>
            <a:pPr lvl="2"/>
            <a:r>
              <a:rPr lang="cs-CZ" dirty="0"/>
              <a:t>je třeba povolit komunikaci Javy v síti</a:t>
            </a:r>
          </a:p>
          <a:p>
            <a:pPr lvl="2"/>
            <a:r>
              <a:rPr lang="cs-CZ" dirty="0"/>
              <a:t>nabízí instalaci služby ve Windows</a:t>
            </a:r>
          </a:p>
          <a:p>
            <a:r>
              <a:rPr lang="cs-CZ" dirty="0"/>
              <a:t>ovládání databáze</a:t>
            </a:r>
          </a:p>
          <a:p>
            <a:pPr lvl="1"/>
            <a:r>
              <a:rPr lang="cs-CZ" dirty="0"/>
              <a:t>ikona ve spodní liště</a:t>
            </a:r>
          </a:p>
          <a:p>
            <a:pPr lvl="1"/>
            <a:r>
              <a:rPr lang="cs-CZ" dirty="0"/>
              <a:t>samostatná aplikace v Javě</a:t>
            </a:r>
          </a:p>
          <a:p>
            <a:pPr lvl="1"/>
            <a:r>
              <a:rPr lang="cs-CZ" dirty="0"/>
              <a:t>webová aplikace</a:t>
            </a:r>
          </a:p>
          <a:p>
            <a:pPr lvl="1"/>
            <a:r>
              <a:rPr lang="cs-CZ" dirty="0"/>
              <a:t>oXygen XML Editor (je třeba nainstalovat ovladače, nastavit </a:t>
            </a:r>
            <a:r>
              <a:rPr lang="cs-CZ" dirty="0" err="1"/>
              <a:t>prpojení</a:t>
            </a:r>
            <a:r>
              <a:rPr lang="cs-CZ" dirty="0"/>
              <a:t>)</a:t>
            </a:r>
          </a:p>
          <a:p>
            <a:pPr lvl="2"/>
            <a:r>
              <a:rPr lang="cs-CZ" dirty="0">
                <a:hlinkClick r:id="rId2"/>
              </a:rPr>
              <a:t>https://www.oxygenxml.com/doc/versions/21.0/ug-editor/topics/configure-exist-datasource.html</a:t>
            </a:r>
            <a:endParaRPr lang="cs-CZ" dirty="0"/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5F49B27-3D66-48F1-BB99-57FF2463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0475-CCDA-43D5-B198-49FA5C57D82A}" type="datetime4">
              <a:rPr lang="cs-CZ" smtClean="0"/>
              <a:t>10. května 2019</a:t>
            </a:fld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CA5854C-88BD-4DE0-A950-068A8E03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6</a:t>
            </a:fld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0EF36E45-F07B-430F-A754-A8CE5D825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986" y="1541563"/>
            <a:ext cx="3782014" cy="2734245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BDEC0E81-080D-40D0-8079-29C961314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28" y="2495144"/>
            <a:ext cx="1862443" cy="270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5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71AD58-FEBB-4AC8-A7C9-57A0804D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exist-db</a:t>
            </a:r>
            <a:r>
              <a:rPr lang="cs-CZ" dirty="0"/>
              <a:t>, Dashboard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31906846-FD77-46D3-A755-1EA6689180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ovládání programu</a:t>
            </a:r>
          </a:p>
          <a:p>
            <a:r>
              <a:rPr lang="cs-CZ" dirty="0"/>
              <a:t>přihlášení uživatele</a:t>
            </a:r>
          </a:p>
          <a:p>
            <a:pPr lvl="1"/>
            <a:r>
              <a:rPr lang="cs-CZ" dirty="0"/>
              <a:t>vlevo nahoře</a:t>
            </a:r>
          </a:p>
          <a:p>
            <a:r>
              <a:rPr lang="cs-CZ" dirty="0"/>
              <a:t>přehled instalovaných balíčků</a:t>
            </a:r>
          </a:p>
          <a:p>
            <a:r>
              <a:rPr lang="cs-CZ" dirty="0"/>
              <a:t>přístup k nápovědě</a:t>
            </a:r>
          </a:p>
          <a:p>
            <a:pPr lvl="1"/>
            <a:r>
              <a:rPr lang="cs-CZ" dirty="0"/>
              <a:t>eXist-db </a:t>
            </a:r>
            <a:r>
              <a:rPr lang="cs-CZ" dirty="0" err="1"/>
              <a:t>Documentation</a:t>
            </a:r>
            <a:endParaRPr lang="cs-CZ" dirty="0"/>
          </a:p>
          <a:p>
            <a:pPr lvl="1"/>
            <a:r>
              <a:rPr lang="cs-CZ" dirty="0" err="1"/>
              <a:t>XQuery</a:t>
            </a:r>
            <a:r>
              <a:rPr lang="cs-CZ" dirty="0"/>
              <a:t> </a:t>
            </a:r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Documentation</a:t>
            </a:r>
            <a:endParaRPr lang="cs-CZ" dirty="0"/>
          </a:p>
          <a:p>
            <a:r>
              <a:rPr lang="cs-CZ" dirty="0"/>
              <a:t>vypnutí programu</a:t>
            </a:r>
          </a:p>
        </p:txBody>
      </p:sp>
      <p:pic>
        <p:nvPicPr>
          <p:cNvPr id="13" name="Zástupný obsah 12">
            <a:extLst>
              <a:ext uri="{FF2B5EF4-FFF2-40B4-BE49-F238E27FC236}">
                <a16:creationId xmlns:a16="http://schemas.microsoft.com/office/drawing/2014/main" id="{20C51103-2733-4CA6-9A88-36FCEC3979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591" y="1655763"/>
            <a:ext cx="5388380" cy="4787900"/>
          </a:xfrm>
        </p:spPr>
      </p:pic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0A046F8-29AA-4212-8376-44E50C4E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0475-CCDA-43D5-B198-49FA5C57D82A}" type="datetime4">
              <a:rPr lang="cs-CZ" smtClean="0"/>
              <a:t>10. května 2019</a:t>
            </a:fld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6E9966A-9A1F-4BB1-B41A-685B7704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1625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4407C8-EE66-463E-9BEB-594CCE4F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eXist-db, balíčky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036845-2066-448D-AC75-4BBD864981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nabízejí samostatné funkce</a:t>
            </a:r>
          </a:p>
          <a:p>
            <a:pPr lvl="1"/>
            <a:r>
              <a:rPr lang="cs-CZ" dirty="0"/>
              <a:t>nemusejí mít grafické uživatelské rozhraní</a:t>
            </a:r>
          </a:p>
          <a:p>
            <a:r>
              <a:rPr lang="cs-CZ" dirty="0"/>
              <a:t>pro instalaci balíčku je třeba</a:t>
            </a:r>
          </a:p>
          <a:p>
            <a:pPr lvl="1"/>
            <a:r>
              <a:rPr lang="cs-CZ" dirty="0"/>
              <a:t>být připojen k internetu</a:t>
            </a:r>
          </a:p>
          <a:p>
            <a:pPr lvl="1"/>
            <a:r>
              <a:rPr lang="cs-CZ" dirty="0"/>
              <a:t>najet myší na balíček</a:t>
            </a:r>
          </a:p>
          <a:p>
            <a:pPr lvl="1"/>
            <a:r>
              <a:rPr lang="cs-CZ" dirty="0"/>
              <a:t>kliknout na ikonu, která se zobrazí</a:t>
            </a:r>
          </a:p>
          <a:p>
            <a:r>
              <a:rPr lang="cs-CZ" dirty="0"/>
              <a:t>je dobré zkontrolovat balíčky po instalaci eXist-db</a:t>
            </a:r>
          </a:p>
          <a:p>
            <a:pPr lvl="1"/>
            <a:r>
              <a:rPr lang="cs-CZ" dirty="0"/>
              <a:t>aktualizované verze</a:t>
            </a:r>
          </a:p>
        </p:txBody>
      </p:sp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0D096432-8AFE-4019-BB74-6C00AB261B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421" y="1655763"/>
            <a:ext cx="4928720" cy="4787900"/>
          </a:xfrm>
        </p:spPr>
      </p:pic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2391270-E990-4753-8DEC-E38DA789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6057-9BAF-46DA-AE65-7BB199AF4213}" type="datetime4">
              <a:rPr lang="cs-CZ" smtClean="0"/>
              <a:t>10. května 2019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2E59678-18FA-4FF9-8826-CDB020E7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12009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04D06E-4893-423F-AD4B-9EF59396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exist-db</a:t>
            </a:r>
            <a:r>
              <a:rPr lang="cs-CZ" dirty="0"/>
              <a:t>, kolekce dokumentů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995F614-3FFB-47FE-B16F-DF1F5FC0E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vlastní dokumenty jsou organizovány do kolekcí</a:t>
            </a:r>
          </a:p>
          <a:p>
            <a:pPr lvl="1"/>
            <a:r>
              <a:rPr lang="cs-CZ" dirty="0"/>
              <a:t>kolekce ≈ složka dokumentů</a:t>
            </a:r>
          </a:p>
          <a:p>
            <a:pPr lvl="1"/>
            <a:r>
              <a:rPr lang="cs-CZ" dirty="0"/>
              <a:t>kolekce může obsahovat další kolekce</a:t>
            </a:r>
          </a:p>
          <a:p>
            <a:pPr lvl="1"/>
            <a:r>
              <a:rPr lang="cs-CZ" dirty="0"/>
              <a:t>uživatelské kolekce bývají umístěny v systémové kolekci /</a:t>
            </a:r>
            <a:r>
              <a:rPr lang="cs-CZ" dirty="0" err="1"/>
              <a:t>db</a:t>
            </a:r>
            <a:r>
              <a:rPr lang="cs-CZ" dirty="0"/>
              <a:t>/</a:t>
            </a:r>
            <a:r>
              <a:rPr lang="cs-CZ" dirty="0" err="1"/>
              <a:t>apps</a:t>
            </a:r>
            <a:r>
              <a:rPr lang="cs-CZ" dirty="0"/>
              <a:t>/</a:t>
            </a:r>
          </a:p>
          <a:p>
            <a:r>
              <a:rPr lang="cs-CZ" dirty="0"/>
              <a:t>vytvoření kolekce, vložení dokumentů</a:t>
            </a:r>
          </a:p>
          <a:p>
            <a:pPr lvl="1"/>
            <a:r>
              <a:rPr lang="cs-CZ" dirty="0"/>
              <a:t>z programu Java Admin </a:t>
            </a:r>
            <a:r>
              <a:rPr lang="cs-CZ" dirty="0" err="1"/>
              <a:t>Client</a:t>
            </a:r>
            <a:endParaRPr lang="cs-CZ" dirty="0"/>
          </a:p>
          <a:p>
            <a:pPr lvl="1"/>
            <a:r>
              <a:rPr lang="cs-CZ" dirty="0"/>
              <a:t>z oXygen XML Editoru (po nastavení propojení)</a:t>
            </a:r>
          </a:p>
          <a:p>
            <a:pPr lvl="1"/>
            <a:r>
              <a:rPr lang="cs-CZ" dirty="0"/>
              <a:t>lze vkládat (importovat) celé složky s dokumenty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C4C4999-8185-40AF-BC55-4BE2A725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0475-CCDA-43D5-B198-49FA5C57D82A}" type="datetime4">
              <a:rPr lang="cs-CZ" smtClean="0"/>
              <a:t>10. května 2019</a:t>
            </a:fld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65B1FC8-FFBC-4DA0-BE7F-290F3965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4563881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DICS-XML-TEI.potx" id="{CB8DE732-F4EF-4AD1-A6B9-1E92670AF381}" vid="{3D322E97-0E99-490B-9811-64385B403496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RIDICS-XML-TEI</Template>
  <TotalTime>288</TotalTime>
  <Words>853</Words>
  <Application>Microsoft Office PowerPoint</Application>
  <PresentationFormat>Širokoúhlá obrazovka</PresentationFormat>
  <Paragraphs>189</Paragraphs>
  <Slides>16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1" baseType="lpstr">
      <vt:lpstr>NanumBarunGothic</vt:lpstr>
      <vt:lpstr>Arial</vt:lpstr>
      <vt:lpstr>Calibri</vt:lpstr>
      <vt:lpstr>Cambria</vt:lpstr>
      <vt:lpstr>Motiv Office</vt:lpstr>
      <vt:lpstr>XML databáze</vt:lpstr>
      <vt:lpstr>Osnova</vt:lpstr>
      <vt:lpstr>Principy</vt:lpstr>
      <vt:lpstr>eXist-db, instalace</vt:lpstr>
      <vt:lpstr>exist-db, instalace II</vt:lpstr>
      <vt:lpstr>exist-db, spuštění a ovládání</vt:lpstr>
      <vt:lpstr>exist-db, Dashboard</vt:lpstr>
      <vt:lpstr>eXist-db, balíčky</vt:lpstr>
      <vt:lpstr>exist-db, kolekce dokumentů</vt:lpstr>
      <vt:lpstr>eXist-db, vyhledávání</vt:lpstr>
      <vt:lpstr>eXist-db, fulltextové hledání</vt:lpstr>
      <vt:lpstr>eXist-db, fulltextový dotaz</vt:lpstr>
      <vt:lpstr>TEI Publisher</vt:lpstr>
      <vt:lpstr>TEI Publisher, postup</vt:lpstr>
      <vt:lpstr>TEI Publisher, zobrazení</vt:lpstr>
      <vt:lpstr>TEI Publisher, pokročilé funkce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databáze</dc:title>
  <dc:creator>Boris Lehečka</dc:creator>
  <cp:lastModifiedBy>Boris Lehečka</cp:lastModifiedBy>
  <cp:revision>63</cp:revision>
  <dcterms:created xsi:type="dcterms:W3CDTF">2019-05-10T01:21:48Z</dcterms:created>
  <dcterms:modified xsi:type="dcterms:W3CDTF">2019-05-10T06:10:30Z</dcterms:modified>
</cp:coreProperties>
</file>