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9" r:id="rId4"/>
    <p:sldId id="280" r:id="rId5"/>
    <p:sldId id="284" r:id="rId6"/>
    <p:sldId id="281" r:id="rId7"/>
    <p:sldId id="283" r:id="rId8"/>
    <p:sldId id="288" r:id="rId9"/>
    <p:sldId id="282" r:id="rId10"/>
    <p:sldId id="285" r:id="rId11"/>
    <p:sldId id="291" r:id="rId12"/>
    <p:sldId id="286" r:id="rId13"/>
    <p:sldId id="289" r:id="rId14"/>
    <p:sldId id="292" r:id="rId15"/>
    <p:sldId id="293" r:id="rId16"/>
    <p:sldId id="294" r:id="rId17"/>
    <p:sldId id="297" r:id="rId18"/>
    <p:sldId id="296" r:id="rId19"/>
    <p:sldId id="290" r:id="rId20"/>
    <p:sldId id="295" r:id="rId21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  <a:srgbClr val="F0824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37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53340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https://www.kosek.cz/xml/xslt/vyrazy.html#d5e632</a:t>
            </a:r>
          </a:p>
          <a:p>
            <a:r>
              <a:rPr lang="cs-CZ" dirty="0"/>
              <a:t>http://dh.obdurodon.org/introduction-xpath.xhtml#axes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55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http://dh.obdurodon.org/functions.xhtml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224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98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22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arklogic.com/guide/xquery/xpath" TargetMode="External"/><Relationship Id="rId3" Type="http://schemas.openxmlformats.org/officeDocument/2006/relationships/hyperlink" Target="https://www.kosek.cz/xml/xslt/vyrazy.html" TargetMode="External"/><Relationship Id="rId7" Type="http://schemas.openxmlformats.org/officeDocument/2006/relationships/hyperlink" Target="http://www.xqueryfunctions.com/xq/" TargetMode="External"/><Relationship Id="rId2" Type="http://schemas.openxmlformats.org/officeDocument/2006/relationships/hyperlink" Target="http://vyuka.ookami.cz/materialy/web/xml/xpath2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sltfunctions.com/xsl/" TargetMode="External"/><Relationship Id="rId5" Type="http://schemas.openxmlformats.org/officeDocument/2006/relationships/hyperlink" Target="http://dh.obdurodon.org/functions.xhtml" TargetMode="External"/><Relationship Id="rId4" Type="http://schemas.openxmlformats.org/officeDocument/2006/relationships/hyperlink" Target="http://dh.obdurodon.org/introduction-xpath.xhtml" TargetMode="External"/><Relationship Id="rId9" Type="http://schemas.openxmlformats.org/officeDocument/2006/relationships/hyperlink" Target="http://www.zvon.org/comp/r/ref-XPath_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IAH-ERIC/lexicalresources/tree/master/Events/LexMC2018/Resources/XPATH" TargetMode="External"/><Relationship Id="rId2" Type="http://schemas.openxmlformats.org/officeDocument/2006/relationships/hyperlink" Target="http://scraping.pro/res/xpath-cheat/XPath-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xml-related-technologi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XML_languages.svg" TargetMode="External"/><Relationship Id="rId4" Type="http://schemas.openxmlformats.org/officeDocument/2006/relationships/hyperlink" Target="https://commons.wikimedia.org/wiki/User:Sae196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Základy XML TEI</a:t>
            </a:r>
            <a:br>
              <a:rPr lang="cs-CZ" dirty="0"/>
            </a:br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</a:t>
            </a:r>
            <a:r>
              <a:rPr lang="cs-CZ"/>
              <a:t>, </a:t>
            </a:r>
            <a:r>
              <a:rPr lang="cs-CZ">
                <a:hlinkClick r:id="rId3"/>
              </a:rPr>
              <a:t>boris@daliboris.cz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FFA7DD-DB23-49A9-A66C-93207308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1E9D9F-EEA4-4AC9-8ADF-A8A1104E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pomocí [ ]</a:t>
            </a:r>
          </a:p>
          <a:p>
            <a:r>
              <a:rPr lang="cs-CZ" dirty="0"/>
              <a:t>kombinace pomocí logických spojek</a:t>
            </a:r>
          </a:p>
          <a:p>
            <a:pPr lvl="1"/>
            <a:r>
              <a:rPr lang="cs-CZ" dirty="0"/>
              <a:t>and, </a:t>
            </a:r>
            <a:r>
              <a:rPr lang="cs-CZ" dirty="0" err="1"/>
              <a:t>or</a:t>
            </a:r>
            <a:endParaRPr lang="cs-CZ" dirty="0"/>
          </a:p>
          <a:p>
            <a:pPr lvl="2"/>
            <a:r>
              <a:rPr lang="cs-CZ" dirty="0"/>
              <a:t>mezi atributy, např.: [@type='</a:t>
            </a:r>
            <a:r>
              <a:rPr lang="cs-CZ" dirty="0" err="1"/>
              <a:t>editorial</a:t>
            </a:r>
            <a:r>
              <a:rPr lang="cs-CZ" dirty="0"/>
              <a:t>' and @subtype='comment']</a:t>
            </a:r>
          </a:p>
          <a:p>
            <a:pPr lvl="1"/>
            <a:r>
              <a:rPr lang="cs-CZ" dirty="0"/>
              <a:t>|  (= nebo)</a:t>
            </a:r>
          </a:p>
          <a:p>
            <a:pPr lvl="2"/>
            <a:r>
              <a:rPr lang="cs-CZ" dirty="0"/>
              <a:t>mezi elementy, např.: </a:t>
            </a:r>
            <a:r>
              <a:rPr lang="cs-CZ" dirty="0" err="1"/>
              <a:t>tei:sic</a:t>
            </a:r>
            <a:r>
              <a:rPr lang="cs-CZ" dirty="0"/>
              <a:t>  | </a:t>
            </a:r>
            <a:r>
              <a:rPr lang="cs-CZ" dirty="0" err="1"/>
              <a:t>tei:corr</a:t>
            </a:r>
            <a:endParaRPr lang="cs-CZ" dirty="0"/>
          </a:p>
          <a:p>
            <a:r>
              <a:rPr lang="cs-CZ" dirty="0"/>
              <a:t>logická funkce not()</a:t>
            </a:r>
          </a:p>
          <a:p>
            <a:pPr lvl="1"/>
            <a:r>
              <a:rPr lang="cs-CZ" dirty="0"/>
              <a:t>negace obsahu</a:t>
            </a:r>
          </a:p>
          <a:p>
            <a:pPr lvl="1"/>
            <a:r>
              <a:rPr lang="cs-CZ" dirty="0" err="1"/>
              <a:t>tei:div</a:t>
            </a:r>
            <a:r>
              <a:rPr lang="cs-CZ" dirty="0"/>
              <a:t>[not(@*)] = element div bez atributů</a:t>
            </a:r>
          </a:p>
          <a:p>
            <a:pPr lvl="1"/>
            <a:r>
              <a:rPr lang="cs-CZ" dirty="0" err="1"/>
              <a:t>tei:div</a:t>
            </a:r>
            <a:r>
              <a:rPr lang="cs-CZ" dirty="0"/>
              <a:t>[not(@type= '</a:t>
            </a:r>
            <a:r>
              <a:rPr lang="cs-CZ" dirty="0" err="1"/>
              <a:t>editorial</a:t>
            </a:r>
            <a:r>
              <a:rPr lang="cs-CZ" dirty="0"/>
              <a:t>')]</a:t>
            </a:r>
          </a:p>
          <a:p>
            <a:pPr lvl="2"/>
            <a:r>
              <a:rPr lang="cs-CZ" dirty="0"/>
              <a:t>element div, kerý nemá atribut @type s hodnotou '</a:t>
            </a:r>
            <a:r>
              <a:rPr lang="cs-CZ" dirty="0" err="1"/>
              <a:t>editorial</a:t>
            </a:r>
            <a:r>
              <a:rPr lang="cs-CZ" dirty="0"/>
              <a:t>', tj. i bez atributu @type nebo s jinou hodnotou</a:t>
            </a:r>
          </a:p>
          <a:p>
            <a:pPr lvl="1"/>
            <a:r>
              <a:rPr lang="cs-CZ" dirty="0" err="1"/>
              <a:t>tei:div</a:t>
            </a:r>
            <a:r>
              <a:rPr lang="cs-CZ" dirty="0"/>
              <a:t>[@type != '</a:t>
            </a:r>
            <a:r>
              <a:rPr lang="cs-CZ" dirty="0" err="1"/>
              <a:t>editorial</a:t>
            </a:r>
            <a:r>
              <a:rPr lang="cs-CZ" dirty="0"/>
              <a:t>']</a:t>
            </a:r>
          </a:p>
          <a:p>
            <a:pPr lvl="2"/>
            <a:r>
              <a:rPr lang="cs-CZ" dirty="0"/>
              <a:t>element div, kerý má atribut @type s jinou hodnotou než '</a:t>
            </a:r>
            <a:r>
              <a:rPr lang="cs-CZ" dirty="0" err="1"/>
              <a:t>editorial</a:t>
            </a:r>
            <a:r>
              <a:rPr lang="cs-CZ" dirty="0"/>
              <a:t>' (tj. musí mít atribut @type)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AFF002-1B27-4069-9769-0DD1A719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E8586A-8175-4823-B8CF-4B7DCE22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EF9546-D51C-4DEA-B4FB-993A8786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433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A785A6-F7B9-404D-9441-387CEE29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DBBFC1-C783-4CE0-94AB-F681623C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porovnání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909531-D593-49B8-9753-22FBA61C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D9839F-50CA-441F-8DEA-B4C125E7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807A33-7E57-4D5A-B28C-4146DD7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06D95E68-05E8-49B5-AE65-DB1D29DA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16801"/>
              </p:ext>
            </p:extLst>
          </p:nvPr>
        </p:nvGraphicFramePr>
        <p:xfrm>
          <a:off x="379800" y="2327880"/>
          <a:ext cx="11520000" cy="2595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4525">
                  <a:extLst>
                    <a:ext uri="{9D8B030D-6E8A-4147-A177-3AD203B41FA5}">
                      <a16:colId xmlns:a16="http://schemas.microsoft.com/office/drawing/2014/main" val="4094340858"/>
                    </a:ext>
                  </a:extLst>
                </a:gridCol>
                <a:gridCol w="1415075">
                  <a:extLst>
                    <a:ext uri="{9D8B030D-6E8A-4147-A177-3AD203B41FA5}">
                      <a16:colId xmlns:a16="http://schemas.microsoft.com/office/drawing/2014/main" val="3516628946"/>
                    </a:ext>
                  </a:extLst>
                </a:gridCol>
                <a:gridCol w="2198600">
                  <a:extLst>
                    <a:ext uri="{9D8B030D-6E8A-4147-A177-3AD203B41FA5}">
                      <a16:colId xmlns:a16="http://schemas.microsoft.com/office/drawing/2014/main" val="3563532488"/>
                    </a:ext>
                  </a:extLst>
                </a:gridCol>
                <a:gridCol w="6311800">
                  <a:extLst>
                    <a:ext uri="{9D8B030D-6E8A-4147-A177-3AD203B41FA5}">
                      <a16:colId xmlns:a16="http://schemas.microsoft.com/office/drawing/2014/main" val="217233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800" dirty="0"/>
                        <a:t>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Obecné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Význam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Příklad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4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dirty="0" err="1"/>
                        <a:t>eq</a:t>
                      </a:r>
                      <a:endParaRPr lang="cs-C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rovnost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tei:div</a:t>
                      </a:r>
                      <a:r>
                        <a:rPr lang="cs-CZ" sz="1800" dirty="0"/>
                        <a:t>[@n </a:t>
                      </a:r>
                      <a:r>
                        <a:rPr lang="cs-CZ" sz="1800" dirty="0" err="1"/>
                        <a:t>eq</a:t>
                      </a:r>
                      <a:r>
                        <a:rPr lang="cs-CZ" sz="1800" dirty="0"/>
                        <a:t> "1"], </a:t>
                      </a:r>
                      <a:r>
                        <a:rPr lang="cs-CZ" sz="1800" dirty="0" err="1"/>
                        <a:t>tei:div</a:t>
                      </a:r>
                      <a:r>
                        <a:rPr lang="cs-CZ" sz="1800" dirty="0"/>
                        <a:t>[@n = 1], </a:t>
                      </a:r>
                      <a:r>
                        <a:rPr lang="cs-CZ" sz="1800" dirty="0" err="1"/>
                        <a:t>tei:div</a:t>
                      </a:r>
                      <a:r>
                        <a:rPr lang="cs-CZ" sz="1800" dirty="0"/>
                        <a:t>[@n = '1']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8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nerovnost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tei:div</a:t>
                      </a:r>
                      <a:r>
                        <a:rPr lang="cs-CZ" sz="1800" dirty="0"/>
                        <a:t>[</a:t>
                      </a:r>
                      <a:r>
                        <a:rPr lang="cs-CZ" sz="1800" dirty="0" err="1"/>
                        <a:t>count</a:t>
                      </a:r>
                      <a:r>
                        <a:rPr lang="cs-CZ" sz="1800" dirty="0"/>
                        <a:t>(</a:t>
                      </a:r>
                      <a:r>
                        <a:rPr lang="cs-CZ" sz="1800" dirty="0" err="1"/>
                        <a:t>tei:l</a:t>
                      </a:r>
                      <a:r>
                        <a:rPr lang="cs-CZ" sz="1800" dirty="0"/>
                        <a:t>) ne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dirty="0" err="1"/>
                        <a:t>lt</a:t>
                      </a:r>
                      <a:endParaRPr lang="cs-C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menší než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menší nebo rovno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0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dirty="0" err="1"/>
                        <a:t>gt</a:t>
                      </a:r>
                      <a:endParaRPr lang="cs-C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větší než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dirty="0" err="1"/>
                        <a:t>ge</a:t>
                      </a:r>
                      <a:endParaRPr lang="cs-CZ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větší nebo rovno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8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5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8DE05-8A8C-4ABF-B5C2-7A0CF1D2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Vybrané funkce, uzly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947012-26E6-4BA9-92E1-DE7DFF16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2591D5-AABE-4708-8DDD-FC708E50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2977EC-16BD-46A8-967E-CC889F6B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815CC5-394C-4EE1-98AC-91FF18A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8E67D83B-0C71-4F8E-9A6F-4AACD47C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28345"/>
              </p:ext>
            </p:extLst>
          </p:nvPr>
        </p:nvGraphicFramePr>
        <p:xfrm>
          <a:off x="360001" y="1656000"/>
          <a:ext cx="11472000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95519">
                  <a:extLst>
                    <a:ext uri="{9D8B030D-6E8A-4147-A177-3AD203B41FA5}">
                      <a16:colId xmlns:a16="http://schemas.microsoft.com/office/drawing/2014/main" val="2363272263"/>
                    </a:ext>
                  </a:extLst>
                </a:gridCol>
                <a:gridCol w="4744720">
                  <a:extLst>
                    <a:ext uri="{9D8B030D-6E8A-4147-A177-3AD203B41FA5}">
                      <a16:colId xmlns:a16="http://schemas.microsoft.com/office/drawing/2014/main" val="3292035582"/>
                    </a:ext>
                  </a:extLst>
                </a:gridCol>
                <a:gridCol w="4831761">
                  <a:extLst>
                    <a:ext uri="{9D8B030D-6E8A-4147-A177-3AD203B41FA5}">
                      <a16:colId xmlns:a16="http://schemas.microsoft.com/office/drawing/2014/main" val="29414429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Funkce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Příklad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1136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lang()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zjišťuje jestli má uzel přiřazen určitý jazyk (pomocí @xml:lang)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*[lang('cs')]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0466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last()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poslední uzel v kolekci (v rámci rodičovského prvku nebo množiny definované podmínkou)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tei:p[last()]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81692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local-name()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vrací jméno uzlu (bez prefixu)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*/local-name(), @n/local-name()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0829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name()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vrací jméno uzlu (včetně prefixu)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*/name(), @n/name()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2001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position()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pozice uzlu v rámci kolekce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tei:p</a:t>
                      </a:r>
                      <a:r>
                        <a:rPr lang="de-DE" sz="1800" u="none" strike="noStrike" dirty="0">
                          <a:effectLst/>
                        </a:rPr>
                        <a:t>/</a:t>
                      </a:r>
                      <a:r>
                        <a:rPr lang="de-DE" sz="1800" u="none" strike="noStrike" dirty="0" err="1">
                          <a:effectLst/>
                        </a:rPr>
                        <a:t>position</a:t>
                      </a:r>
                      <a:r>
                        <a:rPr lang="de-DE" sz="1800" u="none" strike="noStrike" dirty="0">
                          <a:effectLst/>
                        </a:rPr>
                        <a:t>(),</a:t>
                      </a:r>
                      <a:endParaRPr lang="cs-CZ" sz="1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tei:respStmt</a:t>
                      </a:r>
                      <a:r>
                        <a:rPr lang="de-DE" sz="1800" u="none" strike="noStrike" dirty="0">
                          <a:effectLst/>
                        </a:rPr>
                        <a:t>[</a:t>
                      </a:r>
                      <a:r>
                        <a:rPr lang="de-DE" sz="1800" u="none" strike="noStrike" dirty="0" err="1">
                          <a:effectLst/>
                        </a:rPr>
                        <a:t>position</a:t>
                      </a:r>
                      <a:r>
                        <a:rPr lang="de-DE" sz="1800" u="none" strike="noStrike" dirty="0">
                          <a:effectLst/>
                        </a:rPr>
                        <a:t>() = 1] ≈ </a:t>
                      </a:r>
                      <a:r>
                        <a:rPr lang="de-DE" sz="1800" u="none" strike="noStrike" dirty="0" err="1">
                          <a:effectLst/>
                        </a:rPr>
                        <a:t>tei:respStmt</a:t>
                      </a:r>
                      <a:r>
                        <a:rPr lang="de-DE" sz="1800" u="none" strike="noStrike" dirty="0">
                          <a:effectLst/>
                        </a:rPr>
                        <a:t>[1]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59610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vrátí počet uzlů v kolekci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tei:entryFree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(//@type)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283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distinct-values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vrátí pouze rozdílné hodnoty v kolekci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distinct-values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(1, 1, 2, 2)),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distinct-values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(@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565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5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10572-9B63-414F-A152-CD28D9C6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Vybrané funkce, textový řetězec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3DC315ED-5300-431C-A263-15EEC09C2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88390"/>
              </p:ext>
            </p:extLst>
          </p:nvPr>
        </p:nvGraphicFramePr>
        <p:xfrm>
          <a:off x="360000" y="1656000"/>
          <a:ext cx="11518901" cy="3931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70811">
                  <a:extLst>
                    <a:ext uri="{9D8B030D-6E8A-4147-A177-3AD203B41FA5}">
                      <a16:colId xmlns:a16="http://schemas.microsoft.com/office/drawing/2014/main" val="2597017659"/>
                    </a:ext>
                  </a:extLst>
                </a:gridCol>
                <a:gridCol w="4030389">
                  <a:extLst>
                    <a:ext uri="{9D8B030D-6E8A-4147-A177-3AD203B41FA5}">
                      <a16:colId xmlns:a16="http://schemas.microsoft.com/office/drawing/2014/main" val="1404279692"/>
                    </a:ext>
                  </a:extLst>
                </a:gridCol>
                <a:gridCol w="4817701">
                  <a:extLst>
                    <a:ext uri="{9D8B030D-6E8A-4147-A177-3AD203B41FA5}">
                      <a16:colId xmlns:a16="http://schemas.microsoft.com/office/drawing/2014/main" val="4091620785"/>
                    </a:ext>
                  </a:extLst>
                </a:gridCol>
              </a:tblGrid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Funkce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Příklad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084971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effectLst/>
                        </a:rPr>
                        <a:t>contains</a:t>
                      </a:r>
                      <a:r>
                        <a:rPr lang="cs-CZ" sz="1800" u="none" strike="noStrike" dirty="0">
                          <a:effectLst/>
                        </a:rPr>
                        <a:t>(arg1, arg2)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zjišťuje, zda arg1 obsahuje arg2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contains('slovo', 'lov'), tei:p[contains(., 'slovo')]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43036306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starts-with(arg1, arg2)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zjišťuje, zda arg1 začíná na arg2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starts-with('slovo', 's'), tei:orth[start-with(., 'ch')]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98660521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starts-with(arg1, arg2, arg3)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zjišťuje, zda arg1 začíná na arg2, k porovnání se použije definice jazyka arg3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starts-with('chleba', 'c', 'http://www.w3.org/2013/collation/UCA?lang=cs')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61809745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ends-with(arg1, arg2)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zjišťuje, zda arg1 končí na arg2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ends-with('bývali-li', '-li'), ends-with(., ',')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5352433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concat(arg1, arg2, …)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spojí jednotlivé argumenty do jednoho textového řetězce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>
                          <a:effectLst/>
                        </a:rPr>
                        <a:t>concat('bylo', ' ', 'nebylo'), concat(@type, '+', @subtype)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66255397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string-join(arg1*, delim)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spojí sekvenci uzlů oddělovačem </a:t>
                      </a:r>
                      <a:r>
                        <a:rPr lang="cs-CZ" sz="1800" u="none" strike="noStrike" dirty="0" err="1">
                          <a:effectLst/>
                        </a:rPr>
                        <a:t>delim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string-</a:t>
                      </a:r>
                      <a:r>
                        <a:rPr lang="de-DE" sz="1800" u="none" strike="noStrike" dirty="0" err="1">
                          <a:effectLst/>
                        </a:rPr>
                        <a:t>join</a:t>
                      </a:r>
                      <a:r>
                        <a:rPr lang="de-DE" sz="1800" u="none" strike="noStrike" dirty="0">
                          <a:effectLst/>
                        </a:rPr>
                        <a:t>( ('Lehečka', '</a:t>
                      </a:r>
                      <a:r>
                        <a:rPr lang="de-DE" sz="1800" u="none" strike="noStrike" dirty="0" err="1">
                          <a:effectLst/>
                        </a:rPr>
                        <a:t>Lehečková</a:t>
                      </a:r>
                      <a:r>
                        <a:rPr lang="de-DE" sz="1800" u="none" strike="noStrike" dirty="0">
                          <a:effectLst/>
                        </a:rPr>
                        <a:t>'), ' + '), string-</a:t>
                      </a:r>
                      <a:r>
                        <a:rPr lang="de-DE" sz="1800" u="none" strike="noStrike" dirty="0" err="1">
                          <a:effectLst/>
                        </a:rPr>
                        <a:t>join</a:t>
                      </a:r>
                      <a:r>
                        <a:rPr lang="de-DE" sz="1800" u="none" strike="noStrike" dirty="0">
                          <a:effectLst/>
                        </a:rPr>
                        <a:t>(</a:t>
                      </a:r>
                      <a:r>
                        <a:rPr lang="de-DE" sz="1800" u="none" strike="noStrike" dirty="0" err="1">
                          <a:effectLst/>
                        </a:rPr>
                        <a:t>tei:editionStmt</a:t>
                      </a:r>
                      <a:r>
                        <a:rPr lang="de-DE" sz="1800" u="none" strike="noStrike" dirty="0">
                          <a:effectLst/>
                        </a:rPr>
                        <a:t>//</a:t>
                      </a:r>
                      <a:r>
                        <a:rPr lang="de-DE" sz="1800" u="none" strike="noStrike" dirty="0" err="1">
                          <a:effectLst/>
                        </a:rPr>
                        <a:t>tei:name</a:t>
                      </a:r>
                      <a:r>
                        <a:rPr lang="de-DE" sz="1800" u="none" strike="noStrike" dirty="0">
                          <a:effectLst/>
                        </a:rPr>
                        <a:t>, ' – ')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7188935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D116EBC-86FD-4B9D-8171-2EFB6E8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Praha, 9. a 10. května 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99F24A-0D99-41A5-9DEA-D9B7BABB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Základy XML TEI – </a:t>
            </a:r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66F24F-881A-40DB-9473-0EAEA851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886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10572-9B63-414F-A152-CD28D9C6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Vybrané funkce, textový řetězec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3DC315ED-5300-431C-A263-15EEC09C2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84697"/>
              </p:ext>
            </p:extLst>
          </p:nvPr>
        </p:nvGraphicFramePr>
        <p:xfrm>
          <a:off x="360000" y="1656000"/>
          <a:ext cx="11518901" cy="2651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70811">
                  <a:extLst>
                    <a:ext uri="{9D8B030D-6E8A-4147-A177-3AD203B41FA5}">
                      <a16:colId xmlns:a16="http://schemas.microsoft.com/office/drawing/2014/main" val="2597017659"/>
                    </a:ext>
                  </a:extLst>
                </a:gridCol>
                <a:gridCol w="4886960">
                  <a:extLst>
                    <a:ext uri="{9D8B030D-6E8A-4147-A177-3AD203B41FA5}">
                      <a16:colId xmlns:a16="http://schemas.microsoft.com/office/drawing/2014/main" val="1404279692"/>
                    </a:ext>
                  </a:extLst>
                </a:gridCol>
                <a:gridCol w="3961130">
                  <a:extLst>
                    <a:ext uri="{9D8B030D-6E8A-4147-A177-3AD203B41FA5}">
                      <a16:colId xmlns:a16="http://schemas.microsoft.com/office/drawing/2014/main" val="4091620785"/>
                    </a:ext>
                  </a:extLst>
                </a:gridCol>
              </a:tblGrid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Funkce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Příklad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084971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tokenize(arg1, arg2)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rozdělí arg1 na tokeny pomocí regulárního výrazu arg2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effectLst/>
                        </a:rPr>
                        <a:t>tokenize</a:t>
                      </a:r>
                      <a:r>
                        <a:rPr lang="cs-CZ" sz="1800" u="none" strike="noStrike" dirty="0">
                          <a:effectLst/>
                        </a:rPr>
                        <a:t>('Věta na slova.', '\W+'), </a:t>
                      </a:r>
                      <a:r>
                        <a:rPr lang="cs-CZ" sz="1800" u="none" strike="noStrike" dirty="0" err="1">
                          <a:effectLst/>
                        </a:rPr>
                        <a:t>tokenize</a:t>
                      </a:r>
                      <a:r>
                        <a:rPr lang="cs-CZ" sz="1800" u="none" strike="noStrike" dirty="0">
                          <a:effectLst/>
                        </a:rPr>
                        <a:t>(., '\W+')[last()]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4256734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matches(arg1, arg2)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zjišťuje, jestli arg1 vyhovuje regulárnímu výrazu arg2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matches('250r', '\d+[rv]'), tei:pb[not(matches(@n, '\d+[rv]'))]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82897754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translate(arg1, arg2, arg3)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převede každý znak z arg2 v řetězci arg1 na odpovídající znak (na stejné pozici) v arg3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u="none" strike="noStrike">
                          <a:effectLst/>
                        </a:rPr>
                        <a:t>translate('kůl', 'ů', 'ó'), translate('kolik?!!!', '?!;,', '')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31245355"/>
                  </a:ext>
                </a:extLst>
              </a:tr>
              <a:tr h="1376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replace(arg1, arg2, arg3)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nahradí text v arg1 pomocí regulárních výrazů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replace('250r', '(\d+)([</a:t>
                      </a:r>
                      <a:r>
                        <a:rPr lang="en-US" sz="1800" u="none" strike="noStrike" dirty="0" err="1">
                          <a:effectLst/>
                        </a:rPr>
                        <a:t>rv</a:t>
                      </a:r>
                      <a:r>
                        <a:rPr lang="en-US" sz="1800" u="none" strike="noStrike" dirty="0">
                          <a:effectLst/>
                        </a:rPr>
                        <a:t>])', '$1')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7902988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D116EBC-86FD-4B9D-8171-2EFB6E8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99F24A-0D99-41A5-9DEA-D9B7BABB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66F24F-881A-40DB-9473-0EAEA851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197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6D5686-779A-4531-8D82-DA7F5E10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Vybrané funkce, čísla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6C82F562-9284-429D-B0A8-CA4117FF2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44032"/>
              </p:ext>
            </p:extLst>
          </p:nvPr>
        </p:nvGraphicFramePr>
        <p:xfrm>
          <a:off x="360000" y="1656000"/>
          <a:ext cx="1152000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1840">
                  <a:extLst>
                    <a:ext uri="{9D8B030D-6E8A-4147-A177-3AD203B41FA5}">
                      <a16:colId xmlns:a16="http://schemas.microsoft.com/office/drawing/2014/main" val="96134807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324069632"/>
                    </a:ext>
                  </a:extLst>
                </a:gridCol>
                <a:gridCol w="4981360">
                  <a:extLst>
                    <a:ext uri="{9D8B030D-6E8A-4147-A177-3AD203B41FA5}">
                      <a16:colId xmlns:a16="http://schemas.microsoft.com/office/drawing/2014/main" val="16097978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Funkce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Příklad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89639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number(arg)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převede </a:t>
                      </a:r>
                      <a:r>
                        <a:rPr lang="cs-CZ" sz="1800" u="none" strike="noStrike" dirty="0" err="1">
                          <a:effectLst/>
                        </a:rPr>
                        <a:t>arg</a:t>
                      </a:r>
                      <a:r>
                        <a:rPr lang="cs-CZ" sz="1800" u="none" strike="noStrike" dirty="0">
                          <a:effectLst/>
                        </a:rPr>
                        <a:t> (hodnotu uzlu) na číslo, popř. </a:t>
                      </a:r>
                      <a:r>
                        <a:rPr lang="cs-CZ" sz="1800" u="none" strike="noStrike" dirty="0" err="1">
                          <a:effectLst/>
                        </a:rPr>
                        <a:t>NaN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effectLst/>
                        </a:rPr>
                        <a:t>number</a:t>
                      </a:r>
                      <a:r>
                        <a:rPr lang="cs-CZ" sz="1800" u="none" strike="noStrike" dirty="0">
                          <a:effectLst/>
                        </a:rPr>
                        <a:t>('29.99'), </a:t>
                      </a:r>
                      <a:r>
                        <a:rPr lang="cs-CZ" sz="1800" u="none" strike="noStrike" dirty="0" err="1">
                          <a:effectLst/>
                        </a:rPr>
                        <a:t>number</a:t>
                      </a:r>
                      <a:r>
                        <a:rPr lang="cs-CZ" sz="1800" u="none" strike="noStrike" dirty="0">
                          <a:effectLst/>
                        </a:rPr>
                        <a:t>('29,99') </a:t>
                      </a:r>
                      <a:r>
                        <a:rPr lang="cs-CZ" sz="1800" u="none" strike="noStrike" dirty="0">
                          <a:effectLst/>
                          <a:sym typeface="Wingdings" panose="05000000000000000000" pitchFamily="2" charset="2"/>
                        </a:rPr>
                        <a:t>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5342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min(arg*)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ze všech hodnot </a:t>
                      </a:r>
                      <a:r>
                        <a:rPr lang="cs-CZ" sz="1800" u="none" strike="noStrike" dirty="0" err="1">
                          <a:effectLst/>
                        </a:rPr>
                        <a:t>arg</a:t>
                      </a:r>
                      <a:r>
                        <a:rPr lang="cs-CZ" sz="1800" u="none" strike="noStrike" dirty="0">
                          <a:effectLst/>
                        </a:rPr>
                        <a:t> vybere tu nejnižší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min( (2, 3, 5) ), min(//</a:t>
                      </a:r>
                      <a:r>
                        <a:rPr lang="cs-CZ" sz="1800" u="none" strike="noStrike" dirty="0" err="1">
                          <a:effectLst/>
                        </a:rPr>
                        <a:t>tei:origDate</a:t>
                      </a:r>
                      <a:r>
                        <a:rPr lang="cs-CZ" sz="1800" u="none" strike="noStrike" dirty="0">
                          <a:effectLst/>
                        </a:rPr>
                        <a:t>/@</a:t>
                      </a:r>
                      <a:r>
                        <a:rPr lang="cs-CZ" sz="1800" u="none" strike="noStrike" dirty="0" err="1">
                          <a:effectLst/>
                        </a:rPr>
                        <a:t>notBefore</a:t>
                      </a:r>
                      <a:r>
                        <a:rPr lang="cs-CZ" sz="1800" u="none" strike="noStrike" dirty="0">
                          <a:effectLst/>
                        </a:rPr>
                        <a:t>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93433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max(arg*)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ze všech hodnot arg vybere tu nejvyšší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max( (2, 3, 5) ), max(//tei:sense/@n)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80264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sum(arg*)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sečte všechny hodnoty arg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sum( (2, 3, 5) ), sum(//</a:t>
                      </a:r>
                      <a:r>
                        <a:rPr lang="cs-CZ" sz="1800" u="none" strike="noStrike" dirty="0" err="1">
                          <a:effectLst/>
                        </a:rPr>
                        <a:t>tei:language</a:t>
                      </a:r>
                      <a:r>
                        <a:rPr lang="cs-CZ" sz="1800" u="none" strike="noStrike" dirty="0">
                          <a:effectLst/>
                        </a:rPr>
                        <a:t>/@</a:t>
                      </a:r>
                      <a:r>
                        <a:rPr lang="cs-CZ" sz="1800" u="none" strike="noStrike" dirty="0" err="1">
                          <a:effectLst/>
                        </a:rPr>
                        <a:t>usage</a:t>
                      </a:r>
                      <a:r>
                        <a:rPr lang="cs-CZ" sz="1800" u="none" strike="noStrike" dirty="0">
                          <a:effectLst/>
                        </a:rPr>
                        <a:t>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512731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21BFA0-7C70-4017-86A7-918B0453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EF48BE-6826-4582-B7F0-39637C8A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A2B4CA-D4AA-47C0-8C6F-B93FF875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022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3A2BB-E185-41F1-ADD5-A789AAB6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402945-772C-4C73-A901-9E521CB6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</a:p>
          <a:p>
            <a:pPr lvl="1"/>
            <a:r>
              <a:rPr lang="cs-CZ" dirty="0"/>
              <a:t>oddíl, který obsahuje odstavec (element </a:t>
            </a:r>
            <a:r>
              <a:rPr lang="cs-CZ" dirty="0">
                <a:solidFill>
                  <a:srgbClr val="005AB4"/>
                </a:solidFill>
              </a:rPr>
              <a:t>&lt;div&gt;</a:t>
            </a:r>
            <a:r>
              <a:rPr lang="cs-CZ" dirty="0"/>
              <a:t>, který obsahuje alespoň jeden element </a:t>
            </a:r>
            <a:r>
              <a:rPr lang="cs-CZ" dirty="0">
                <a:solidFill>
                  <a:srgbClr val="005AB4"/>
                </a:solidFill>
              </a:rPr>
              <a:t>&lt;p&gt;</a:t>
            </a:r>
            <a:r>
              <a:rPr lang="cs-CZ" dirty="0"/>
              <a:t>)</a:t>
            </a:r>
          </a:p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endParaRPr lang="cs-CZ" dirty="0"/>
          </a:p>
          <a:p>
            <a:pPr lvl="1"/>
            <a:r>
              <a:rPr lang="cs-CZ" dirty="0"/>
              <a:t>odstavec, který je součástí oddílu (element </a:t>
            </a:r>
            <a:r>
              <a:rPr lang="cs-CZ" dirty="0">
                <a:solidFill>
                  <a:srgbClr val="005AB4"/>
                </a:solidFill>
              </a:rPr>
              <a:t>&lt;p&gt;</a:t>
            </a:r>
            <a:r>
              <a:rPr lang="cs-CZ" dirty="0"/>
              <a:t>, který je bezprostřední potomek elementu </a:t>
            </a:r>
            <a:r>
              <a:rPr lang="cs-CZ" dirty="0">
                <a:solidFill>
                  <a:srgbClr val="005AB4"/>
                </a:solidFill>
              </a:rPr>
              <a:t>&lt;div&gt;</a:t>
            </a:r>
            <a:r>
              <a:rPr lang="cs-CZ" dirty="0"/>
              <a:t>)</a:t>
            </a:r>
            <a:endParaRPr lang="cs-CZ" dirty="0">
              <a:solidFill>
                <a:srgbClr val="005AB4"/>
              </a:solidFill>
            </a:endParaRPr>
          </a:p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 err="1">
                <a:solidFill>
                  <a:srgbClr val="009696"/>
                </a:solidFill>
                <a:highlight>
                  <a:srgbClr val="FFFFFF"/>
                </a:highlight>
              </a:rPr>
              <a:t>parent</a:t>
            </a:r>
            <a:r>
              <a:rPr lang="cs-CZ" dirty="0">
                <a:solidFill>
                  <a:srgbClr val="009696"/>
                </a:solidFill>
                <a:highlight>
                  <a:srgbClr val="FFFFFF"/>
                </a:highlight>
              </a:rPr>
              <a:t>::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  <a:endParaRPr lang="cs-CZ" dirty="0"/>
          </a:p>
          <a:p>
            <a:pPr lvl="1"/>
            <a:r>
              <a:rPr lang="cs-CZ" dirty="0"/>
              <a:t>totéž jako 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endParaRPr lang="cs-CZ" dirty="0"/>
          </a:p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>
                <a:solidFill>
                  <a:srgbClr val="F08246"/>
                </a:solidFill>
                <a:highlight>
                  <a:srgbClr val="FFFFFF"/>
                </a:highlight>
              </a:rPr>
              <a:t>@type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</a:p>
          <a:p>
            <a:pPr lvl="1"/>
            <a:r>
              <a:rPr lang="cs-CZ" dirty="0"/>
              <a:t>oddíl (element </a:t>
            </a:r>
            <a:r>
              <a:rPr lang="cs-CZ" dirty="0">
                <a:solidFill>
                  <a:srgbClr val="005AB4"/>
                </a:solidFill>
              </a:rPr>
              <a:t>&lt;div&gt;</a:t>
            </a:r>
            <a:r>
              <a:rPr lang="cs-CZ" dirty="0"/>
              <a:t>), který má definován atribut </a:t>
            </a:r>
            <a:r>
              <a:rPr lang="cs-CZ" dirty="0">
                <a:solidFill>
                  <a:srgbClr val="F08246"/>
                </a:solidFill>
              </a:rPr>
              <a:t>@type</a:t>
            </a:r>
          </a:p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>
                <a:solidFill>
                  <a:srgbClr val="F08246"/>
                </a:solidFill>
                <a:highlight>
                  <a:srgbClr val="FFFFFF"/>
                </a:highlight>
              </a:rPr>
              <a:t>@type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323296"/>
                </a:solidFill>
                <a:highlight>
                  <a:srgbClr val="FFFFFF"/>
                </a:highlight>
              </a:rPr>
              <a:t>'</a:t>
            </a:r>
            <a:r>
              <a:rPr lang="cs-CZ" dirty="0" err="1">
                <a:solidFill>
                  <a:srgbClr val="323296"/>
                </a:solidFill>
                <a:highlight>
                  <a:srgbClr val="FFFFFF"/>
                </a:highlight>
              </a:rPr>
              <a:t>editorial</a:t>
            </a:r>
            <a:r>
              <a:rPr lang="cs-CZ" dirty="0">
                <a:solidFill>
                  <a:srgbClr val="323296"/>
                </a:solidFill>
                <a:highlight>
                  <a:srgbClr val="FFFFFF"/>
                </a:highlight>
              </a:rPr>
              <a:t>'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</a:p>
          <a:p>
            <a:pPr lvl="1"/>
            <a:r>
              <a:rPr lang="cs-CZ" dirty="0"/>
              <a:t>oddíl (element </a:t>
            </a:r>
            <a:r>
              <a:rPr lang="cs-CZ" dirty="0">
                <a:solidFill>
                  <a:srgbClr val="005AB4"/>
                </a:solidFill>
              </a:rPr>
              <a:t>&lt;div&gt;</a:t>
            </a:r>
            <a:r>
              <a:rPr lang="cs-CZ" dirty="0"/>
              <a:t>), jehož atribut </a:t>
            </a:r>
            <a:r>
              <a:rPr lang="cs-CZ" dirty="0">
                <a:solidFill>
                  <a:srgbClr val="F08246"/>
                </a:solidFill>
              </a:rPr>
              <a:t>@type</a:t>
            </a:r>
            <a:r>
              <a:rPr lang="cs-CZ" dirty="0"/>
              <a:t> má hodnotu „</a:t>
            </a:r>
            <a:r>
              <a:rPr lang="cs-CZ" dirty="0" err="1"/>
              <a:t>editorial</a:t>
            </a:r>
            <a:r>
              <a:rPr lang="cs-CZ" dirty="0"/>
              <a:t>“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48F47F-3266-45DE-8A42-507F42DD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325FE0-018C-4295-AF2B-8778782B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682F3C-0FA2-4735-BD1D-569C3E3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676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604E32-7AC2-48E9-9290-C1CF0648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dotazy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D3C495-7EF8-4AA4-8CCB-54CACC82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>
                <a:solidFill>
                  <a:srgbClr val="323296"/>
                </a:solidFill>
                <a:highlight>
                  <a:srgbClr val="FFFFFF"/>
                </a:highlight>
              </a:rPr>
              <a:t>1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  <a:endParaRPr lang="cs-CZ" dirty="0"/>
          </a:p>
          <a:p>
            <a:pPr lvl="1"/>
            <a:r>
              <a:rPr lang="cs-CZ" dirty="0"/>
              <a:t>první odstavec (element </a:t>
            </a:r>
            <a:r>
              <a:rPr lang="cs-CZ" dirty="0">
                <a:solidFill>
                  <a:srgbClr val="005AB4"/>
                </a:solidFill>
              </a:rPr>
              <a:t>&lt;p&gt;</a:t>
            </a:r>
            <a:r>
              <a:rPr lang="cs-CZ" dirty="0"/>
              <a:t>) v rámci sekvence (např. podřízených elementů rodičovského prvku)</a:t>
            </a:r>
          </a:p>
          <a:p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>
                <a:solidFill>
                  <a:srgbClr val="004000"/>
                </a:solidFill>
                <a:highlight>
                  <a:srgbClr val="FFFFFF"/>
                </a:highlight>
              </a:rPr>
              <a:t>last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()]</a:t>
            </a:r>
            <a:endParaRPr lang="cs-CZ" dirty="0"/>
          </a:p>
          <a:p>
            <a:pPr lvl="1"/>
            <a:r>
              <a:rPr lang="cs-CZ" dirty="0"/>
              <a:t>poslední odstavec (element </a:t>
            </a:r>
            <a:r>
              <a:rPr lang="cs-CZ" dirty="0">
                <a:solidFill>
                  <a:srgbClr val="005AB4"/>
                </a:solidFill>
              </a:rPr>
              <a:t>&lt;p&gt;</a:t>
            </a:r>
            <a:r>
              <a:rPr lang="cs-CZ" dirty="0"/>
              <a:t>) v rámci sekvence (např. podřízených elementů rodičovského prvku)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9A6CEB-B476-4F4A-8B34-47312567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973839-D688-483A-83F4-C7EA963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F6A2B8-293E-432E-8A1D-5AA74132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966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77F35-7754-4DA9-90F6-09B3F8C4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Užitečné dotazy III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EAA1F5-6FC3-47D2-AB41-D6640197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rgbClr val="004000"/>
                </a:solidFill>
                <a:highlight>
                  <a:srgbClr val="FFFFFF"/>
                </a:highlight>
              </a:rPr>
              <a:t>count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//*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cs-CZ" dirty="0"/>
          </a:p>
          <a:p>
            <a:pPr lvl="1"/>
            <a:r>
              <a:rPr lang="cs-CZ" dirty="0"/>
              <a:t>počet elementů v celém dokumentu</a:t>
            </a:r>
          </a:p>
          <a:p>
            <a:r>
              <a:rPr lang="en-US" dirty="0">
                <a:solidFill>
                  <a:srgbClr val="004000"/>
                </a:solidFill>
                <a:highlight>
                  <a:srgbClr val="FFFFFF"/>
                </a:highlight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en-US" dirty="0" err="1">
                <a:solidFill>
                  <a:srgbClr val="0000E6"/>
                </a:solidFill>
                <a:highlight>
                  <a:srgbClr val="FFFFFF"/>
                </a:highlight>
              </a:rPr>
              <a:t>tei:body</a:t>
            </a:r>
            <a:r>
              <a:rPr lang="en-US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en-US" dirty="0" err="1">
                <a:solidFill>
                  <a:srgbClr val="0000E6"/>
                </a:solidFill>
                <a:highlight>
                  <a:srgbClr val="FFFFFF"/>
                </a:highlight>
              </a:rPr>
              <a:t>tei:p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cs-CZ" dirty="0"/>
          </a:p>
          <a:p>
            <a:pPr lvl="1"/>
            <a:r>
              <a:rPr lang="cs-CZ" dirty="0"/>
              <a:t>počet odstavců v těle dokumentu</a:t>
            </a:r>
          </a:p>
          <a:p>
            <a:r>
              <a:rPr lang="cs-CZ" dirty="0" err="1">
                <a:solidFill>
                  <a:srgbClr val="004000"/>
                </a:solidFill>
                <a:highlight>
                  <a:srgbClr val="FFFFFF"/>
                </a:highlight>
              </a:rPr>
              <a:t>count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tei:fileDesc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tei:respStmt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4000"/>
                </a:solidFill>
                <a:highlight>
                  <a:srgbClr val="FFFFFF"/>
                </a:highlight>
              </a:rPr>
              <a:t>count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cs-CZ" dirty="0" err="1">
                <a:solidFill>
                  <a:srgbClr val="004000"/>
                </a:solidFill>
                <a:highlight>
                  <a:srgbClr val="FFFFFF"/>
                </a:highlight>
              </a:rPr>
              <a:t>distinct-values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tei:fileDesc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tei:respStmt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))</a:t>
            </a:r>
            <a:endParaRPr lang="cs-CZ" dirty="0"/>
          </a:p>
          <a:p>
            <a:pPr lvl="1"/>
            <a:r>
              <a:rPr lang="cs-CZ" dirty="0"/>
              <a:t>zda jsou jména editorů jedinečná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E1278C-25A3-4D33-94FC-A45E348D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36C1D8-35F0-4131-A125-AA6DEFE4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58EF42-9120-468B-971B-88D890B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377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9FB79E-DE12-40E1-8821-B27163A7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na další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5E8F76-E380-4DA5-8939-04505A8B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češtině</a:t>
            </a:r>
          </a:p>
          <a:p>
            <a:pPr lvl="1"/>
            <a:r>
              <a:rPr lang="cs-CZ" dirty="0">
                <a:hlinkClick r:id="rId2"/>
              </a:rPr>
              <a:t>http://vyuka.ookami.cz/materialy/web/xml/xpath2.xml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https://www.kosek.cz/xml/xslt/vyrazy.html</a:t>
            </a:r>
            <a:endParaRPr lang="cs-CZ" dirty="0"/>
          </a:p>
          <a:p>
            <a:r>
              <a:rPr lang="cs-CZ" dirty="0"/>
              <a:t>zaměřeno na </a:t>
            </a:r>
            <a:r>
              <a:rPr lang="cs-CZ" dirty="0" err="1"/>
              <a:t>digital</a:t>
            </a:r>
            <a:r>
              <a:rPr lang="cs-CZ" dirty="0"/>
              <a:t> </a:t>
            </a:r>
            <a:r>
              <a:rPr lang="cs-CZ" dirty="0" err="1"/>
              <a:t>humanities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http://dh.obdurodon.org/introduction-xpath.xhtml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http://dh.obdurodon.org/functions.xhtml</a:t>
            </a:r>
            <a:endParaRPr lang="cs-CZ" dirty="0"/>
          </a:p>
          <a:p>
            <a:r>
              <a:rPr lang="cs-CZ" dirty="0"/>
              <a:t>přehled funkcí</a:t>
            </a:r>
          </a:p>
          <a:p>
            <a:pPr lvl="1"/>
            <a:r>
              <a:rPr lang="cs-CZ" dirty="0">
                <a:hlinkClick r:id="rId6"/>
              </a:rPr>
              <a:t>http://www.xsltfunctions.com/xsl/</a:t>
            </a:r>
            <a:endParaRPr lang="cs-CZ" dirty="0"/>
          </a:p>
          <a:p>
            <a:pPr lvl="1"/>
            <a:r>
              <a:rPr lang="cs-CZ" dirty="0">
                <a:hlinkClick r:id="rId7"/>
              </a:rPr>
              <a:t>http://www.xqueryfunctions.com/xq/</a:t>
            </a:r>
            <a:endParaRPr lang="cs-CZ" dirty="0"/>
          </a:p>
          <a:p>
            <a:pPr lvl="1"/>
            <a:r>
              <a:rPr lang="cs-CZ" dirty="0">
                <a:hlinkClick r:id="rId8"/>
              </a:rPr>
              <a:t>https://docs.marklogic.com/guide/xquery/xpath</a:t>
            </a:r>
            <a:endParaRPr lang="cs-CZ" dirty="0"/>
          </a:p>
          <a:p>
            <a:pPr lvl="1"/>
            <a:r>
              <a:rPr lang="cs-CZ" dirty="0">
                <a:hlinkClick r:id="rId9"/>
              </a:rPr>
              <a:t>http://www.zvon.org/comp/r/ref-XPath_2.html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548423-F04C-43DC-9FF3-0AEBF999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527FF4-C760-4473-B388-96D67A1A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FC3C22-EEDF-4737-802F-E731FDDC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34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9A581-230B-405E-8726-9D25479C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45A79-4632-4391-AF5B-65F45A345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  <a:p>
            <a:r>
              <a:rPr lang="cs-CZ" dirty="0"/>
              <a:t>Základy</a:t>
            </a:r>
          </a:p>
          <a:p>
            <a:r>
              <a:rPr lang="cs-CZ" dirty="0" err="1"/>
              <a:t>XPath</a:t>
            </a:r>
            <a:r>
              <a:rPr lang="cs-CZ" dirty="0"/>
              <a:t> a oXygen XML Editor</a:t>
            </a:r>
          </a:p>
          <a:p>
            <a:r>
              <a:rPr lang="cs-CZ" dirty="0"/>
              <a:t>Identifikace uzlů</a:t>
            </a:r>
          </a:p>
          <a:p>
            <a:r>
              <a:rPr lang="cs-CZ" dirty="0"/>
              <a:t>Osy v dokumentu</a:t>
            </a:r>
          </a:p>
          <a:p>
            <a:r>
              <a:rPr lang="cs-CZ" dirty="0"/>
              <a:t>Posloupnost elementů</a:t>
            </a:r>
          </a:p>
          <a:p>
            <a:r>
              <a:rPr lang="cs-CZ" dirty="0"/>
              <a:t>Podmínky</a:t>
            </a:r>
          </a:p>
          <a:p>
            <a:r>
              <a:rPr lang="cs-CZ" dirty="0"/>
              <a:t>Vybrané funkce, uzly</a:t>
            </a:r>
          </a:p>
          <a:p>
            <a:r>
              <a:rPr lang="cs-CZ" dirty="0"/>
              <a:t>Vybrané funkce, textový řetězec</a:t>
            </a:r>
          </a:p>
          <a:p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339CE53-56C1-4B16-9B81-5FF9D218C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Vybrané funkce, čísla</a:t>
            </a:r>
          </a:p>
          <a:p>
            <a:r>
              <a:rPr lang="cs-CZ" dirty="0"/>
              <a:t>Užitečné dotazy</a:t>
            </a:r>
          </a:p>
          <a:p>
            <a:r>
              <a:rPr lang="cs-CZ" dirty="0"/>
              <a:t>Odkazy na další zdroje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E93371F-39B6-4B73-A9C0-1087CED3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DA6CBB-6A02-4DC3-9CBD-7691F845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8A1850F-415D-45DD-AE0E-93BD1EDE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96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C5D81504-6BAD-4EC3-A247-577DB6FF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na další zdroje II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DB120D53-87E9-4ECF-BE73-87C748A4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rychlý přehled</a:t>
            </a:r>
          </a:p>
          <a:p>
            <a:pPr lvl="1"/>
            <a:r>
              <a:rPr lang="cs-CZ" dirty="0">
                <a:hlinkClick r:id="rId2"/>
              </a:rPr>
              <a:t>http://scraping.pro/res/xpath-cheat/XPath-2.pdf</a:t>
            </a:r>
            <a:endParaRPr lang="cs-CZ" dirty="0"/>
          </a:p>
          <a:p>
            <a:r>
              <a:rPr lang="cs-CZ" dirty="0"/>
              <a:t>návody</a:t>
            </a:r>
          </a:p>
          <a:p>
            <a:pPr lvl="1"/>
            <a:r>
              <a:rPr lang="cs-CZ" dirty="0">
                <a:hlinkClick r:id="rId3"/>
              </a:rPr>
              <a:t>https://github.com/DARIAH-ERIC/lexicalresources/tree/master/Events/LexMC2018/Resources</a:t>
            </a:r>
            <a:r>
              <a:rPr lang="cs-CZ">
                <a:hlinkClick r:id="rId3"/>
              </a:rPr>
              <a:t>/XPATH</a:t>
            </a:r>
            <a:endParaRPr lang="cs-CZ" dirty="0"/>
          </a:p>
          <a:p>
            <a:pPr lvl="1"/>
            <a:r>
              <a:rPr lang="cs-CZ" dirty="0"/>
              <a:t>zaměřeno na slovníky a oXygen XML Editor</a:t>
            </a:r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5901F62-9B3E-4FFE-8878-7733CCC7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695A15-0EE2-4E81-AFFC-FF500128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67A202-E3BF-4E16-BBE8-EAB2B8A8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484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8ADA2-C28D-4FAE-85F1-82F9517A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5CA9B6A-07A4-4BAB-ADF0-2284E0E0D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8" y="1541120"/>
            <a:ext cx="4983250" cy="4763987"/>
          </a:xfr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8D8B13C-0F24-4980-B350-5F1758102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dotazovací jazyk</a:t>
            </a:r>
          </a:p>
          <a:p>
            <a:pPr lvl="1"/>
            <a:r>
              <a:rPr lang="cs-CZ" dirty="0"/>
              <a:t>umožňuje identifikovat elementy, atributy (na základě pozice, hodnoty ap.)</a:t>
            </a:r>
          </a:p>
          <a:p>
            <a:r>
              <a:rPr lang="cs-CZ" dirty="0"/>
              <a:t>XSLT</a:t>
            </a:r>
          </a:p>
          <a:p>
            <a:pPr lvl="1"/>
            <a:r>
              <a:rPr lang="cs-CZ" dirty="0"/>
              <a:t>slouží k transformaci XML na jiné formáty (HTML, XML, 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r>
              <a:rPr lang="cs-CZ" dirty="0" err="1"/>
              <a:t>XQuery</a:t>
            </a:r>
            <a:endParaRPr lang="cs-CZ" dirty="0"/>
          </a:p>
          <a:p>
            <a:pPr lvl="1"/>
            <a:r>
              <a:rPr lang="cs-CZ" dirty="0"/>
              <a:t>programovací jazyk</a:t>
            </a:r>
          </a:p>
          <a:p>
            <a:pPr lvl="1"/>
            <a:r>
              <a:rPr lang="cs-CZ" dirty="0"/>
              <a:t>dotazování a transformace XML dokumentů</a:t>
            </a:r>
          </a:p>
          <a:p>
            <a:pPr marL="0" indent="0">
              <a:buNone/>
            </a:pPr>
            <a:r>
              <a:rPr lang="cs-CZ" sz="1900" dirty="0">
                <a:hlinkClick r:id="rId3"/>
              </a:rPr>
              <a:t>https://www.javatpoint.com/xml-related-technologies</a:t>
            </a:r>
            <a:endParaRPr lang="cs-CZ" sz="19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043157-557C-4A39-A3D7-88880A6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966E1A-95F1-4C91-AF4D-447F55D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0B5DE3-A194-4323-B6BC-FC82017E29DA}"/>
              </a:ext>
            </a:extLst>
          </p:cNvPr>
          <p:cNvSpPr/>
          <p:nvPr/>
        </p:nvSpPr>
        <p:spPr>
          <a:xfrm>
            <a:off x="360000" y="5783786"/>
            <a:ext cx="5478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Autor: </a:t>
            </a:r>
            <a:r>
              <a:rPr lang="cs-CZ" sz="1200" dirty="0" err="1">
                <a:hlinkClick r:id="rId4" tooltip="User:Sae1962"/>
              </a:rPr>
              <a:t>Sae1962</a:t>
            </a:r>
            <a:endParaRPr lang="cs-CZ" sz="1200" dirty="0"/>
          </a:p>
          <a:p>
            <a:r>
              <a:rPr lang="cs-CZ" sz="1200" dirty="0"/>
              <a:t>Licence: </a:t>
            </a:r>
            <a:r>
              <a:rPr lang="cs-CZ" sz="1200" dirty="0" err="1"/>
              <a:t>CC</a:t>
            </a:r>
            <a:r>
              <a:rPr lang="cs-CZ" sz="1200" dirty="0"/>
              <a:t> BY-SA</a:t>
            </a:r>
          </a:p>
          <a:p>
            <a:r>
              <a:rPr lang="cs-CZ" sz="1200" dirty="0"/>
              <a:t>Zdroj: </a:t>
            </a:r>
            <a:r>
              <a:rPr lang="cs-CZ" sz="1200" dirty="0">
                <a:hlinkClick r:id="rId5"/>
              </a:rPr>
              <a:t>https://commons.wikimedia.org/wiki/File:XML_languages.svg</a:t>
            </a:r>
            <a:r>
              <a:rPr lang="cs-CZ" sz="1200" dirty="0"/>
              <a:t> 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C55A452-AAF1-4227-B0F0-A4C9BB0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060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0012FBA0-A52D-4258-B98C-363E407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B365E432-4308-4607-A54A-BEF8D6C3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používá se pro výběr (identifikaci) uzlů v dokumentu XML</a:t>
            </a:r>
          </a:p>
          <a:p>
            <a:pPr lvl="1"/>
            <a:r>
              <a:rPr lang="cs-CZ" dirty="0"/>
              <a:t>v XSLT, </a:t>
            </a:r>
            <a:r>
              <a:rPr lang="cs-CZ" dirty="0" err="1"/>
              <a:t>XQuery</a:t>
            </a:r>
            <a:r>
              <a:rPr lang="cs-CZ" dirty="0"/>
              <a:t>, XML databázích (který uzel se má vybrat a zpracovat)</a:t>
            </a:r>
          </a:p>
          <a:p>
            <a:pPr lvl="1"/>
            <a:r>
              <a:rPr lang="cs-CZ" dirty="0"/>
              <a:t>v </a:t>
            </a:r>
            <a:r>
              <a:rPr lang="cs-CZ" dirty="0" err="1"/>
              <a:t>XPointer</a:t>
            </a:r>
            <a:r>
              <a:rPr lang="cs-CZ" dirty="0"/>
              <a:t> (odkaz na konkrétní místo/místa v dokumentu XML)</a:t>
            </a:r>
          </a:p>
          <a:p>
            <a:r>
              <a:rPr lang="cs-CZ" dirty="0"/>
              <a:t>uzly v XML</a:t>
            </a:r>
          </a:p>
          <a:p>
            <a:pPr lvl="1"/>
            <a:r>
              <a:rPr lang="cs-CZ" dirty="0"/>
              <a:t>cokoli, co lze ve strukturovaném dokumentu identifikovat</a:t>
            </a:r>
          </a:p>
          <a:p>
            <a:pPr lvl="2"/>
            <a:r>
              <a:rPr lang="cs-CZ" dirty="0"/>
              <a:t>např. elementy, atributy, hodnoty atributů, text, XML komentář ap.</a:t>
            </a:r>
          </a:p>
          <a:p>
            <a:r>
              <a:rPr lang="cs-CZ" dirty="0"/>
              <a:t>obsahuje také funkce</a:t>
            </a:r>
          </a:p>
          <a:p>
            <a:pPr lvl="1"/>
            <a:r>
              <a:rPr lang="cs-CZ" dirty="0"/>
              <a:t>pro práci s uzly</a:t>
            </a:r>
          </a:p>
          <a:p>
            <a:pPr lvl="2"/>
            <a:r>
              <a:rPr lang="cs-CZ" dirty="0"/>
              <a:t>např. počet, součet, jedinečné hodnoty (i textové), náhrada textu ap.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8E0A785-D1B6-44F5-B695-FCE1E754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07DC154-AAF5-4C84-A48D-725A39AF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CE2C02-2EB7-4282-A304-74E6A3E6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32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176A60-F9BE-454B-8EA6-EF59CD0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F66531-A246-49F6-BBB6-F5522126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jmenný prostor</a:t>
            </a:r>
          </a:p>
          <a:p>
            <a:pPr lvl="1"/>
            <a:r>
              <a:rPr lang="cs-CZ" dirty="0"/>
              <a:t>pokud se element nebo atribut nachází ve jmenném prostoru, je potřeba jej </a:t>
            </a:r>
          </a:p>
          <a:p>
            <a:pPr lvl="2"/>
            <a:r>
              <a:rPr lang="cs-CZ" dirty="0"/>
              <a:t>definovat, např. @</a:t>
            </a:r>
            <a:r>
              <a:rPr lang="cs-CZ" dirty="0" err="1"/>
              <a:t>xmlns:tei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</a:t>
            </a:r>
          </a:p>
          <a:p>
            <a:pPr lvl="2"/>
            <a:r>
              <a:rPr lang="cs-CZ" dirty="0"/>
              <a:t>použít při identifikaci, např. </a:t>
            </a:r>
            <a:r>
              <a:rPr lang="cs-CZ" dirty="0" err="1"/>
              <a:t>tei:docTitle</a:t>
            </a:r>
            <a:r>
              <a:rPr lang="cs-CZ" dirty="0"/>
              <a:t>, @</a:t>
            </a:r>
            <a:r>
              <a:rPr lang="cs-CZ" dirty="0" err="1"/>
              <a:t>xml:lang</a:t>
            </a:r>
            <a:endParaRPr lang="cs-CZ" dirty="0"/>
          </a:p>
          <a:p>
            <a:pPr lvl="1"/>
            <a:r>
              <a:rPr lang="cs-CZ" dirty="0"/>
              <a:t>atributy často nepatří do žádného jmenného prostoru (není-li určeno jinak)</a:t>
            </a:r>
          </a:p>
          <a:p>
            <a:pPr lvl="2"/>
            <a:r>
              <a:rPr lang="cs-CZ" dirty="0"/>
              <a:t>identifikace atributů z XML TEI: @n, @type, @</a:t>
            </a:r>
            <a:r>
              <a:rPr lang="cs-CZ" dirty="0" err="1"/>
              <a:t>when</a:t>
            </a:r>
            <a:endParaRPr lang="cs-CZ" dirty="0"/>
          </a:p>
          <a:p>
            <a:r>
              <a:rPr lang="cs-CZ" dirty="0"/>
              <a:t>verze</a:t>
            </a:r>
          </a:p>
          <a:p>
            <a:pPr lvl="1"/>
            <a:r>
              <a:rPr lang="cs-CZ" dirty="0" err="1"/>
              <a:t>XPath</a:t>
            </a:r>
            <a:r>
              <a:rPr lang="cs-CZ" dirty="0"/>
              <a:t> 1.0, </a:t>
            </a:r>
            <a:r>
              <a:rPr lang="cs-CZ" dirty="0" err="1"/>
              <a:t>XPath</a:t>
            </a:r>
            <a:r>
              <a:rPr lang="cs-CZ" dirty="0"/>
              <a:t> 2.0, </a:t>
            </a:r>
            <a:r>
              <a:rPr lang="cs-CZ" dirty="0" err="1"/>
              <a:t>XPath</a:t>
            </a:r>
            <a:r>
              <a:rPr lang="cs-CZ" dirty="0"/>
              <a:t> 3.0, </a:t>
            </a:r>
            <a:r>
              <a:rPr lang="cs-CZ" dirty="0" err="1"/>
              <a:t>XPath</a:t>
            </a:r>
            <a:r>
              <a:rPr lang="cs-CZ" dirty="0"/>
              <a:t> 3.1</a:t>
            </a:r>
          </a:p>
          <a:p>
            <a:pPr lvl="2"/>
            <a:r>
              <a:rPr lang="cs-CZ" dirty="0" err="1"/>
              <a:t>XPath</a:t>
            </a:r>
            <a:r>
              <a:rPr lang="cs-CZ" dirty="0"/>
              <a:t> 2.0 obsahuje řadu nových, užitečných funkcí</a:t>
            </a:r>
          </a:p>
          <a:p>
            <a:pPr lvl="2"/>
            <a:r>
              <a:rPr lang="cs-CZ" dirty="0" err="1"/>
              <a:t>XPath</a:t>
            </a:r>
            <a:r>
              <a:rPr lang="cs-CZ" dirty="0"/>
              <a:t> 2.0 se používá s XSLT 2.0, </a:t>
            </a:r>
            <a:r>
              <a:rPr lang="cs-CZ" dirty="0" err="1"/>
              <a:t>XPath</a:t>
            </a:r>
            <a:r>
              <a:rPr lang="cs-CZ" dirty="0"/>
              <a:t> 3.0 a 3.1 s XSLT 3.0 a </a:t>
            </a:r>
            <a:r>
              <a:rPr lang="cs-CZ" dirty="0" err="1"/>
              <a:t>XQuery</a:t>
            </a:r>
            <a:r>
              <a:rPr lang="cs-CZ" dirty="0"/>
              <a:t> 3.0</a:t>
            </a:r>
          </a:p>
          <a:p>
            <a:pPr lvl="2"/>
            <a:endParaRPr lang="cs-CZ" dirty="0"/>
          </a:p>
          <a:p>
            <a:pPr lvl="2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EF5FD-6A60-43E5-97D4-19D75F8D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D394A0-D82D-4657-A792-4CB4E774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143562-8AEF-4FDA-B885-1727413B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90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EAD3F-961C-4041-8E24-E23ECA52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r>
              <a:rPr lang="cs-CZ" dirty="0"/>
              <a:t> a oXygen XML Editor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5EC87A-7B56-4575-ABDE-B63B84AC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0492"/>
            <a:ext cx="11520000" cy="4788000"/>
          </a:xfrm>
        </p:spPr>
        <p:txBody>
          <a:bodyPr/>
          <a:lstStyle/>
          <a:p>
            <a:r>
              <a:rPr lang="cs-CZ" dirty="0"/>
              <a:t>okno </a:t>
            </a:r>
            <a:r>
              <a:rPr lang="cs-CZ" dirty="0" err="1"/>
              <a:t>XPath</a:t>
            </a:r>
            <a:r>
              <a:rPr lang="cs-CZ" dirty="0"/>
              <a:t>/</a:t>
            </a:r>
            <a:r>
              <a:rPr lang="cs-CZ" dirty="0" err="1"/>
              <a:t>XQuery</a:t>
            </a:r>
            <a:r>
              <a:rPr lang="cs-CZ" dirty="0"/>
              <a:t> </a:t>
            </a:r>
            <a:r>
              <a:rPr lang="cs-CZ" dirty="0" err="1"/>
              <a:t>Builder</a:t>
            </a:r>
            <a:endParaRPr lang="cs-CZ" dirty="0"/>
          </a:p>
          <a:p>
            <a:r>
              <a:rPr lang="cs-CZ" dirty="0"/>
              <a:t>nastavení sub </a:t>
            </a:r>
            <a:r>
              <a:rPr lang="cs-CZ" dirty="0" err="1"/>
              <a:t>Options</a:t>
            </a:r>
            <a:r>
              <a:rPr lang="cs-CZ" dirty="0"/>
              <a:t> &gt; </a:t>
            </a:r>
            <a:r>
              <a:rPr lang="cs-CZ" dirty="0" err="1"/>
              <a:t>Preferences</a:t>
            </a:r>
            <a:r>
              <a:rPr lang="cs-CZ" dirty="0"/>
              <a:t> &gt; XML &gt; XSLT-</a:t>
            </a:r>
            <a:r>
              <a:rPr lang="cs-CZ" dirty="0" err="1"/>
              <a:t>XQuery</a:t>
            </a:r>
            <a:r>
              <a:rPr lang="cs-CZ" dirty="0"/>
              <a:t> &gt;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umožňuje identifikovat uzel i bez uvedení jmenného prostoru (</a:t>
            </a:r>
            <a:r>
              <a:rPr lang="cs-CZ" dirty="0">
                <a:sym typeface="Wingdings" panose="05000000000000000000" pitchFamily="2" charset="2"/>
              </a:rPr>
              <a:t>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platí pouze pro dotazy </a:t>
            </a:r>
            <a:r>
              <a:rPr lang="cs-CZ" dirty="0" err="1"/>
              <a:t>XPath</a:t>
            </a:r>
            <a:r>
              <a:rPr lang="cs-CZ" dirty="0"/>
              <a:t> 2.0</a:t>
            </a:r>
          </a:p>
          <a:p>
            <a:pPr lvl="1"/>
            <a:r>
              <a:rPr lang="cs-CZ" dirty="0"/>
              <a:t>volba: </a:t>
            </a:r>
            <a:r>
              <a:rPr lang="en-US" dirty="0"/>
              <a:t>Use the default namespace from the root element (default selection)</a:t>
            </a:r>
            <a:endParaRPr lang="cs-CZ" dirty="0"/>
          </a:p>
          <a:p>
            <a:r>
              <a:rPr lang="cs-CZ" dirty="0"/>
              <a:t>umožňuje definovat prefixy pro jmenné prostory</a:t>
            </a:r>
          </a:p>
          <a:p>
            <a:pPr lvl="1"/>
            <a:r>
              <a:rPr lang="cs-CZ" dirty="0" err="1"/>
              <a:t>Options</a:t>
            </a:r>
            <a:r>
              <a:rPr lang="cs-CZ" dirty="0"/>
              <a:t> &gt; </a:t>
            </a:r>
            <a:r>
              <a:rPr lang="cs-CZ" dirty="0" err="1"/>
              <a:t>Preferences</a:t>
            </a:r>
            <a:r>
              <a:rPr lang="cs-CZ" dirty="0"/>
              <a:t> &gt; XML &gt; XSLT-</a:t>
            </a:r>
            <a:r>
              <a:rPr lang="cs-CZ" dirty="0" err="1"/>
              <a:t>XQuery</a:t>
            </a:r>
            <a:r>
              <a:rPr lang="cs-CZ" dirty="0"/>
              <a:t> &gt;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umožňuje zjistit cestu </a:t>
            </a:r>
            <a:r>
              <a:rPr lang="cs-CZ" dirty="0" err="1"/>
              <a:t>XPath</a:t>
            </a:r>
            <a:r>
              <a:rPr lang="cs-CZ" dirty="0"/>
              <a:t> k elementu nebo elementu</a:t>
            </a:r>
          </a:p>
          <a:p>
            <a:pPr lvl="1"/>
            <a:r>
              <a:rPr lang="cs-CZ" dirty="0"/>
              <a:t>absolutní (/</a:t>
            </a:r>
            <a:r>
              <a:rPr lang="cs-CZ" dirty="0" err="1"/>
              <a:t>tei:TEI</a:t>
            </a:r>
            <a:r>
              <a:rPr lang="cs-CZ" dirty="0"/>
              <a:t>/</a:t>
            </a:r>
            <a:r>
              <a:rPr lang="cs-CZ" dirty="0" err="1"/>
              <a:t>tei:text</a:t>
            </a:r>
            <a:r>
              <a:rPr lang="cs-CZ" dirty="0"/>
              <a:t>[1]/</a:t>
            </a:r>
            <a:r>
              <a:rPr lang="cs-CZ" dirty="0" err="1"/>
              <a:t>tei:body</a:t>
            </a:r>
            <a:r>
              <a:rPr lang="cs-CZ" dirty="0"/>
              <a:t>[1]/</a:t>
            </a:r>
            <a:r>
              <a:rPr lang="cs-CZ" dirty="0" err="1"/>
              <a:t>tei:div</a:t>
            </a:r>
            <a:r>
              <a:rPr lang="cs-CZ" dirty="0"/>
              <a:t>[2]/</a:t>
            </a:r>
            <a:r>
              <a:rPr lang="cs-CZ" dirty="0" err="1"/>
              <a:t>tei:p</a:t>
            </a:r>
            <a:r>
              <a:rPr lang="cs-CZ" dirty="0"/>
              <a:t>[5]/</a:t>
            </a:r>
            <a:r>
              <a:rPr lang="cs-CZ" dirty="0" err="1"/>
              <a:t>tei:note</a:t>
            </a:r>
            <a:r>
              <a:rPr lang="cs-CZ" dirty="0"/>
              <a:t>[3])</a:t>
            </a:r>
          </a:p>
          <a:p>
            <a:pPr lvl="1"/>
            <a:r>
              <a:rPr lang="cs-CZ" dirty="0"/>
              <a:t>relativní (/</a:t>
            </a:r>
            <a:r>
              <a:rPr lang="cs-CZ" dirty="0" err="1"/>
              <a:t>tei:TEI</a:t>
            </a:r>
            <a:r>
              <a:rPr lang="cs-CZ" dirty="0"/>
              <a:t>/</a:t>
            </a:r>
            <a:r>
              <a:rPr lang="cs-CZ" dirty="0" err="1"/>
              <a:t>tei:text</a:t>
            </a:r>
            <a:r>
              <a:rPr lang="cs-CZ" dirty="0"/>
              <a:t>/</a:t>
            </a:r>
            <a:r>
              <a:rPr lang="cs-CZ" dirty="0" err="1"/>
              <a:t>tei:body</a:t>
            </a:r>
            <a:r>
              <a:rPr lang="cs-CZ" dirty="0"/>
              <a:t>/</a:t>
            </a:r>
            <a:r>
              <a:rPr lang="cs-CZ" dirty="0" err="1"/>
              <a:t>tei:div</a:t>
            </a:r>
            <a:r>
              <a:rPr lang="cs-CZ" dirty="0"/>
              <a:t>/</a:t>
            </a:r>
            <a:r>
              <a:rPr lang="cs-CZ" dirty="0" err="1"/>
              <a:t>tei:p</a:t>
            </a:r>
            <a:r>
              <a:rPr lang="cs-CZ" dirty="0"/>
              <a:t>/</a:t>
            </a:r>
            <a:r>
              <a:rPr lang="cs-CZ" dirty="0" err="1"/>
              <a:t>tei:note</a:t>
            </a:r>
            <a:r>
              <a:rPr lang="cs-CZ" dirty="0"/>
              <a:t>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BD4BEE-10BA-4FF9-8A22-201F3BA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0DE3A4-D926-4CB3-82E2-195E05BE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4E665-66FF-443F-B031-D183C204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47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C03EB-F182-4219-A1ED-4CA259EE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Identifikace uzlů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BB7D0B-3E11-4136-88AB-34D960B5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element</a:t>
            </a:r>
          </a:p>
          <a:p>
            <a:pPr lvl="1"/>
            <a:r>
              <a:rPr lang="cs-CZ" dirty="0"/>
              <a:t>jmenný prostor a název elementu</a:t>
            </a:r>
          </a:p>
          <a:p>
            <a:pPr lvl="2"/>
            <a:r>
              <a:rPr lang="cs-CZ" dirty="0" err="1"/>
              <a:t>tei:teiHeader</a:t>
            </a:r>
            <a:endParaRPr lang="cs-CZ" dirty="0"/>
          </a:p>
          <a:p>
            <a:pPr lvl="1"/>
            <a:r>
              <a:rPr lang="cs-CZ" dirty="0"/>
              <a:t>* = libovolný element</a:t>
            </a:r>
          </a:p>
          <a:p>
            <a:pPr lvl="2"/>
            <a:r>
              <a:rPr lang="cs-CZ" dirty="0" err="1"/>
              <a:t>tei</a:t>
            </a:r>
            <a:r>
              <a:rPr lang="cs-CZ" dirty="0"/>
              <a:t>:* (= element pouze z jmenného prostoru s prefixem </a:t>
            </a:r>
            <a:r>
              <a:rPr lang="cs-CZ" dirty="0" err="1"/>
              <a:t>tei</a:t>
            </a:r>
            <a:r>
              <a:rPr lang="cs-CZ" dirty="0"/>
              <a:t>)</a:t>
            </a:r>
          </a:p>
          <a:p>
            <a:r>
              <a:rPr lang="cs-CZ" dirty="0"/>
              <a:t>atribut</a:t>
            </a:r>
          </a:p>
          <a:p>
            <a:pPr lvl="1"/>
            <a:r>
              <a:rPr lang="cs-CZ" dirty="0"/>
              <a:t>zavináč a název atributu</a:t>
            </a:r>
          </a:p>
          <a:p>
            <a:pPr lvl="2"/>
            <a:r>
              <a:rPr lang="cs-CZ" dirty="0"/>
              <a:t>@n, @</a:t>
            </a:r>
            <a:r>
              <a:rPr lang="cs-CZ" dirty="0" err="1"/>
              <a:t>when</a:t>
            </a:r>
            <a:r>
              <a:rPr lang="cs-CZ" dirty="0"/>
              <a:t>, @type</a:t>
            </a:r>
          </a:p>
          <a:p>
            <a:pPr lvl="2"/>
            <a:r>
              <a:rPr lang="cs-CZ" dirty="0"/>
              <a:t>@* = všechny atributy elementu</a:t>
            </a:r>
          </a:p>
          <a:p>
            <a:r>
              <a:rPr lang="cs-CZ" dirty="0"/>
              <a:t>text</a:t>
            </a:r>
          </a:p>
          <a:p>
            <a:pPr lvl="1"/>
            <a:r>
              <a:rPr lang="cs-CZ" dirty="0"/>
              <a:t>text()</a:t>
            </a:r>
          </a:p>
          <a:p>
            <a:pPr lvl="2"/>
            <a:r>
              <a:rPr lang="cs-CZ" dirty="0"/>
              <a:t>smíšený obsah (</a:t>
            </a:r>
            <a:r>
              <a:rPr lang="cs-CZ" dirty="0" err="1"/>
              <a:t>mixed-content</a:t>
            </a:r>
            <a:r>
              <a:rPr lang="cs-CZ" dirty="0"/>
              <a:t>) může mít více uzlů typu text()</a:t>
            </a:r>
          </a:p>
          <a:p>
            <a:r>
              <a:rPr lang="cs-CZ" dirty="0"/>
              <a:t>jakýkoli uzel</a:t>
            </a:r>
          </a:p>
          <a:p>
            <a:pPr lvl="1"/>
            <a:r>
              <a:rPr lang="cs-CZ" dirty="0"/>
              <a:t>node()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C626F9-EEB4-4315-9B6B-84ADDEA6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74926F-7720-40A0-8F9F-0F3E0161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17DDF0-FDE8-41BB-8AD9-8955C409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0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9CEFE-53C1-4F10-91D8-74BA7E5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Osy v dokumentu (vztahy mezi uzly)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04DCCE8A-78FD-47EE-9D22-AE2FFEC75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28945"/>
              </p:ext>
            </p:extLst>
          </p:nvPr>
        </p:nvGraphicFramePr>
        <p:xfrm>
          <a:off x="527276" y="1656000"/>
          <a:ext cx="11352724" cy="4693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11363">
                  <a:extLst>
                    <a:ext uri="{9D8B030D-6E8A-4147-A177-3AD203B41FA5}">
                      <a16:colId xmlns:a16="http://schemas.microsoft.com/office/drawing/2014/main" val="1779677595"/>
                    </a:ext>
                  </a:extLst>
                </a:gridCol>
                <a:gridCol w="2121699">
                  <a:extLst>
                    <a:ext uri="{9D8B030D-6E8A-4147-A177-3AD203B41FA5}">
                      <a16:colId xmlns:a16="http://schemas.microsoft.com/office/drawing/2014/main" val="1299906600"/>
                    </a:ext>
                  </a:extLst>
                </a:gridCol>
                <a:gridCol w="7019662">
                  <a:extLst>
                    <a:ext uri="{9D8B030D-6E8A-4147-A177-3AD203B41FA5}">
                      <a16:colId xmlns:a16="http://schemas.microsoft.com/office/drawing/2014/main" val="10178191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Osa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Alternativní zápis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Popis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02445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 err="1">
                          <a:effectLst/>
                        </a:rPr>
                        <a:t>ancestor</a:t>
                      </a:r>
                      <a:r>
                        <a:rPr lang="cs-CZ" sz="1600" u="none" strike="noStrike" dirty="0">
                          <a:effectLst/>
                        </a:rPr>
                        <a:t>::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 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rodič aktuálního uzlu a všichni jeho předci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38173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ancestor-or-self::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aktuální uzel nebo rodič a všichni jeho předci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81036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attribute::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@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atribut aktuálního uzlu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8316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child::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dítě (bezprostřední potomek)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92905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descendant::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potomci (děti, vnuci, pravnuci)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38320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descendant-or-self::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//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aktuální uzel a jeho potomci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92166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namespace::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jmenný prostor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18411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self::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.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aktuální uzel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30390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parent::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..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rodič aktuálního uzlu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62455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following::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uzly následující za aktuálním uzlem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41195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following-sibling::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následující uzly stejné úrovně jako aktuální uzel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23439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preceding::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uzly předcházející před aktuálním uzlem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06677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preceding-sibling::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  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effectLst/>
                        </a:rPr>
                        <a:t>předcházející uzly stejné úrovně jako aktuální uzel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7712638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38A391-4A00-4345-8DD2-F51F0EFC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0F6C45-2D2F-469B-A6E9-C4E02C1F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D05D08-33FD-4E73-AD1E-9726B184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907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B91AA4-A4B5-47AA-B488-65D5884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Posloupnost elementů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4909DB-2EAA-4B2B-815D-BB7A842F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/</a:t>
            </a:r>
          </a:p>
          <a:p>
            <a:pPr lvl="1"/>
            <a:r>
              <a:rPr lang="cs-CZ" dirty="0"/>
              <a:t>slouží k definici hierarchie</a:t>
            </a:r>
          </a:p>
          <a:p>
            <a:pPr lvl="1"/>
            <a:r>
              <a:rPr lang="cs-CZ" dirty="0"/>
              <a:t>/ na začátku dotazu = začátek dokumentu</a:t>
            </a:r>
          </a:p>
          <a:p>
            <a:pPr lvl="2"/>
            <a:r>
              <a:rPr lang="cs-CZ" dirty="0"/>
              <a:t>/</a:t>
            </a:r>
            <a:r>
              <a:rPr lang="cs-CZ" dirty="0" err="1"/>
              <a:t>tei:TEI</a:t>
            </a:r>
            <a:endParaRPr lang="cs-CZ" dirty="0"/>
          </a:p>
          <a:p>
            <a:pPr lvl="1"/>
            <a:r>
              <a:rPr lang="cs-CZ" dirty="0"/>
              <a:t>/ mezi 2 elementy = 1. element je rodič (přímý nadřízený) 2. elementu</a:t>
            </a:r>
          </a:p>
          <a:p>
            <a:pPr lvl="2"/>
            <a:r>
              <a:rPr lang="cs-CZ" dirty="0" err="1"/>
              <a:t>tei:choice</a:t>
            </a:r>
            <a:r>
              <a:rPr lang="cs-CZ" dirty="0"/>
              <a:t>/</a:t>
            </a:r>
            <a:r>
              <a:rPr lang="cs-CZ" dirty="0" err="1"/>
              <a:t>tei:sic</a:t>
            </a:r>
            <a:endParaRPr lang="cs-CZ" dirty="0"/>
          </a:p>
          <a:p>
            <a:pPr lvl="1"/>
            <a:r>
              <a:rPr lang="cs-CZ" dirty="0"/>
              <a:t>/ mezi elementem a atributem = atribut konkrétního elementu</a:t>
            </a:r>
          </a:p>
          <a:p>
            <a:pPr lvl="2"/>
            <a:r>
              <a:rPr lang="cs-CZ" dirty="0" err="1"/>
              <a:t>tei:div</a:t>
            </a:r>
            <a:r>
              <a:rPr lang="cs-CZ" dirty="0"/>
              <a:t>/@type</a:t>
            </a:r>
          </a:p>
          <a:p>
            <a:pPr lvl="1"/>
            <a:r>
              <a:rPr lang="cs-CZ" dirty="0"/>
              <a:t>// mezi 2 elementy = 1. element je jedním z předků 2. elementu (bezprostřední, ale i vzdálenější)</a:t>
            </a:r>
          </a:p>
          <a:p>
            <a:pPr lvl="2"/>
            <a:r>
              <a:rPr lang="cs-CZ" dirty="0" err="1"/>
              <a:t>tei:p</a:t>
            </a:r>
            <a:r>
              <a:rPr lang="cs-CZ" dirty="0"/>
              <a:t>//</a:t>
            </a:r>
            <a:r>
              <a:rPr lang="cs-CZ" dirty="0" err="1"/>
              <a:t>tei:reg</a:t>
            </a:r>
            <a:endParaRPr lang="cs-CZ" dirty="0"/>
          </a:p>
          <a:p>
            <a:pPr lvl="2"/>
            <a:r>
              <a:rPr lang="cs-CZ" dirty="0" err="1"/>
              <a:t>tei:teiHeader</a:t>
            </a:r>
            <a:r>
              <a:rPr lang="cs-CZ" dirty="0"/>
              <a:t>//</a:t>
            </a:r>
            <a:r>
              <a:rPr lang="cs-CZ" dirty="0" err="1"/>
              <a:t>tei:p</a:t>
            </a:r>
            <a:endParaRPr lang="cs-CZ" dirty="0"/>
          </a:p>
          <a:p>
            <a:pPr lvl="1"/>
            <a:r>
              <a:rPr lang="cs-CZ" dirty="0"/>
              <a:t>// na začátku = element se nachází kdekoli v dokumentu</a:t>
            </a:r>
          </a:p>
          <a:p>
            <a:pPr lvl="2"/>
            <a:r>
              <a:rPr lang="cs-CZ" dirty="0"/>
              <a:t>//</a:t>
            </a:r>
            <a:r>
              <a:rPr lang="cs-CZ" dirty="0" err="1"/>
              <a:t>tei:p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DCB6EB-01A0-4065-A43D-73FA98A3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1F3DD7-FF0B-4D76-8642-B3B28C62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 – XPath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FB3F5B-909A-4C5A-95F5-0A1ABE9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50712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CB8DE732-F4EF-4AD1-A6B9-1E92670AF381}" vid="{3D322E97-0E99-490B-9811-64385B40349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401</TotalTime>
  <Words>2293</Words>
  <Application>Microsoft Office PowerPoint</Application>
  <PresentationFormat>Širokoúhlá obrazovka</PresentationFormat>
  <Paragraphs>359</Paragraphs>
  <Slides>20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NanumBarunGothic</vt:lpstr>
      <vt:lpstr>Arial</vt:lpstr>
      <vt:lpstr>Calibri</vt:lpstr>
      <vt:lpstr>Cambria</vt:lpstr>
      <vt:lpstr>Wingdings</vt:lpstr>
      <vt:lpstr>Motiv Office</vt:lpstr>
      <vt:lpstr>Základy XML TEI XPath</vt:lpstr>
      <vt:lpstr>Osnova</vt:lpstr>
      <vt:lpstr>XML a související technologie</vt:lpstr>
      <vt:lpstr>Základy</vt:lpstr>
      <vt:lpstr>Základy II</vt:lpstr>
      <vt:lpstr>XPath a oXygen XML Editor</vt:lpstr>
      <vt:lpstr>Identifikace uzlů</vt:lpstr>
      <vt:lpstr>Osy v dokumentu (vztahy mezi uzly)</vt:lpstr>
      <vt:lpstr>Posloupnost elementů</vt:lpstr>
      <vt:lpstr>Podmínky</vt:lpstr>
      <vt:lpstr>Podmínky II</vt:lpstr>
      <vt:lpstr>Vybrané funkce, uzly</vt:lpstr>
      <vt:lpstr>Vybrané funkce, textový řetězec</vt:lpstr>
      <vt:lpstr>Vybrané funkce, textový řetězec II</vt:lpstr>
      <vt:lpstr>Vybrané funkce, čísla</vt:lpstr>
      <vt:lpstr>Užitečné dotazy</vt:lpstr>
      <vt:lpstr>Užitečné dotazy II</vt:lpstr>
      <vt:lpstr>Užitečné dotazy III</vt:lpstr>
      <vt:lpstr>Odkazy na další zdroje</vt:lpstr>
      <vt:lpstr>Odkazy na další zdroje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</dc:title>
  <dc:creator>Boris Lehečka</dc:creator>
  <cp:lastModifiedBy>Boris Lehečka</cp:lastModifiedBy>
  <cp:revision>80</cp:revision>
  <dcterms:created xsi:type="dcterms:W3CDTF">2019-05-07T15:38:35Z</dcterms:created>
  <dcterms:modified xsi:type="dcterms:W3CDTF">2019-05-09T04:49:55Z</dcterms:modified>
</cp:coreProperties>
</file>