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79" r:id="rId4"/>
    <p:sldId id="280" r:id="rId5"/>
    <p:sldId id="282" r:id="rId6"/>
    <p:sldId id="281" r:id="rId7"/>
    <p:sldId id="284" r:id="rId8"/>
    <p:sldId id="283" r:id="rId9"/>
    <p:sldId id="286" r:id="rId10"/>
    <p:sldId id="287" r:id="rId11"/>
    <p:sldId id="288" r:id="rId12"/>
    <p:sldId id="292" r:id="rId13"/>
    <p:sldId id="293" r:id="rId14"/>
    <p:sldId id="294" r:id="rId15"/>
    <p:sldId id="289" r:id="rId16"/>
    <p:sldId id="285" r:id="rId17"/>
    <p:sldId id="290" r:id="rId18"/>
    <p:sldId id="291" r:id="rId19"/>
    <p:sldId id="295" r:id="rId20"/>
    <p:sldId id="296" r:id="rId21"/>
    <p:sldId id="297" r:id="rId22"/>
  </p:sldIdLst>
  <p:sldSz cx="12192000" cy="6858000"/>
  <p:notesSz cx="9144000" cy="6858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AB4"/>
    <a:srgbClr val="F5844C"/>
    <a:srgbClr val="000096"/>
    <a:srgbClr val="963296"/>
    <a:srgbClr val="F6F9FC"/>
    <a:srgbClr val="FCFD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Světlý styl 1 – zvýraznění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532" autoAdjust="0"/>
  </p:normalViewPr>
  <p:slideViewPr>
    <p:cSldViewPr snapToGrid="0">
      <p:cViewPr varScale="1">
        <p:scale>
          <a:sx n="117" d="100"/>
          <a:sy n="117" d="100"/>
        </p:scale>
        <p:origin x="300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0" d="100"/>
          <a:sy n="120" d="100"/>
        </p:scale>
        <p:origin x="226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64C6090F-E0D9-4904-8F4B-3B194378696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záhlaví 6">
            <a:extLst>
              <a:ext uri="{FF2B5EF4-FFF2-40B4-BE49-F238E27FC236}">
                <a16:creationId xmlns:a16="http://schemas.microsoft.com/office/drawing/2014/main" id="{F4C73A83-D872-4099-B2A9-09167D9051E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8" name="Zástupný symbol pro datum 7">
            <a:extLst>
              <a:ext uri="{FF2B5EF4-FFF2-40B4-BE49-F238E27FC236}">
                <a16:creationId xmlns:a16="http://schemas.microsoft.com/office/drawing/2014/main" id="{7AE91353-D448-4305-B0F8-745263019B3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3D0AAB-BC65-4D93-BE30-329DE1D7C511}" type="datetimeFigureOut">
              <a:rPr lang="cs-CZ" smtClean="0"/>
              <a:t>09.05.2019</a:t>
            </a:fld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B7FE8195-2819-4889-BDC5-FC91DDEAE3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913B07-8E6F-412A-8388-A47F0D46C30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381018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F0682-C2CD-439F-BD5E-D51593A61157}" type="datetimeFigureOut">
              <a:rPr lang="cs-CZ" smtClean="0"/>
              <a:t>09.05.2019</a:t>
            </a:fld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22189" y="3037398"/>
            <a:ext cx="8283272" cy="296335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41B4D-5850-4E1B-9DEC-2E80D6BFECE6}" type="slidenum">
              <a:rPr lang="cs-CZ" smtClean="0"/>
              <a:t>‹#›</a:t>
            </a:fld>
            <a:endParaRPr lang="cs-CZ"/>
          </a:p>
        </p:txBody>
      </p:sp>
      <p:sp>
        <p:nvSpPr>
          <p:cNvPr id="8" name="Zástupný symbol pro záhlaví 7">
            <a:extLst>
              <a:ext uri="{FF2B5EF4-FFF2-40B4-BE49-F238E27FC236}">
                <a16:creationId xmlns:a16="http://schemas.microsoft.com/office/drawing/2014/main" id="{A96D68BF-123C-4664-8108-784DC6DA3A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9" name="Zástupný symbol pro obrázek snímku 8">
            <a:extLst>
              <a:ext uri="{FF2B5EF4-FFF2-40B4-BE49-F238E27FC236}">
                <a16:creationId xmlns:a16="http://schemas.microsoft.com/office/drawing/2014/main" id="{D5A5E470-C2AF-4A51-BCB7-92886500327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49288" y="53340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04894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41B4D-5850-4E1B-9DEC-2E80D6BFECE6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14771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A78E58E-70AC-455F-90B9-9D7761408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5802" y="1122363"/>
            <a:ext cx="10067826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9E910CB-90CB-41BD-8B54-915177E92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5801" y="3602038"/>
            <a:ext cx="1006782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17279DA-E018-423A-B16E-00475F128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B900F6C-DB98-4D01-81D7-5B89063EE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 TEI, XSLT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D55BC6D-8F08-42EA-B355-F66BDC8B9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18445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1AEDDE7-5283-45F3-8804-85B23933D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38562057-1E9E-4BC5-A96E-69FF3B7F2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6B12981-89EC-436C-A73A-CCC7F7329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1F87B59-5D8E-4D63-AED8-33705DCB9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 TEI, XSLT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DF03BD2-4629-4A8C-A3A6-E774D3573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48993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7303095B-18DB-47A8-B03C-A687AA830A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25200" y="216000"/>
            <a:ext cx="2854800" cy="6192000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BC297685-E21D-4E3B-B4E5-EA95B48E9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000" y="216000"/>
            <a:ext cx="8485200" cy="619200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FF30AC4-28E8-4E2B-9FF3-5C5D602F7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4F9059F-DC3A-40F9-9DA4-2A8D62CD6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 TEI, XSLT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B761B4F-342E-4ED9-B08B-B02BD8734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89338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6DD364-DB0A-4EC2-8CBA-F91EA9C2A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F2D3C28-ADA2-407F-B64E-031B26CA9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chemeClr val="accent1">
                  <a:lumMod val="75000"/>
                </a:schemeClr>
              </a:buClr>
              <a:buFont typeface="Calibri" panose="020F0502020204030204" pitchFamily="34" charset="0"/>
              <a:buChar char="&gt;"/>
              <a:defRPr/>
            </a:lvl1pPr>
            <a:lvl2pPr marL="685800" indent="-228600">
              <a:buClr>
                <a:schemeClr val="accent5">
                  <a:lumMod val="75000"/>
                </a:schemeClr>
              </a:buClr>
              <a:buFont typeface="Calibri" panose="020F0502020204030204" pitchFamily="34" charset="0"/>
              <a:buChar char="&gt;"/>
              <a:defRPr/>
            </a:lvl2pPr>
            <a:lvl3pPr marL="1143000" indent="-228600">
              <a:buClr>
                <a:schemeClr val="accent1">
                  <a:lumMod val="75000"/>
                </a:schemeClr>
              </a:buClr>
              <a:buFont typeface="Calibri" panose="020F0502020204030204" pitchFamily="34" charset="0"/>
              <a:buChar char="&gt;"/>
              <a:defRPr/>
            </a:lvl3pPr>
            <a:lvl4pPr marL="1600200" indent="-228600">
              <a:buClr>
                <a:schemeClr val="accent1">
                  <a:lumMod val="75000"/>
                </a:schemeClr>
              </a:buClr>
              <a:buFont typeface="Calibri" panose="020F0502020204030204" pitchFamily="34" charset="0"/>
              <a:buChar char="&gt;"/>
              <a:defRPr/>
            </a:lvl4pPr>
            <a:lvl5pPr marL="2057400" indent="-228600">
              <a:buClr>
                <a:schemeClr val="accent5">
                  <a:lumMod val="75000"/>
                </a:schemeClr>
              </a:buClr>
              <a:buFont typeface="Calibri" panose="020F0502020204030204" pitchFamily="34" charset="0"/>
              <a:buChar char="&gt;"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29F44FF-7695-4427-82BA-660B70FC9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297B5EA-1619-434F-8D59-24B64B64D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 TEI, XSLT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E23AFBF-6A77-4C37-BF87-4406996FA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11899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74CC1B6-7CFD-4490-9FAD-01150EFF6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3A232C8-5151-4F25-87E6-613A1CFB5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70501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9AEAB2E-D2C8-4491-A3D2-65AB6BBAF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0D60011-B9B5-4FEF-B704-3D56EDA23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 TEI, XSLT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8EF7471-5E45-4472-B366-D565D3925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93672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3A187C-2295-404E-B895-287AB6ACC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9C201F9-8273-435D-921E-20E271E7E8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56000"/>
            <a:ext cx="5670000" cy="47880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F651976-031F-4E72-8120-FF05886CE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0000" y="1656000"/>
            <a:ext cx="5670000" cy="47880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B9EFDC8-235F-406F-9B57-88C82579D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AB67C2C-593E-4F66-964F-50020A327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 TEI, XSLT</a:t>
            </a:r>
            <a:endParaRPr lang="cs-CZ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868C31C-9526-4D92-B1F2-C931591AF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71511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E264EF-5B4A-4170-9DE6-0A2B56C95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216000"/>
            <a:ext cx="115200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F0B10A6-4FF8-426D-AA34-397E118C6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9999" y="1656000"/>
            <a:ext cx="5670000" cy="792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F1A2CB19-6AF1-4E14-9ED7-41984F5D4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9999" y="2505073"/>
            <a:ext cx="5670000" cy="3936669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7B83EFC4-2C82-4A10-985A-CAC1B0323C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0000" y="1656000"/>
            <a:ext cx="5670000" cy="792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DAFD244B-6D19-4678-B81F-FB70AAF343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0000" y="2505074"/>
            <a:ext cx="5670000" cy="3936667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711A7927-1D50-4727-ACD3-54F871AF9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C7654FF0-9111-42CD-93A5-93D8FCF78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 TEI, XSLT</a:t>
            </a:r>
            <a:endParaRPr lang="cs-CZ" dirty="0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255EF5BF-D6E1-42C5-9700-988C3ED0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31618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F40ABF-B56F-46F2-B7A0-A594F8D93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C01A5580-10D5-4E45-BA70-83E471E5F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898AE30E-96BC-4919-BA47-5F0FD5ED4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 TEI, XSLT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F9AB3D1-B37F-40BD-BC77-B32868032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11276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02D80274-EC61-4F6B-9DE1-571445FC0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88FEBCC2-2AB0-48A1-BC12-6C2B76236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 TEI, XSLT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7B4F734-7FDE-4406-88AD-8319D9119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14707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0E37A7D-EAA0-4B56-98D2-9433E8466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99" y="216000"/>
            <a:ext cx="46800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EFE2DE1-9395-4D95-B2A7-611D27CF3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0000" y="216000"/>
            <a:ext cx="6660000" cy="620606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5ADE7FB-37A2-450D-91EC-CA657F7EB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9999" y="1944000"/>
            <a:ext cx="4680000" cy="4464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9C109DA-1A82-430A-8C7F-84E0B47E4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8BDB852E-C8CD-407C-B95A-C62E71847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 TEI, XSLT</a:t>
            </a:r>
            <a:endParaRPr lang="cs-CZ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7751DD4-EE0F-456A-92E7-76ECE9707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71312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E007762-ED0F-443B-AE39-94865986B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99" y="216000"/>
            <a:ext cx="46800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7F2910F0-27E5-4079-82CA-BC171AB21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0000" y="215999"/>
            <a:ext cx="6660000" cy="619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cs-CZ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987D710-0ADF-439B-8AF0-BE221513E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9999" y="1944000"/>
            <a:ext cx="4680000" cy="446400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72C4">
                  <a:lumMod val="75000"/>
                </a:srgbClr>
              </a:buClr>
              <a:buSzPct val="75000"/>
              <a:buFont typeface="Calibri" panose="020F0502020204030204" pitchFamily="34" charset="0"/>
              <a:buChar char="&gt;"/>
              <a:tabLst/>
              <a:defRPr sz="2400"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472C4">
                  <a:lumMod val="75000"/>
                </a:srgbClr>
              </a:buClr>
              <a:buSzPct val="75000"/>
              <a:buFont typeface="Calibri" panose="020F0502020204030204" pitchFamily="34" charset="0"/>
              <a:buChar char="&gt;"/>
              <a:tabLst/>
              <a:defRPr sz="100"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472C4">
                  <a:lumMod val="75000"/>
                </a:srgbClr>
              </a:buClr>
              <a:buSzPct val="75000"/>
              <a:buFont typeface="Calibri" panose="020F0502020204030204" pitchFamily="34" charset="0"/>
              <a:buChar char="&gt;"/>
              <a:tabLst/>
              <a:defRPr sz="1200"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472C4">
                  <a:lumMod val="75000"/>
                </a:srgbClr>
              </a:buClr>
              <a:buSzPct val="75000"/>
              <a:buFont typeface="Calibri" panose="020F0502020204030204" pitchFamily="34" charset="0"/>
              <a:buChar char="&gt;"/>
              <a:tabLst/>
              <a:defRPr sz="1000"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472C4">
                  <a:lumMod val="75000"/>
                </a:srgbClr>
              </a:buClr>
              <a:buSzPct val="75000"/>
              <a:buFont typeface="Calibri" panose="020F0502020204030204" pitchFamily="34" charset="0"/>
              <a:buChar char="&gt;"/>
              <a:tabLst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72C4">
                  <a:lumMod val="75000"/>
                </a:srgbClr>
              </a:buClr>
              <a:buSzPct val="75000"/>
              <a:buFont typeface="Calibri" panose="020F0502020204030204" pitchFamily="34" charset="0"/>
              <a:buChar char="&gt;"/>
              <a:tabLst/>
              <a:defRPr/>
            </a:pPr>
            <a:r>
              <a:rPr kumimoji="0" lang="cs-CZ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 kliknutí můžete upravovat styly textu v předloze.</a:t>
            </a: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72C4">
                  <a:lumMod val="75000"/>
                </a:srgbClr>
              </a:buClr>
              <a:buSzPct val="75000"/>
              <a:buFont typeface="Calibri" panose="020F0502020204030204" pitchFamily="34" charset="0"/>
              <a:buChar char="&gt;"/>
              <a:tabLst/>
              <a:defRPr/>
            </a:pPr>
            <a:r>
              <a:rPr kumimoji="0" lang="cs-CZ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Druhá úroveň</a:t>
            </a:r>
          </a:p>
          <a:p>
            <a:pPr marL="228600" marR="0" lvl="2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72C4">
                  <a:lumMod val="75000"/>
                </a:srgbClr>
              </a:buClr>
              <a:buSzPct val="75000"/>
              <a:buFont typeface="Calibri" panose="020F0502020204030204" pitchFamily="34" charset="0"/>
              <a:buChar char="&gt;"/>
              <a:tabLst/>
              <a:defRPr/>
            </a:pPr>
            <a:r>
              <a:rPr kumimoji="0" lang="cs-CZ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Třetí úroveň</a:t>
            </a:r>
          </a:p>
          <a:p>
            <a:pPr marL="228600" marR="0" lvl="3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72C4">
                  <a:lumMod val="75000"/>
                </a:srgbClr>
              </a:buClr>
              <a:buSzPct val="75000"/>
              <a:buFont typeface="Calibri" panose="020F0502020204030204" pitchFamily="34" charset="0"/>
              <a:buChar char="&gt;"/>
              <a:tabLst/>
              <a:defRPr/>
            </a:pPr>
            <a:r>
              <a:rPr kumimoji="0" lang="cs-CZ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Čtvrtá úroveň</a:t>
            </a:r>
          </a:p>
          <a:p>
            <a:pPr marL="228600" marR="0" lvl="4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72C4">
                  <a:lumMod val="75000"/>
                </a:srgbClr>
              </a:buClr>
              <a:buSzPct val="75000"/>
              <a:buFont typeface="Calibri" panose="020F0502020204030204" pitchFamily="34" charset="0"/>
              <a:buChar char="&gt;"/>
              <a:tabLst/>
              <a:defRPr/>
            </a:pPr>
            <a:r>
              <a:rPr kumimoji="0" lang="cs-CZ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Pátá úroveň</a:t>
            </a:r>
            <a:endParaRPr lang="cs-CZ" dirty="0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41660CB-25C5-40F4-B656-EF0F8F349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6F1CF99-6E3B-4957-AB40-763EC1730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 TEI, XSLT</a:t>
            </a:r>
            <a:endParaRPr lang="cs-CZ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2896333-E395-4695-A267-A4CAFF446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61505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ovéPole 8">
            <a:extLst>
              <a:ext uri="{FF2B5EF4-FFF2-40B4-BE49-F238E27FC236}">
                <a16:creationId xmlns:a16="http://schemas.microsoft.com/office/drawing/2014/main" id="{D8138031-A225-4180-B5BF-929039D21685}"/>
              </a:ext>
            </a:extLst>
          </p:cNvPr>
          <p:cNvSpPr txBox="1"/>
          <p:nvPr userDrawn="1"/>
        </p:nvSpPr>
        <p:spPr>
          <a:xfrm>
            <a:off x="-17149" y="-466291"/>
            <a:ext cx="2743200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2000" spc="220" baseline="0" dirty="0">
                <a:solidFill>
                  <a:srgbClr val="F6F9FC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&lt;</a:t>
            </a:r>
          </a:p>
        </p:txBody>
      </p:sp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6D7085B0-AB59-49E9-A39D-0B1C191C6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216000"/>
            <a:ext cx="1152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56EAEAB-BB80-40D8-AFAE-B8F265A56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1656000"/>
            <a:ext cx="11520000" cy="478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0E5FAF4-5B01-436E-8935-DB606F123D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70000" y="6555128"/>
            <a:ext cx="19700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D3A3AC3-BED0-4307-B4F3-9B6130CAF7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71483" y="6555128"/>
            <a:ext cx="5564967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/>
              <a:t>Základy XML TEI, XSLT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9CE0ECB-0217-4C66-B3F1-01D7FD277F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90455" y="6555128"/>
            <a:ext cx="2267867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4AE77-6BC1-49CA-AA73-E9D0D5F1D944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48C68903-4D30-4015-B2EB-71FB20BC4F07}"/>
              </a:ext>
            </a:extLst>
          </p:cNvPr>
          <p:cNvSpPr txBox="1"/>
          <p:nvPr userDrawn="1"/>
        </p:nvSpPr>
        <p:spPr>
          <a:xfrm>
            <a:off x="-34249" y="216001"/>
            <a:ext cx="346249" cy="6228000"/>
          </a:xfrm>
          <a:prstGeom prst="rect">
            <a:avLst/>
          </a:prstGeom>
          <a:noFill/>
          <a:effectLst/>
        </p:spPr>
        <p:txBody>
          <a:bodyPr vert="vert" wrap="square" rtlCol="0">
            <a:spAutoFit/>
          </a:bodyPr>
          <a:lstStyle/>
          <a:p>
            <a:r>
              <a:rPr lang="cs-CZ" sz="1050" baseline="0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&lt;?xml version="1.0" encoding="utf-8"?&gt; &lt;</a:t>
            </a:r>
            <a:r>
              <a:rPr lang="pt-BR" sz="1050" baseline="0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TEI xmlns="http://www.tei-c.org/ns/1.0"&gt;</a:t>
            </a:r>
            <a:r>
              <a:rPr lang="cs-CZ" sz="1050" baseline="0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&lt;</a:t>
            </a:r>
            <a:r>
              <a:rPr lang="cs-CZ" sz="1050" baseline="0" noProof="1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teiHeader</a:t>
            </a:r>
            <a:r>
              <a:rPr lang="cs-CZ" sz="1050" baseline="0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&gt;...&lt;body&gt;</a:t>
            </a: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73D289C3-7F64-41E9-8F77-B06CB43A35A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515490"/>
            <a:ext cx="838200" cy="295275"/>
          </a:xfrm>
          <a:prstGeom prst="rect">
            <a:avLst/>
          </a:prstGeom>
        </p:spPr>
      </p:pic>
      <p:sp>
        <p:nvSpPr>
          <p:cNvPr id="10" name="TextovéPole 9">
            <a:extLst>
              <a:ext uri="{FF2B5EF4-FFF2-40B4-BE49-F238E27FC236}">
                <a16:creationId xmlns:a16="http://schemas.microsoft.com/office/drawing/2014/main" id="{F1F1CC8E-AAFA-4E43-9FD7-767062015BFE}"/>
              </a:ext>
            </a:extLst>
          </p:cNvPr>
          <p:cNvSpPr txBox="1"/>
          <p:nvPr userDrawn="1"/>
        </p:nvSpPr>
        <p:spPr>
          <a:xfrm>
            <a:off x="11844000" y="1260988"/>
            <a:ext cx="346249" cy="5183012"/>
          </a:xfrm>
          <a:prstGeom prst="rect">
            <a:avLst/>
          </a:prstGeom>
          <a:noFill/>
          <a:effectLst/>
        </p:spPr>
        <p:txBody>
          <a:bodyPr vert="vert" wrap="square" rtlCol="0" anchor="t" anchorCtr="0">
            <a:spAutoFit/>
          </a:bodyPr>
          <a:lstStyle/>
          <a:p>
            <a:pPr algn="r"/>
            <a:r>
              <a:rPr lang="cs-CZ" sz="1050" baseline="0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&lt;/</a:t>
            </a:r>
            <a:r>
              <a:rPr lang="cs-CZ" sz="1050" baseline="0" noProof="1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body</a:t>
            </a:r>
            <a:r>
              <a:rPr lang="cs-CZ" sz="1050" baseline="0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&gt;&lt;/</a:t>
            </a:r>
            <a:r>
              <a:rPr lang="pt-BR" sz="1050" baseline="0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TEI&gt;</a:t>
            </a:r>
            <a:endParaRPr lang="cs-CZ" sz="1050" baseline="0" dirty="0">
              <a:solidFill>
                <a:schemeClr val="accent1">
                  <a:lumMod val="40000"/>
                  <a:lumOff val="60000"/>
                </a:schemeClr>
              </a:solidFill>
              <a:highlight>
                <a:srgbClr val="FFFFFF"/>
              </a:highlight>
            </a:endParaRP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337B150B-3C7A-406E-BDB9-017488BC6F61}"/>
              </a:ext>
            </a:extLst>
          </p:cNvPr>
          <p:cNvSpPr txBox="1"/>
          <p:nvPr userDrawn="1"/>
        </p:nvSpPr>
        <p:spPr>
          <a:xfrm>
            <a:off x="9550400" y="-466291"/>
            <a:ext cx="2743200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2000" spc="220" baseline="0" dirty="0">
                <a:solidFill>
                  <a:srgbClr val="F6F9FC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&gt;</a:t>
            </a: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48BE634-3206-454E-8591-6609F86994DD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7327" y="6498576"/>
            <a:ext cx="302673" cy="28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497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>
            <a:lumMod val="75000"/>
          </a:schemeClr>
        </a:buClr>
        <a:buSzPct val="75000"/>
        <a:buFont typeface="Calibri" panose="020F0502020204030204" pitchFamily="34" charset="0"/>
        <a:buChar char="&gt;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SzPct val="75000"/>
        <a:buFont typeface="Calibri" panose="020F0502020204030204" pitchFamily="34" charset="0"/>
        <a:buChar char="&gt;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SzPct val="75000"/>
        <a:buFont typeface="Calibri" panose="020F0502020204030204" pitchFamily="34" charset="0"/>
        <a:buChar char="&gt;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SzPct val="75000"/>
        <a:buFont typeface="Calibri" panose="020F0502020204030204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SzPct val="75000"/>
        <a:buFont typeface="Calibri" panose="020F0502020204030204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mailto:boris@daliboris.cz" TargetMode="External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hyperlink" Target="http://vokabular.ujc.cas.cz/" TargetMode="External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IC/Stylesheets" TargetMode="External"/><Relationship Id="rId2" Type="http://schemas.openxmlformats.org/officeDocument/2006/relationships/hyperlink" Target="https://www.kosek.cz/xml/xslt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h.obdurodon.org/#xslt" TargetMode="External"/><Relationship Id="rId4" Type="http://schemas.openxmlformats.org/officeDocument/2006/relationships/hyperlink" Target="https://dh.newtfire.org/explainXSLT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xml-related-technologies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ommons.wikimedia.org/wiki/File:XML_languages.svg" TargetMode="External"/><Relationship Id="rId4" Type="http://schemas.openxmlformats.org/officeDocument/2006/relationships/hyperlink" Target="https://commons.wikimedia.org/wiki/User:Sae1962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forge.net/projects/saxon/files/Saxon-HE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64D3B1-ED37-46D3-82F2-010FC266F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5802" y="1122363"/>
            <a:ext cx="10009776" cy="2387600"/>
          </a:xfrm>
        </p:spPr>
        <p:txBody>
          <a:bodyPr/>
          <a:lstStyle/>
          <a:p>
            <a:r>
              <a:rPr lang="cs-CZ" dirty="0"/>
              <a:t>Základy XML TEI</a:t>
            </a:r>
            <a:br>
              <a:rPr lang="cs-CZ" dirty="0"/>
            </a:br>
            <a:r>
              <a:rPr lang="cs-CZ" dirty="0"/>
              <a:t>XSLT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E1C3CE8-5EEE-406B-BB58-6E2608DE1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5802" y="3602038"/>
            <a:ext cx="10096106" cy="1655762"/>
          </a:xfrm>
        </p:spPr>
        <p:txBody>
          <a:bodyPr>
            <a:normAutofit/>
          </a:bodyPr>
          <a:lstStyle/>
          <a:p>
            <a:r>
              <a:rPr lang="cs-CZ" dirty="0"/>
              <a:t>Boris Lehečka</a:t>
            </a:r>
            <a:r>
              <a:rPr lang="cs-CZ"/>
              <a:t>, </a:t>
            </a:r>
            <a:r>
              <a:rPr lang="cs-CZ">
                <a:hlinkClick r:id="rId3"/>
              </a:rPr>
              <a:t>boris@daliboris.cz</a:t>
            </a:r>
            <a:endParaRPr lang="cs-CZ" dirty="0"/>
          </a:p>
          <a:p>
            <a:r>
              <a:rPr lang="cs-CZ" dirty="0"/>
              <a:t>Příspěvek byl podpořen projektem Ministerstva školství, mládeže a tělovýchovy č. LM2015081 „Výzkumná infrastruktura pro diachronní bohemistiku“ (akronym RIDICS, </a:t>
            </a:r>
            <a:r>
              <a:rPr lang="cs-CZ" dirty="0">
                <a:hlinkClick r:id="rId4"/>
              </a:rPr>
              <a:t>http://vokabular.ujc.cas.cz</a:t>
            </a:r>
            <a:r>
              <a:rPr lang="cs-CZ" dirty="0"/>
              <a:t>).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55305001-9E91-4CD8-970F-E6D405CDCC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735" y="187175"/>
            <a:ext cx="2963839" cy="592767"/>
          </a:xfrm>
          <a:prstGeom prst="rect">
            <a:avLst/>
          </a:prstGeom>
        </p:spPr>
      </p:pic>
      <p:pic>
        <p:nvPicPr>
          <p:cNvPr id="5" name="Picture 2" descr="http://ujc.cas.cz/miranda2/export/sitesavcr/ujc/sys/resource/logo.cs.png">
            <a:extLst>
              <a:ext uri="{FF2B5EF4-FFF2-40B4-BE49-F238E27FC236}">
                <a16:creationId xmlns:a16="http://schemas.microsoft.com/office/drawing/2014/main" id="{A5804ACC-9FC3-4309-BEDC-E5B0B4D6C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21" y="5413784"/>
            <a:ext cx="4549995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D6E01454-FB99-4FFE-B3A6-395717FBE3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46541" y="5413784"/>
            <a:ext cx="1802181" cy="900000"/>
          </a:xfrm>
          <a:prstGeom prst="rect">
            <a:avLst/>
          </a:prstGeo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499690A7-D1E0-4DDC-99B8-2EE5C192FE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147" y="5530409"/>
            <a:ext cx="2000250" cy="666750"/>
          </a:xfrm>
          <a:prstGeom prst="rect">
            <a:avLst/>
          </a:prstGeom>
        </p:spPr>
      </p:pic>
      <p:pic>
        <p:nvPicPr>
          <p:cNvPr id="12" name="Obrázek 11">
            <a:extLst>
              <a:ext uri="{FF2B5EF4-FFF2-40B4-BE49-F238E27FC236}">
                <a16:creationId xmlns:a16="http://schemas.microsoft.com/office/drawing/2014/main" id="{CA259D11-1902-48AA-8003-C64927C8B89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578" y="5530409"/>
            <a:ext cx="666750" cy="666750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32041AB2-2859-4654-BBA5-DF43C8FAF2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822" y="5223618"/>
            <a:ext cx="1280331" cy="128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056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AD5E7E1-76C2-42F7-A16F-9A1F494CA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Prvky XSLT: </a:t>
            </a:r>
            <a:r>
              <a:rPr lang="cs-CZ" dirty="0" err="1"/>
              <a:t>template</a:t>
            </a:r>
            <a:r>
              <a:rPr lang="cs-CZ" dirty="0"/>
              <a:t> II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E6CAA91-4BEA-422F-83F7-7437EA3D8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5AB4"/>
                </a:solidFill>
                <a:highlight>
                  <a:srgbClr val="FFFFFF"/>
                </a:highlight>
              </a:rPr>
              <a:t>&lt;</a:t>
            </a:r>
            <a:r>
              <a:rPr lang="en-US" dirty="0" err="1">
                <a:solidFill>
                  <a:srgbClr val="005AB4"/>
                </a:solidFill>
                <a:highlight>
                  <a:srgbClr val="FFFFFF"/>
                </a:highlight>
              </a:rPr>
              <a:t>xsl:template</a:t>
            </a:r>
            <a:r>
              <a:rPr lang="cs-CZ" dirty="0">
                <a:solidFill>
                  <a:srgbClr val="005AB4"/>
                </a:solidFill>
                <a:highlight>
                  <a:srgbClr val="FFFFFF"/>
                </a:highlight>
              </a:rPr>
              <a:t>…</a:t>
            </a:r>
            <a:r>
              <a:rPr lang="cs-CZ" dirty="0">
                <a:solidFill>
                  <a:srgbClr val="993300"/>
                </a:solidFill>
                <a:highlight>
                  <a:srgbClr val="FFFFFF"/>
                </a:highlight>
              </a:rPr>
              <a:t> </a:t>
            </a:r>
            <a:r>
              <a:rPr lang="cs-CZ" dirty="0">
                <a:solidFill>
                  <a:srgbClr val="F5844C"/>
                </a:solidFill>
                <a:highlight>
                  <a:srgbClr val="FFFFFF"/>
                </a:highlight>
              </a:rPr>
              <a:t>mode</a:t>
            </a:r>
            <a:r>
              <a:rPr lang="en-US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cs-CZ" dirty="0">
                <a:solidFill>
                  <a:srgbClr val="005AB4"/>
                </a:solidFill>
                <a:highlight>
                  <a:srgbClr val="FFFFFF"/>
                </a:highlight>
              </a:rPr>
              <a:t>…</a:t>
            </a:r>
            <a:r>
              <a:rPr lang="en-US" dirty="0">
                <a:solidFill>
                  <a:srgbClr val="993300"/>
                </a:solidFill>
                <a:highlight>
                  <a:srgbClr val="FFFFFF"/>
                </a:highlight>
              </a:rPr>
              <a:t>" </a:t>
            </a:r>
            <a:r>
              <a:rPr lang="cs-CZ" dirty="0">
                <a:solidFill>
                  <a:srgbClr val="F5844C"/>
                </a:solidFill>
                <a:highlight>
                  <a:srgbClr val="FFFFFF"/>
                </a:highlight>
              </a:rPr>
              <a:t>priority</a:t>
            </a:r>
            <a:r>
              <a:rPr lang="en-US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cs-CZ" dirty="0">
                <a:solidFill>
                  <a:srgbClr val="005AB4"/>
                </a:solidFill>
                <a:highlight>
                  <a:srgbClr val="FFFFFF"/>
                </a:highlight>
              </a:rPr>
              <a:t>…</a:t>
            </a:r>
            <a:r>
              <a:rPr lang="en-US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en-US" dirty="0">
                <a:solidFill>
                  <a:srgbClr val="005AB4"/>
                </a:solidFill>
                <a:highlight>
                  <a:srgbClr val="FFFFFF"/>
                </a:highlight>
              </a:rPr>
              <a:t>&gt;</a:t>
            </a:r>
          </a:p>
          <a:p>
            <a:r>
              <a:rPr lang="cs-CZ" dirty="0"/>
              <a:t>atribut </a:t>
            </a:r>
            <a:r>
              <a:rPr lang="cs-CZ" dirty="0">
                <a:solidFill>
                  <a:srgbClr val="F5844C"/>
                </a:solidFill>
              </a:rPr>
              <a:t>@priority </a:t>
            </a:r>
            <a:r>
              <a:rPr lang="cs-CZ" dirty="0"/>
              <a:t>(obvykle celé číslo) rozhoduje, která šablona se aplikuje, pokud více šablon vyhovuje stejnému uzlu</a:t>
            </a:r>
          </a:p>
          <a:p>
            <a:pPr lvl="1"/>
            <a:r>
              <a:rPr lang="cs-CZ" dirty="0"/>
              <a:t>uzel zpracuje šablona s nejvyšší prioritou</a:t>
            </a:r>
          </a:p>
          <a:p>
            <a:pPr lvl="1"/>
            <a:r>
              <a:rPr lang="cs-CZ" dirty="0"/>
              <a:t>stejný uzel mohou definovat různé výrazy </a:t>
            </a:r>
            <a:r>
              <a:rPr lang="cs-CZ" dirty="0" err="1"/>
              <a:t>XPath</a:t>
            </a:r>
            <a:endParaRPr lang="cs-CZ" dirty="0"/>
          </a:p>
          <a:p>
            <a:r>
              <a:rPr lang="cs-CZ" dirty="0"/>
              <a:t>atribut </a:t>
            </a:r>
            <a:r>
              <a:rPr lang="cs-CZ" dirty="0">
                <a:solidFill>
                  <a:srgbClr val="F5844C"/>
                </a:solidFill>
              </a:rPr>
              <a:t>@mode</a:t>
            </a:r>
            <a:r>
              <a:rPr lang="cs-CZ" dirty="0"/>
              <a:t> (název modu) se používá pro zpracování stejného uzlu za různých okolností</a:t>
            </a:r>
          </a:p>
          <a:p>
            <a:pPr lvl="1"/>
            <a:r>
              <a:rPr lang="cs-CZ" dirty="0"/>
              <a:t>např. do hlavního textu se při zpracování poznámek vloží pouze jejich čísla, po zpracování hlavního textu se poznámky zpracují znovu, ale vloží se jejich číslo i samotných obsah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E96F0EC-DA94-4350-A602-A8E248FD5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4E4EE07-C333-460D-A8C8-79BA7F8CC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10</a:t>
            </a:fld>
            <a:endParaRPr lang="cs-CZ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92926F19-F6D2-49E4-B419-BB79D0423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 TEI, XSLT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80161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8EECDF5-D6D2-409A-B45D-6E1DAAC10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Prvky XSLT: </a:t>
            </a:r>
            <a:r>
              <a:rPr lang="cs-CZ" dirty="0" err="1"/>
              <a:t>apply-templates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AD41666-2929-4C1D-81B1-6C6293785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solidFill>
                  <a:srgbClr val="005AB4"/>
                </a:solidFill>
                <a:highlight>
                  <a:srgbClr val="FFFFFF"/>
                </a:highlight>
              </a:rPr>
              <a:t>&lt;</a:t>
            </a:r>
            <a:r>
              <a:rPr lang="cs-CZ" dirty="0" err="1">
                <a:solidFill>
                  <a:srgbClr val="005AB4"/>
                </a:solidFill>
                <a:highlight>
                  <a:srgbClr val="FFFFFF"/>
                </a:highlight>
              </a:rPr>
              <a:t>xsl:apply-templates</a:t>
            </a:r>
            <a:r>
              <a:rPr lang="cs-CZ" dirty="0">
                <a:solidFill>
                  <a:srgbClr val="005AB4"/>
                </a:solidFill>
                <a:highlight>
                  <a:srgbClr val="FFFFFF"/>
                </a:highlight>
              </a:rPr>
              <a:t> /&gt;</a:t>
            </a:r>
          </a:p>
          <a:p>
            <a:pPr lvl="1"/>
            <a:r>
              <a:rPr lang="cs-CZ" dirty="0"/>
              <a:t>pro aktuální uzel volá šablony definované v transformaci</a:t>
            </a:r>
          </a:p>
          <a:p>
            <a:pPr lvl="1"/>
            <a:r>
              <a:rPr lang="cs-CZ" dirty="0"/>
              <a:t>aplikuje se šablona, která vyhovuje aktuálnímu uzlu a má nejvyšší prioritu</a:t>
            </a:r>
          </a:p>
          <a:p>
            <a:pPr lvl="1"/>
            <a:r>
              <a:rPr lang="cs-CZ" dirty="0"/>
              <a:t>pokud taková šablona neexistuje, aplikuje se vestavěná šablona XSLT</a:t>
            </a:r>
          </a:p>
          <a:p>
            <a:pPr lvl="2"/>
            <a:r>
              <a:rPr lang="cs-CZ" dirty="0"/>
              <a:t>do výstupu se vloží textová hodnota elementu nebo atributu</a:t>
            </a:r>
          </a:p>
          <a:p>
            <a:r>
              <a:rPr lang="cs-CZ" dirty="0">
                <a:solidFill>
                  <a:srgbClr val="005AB4"/>
                </a:solidFill>
                <a:highlight>
                  <a:srgbClr val="FFFFFF"/>
                </a:highlight>
              </a:rPr>
              <a:t>&lt;</a:t>
            </a:r>
            <a:r>
              <a:rPr lang="cs-CZ" dirty="0" err="1">
                <a:solidFill>
                  <a:srgbClr val="005AB4"/>
                </a:solidFill>
                <a:highlight>
                  <a:srgbClr val="FFFFFF"/>
                </a:highlight>
              </a:rPr>
              <a:t>xsl:apply-templates</a:t>
            </a:r>
            <a:r>
              <a:rPr lang="cs-CZ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5844C"/>
                </a:solidFill>
                <a:highlight>
                  <a:srgbClr val="FFFFFF"/>
                </a:highlight>
              </a:rPr>
              <a:t>select</a:t>
            </a:r>
            <a:r>
              <a:rPr lang="en-US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en-US" dirty="0">
                <a:solidFill>
                  <a:srgbClr val="005AB4"/>
                </a:solidFill>
                <a:highlight>
                  <a:srgbClr val="FFFFFF"/>
                </a:highlight>
              </a:rPr>
              <a:t>…</a:t>
            </a:r>
            <a:r>
              <a:rPr lang="en-US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cs-CZ" dirty="0">
                <a:solidFill>
                  <a:srgbClr val="993300"/>
                </a:solidFill>
                <a:highlight>
                  <a:srgbClr val="FFFFFF"/>
                </a:highlight>
              </a:rPr>
              <a:t> </a:t>
            </a:r>
            <a:r>
              <a:rPr lang="cs-CZ" dirty="0">
                <a:solidFill>
                  <a:srgbClr val="005AB4"/>
                </a:solidFill>
                <a:highlight>
                  <a:srgbClr val="FFFFFF"/>
                </a:highlight>
              </a:rPr>
              <a:t>/&gt;</a:t>
            </a:r>
          </a:p>
          <a:p>
            <a:pPr lvl="1"/>
            <a:r>
              <a:rPr lang="cs-CZ" dirty="0"/>
              <a:t>atribut </a:t>
            </a:r>
            <a:r>
              <a:rPr lang="cs-CZ" dirty="0">
                <a:solidFill>
                  <a:srgbClr val="F5844C"/>
                </a:solidFill>
              </a:rPr>
              <a:t>@</a:t>
            </a:r>
            <a:r>
              <a:rPr lang="cs-CZ" dirty="0" err="1">
                <a:solidFill>
                  <a:srgbClr val="F5844C"/>
                </a:solidFill>
              </a:rPr>
              <a:t>select</a:t>
            </a:r>
            <a:r>
              <a:rPr lang="cs-CZ" dirty="0"/>
              <a:t> pomocí </a:t>
            </a:r>
            <a:r>
              <a:rPr lang="cs-CZ" dirty="0" err="1"/>
              <a:t>XPath</a:t>
            </a:r>
            <a:r>
              <a:rPr lang="cs-CZ" dirty="0"/>
              <a:t> definuje, pro jaké uzly se budou volat šablony definované v transformaci</a:t>
            </a:r>
          </a:p>
          <a:p>
            <a:r>
              <a:rPr lang="cs-CZ" dirty="0">
                <a:solidFill>
                  <a:srgbClr val="005AB4"/>
                </a:solidFill>
                <a:highlight>
                  <a:srgbClr val="FFFFFF"/>
                </a:highlight>
              </a:rPr>
              <a:t>&lt;</a:t>
            </a:r>
            <a:r>
              <a:rPr lang="cs-CZ" dirty="0" err="1">
                <a:solidFill>
                  <a:srgbClr val="005AB4"/>
                </a:solidFill>
                <a:highlight>
                  <a:srgbClr val="FFFFFF"/>
                </a:highlight>
              </a:rPr>
              <a:t>xsl:apply-templates</a:t>
            </a:r>
            <a:r>
              <a:rPr lang="en-US" dirty="0">
                <a:solidFill>
                  <a:srgbClr val="005AB4"/>
                </a:solidFill>
                <a:highlight>
                  <a:srgbClr val="FFFFFF"/>
                </a:highlight>
              </a:rPr>
              <a:t>…</a:t>
            </a:r>
            <a:r>
              <a:rPr lang="cs-CZ" dirty="0">
                <a:solidFill>
                  <a:srgbClr val="993300"/>
                </a:solidFill>
                <a:highlight>
                  <a:srgbClr val="FFFFFF"/>
                </a:highlight>
              </a:rPr>
              <a:t> </a:t>
            </a:r>
            <a:r>
              <a:rPr lang="cs-CZ" dirty="0">
                <a:solidFill>
                  <a:srgbClr val="F5844C"/>
                </a:solidFill>
                <a:highlight>
                  <a:srgbClr val="FFFFFF"/>
                </a:highlight>
              </a:rPr>
              <a:t>mode</a:t>
            </a:r>
            <a:r>
              <a:rPr lang="en-US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en-US" dirty="0">
                <a:solidFill>
                  <a:srgbClr val="005AB4"/>
                </a:solidFill>
                <a:highlight>
                  <a:srgbClr val="FFFFFF"/>
                </a:highlight>
              </a:rPr>
              <a:t>…</a:t>
            </a:r>
            <a:r>
              <a:rPr lang="en-US" dirty="0">
                <a:solidFill>
                  <a:srgbClr val="993300"/>
                </a:solidFill>
                <a:highlight>
                  <a:srgbClr val="FFFFFF"/>
                </a:highlight>
              </a:rPr>
              <a:t>" </a:t>
            </a:r>
            <a:r>
              <a:rPr lang="cs-CZ" dirty="0">
                <a:solidFill>
                  <a:srgbClr val="005AB4"/>
                </a:solidFill>
                <a:highlight>
                  <a:srgbClr val="FFFFFF"/>
                </a:highlight>
              </a:rPr>
              <a:t>/&gt;</a:t>
            </a:r>
          </a:p>
          <a:p>
            <a:pPr lvl="1"/>
            <a:r>
              <a:rPr lang="cs-CZ" dirty="0"/>
              <a:t>volá se šablona, která vyhovují aktuálnímu uzlu a má stejnou hodnotu </a:t>
            </a:r>
            <a:r>
              <a:rPr lang="cs-CZ" dirty="0">
                <a:solidFill>
                  <a:srgbClr val="F5844C"/>
                </a:solidFill>
              </a:rPr>
              <a:t>@mode</a:t>
            </a:r>
            <a:endParaRPr lang="cs-CZ" dirty="0"/>
          </a:p>
          <a:p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93C8F79-F40E-4A0C-97FF-AEADCC09B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E6FEC976-3EED-44EF-B196-FB0A3D37F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11</a:t>
            </a:fld>
            <a:endParaRPr lang="cs-CZ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0C7457F-3CA1-4E3D-87D7-A55F70158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 TEI, XSLT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22680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1896B31-D158-48A3-87A4-4D14D6CD6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Prvky XSLT: </a:t>
            </a:r>
            <a:r>
              <a:rPr lang="cs-CZ" dirty="0" err="1"/>
              <a:t>value-of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2D7BA9C-520F-4C38-8E2E-9352C715D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solidFill>
                  <a:srgbClr val="005AB4"/>
                </a:solidFill>
                <a:highlight>
                  <a:srgbClr val="FFFFFF"/>
                </a:highlight>
              </a:rPr>
              <a:t>&lt;</a:t>
            </a:r>
            <a:r>
              <a:rPr lang="cs-CZ" dirty="0" err="1">
                <a:solidFill>
                  <a:srgbClr val="005AB4"/>
                </a:solidFill>
                <a:highlight>
                  <a:srgbClr val="FFFFFF"/>
                </a:highlight>
              </a:rPr>
              <a:t>xsl:value-of</a:t>
            </a:r>
            <a:r>
              <a:rPr lang="cs-CZ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cs-CZ" dirty="0" err="1">
                <a:solidFill>
                  <a:srgbClr val="F5844C"/>
                </a:solidFill>
                <a:highlight>
                  <a:srgbClr val="FFFFFF"/>
                </a:highlight>
              </a:rPr>
              <a:t>select</a:t>
            </a:r>
            <a:r>
              <a:rPr lang="cs-CZ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cs-CZ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cs-CZ" i="1" dirty="0">
                <a:solidFill>
                  <a:srgbClr val="000096"/>
                </a:solidFill>
                <a:highlight>
                  <a:srgbClr val="FFFFFF"/>
                </a:highlight>
              </a:rPr>
              <a:t>…</a:t>
            </a:r>
            <a:r>
              <a:rPr lang="cs-CZ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/&gt;</a:t>
            </a:r>
          </a:p>
          <a:p>
            <a:pPr lvl="1"/>
            <a:r>
              <a:rPr lang="cs-CZ" dirty="0"/>
              <a:t>vloží do výstup hodnotu definovanou atributem </a:t>
            </a:r>
            <a:r>
              <a:rPr lang="cs-CZ" dirty="0">
                <a:solidFill>
                  <a:srgbClr val="F5844C"/>
                </a:solidFill>
              </a:rPr>
              <a:t>@</a:t>
            </a:r>
            <a:r>
              <a:rPr lang="cs-CZ" dirty="0" err="1">
                <a:solidFill>
                  <a:srgbClr val="F5844C"/>
                </a:solidFill>
              </a:rPr>
              <a:t>select</a:t>
            </a:r>
            <a:endParaRPr lang="cs-CZ" dirty="0">
              <a:solidFill>
                <a:srgbClr val="F5844C"/>
              </a:solidFill>
            </a:endParaRPr>
          </a:p>
          <a:p>
            <a:pPr lvl="2"/>
            <a:r>
              <a:rPr lang="cs-CZ" dirty="0"/>
              <a:t>může jít o uzel, text nebo číslo</a:t>
            </a:r>
          </a:p>
          <a:p>
            <a:pPr lvl="2"/>
            <a:r>
              <a:rPr lang="cs-CZ" dirty="0"/>
              <a:t>lze použít </a:t>
            </a:r>
            <a:r>
              <a:rPr lang="cs-CZ" dirty="0" err="1"/>
              <a:t>XPath</a:t>
            </a:r>
            <a:r>
              <a:rPr lang="cs-CZ" dirty="0"/>
              <a:t> včetně jeho funkcí (např. </a:t>
            </a:r>
            <a:r>
              <a:rPr lang="cs-CZ" dirty="0" err="1"/>
              <a:t>translate</a:t>
            </a:r>
            <a:r>
              <a:rPr lang="cs-CZ" dirty="0"/>
              <a:t>, </a:t>
            </a:r>
            <a:r>
              <a:rPr lang="cs-CZ" dirty="0" err="1"/>
              <a:t>replace</a:t>
            </a:r>
            <a:r>
              <a:rPr lang="cs-CZ" dirty="0"/>
              <a:t>, </a:t>
            </a:r>
            <a:r>
              <a:rPr lang="cs-CZ" dirty="0" err="1"/>
              <a:t>substring</a:t>
            </a:r>
            <a:r>
              <a:rPr lang="cs-CZ" dirty="0"/>
              <a:t> ap.)</a:t>
            </a:r>
          </a:p>
          <a:p>
            <a:pPr lvl="1"/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D660B6A-13C4-46AE-A863-F2C4DA668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CEE84CD-B047-4E7B-9077-CC866A157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12</a:t>
            </a:fld>
            <a:endParaRPr lang="cs-CZ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43F4A7D-33AB-4CC7-8BFF-48117A3A1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 TEI, XSLT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67025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1896B31-D158-48A3-87A4-4D14D6CD6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Prvky XSLT: copy-</a:t>
            </a:r>
            <a:r>
              <a:rPr lang="cs-CZ" dirty="0" err="1"/>
              <a:t>of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2D7BA9C-520F-4C38-8E2E-9352C715D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>
                <a:solidFill>
                  <a:srgbClr val="005AB4"/>
                </a:solidFill>
                <a:highlight>
                  <a:srgbClr val="FFFFFF"/>
                </a:highlight>
              </a:rPr>
              <a:t>&lt;</a:t>
            </a:r>
            <a:r>
              <a:rPr lang="cs-CZ" dirty="0" err="1">
                <a:solidFill>
                  <a:srgbClr val="005AB4"/>
                </a:solidFill>
                <a:highlight>
                  <a:srgbClr val="FFFFFF"/>
                </a:highlight>
              </a:rPr>
              <a:t>xsl:copy-of</a:t>
            </a:r>
            <a:r>
              <a:rPr lang="cs-CZ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cs-CZ" dirty="0" err="1">
                <a:solidFill>
                  <a:srgbClr val="F5844C"/>
                </a:solidFill>
                <a:highlight>
                  <a:srgbClr val="FFFFFF"/>
                </a:highlight>
              </a:rPr>
              <a:t>select</a:t>
            </a:r>
            <a:r>
              <a:rPr lang="cs-CZ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cs-CZ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cs-CZ" i="1" dirty="0">
                <a:solidFill>
                  <a:srgbClr val="000096"/>
                </a:solidFill>
                <a:highlight>
                  <a:srgbClr val="FFFFFF"/>
                </a:highlight>
              </a:rPr>
              <a:t>…</a:t>
            </a:r>
            <a:r>
              <a:rPr lang="cs-CZ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/&gt;</a:t>
            </a:r>
          </a:p>
          <a:p>
            <a:pPr lvl="1"/>
            <a:r>
              <a:rPr lang="cs-CZ" dirty="0"/>
              <a:t>vloží do výstup uzel, který je definován v atributu </a:t>
            </a:r>
            <a:r>
              <a:rPr lang="cs-CZ" dirty="0">
                <a:solidFill>
                  <a:srgbClr val="F5844C"/>
                </a:solidFill>
              </a:rPr>
              <a:t>@</a:t>
            </a:r>
            <a:r>
              <a:rPr lang="cs-CZ" dirty="0" err="1">
                <a:solidFill>
                  <a:srgbClr val="F5844C"/>
                </a:solidFill>
              </a:rPr>
              <a:t>select</a:t>
            </a:r>
            <a:endParaRPr lang="cs-CZ" dirty="0">
              <a:solidFill>
                <a:srgbClr val="F5844C"/>
              </a:solidFill>
            </a:endParaRPr>
          </a:p>
          <a:p>
            <a:pPr lvl="1"/>
            <a:r>
              <a:rPr lang="cs-CZ" dirty="0"/>
              <a:t>kopíruje </a:t>
            </a:r>
          </a:p>
          <a:p>
            <a:pPr lvl="2"/>
            <a:r>
              <a:rPr lang="cs-CZ" dirty="0"/>
              <a:t>zvolený atribut (tj. název i hodnotu), např.</a:t>
            </a:r>
          </a:p>
          <a:p>
            <a:pPr lvl="3"/>
            <a:r>
              <a:rPr lang="cs-CZ" dirty="0"/>
              <a:t>konkrétní atribut aktuálního elementu: </a:t>
            </a:r>
            <a:r>
              <a:rPr lang="cs-CZ" dirty="0">
                <a:solidFill>
                  <a:srgbClr val="005AB4"/>
                </a:solidFill>
                <a:highlight>
                  <a:srgbClr val="FFFFFF"/>
                </a:highlight>
              </a:rPr>
              <a:t>&lt;</a:t>
            </a:r>
            <a:r>
              <a:rPr lang="cs-CZ" dirty="0" err="1">
                <a:solidFill>
                  <a:srgbClr val="005AB4"/>
                </a:solidFill>
                <a:highlight>
                  <a:srgbClr val="FFFFFF"/>
                </a:highlight>
              </a:rPr>
              <a:t>xsl:copy-of</a:t>
            </a:r>
            <a:r>
              <a:rPr lang="cs-CZ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cs-CZ" dirty="0" err="1">
                <a:solidFill>
                  <a:srgbClr val="F5844C"/>
                </a:solidFill>
                <a:highlight>
                  <a:srgbClr val="FFFFFF"/>
                </a:highlight>
              </a:rPr>
              <a:t>select</a:t>
            </a:r>
            <a:r>
              <a:rPr lang="cs-CZ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cs-CZ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@n</a:t>
            </a:r>
            <a:r>
              <a:rPr lang="cs-CZ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/&gt;</a:t>
            </a:r>
          </a:p>
          <a:p>
            <a:pPr lvl="3"/>
            <a:r>
              <a:rPr lang="cs-CZ" dirty="0">
                <a:highlight>
                  <a:srgbClr val="FFFFFF"/>
                </a:highlight>
              </a:rPr>
              <a:t>všechny atributy aktuálního elementu: </a:t>
            </a:r>
            <a:r>
              <a:rPr lang="cs-CZ" dirty="0">
                <a:solidFill>
                  <a:srgbClr val="005AB4"/>
                </a:solidFill>
                <a:highlight>
                  <a:srgbClr val="FFFFFF"/>
                </a:highlight>
              </a:rPr>
              <a:t>&lt;</a:t>
            </a:r>
            <a:r>
              <a:rPr lang="cs-CZ" dirty="0" err="1">
                <a:solidFill>
                  <a:srgbClr val="005AB4"/>
                </a:solidFill>
                <a:highlight>
                  <a:srgbClr val="FFFFFF"/>
                </a:highlight>
              </a:rPr>
              <a:t>xsl:copy-of</a:t>
            </a:r>
            <a:r>
              <a:rPr lang="cs-CZ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cs-CZ" dirty="0" err="1">
                <a:solidFill>
                  <a:srgbClr val="F5844C"/>
                </a:solidFill>
                <a:highlight>
                  <a:srgbClr val="FFFFFF"/>
                </a:highlight>
              </a:rPr>
              <a:t>select</a:t>
            </a:r>
            <a:r>
              <a:rPr lang="cs-CZ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cs-CZ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@*</a:t>
            </a:r>
            <a:r>
              <a:rPr lang="cs-CZ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/&gt;</a:t>
            </a:r>
            <a:endParaRPr lang="cs-CZ" dirty="0"/>
          </a:p>
          <a:p>
            <a:pPr lvl="2"/>
            <a:r>
              <a:rPr lang="cs-CZ" dirty="0"/>
              <a:t>zvolený element (včetně jeho atributů a potomků/vnořených prvků), např. </a:t>
            </a:r>
            <a:r>
              <a:rPr lang="cs-CZ" dirty="0">
                <a:solidFill>
                  <a:srgbClr val="005AB4"/>
                </a:solidFill>
                <a:highlight>
                  <a:srgbClr val="FFFFFF"/>
                </a:highlight>
              </a:rPr>
              <a:t>&lt;</a:t>
            </a:r>
            <a:r>
              <a:rPr lang="cs-CZ" dirty="0" err="1">
                <a:solidFill>
                  <a:srgbClr val="005AB4"/>
                </a:solidFill>
                <a:highlight>
                  <a:srgbClr val="FFFFFF"/>
                </a:highlight>
              </a:rPr>
              <a:t>xsl:copy-of</a:t>
            </a:r>
            <a:r>
              <a:rPr lang="cs-CZ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cs-CZ" dirty="0" err="1">
                <a:solidFill>
                  <a:srgbClr val="F5844C"/>
                </a:solidFill>
                <a:highlight>
                  <a:srgbClr val="FFFFFF"/>
                </a:highlight>
              </a:rPr>
              <a:t>select</a:t>
            </a:r>
            <a:r>
              <a:rPr lang="cs-CZ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cs-CZ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cs-CZ" dirty="0" err="1">
                <a:solidFill>
                  <a:srgbClr val="0000E6"/>
                </a:solidFill>
                <a:highlight>
                  <a:srgbClr val="FFFFFF"/>
                </a:highlight>
              </a:rPr>
              <a:t>tei:div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[</a:t>
            </a:r>
            <a:r>
              <a:rPr lang="cs-CZ" dirty="0">
                <a:solidFill>
                  <a:srgbClr val="F08246"/>
                </a:solidFill>
                <a:highlight>
                  <a:srgbClr val="FFFFFF"/>
                </a:highlight>
              </a:rPr>
              <a:t>@type</a:t>
            </a:r>
            <a:r>
              <a:rPr lang="cs-CZ" dirty="0">
                <a:solidFill>
                  <a:srgbClr val="787800"/>
                </a:solidFill>
                <a:highlight>
                  <a:srgbClr val="FFFFFF"/>
                </a:highlight>
              </a:rPr>
              <a:t>=</a:t>
            </a:r>
            <a:r>
              <a:rPr lang="cs-CZ" dirty="0">
                <a:solidFill>
                  <a:srgbClr val="323296"/>
                </a:solidFill>
                <a:highlight>
                  <a:srgbClr val="FFFFFF"/>
                </a:highlight>
              </a:rPr>
              <a:t>'preface'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]</a:t>
            </a:r>
            <a:r>
              <a:rPr lang="cs-CZ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/&gt;</a:t>
            </a:r>
            <a:endParaRPr lang="cs-CZ" dirty="0"/>
          </a:p>
          <a:p>
            <a:pPr lvl="1"/>
            <a:r>
              <a:rPr lang="cs-CZ" dirty="0"/>
              <a:t>používá se při transformaci dokumentu XML na jiný (podobný, obohacený)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D660B6A-13C4-46AE-A863-F2C4DA668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CEE84CD-B047-4E7B-9077-CC866A157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13</a:t>
            </a:fld>
            <a:endParaRPr lang="cs-CZ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60170BBA-3B34-4FDE-9F28-7CFCEDED2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 TEI, XSLT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56585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1896B31-D158-48A3-87A4-4D14D6CD6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Prvky XSLT: copy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2D7BA9C-520F-4C38-8E2E-9352C715D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>
                <a:solidFill>
                  <a:srgbClr val="005AB4"/>
                </a:solidFill>
                <a:highlight>
                  <a:srgbClr val="FFFFFF"/>
                </a:highlight>
              </a:rPr>
              <a:t>&lt;</a:t>
            </a:r>
            <a:r>
              <a:rPr lang="cs-CZ" dirty="0" err="1">
                <a:solidFill>
                  <a:srgbClr val="005AB4"/>
                </a:solidFill>
                <a:highlight>
                  <a:srgbClr val="FFFFFF"/>
                </a:highlight>
              </a:rPr>
              <a:t>xsl:copy</a:t>
            </a:r>
            <a:r>
              <a:rPr lang="cs-CZ" dirty="0">
                <a:solidFill>
                  <a:srgbClr val="005AB4"/>
                </a:solidFill>
                <a:highlight>
                  <a:srgbClr val="FFFFFF"/>
                </a:highlight>
              </a:rPr>
              <a:t>&gt;…&lt;/</a:t>
            </a:r>
            <a:r>
              <a:rPr lang="cs-CZ" dirty="0" err="1">
                <a:solidFill>
                  <a:srgbClr val="005AB4"/>
                </a:solidFill>
                <a:highlight>
                  <a:srgbClr val="FFFFFF"/>
                </a:highlight>
              </a:rPr>
              <a:t>xsl:copy</a:t>
            </a:r>
            <a:r>
              <a:rPr lang="cs-CZ" dirty="0">
                <a:solidFill>
                  <a:srgbClr val="005AB4"/>
                </a:solidFill>
                <a:highlight>
                  <a:srgbClr val="FFFFFF"/>
                </a:highlight>
              </a:rPr>
              <a:t>&gt;</a:t>
            </a:r>
          </a:p>
          <a:p>
            <a:pPr lvl="1"/>
            <a:r>
              <a:rPr lang="cs-CZ" dirty="0"/>
              <a:t>kopíruje aktuální element (jeho počáteční a koncovou značku)</a:t>
            </a:r>
          </a:p>
          <a:p>
            <a:pPr lvl="2"/>
            <a:r>
              <a:rPr lang="cs-CZ" dirty="0"/>
              <a:t>nekopíruje atributy elementu (je třeba použít </a:t>
            </a:r>
            <a:r>
              <a:rPr lang="cs-CZ" dirty="0">
                <a:solidFill>
                  <a:srgbClr val="005AB4"/>
                </a:solidFill>
                <a:highlight>
                  <a:srgbClr val="FFFFFF"/>
                </a:highlight>
              </a:rPr>
              <a:t>&lt;</a:t>
            </a:r>
            <a:r>
              <a:rPr lang="cs-CZ" dirty="0" err="1">
                <a:solidFill>
                  <a:srgbClr val="005AB4"/>
                </a:solidFill>
                <a:highlight>
                  <a:srgbClr val="FFFFFF"/>
                </a:highlight>
              </a:rPr>
              <a:t>xsl:copy-of</a:t>
            </a:r>
            <a:r>
              <a:rPr lang="cs-CZ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cs-CZ" dirty="0" err="1">
                <a:solidFill>
                  <a:srgbClr val="F5844C"/>
                </a:solidFill>
                <a:highlight>
                  <a:srgbClr val="FFFFFF"/>
                </a:highlight>
              </a:rPr>
              <a:t>select</a:t>
            </a:r>
            <a:r>
              <a:rPr lang="cs-CZ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cs-CZ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@*</a:t>
            </a:r>
            <a:r>
              <a:rPr lang="cs-CZ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/&gt;</a:t>
            </a:r>
            <a:r>
              <a:rPr lang="cs-CZ" dirty="0"/>
              <a:t>)</a:t>
            </a:r>
          </a:p>
          <a:p>
            <a:pPr lvl="1"/>
            <a:r>
              <a:rPr lang="cs-CZ" dirty="0"/>
              <a:t>používá se k úpravám původního elementu, např.</a:t>
            </a:r>
          </a:p>
          <a:p>
            <a:pPr lvl="2"/>
            <a:r>
              <a:rPr lang="cs-CZ" dirty="0"/>
              <a:t>dodání nebo změna atributů</a:t>
            </a:r>
          </a:p>
          <a:p>
            <a:pPr lvl="2"/>
            <a:r>
              <a:rPr lang="cs-CZ" dirty="0"/>
              <a:t>dodání nebo přeskupení zanořených elementů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D660B6A-13C4-46AE-A863-F2C4DA668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CEE84CD-B047-4E7B-9077-CC866A157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14</a:t>
            </a:fld>
            <a:endParaRPr lang="cs-CZ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CB14801-B03B-4477-A190-1E967D15E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 TEI, XSLT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1065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F2D8B9-11FC-4FA3-BCE8-B5F5D008C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Prvky XSLT: call-</a:t>
            </a:r>
            <a:r>
              <a:rPr lang="cs-CZ" dirty="0" err="1"/>
              <a:t>template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31F7EF3-6F5F-486A-B3CC-11FDBF28F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cs-CZ" dirty="0" err="1">
                <a:solidFill>
                  <a:srgbClr val="005AB4"/>
                </a:solidFill>
                <a:highlight>
                  <a:srgbClr val="FFFFFF"/>
                </a:highlight>
              </a:rPr>
              <a:t>xsl:call-template</a:t>
            </a:r>
            <a:r>
              <a:rPr lang="cs-CZ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cs-CZ" dirty="0" err="1">
                <a:solidFill>
                  <a:srgbClr val="F5844C"/>
                </a:solidFill>
                <a:highlight>
                  <a:srgbClr val="FFFFFF"/>
                </a:highlight>
              </a:rPr>
              <a:t>name</a:t>
            </a:r>
            <a:r>
              <a:rPr lang="cs-CZ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cs-CZ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…</a:t>
            </a:r>
            <a:r>
              <a:rPr lang="cs-CZ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cs-CZ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/&gt;</a:t>
            </a:r>
          </a:p>
          <a:p>
            <a:pPr lvl="1"/>
            <a:r>
              <a:rPr lang="cs-CZ" dirty="0"/>
              <a:t>slouží k volání pojmenované šablony (</a:t>
            </a:r>
            <a:r>
              <a:rPr lang="cs-CZ" dirty="0">
                <a:solidFill>
                  <a:srgbClr val="000096"/>
                </a:solidFill>
              </a:rPr>
              <a:t>&lt;</a:t>
            </a:r>
            <a:r>
              <a:rPr lang="cs-CZ" dirty="0" err="1">
                <a:solidFill>
                  <a:srgbClr val="000096"/>
                </a:solidFill>
              </a:rPr>
              <a:t>xsl:template</a:t>
            </a:r>
            <a:r>
              <a:rPr lang="cs-CZ" dirty="0">
                <a:solidFill>
                  <a:srgbClr val="000096"/>
                </a:solidFill>
              </a:rPr>
              <a:t>&gt;</a:t>
            </a:r>
            <a:r>
              <a:rPr lang="cs-CZ" dirty="0"/>
              <a:t> s atributem </a:t>
            </a:r>
            <a:r>
              <a:rPr lang="cs-CZ" dirty="0">
                <a:solidFill>
                  <a:srgbClr val="F5844C"/>
                </a:solidFill>
              </a:rPr>
              <a:t>@</a:t>
            </a:r>
            <a:r>
              <a:rPr lang="cs-CZ" dirty="0" err="1">
                <a:solidFill>
                  <a:srgbClr val="F5844C"/>
                </a:solidFill>
              </a:rPr>
              <a:t>name</a:t>
            </a:r>
            <a:r>
              <a:rPr lang="cs-CZ" dirty="0"/>
              <a:t>)</a:t>
            </a:r>
          </a:p>
          <a:p>
            <a:pPr lvl="1"/>
            <a:r>
              <a:rPr lang="cs-CZ" dirty="0"/>
              <a:t>předání parametru volané šabloně pomocí zanořeného prvku</a:t>
            </a:r>
          </a:p>
          <a:p>
            <a:pPr lvl="2"/>
            <a:r>
              <a:rPr lang="cs-CZ" dirty="0">
                <a:solidFill>
                  <a:srgbClr val="005AB4"/>
                </a:solidFill>
                <a:highlight>
                  <a:srgbClr val="FFFFFF"/>
                </a:highlight>
              </a:rPr>
              <a:t>&lt;x</a:t>
            </a:r>
            <a:r>
              <a:rPr lang="en-US" dirty="0" err="1">
                <a:solidFill>
                  <a:srgbClr val="005AB4"/>
                </a:solidFill>
                <a:highlight>
                  <a:srgbClr val="FFFFFF"/>
                </a:highlight>
              </a:rPr>
              <a:t>sl:with-param</a:t>
            </a:r>
            <a:r>
              <a:rPr lang="en-US" dirty="0">
                <a:solidFill>
                  <a:srgbClr val="F5844C"/>
                </a:solidFill>
                <a:highlight>
                  <a:srgbClr val="FFFFFF"/>
                </a:highlight>
              </a:rPr>
              <a:t> name</a:t>
            </a:r>
            <a:r>
              <a:rPr lang="en-US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en-US" dirty="0">
                <a:solidFill>
                  <a:srgbClr val="000096"/>
                </a:solidFill>
                <a:highlight>
                  <a:srgbClr val="FFFFFF"/>
                </a:highlight>
              </a:rPr>
              <a:t>…</a:t>
            </a:r>
            <a:r>
              <a:rPr lang="en-US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en-US" dirty="0">
                <a:solidFill>
                  <a:srgbClr val="F5844C"/>
                </a:solidFill>
                <a:highlight>
                  <a:srgbClr val="FFFFFF"/>
                </a:highlight>
              </a:rPr>
              <a:t> select</a:t>
            </a:r>
            <a:r>
              <a:rPr lang="en-US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en-US" dirty="0">
                <a:solidFill>
                  <a:srgbClr val="0000E6"/>
                </a:solidFill>
                <a:highlight>
                  <a:srgbClr val="FFFFFF"/>
                </a:highlight>
              </a:rPr>
              <a:t>…</a:t>
            </a:r>
            <a:r>
              <a:rPr lang="en-US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en-US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0096"/>
                </a:solidFill>
                <a:highlight>
                  <a:srgbClr val="FFFFFF"/>
                </a:highlight>
              </a:rPr>
              <a:t>/&gt;</a:t>
            </a:r>
          </a:p>
          <a:p>
            <a:pPr lvl="1"/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6586115-7093-4217-A9E8-6E0A07484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A7594BD-A29C-4B7F-968C-1965ED761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15</a:t>
            </a:fld>
            <a:endParaRPr lang="cs-CZ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9C69908C-0834-4D77-925B-B03329F15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 TEI, XSLT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7580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EAB8DA-681E-4E50-9808-384F6E02A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Prvky XSLT: </a:t>
            </a:r>
            <a:r>
              <a:rPr lang="cs-CZ" dirty="0" err="1"/>
              <a:t>variable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76E6C6A-3EF4-4FAD-833A-ED1252815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5AB4"/>
                </a:solidFill>
                <a:highlight>
                  <a:srgbClr val="FFFFFF"/>
                </a:highlight>
              </a:rPr>
              <a:t>&lt;</a:t>
            </a:r>
            <a:r>
              <a:rPr lang="en-US" dirty="0" err="1">
                <a:solidFill>
                  <a:srgbClr val="005AB4"/>
                </a:solidFill>
                <a:highlight>
                  <a:srgbClr val="FFFFFF"/>
                </a:highlight>
              </a:rPr>
              <a:t>xsl:variable</a:t>
            </a:r>
            <a:r>
              <a:rPr lang="en-US" dirty="0">
                <a:solidFill>
                  <a:srgbClr val="F5844C"/>
                </a:solidFill>
                <a:highlight>
                  <a:srgbClr val="FFFFFF"/>
                </a:highlight>
              </a:rPr>
              <a:t> name</a:t>
            </a:r>
            <a:r>
              <a:rPr lang="en-US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en-US" dirty="0">
                <a:solidFill>
                  <a:srgbClr val="000096"/>
                </a:solidFill>
                <a:highlight>
                  <a:srgbClr val="FFFFFF"/>
                </a:highlight>
              </a:rPr>
              <a:t>…</a:t>
            </a:r>
            <a:r>
              <a:rPr lang="en-US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en-US" dirty="0">
                <a:solidFill>
                  <a:srgbClr val="F5844C"/>
                </a:solidFill>
                <a:highlight>
                  <a:srgbClr val="FFFFFF"/>
                </a:highlight>
              </a:rPr>
              <a:t> select</a:t>
            </a:r>
            <a:r>
              <a:rPr lang="en-US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en-US" dirty="0">
                <a:solidFill>
                  <a:srgbClr val="000096"/>
                </a:solidFill>
                <a:highlight>
                  <a:srgbClr val="FFFFFF"/>
                </a:highlight>
              </a:rPr>
              <a:t>…</a:t>
            </a:r>
            <a:r>
              <a:rPr lang="en-US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en-US" dirty="0">
                <a:solidFill>
                  <a:srgbClr val="000096"/>
                </a:solidFill>
                <a:highlight>
                  <a:srgbClr val="FFFFFF"/>
                </a:highlight>
              </a:rPr>
              <a:t>/&gt;</a:t>
            </a:r>
          </a:p>
          <a:p>
            <a:pPr lvl="1"/>
            <a:r>
              <a:rPr lang="cs-CZ" dirty="0"/>
              <a:t>definuje proměnnou a její hodnotu</a:t>
            </a:r>
          </a:p>
          <a:p>
            <a:pPr lvl="2"/>
            <a:r>
              <a:rPr lang="cs-CZ" dirty="0"/>
              <a:t>hodnotou může být text, číslo, ale i uzel, popř. několik uzlů</a:t>
            </a:r>
          </a:p>
          <a:p>
            <a:pPr lvl="1"/>
            <a:r>
              <a:rPr lang="cs-CZ" dirty="0"/>
              <a:t>hodnotu lze nastavit</a:t>
            </a:r>
          </a:p>
          <a:p>
            <a:pPr lvl="2"/>
            <a:r>
              <a:rPr lang="cs-CZ" dirty="0"/>
              <a:t>buď pomocí atributu</a:t>
            </a:r>
            <a:r>
              <a:rPr lang="cs-CZ" dirty="0">
                <a:solidFill>
                  <a:srgbClr val="F5844C"/>
                </a:solidFill>
              </a:rPr>
              <a:t> @</a:t>
            </a:r>
            <a:r>
              <a:rPr lang="cs-CZ" dirty="0" err="1">
                <a:solidFill>
                  <a:srgbClr val="F5844C"/>
                </a:solidFill>
              </a:rPr>
              <a:t>select</a:t>
            </a:r>
            <a:endParaRPr lang="cs-CZ" dirty="0"/>
          </a:p>
          <a:p>
            <a:pPr lvl="2"/>
            <a:r>
              <a:rPr lang="cs-CZ" dirty="0"/>
              <a:t>nebo pomocí zanořených prvků</a:t>
            </a:r>
          </a:p>
          <a:p>
            <a:pPr lvl="1"/>
            <a:r>
              <a:rPr lang="cs-CZ" dirty="0"/>
              <a:t>hodnotu nelze měnit</a:t>
            </a:r>
          </a:p>
          <a:p>
            <a:r>
              <a:rPr lang="cs-CZ" dirty="0"/>
              <a:t>odkaz na proměnnou pomocí $ + jména, např.</a:t>
            </a:r>
          </a:p>
          <a:p>
            <a:pPr lvl="1"/>
            <a:r>
              <a:rPr lang="en-US" dirty="0">
                <a:solidFill>
                  <a:srgbClr val="005AB4"/>
                </a:solidFill>
                <a:highlight>
                  <a:srgbClr val="FFFFFF"/>
                </a:highlight>
              </a:rPr>
              <a:t>&lt;</a:t>
            </a:r>
            <a:r>
              <a:rPr lang="en-US" dirty="0" err="1">
                <a:solidFill>
                  <a:srgbClr val="005AB4"/>
                </a:solidFill>
                <a:highlight>
                  <a:srgbClr val="FFFFFF"/>
                </a:highlight>
              </a:rPr>
              <a:t>xsl:variable</a:t>
            </a:r>
            <a:r>
              <a:rPr lang="en-US" dirty="0">
                <a:solidFill>
                  <a:srgbClr val="F5844C"/>
                </a:solidFill>
                <a:highlight>
                  <a:srgbClr val="FFFFFF"/>
                </a:highlight>
              </a:rPr>
              <a:t> name</a:t>
            </a:r>
            <a:r>
              <a:rPr lang="en-US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cs-CZ" dirty="0">
                <a:solidFill>
                  <a:srgbClr val="963296"/>
                </a:solidFill>
                <a:highlight>
                  <a:srgbClr val="FFFFFF"/>
                </a:highlight>
              </a:rPr>
              <a:t>titul</a:t>
            </a:r>
            <a:r>
              <a:rPr lang="en-US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en-US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0096"/>
                </a:solidFill>
                <a:highlight>
                  <a:srgbClr val="FFFFFF"/>
                </a:highlight>
              </a:rPr>
              <a:t>/&gt;</a:t>
            </a:r>
            <a:endParaRPr lang="cs-CZ" dirty="0">
              <a:solidFill>
                <a:srgbClr val="000096"/>
              </a:solidFill>
              <a:highlight>
                <a:srgbClr val="FFFFFF"/>
              </a:highlight>
            </a:endParaRPr>
          </a:p>
          <a:p>
            <a:pPr lvl="1"/>
            <a:r>
              <a:rPr lang="en-US" dirty="0">
                <a:solidFill>
                  <a:srgbClr val="005AB4"/>
                </a:solidFill>
                <a:highlight>
                  <a:srgbClr val="FFFFFF"/>
                </a:highlight>
              </a:rPr>
              <a:t>&lt;</a:t>
            </a:r>
            <a:r>
              <a:rPr lang="en-US" dirty="0" err="1">
                <a:solidFill>
                  <a:srgbClr val="005AB4"/>
                </a:solidFill>
                <a:highlight>
                  <a:srgbClr val="FFFFFF"/>
                </a:highlight>
              </a:rPr>
              <a:t>xsl</a:t>
            </a:r>
            <a:r>
              <a:rPr lang="en-US" dirty="0">
                <a:solidFill>
                  <a:srgbClr val="005AB4"/>
                </a:solidFill>
                <a:highlight>
                  <a:srgbClr val="FFFFFF"/>
                </a:highlight>
              </a:rPr>
              <a:t>:</a:t>
            </a:r>
            <a:r>
              <a:rPr lang="cs-CZ" dirty="0" err="1">
                <a:solidFill>
                  <a:srgbClr val="005AB4"/>
                </a:solidFill>
                <a:highlight>
                  <a:srgbClr val="FFFFFF"/>
                </a:highlight>
              </a:rPr>
              <a:t>value-of</a:t>
            </a:r>
            <a:r>
              <a:rPr lang="en-US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cs-CZ" dirty="0" err="1">
                <a:solidFill>
                  <a:srgbClr val="F5844C"/>
                </a:solidFill>
                <a:highlight>
                  <a:srgbClr val="FFFFFF"/>
                </a:highlight>
              </a:rPr>
              <a:t>select</a:t>
            </a:r>
            <a:r>
              <a:rPr lang="en-US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cs-CZ" dirty="0">
                <a:solidFill>
                  <a:srgbClr val="963296"/>
                </a:solidFill>
                <a:highlight>
                  <a:srgbClr val="FFFFFF"/>
                </a:highlight>
              </a:rPr>
              <a:t>$titul</a:t>
            </a:r>
            <a:r>
              <a:rPr lang="en-US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en-US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0096"/>
                </a:solidFill>
                <a:highlight>
                  <a:srgbClr val="FFFFFF"/>
                </a:highlight>
              </a:rPr>
              <a:t>/&gt;</a:t>
            </a:r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FA7D0EA-B4BC-4C71-AE82-348956D35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787F2B2-9393-4224-854D-AC90541BE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16</a:t>
            </a:fld>
            <a:endParaRPr lang="cs-CZ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BC64E6E9-A707-4E62-BE1B-61F47A5CA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 TEI, XSLT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4351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BB9C7FA-F758-4737-993C-D43E7D78D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Prvky XSLT: </a:t>
            </a:r>
            <a:r>
              <a:rPr lang="cs-CZ" dirty="0" err="1"/>
              <a:t>param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F97A981-C1C7-4B56-A2B4-00301D875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solidFill>
                  <a:srgbClr val="005AB4"/>
                </a:solidFill>
                <a:highlight>
                  <a:srgbClr val="FFFFFF"/>
                </a:highlight>
              </a:rPr>
              <a:t>&lt;</a:t>
            </a:r>
            <a:r>
              <a:rPr lang="cs-CZ" dirty="0" err="1">
                <a:solidFill>
                  <a:srgbClr val="005AB4"/>
                </a:solidFill>
                <a:highlight>
                  <a:srgbClr val="FFFFFF"/>
                </a:highlight>
              </a:rPr>
              <a:t>xsl:param</a:t>
            </a:r>
            <a:r>
              <a:rPr lang="cs-CZ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cs-CZ" dirty="0" err="1">
                <a:solidFill>
                  <a:srgbClr val="F5844C"/>
                </a:solidFill>
                <a:highlight>
                  <a:srgbClr val="FFFFFF"/>
                </a:highlight>
              </a:rPr>
              <a:t>name</a:t>
            </a:r>
            <a:r>
              <a:rPr lang="cs-CZ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cs-CZ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…</a:t>
            </a:r>
            <a:r>
              <a:rPr lang="cs-CZ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cs-CZ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/&gt;</a:t>
            </a:r>
          </a:p>
          <a:p>
            <a:pPr lvl="1"/>
            <a:r>
              <a:rPr lang="cs-CZ" dirty="0"/>
              <a:t>parametr, pomocí něhož lze přiřadit proměnné požadovanou hodnotu</a:t>
            </a:r>
          </a:p>
          <a:p>
            <a:pPr lvl="1"/>
            <a:r>
              <a:rPr lang="cs-CZ" dirty="0"/>
              <a:t>používá se </a:t>
            </a:r>
          </a:p>
          <a:p>
            <a:pPr lvl="2"/>
            <a:r>
              <a:rPr lang="cs-CZ" dirty="0"/>
              <a:t>na úrovní transformace (souboru)</a:t>
            </a:r>
          </a:p>
          <a:p>
            <a:pPr lvl="3"/>
            <a:r>
              <a:rPr lang="cs-CZ" dirty="0"/>
              <a:t>hodnota parametru se předává transformačnímu programu</a:t>
            </a:r>
          </a:p>
          <a:p>
            <a:pPr lvl="3"/>
            <a:r>
              <a:rPr lang="cs-CZ" dirty="0"/>
              <a:t>parametr (a jeho hodnota) jsou dostupné pro všechny součásti transformace</a:t>
            </a:r>
          </a:p>
          <a:p>
            <a:pPr lvl="2"/>
            <a:r>
              <a:rPr lang="cs-CZ" dirty="0"/>
              <a:t>na úrovni pojmenované šablony</a:t>
            </a:r>
          </a:p>
          <a:p>
            <a:pPr lvl="3"/>
            <a:r>
              <a:rPr lang="cs-CZ" dirty="0"/>
              <a:t>hodnota parametru se předává při volání šablony (pomocí elementu </a:t>
            </a:r>
            <a:r>
              <a:rPr lang="cs-CZ" dirty="0">
                <a:solidFill>
                  <a:srgbClr val="000096"/>
                </a:solidFill>
              </a:rPr>
              <a:t>&lt;</a:t>
            </a:r>
            <a:r>
              <a:rPr lang="cs-CZ" dirty="0" err="1">
                <a:solidFill>
                  <a:srgbClr val="000096"/>
                </a:solidFill>
              </a:rPr>
              <a:t>xsl:with-param</a:t>
            </a:r>
            <a:r>
              <a:rPr lang="cs-CZ" dirty="0">
                <a:solidFill>
                  <a:srgbClr val="000096"/>
                </a:solidFill>
              </a:rPr>
              <a:t>&gt;</a:t>
            </a:r>
            <a:r>
              <a:rPr lang="cs-CZ" dirty="0"/>
              <a:t>)</a:t>
            </a:r>
          </a:p>
          <a:p>
            <a:pPr lvl="3"/>
            <a:r>
              <a:rPr lang="cs-CZ" dirty="0"/>
              <a:t>parametr (a jeho hodnota) jsou dostupné pouze v rámci volané šablony</a:t>
            </a:r>
          </a:p>
          <a:p>
            <a:r>
              <a:rPr lang="cs-CZ" dirty="0">
                <a:solidFill>
                  <a:srgbClr val="005AB4"/>
                </a:solidFill>
                <a:highlight>
                  <a:srgbClr val="FFFFFF"/>
                </a:highlight>
              </a:rPr>
              <a:t>&lt;</a:t>
            </a:r>
            <a:r>
              <a:rPr lang="cs-CZ" dirty="0" err="1">
                <a:solidFill>
                  <a:srgbClr val="005AB4"/>
                </a:solidFill>
                <a:highlight>
                  <a:srgbClr val="FFFFFF"/>
                </a:highlight>
              </a:rPr>
              <a:t>xsl:param</a:t>
            </a:r>
            <a:r>
              <a:rPr lang="cs-CZ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cs-CZ" dirty="0" err="1">
                <a:solidFill>
                  <a:srgbClr val="F5844C"/>
                </a:solidFill>
                <a:highlight>
                  <a:srgbClr val="FFFFFF"/>
                </a:highlight>
              </a:rPr>
              <a:t>name</a:t>
            </a:r>
            <a:r>
              <a:rPr lang="cs-CZ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cs-CZ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…</a:t>
            </a:r>
            <a:r>
              <a:rPr lang="cs-CZ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cs-CZ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cs-CZ" dirty="0" err="1">
                <a:solidFill>
                  <a:srgbClr val="F5844C"/>
                </a:solidFill>
                <a:highlight>
                  <a:srgbClr val="FFFFFF"/>
                </a:highlight>
              </a:rPr>
              <a:t>select</a:t>
            </a:r>
            <a:r>
              <a:rPr lang="cs-CZ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cs-CZ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cs-CZ" dirty="0">
                <a:solidFill>
                  <a:srgbClr val="323296"/>
                </a:solidFill>
                <a:highlight>
                  <a:srgbClr val="FFFFFF"/>
                </a:highlight>
              </a:rPr>
              <a:t>…</a:t>
            </a:r>
            <a:r>
              <a:rPr lang="cs-CZ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cs-CZ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/&gt;</a:t>
            </a:r>
            <a:endParaRPr lang="cs-CZ" dirty="0"/>
          </a:p>
          <a:p>
            <a:pPr lvl="1"/>
            <a:r>
              <a:rPr lang="cs-CZ" dirty="0"/>
              <a:t>parametru lze přiřadit výchozí hodnotu</a:t>
            </a:r>
          </a:p>
          <a:p>
            <a:pPr lvl="2"/>
            <a:r>
              <a:rPr lang="cs-CZ" dirty="0"/>
              <a:t>pokud se při volání transformace/šablony nepředá hodnota parametru, použije se výchozí</a:t>
            </a:r>
          </a:p>
          <a:p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78749E5-7DBA-4C77-8BC5-9D4955A9E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5766329-5681-4B8D-8AB7-D42638B1C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17</a:t>
            </a:fld>
            <a:endParaRPr lang="cs-CZ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1EE5F54-263F-4972-8EB6-429F1BDE1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 TEI, XSLT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40995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A49B7C-C658-4ECC-A620-CCBAFD451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Prvky XSLT: </a:t>
            </a:r>
            <a:r>
              <a:rPr lang="cs-CZ" dirty="0" err="1"/>
              <a:t>with-param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C2986E4-4BFB-407D-B267-0250A3D2F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5AB4"/>
                </a:solidFill>
                <a:highlight>
                  <a:srgbClr val="FFFFFF"/>
                </a:highlight>
              </a:rPr>
              <a:t>&lt;</a:t>
            </a:r>
            <a:r>
              <a:rPr lang="en-US" dirty="0" err="1">
                <a:solidFill>
                  <a:srgbClr val="005AB4"/>
                </a:solidFill>
                <a:highlight>
                  <a:srgbClr val="FFFFFF"/>
                </a:highlight>
              </a:rPr>
              <a:t>xsl:with-param</a:t>
            </a:r>
            <a:r>
              <a:rPr lang="en-US" dirty="0">
                <a:solidFill>
                  <a:srgbClr val="F5844C"/>
                </a:solidFill>
                <a:highlight>
                  <a:srgbClr val="FFFFFF"/>
                </a:highlight>
              </a:rPr>
              <a:t> name</a:t>
            </a:r>
            <a:r>
              <a:rPr lang="en-US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en-US" dirty="0">
                <a:solidFill>
                  <a:srgbClr val="000096"/>
                </a:solidFill>
                <a:highlight>
                  <a:srgbClr val="FFFFFF"/>
                </a:highlight>
              </a:rPr>
              <a:t>…</a:t>
            </a:r>
            <a:r>
              <a:rPr lang="en-US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en-US" dirty="0">
                <a:solidFill>
                  <a:srgbClr val="F5844C"/>
                </a:solidFill>
                <a:highlight>
                  <a:srgbClr val="FFFFFF"/>
                </a:highlight>
              </a:rPr>
              <a:t> select</a:t>
            </a:r>
            <a:r>
              <a:rPr lang="en-US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en-US" dirty="0">
                <a:solidFill>
                  <a:srgbClr val="000096"/>
                </a:solidFill>
                <a:highlight>
                  <a:srgbClr val="FFFFFF"/>
                </a:highlight>
              </a:rPr>
              <a:t>…</a:t>
            </a:r>
            <a:r>
              <a:rPr lang="en-US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en-US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0096"/>
                </a:solidFill>
                <a:highlight>
                  <a:srgbClr val="FFFFFF"/>
                </a:highlight>
              </a:rPr>
              <a:t>/&gt;</a:t>
            </a:r>
          </a:p>
          <a:p>
            <a:pPr lvl="1"/>
            <a:r>
              <a:rPr lang="cs-CZ" dirty="0"/>
              <a:t>používá se pro předání hodnoty parametru volané pojmenované šabloně</a:t>
            </a:r>
          </a:p>
          <a:p>
            <a:pPr lvl="1"/>
            <a:r>
              <a:rPr lang="cs-CZ" dirty="0"/>
              <a:t>v šabloně se použije element </a:t>
            </a:r>
            <a:r>
              <a:rPr lang="cs-CZ" dirty="0">
                <a:solidFill>
                  <a:srgbClr val="005AB4"/>
                </a:solidFill>
                <a:highlight>
                  <a:srgbClr val="FFFFFF"/>
                </a:highlight>
              </a:rPr>
              <a:t>&lt;</a:t>
            </a:r>
            <a:r>
              <a:rPr lang="cs-CZ" dirty="0" err="1">
                <a:solidFill>
                  <a:srgbClr val="005AB4"/>
                </a:solidFill>
                <a:highlight>
                  <a:srgbClr val="FFFFFF"/>
                </a:highlight>
              </a:rPr>
              <a:t>xsl:param</a:t>
            </a:r>
            <a:r>
              <a:rPr lang="cs-CZ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cs-CZ" dirty="0" err="1">
                <a:solidFill>
                  <a:srgbClr val="F5844C"/>
                </a:solidFill>
                <a:highlight>
                  <a:srgbClr val="FFFFFF"/>
                </a:highlight>
              </a:rPr>
              <a:t>name</a:t>
            </a:r>
            <a:r>
              <a:rPr lang="cs-CZ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cs-CZ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…</a:t>
            </a:r>
            <a:r>
              <a:rPr lang="cs-CZ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cs-CZ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/&gt;</a:t>
            </a:r>
          </a:p>
          <a:p>
            <a:pPr lvl="1"/>
            <a:r>
              <a:rPr lang="cs-CZ" dirty="0"/>
              <a:t>hodnoty </a:t>
            </a:r>
            <a:r>
              <a:rPr lang="cs-CZ" dirty="0">
                <a:solidFill>
                  <a:srgbClr val="F5844C"/>
                </a:solidFill>
              </a:rPr>
              <a:t>@</a:t>
            </a:r>
            <a:r>
              <a:rPr lang="cs-CZ" dirty="0" err="1">
                <a:solidFill>
                  <a:srgbClr val="F5844C"/>
                </a:solidFill>
              </a:rPr>
              <a:t>name</a:t>
            </a:r>
            <a:r>
              <a:rPr lang="cs-CZ" dirty="0"/>
              <a:t> musejí být identické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326A49E-F008-4F58-AA7A-5344C238D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9A67F70F-5486-421E-975A-C14AA5D5E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18</a:t>
            </a:fld>
            <a:endParaRPr lang="cs-CZ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1FACFA09-D7B8-4986-8FBD-D127DA729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 TEI, XSLT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66265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B93EC6-F908-459B-AAFC-E6141B5B2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Prvky XSLT: </a:t>
            </a:r>
            <a:r>
              <a:rPr lang="cs-CZ" dirty="0" err="1"/>
              <a:t>choose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97D45B0-8CC7-470D-833A-651EF046A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>
                <a:solidFill>
                  <a:srgbClr val="005AB4"/>
                </a:solidFill>
                <a:highlight>
                  <a:srgbClr val="FFFFFF"/>
                </a:highlight>
              </a:rPr>
              <a:t>&lt;</a:t>
            </a:r>
            <a:r>
              <a:rPr lang="cs-CZ" dirty="0" err="1">
                <a:solidFill>
                  <a:srgbClr val="005AB4"/>
                </a:solidFill>
                <a:highlight>
                  <a:srgbClr val="FFFFFF"/>
                </a:highlight>
              </a:rPr>
              <a:t>xsl:choose</a:t>
            </a:r>
            <a:r>
              <a:rPr lang="cs-CZ" dirty="0">
                <a:solidFill>
                  <a:srgbClr val="005AB4"/>
                </a:solidFill>
                <a:highlight>
                  <a:srgbClr val="FFFFFF"/>
                </a:highlight>
              </a:rPr>
              <a:t>&gt;</a:t>
            </a:r>
            <a:b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cs-CZ" dirty="0">
                <a:solidFill>
                  <a:srgbClr val="005AB4"/>
                </a:solidFill>
                <a:highlight>
                  <a:srgbClr val="FFFFFF"/>
                </a:highlight>
              </a:rPr>
              <a:t>&lt;</a:t>
            </a:r>
            <a:r>
              <a:rPr lang="cs-CZ" dirty="0" err="1">
                <a:solidFill>
                  <a:srgbClr val="005AB4"/>
                </a:solidFill>
                <a:highlight>
                  <a:srgbClr val="FFFFFF"/>
                </a:highlight>
              </a:rPr>
              <a:t>xsl:when</a:t>
            </a:r>
            <a:r>
              <a:rPr lang="cs-CZ" dirty="0">
                <a:solidFill>
                  <a:srgbClr val="F5844C"/>
                </a:solidFill>
                <a:highlight>
                  <a:srgbClr val="FFFFFF"/>
                </a:highlight>
              </a:rPr>
              <a:t> test</a:t>
            </a:r>
            <a:r>
              <a:rPr lang="cs-CZ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cs-CZ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cs-CZ" dirty="0">
                <a:solidFill>
                  <a:srgbClr val="0000E6"/>
                </a:solidFill>
                <a:highlight>
                  <a:srgbClr val="FFFFFF"/>
                </a:highlight>
              </a:rPr>
              <a:t>…</a:t>
            </a:r>
            <a:r>
              <a:rPr lang="cs-CZ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cs-CZ" dirty="0">
                <a:solidFill>
                  <a:srgbClr val="005AB4"/>
                </a:solidFill>
                <a:highlight>
                  <a:srgbClr val="FFFFFF"/>
                </a:highlight>
              </a:rPr>
              <a:t>&lt;/</a:t>
            </a:r>
            <a:r>
              <a:rPr lang="cs-CZ" dirty="0" err="1">
                <a:solidFill>
                  <a:srgbClr val="005AB4"/>
                </a:solidFill>
                <a:highlight>
                  <a:srgbClr val="FFFFFF"/>
                </a:highlight>
              </a:rPr>
              <a:t>xsl:when</a:t>
            </a:r>
            <a:r>
              <a:rPr lang="cs-CZ" dirty="0">
                <a:solidFill>
                  <a:srgbClr val="005AB4"/>
                </a:solidFill>
                <a:highlight>
                  <a:srgbClr val="FFFFFF"/>
                </a:highlight>
              </a:rPr>
              <a:t>&gt;</a:t>
            </a:r>
            <a:b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cs-CZ" dirty="0">
                <a:solidFill>
                  <a:srgbClr val="005AB4"/>
                </a:solidFill>
                <a:highlight>
                  <a:srgbClr val="FFFFFF"/>
                </a:highlight>
              </a:rPr>
              <a:t>&lt;</a:t>
            </a:r>
            <a:r>
              <a:rPr lang="cs-CZ" dirty="0" err="1">
                <a:solidFill>
                  <a:srgbClr val="005AB4"/>
                </a:solidFill>
                <a:highlight>
                  <a:srgbClr val="FFFFFF"/>
                </a:highlight>
              </a:rPr>
              <a:t>xsl:when</a:t>
            </a:r>
            <a:r>
              <a:rPr lang="cs-CZ" dirty="0">
                <a:solidFill>
                  <a:srgbClr val="F5844C"/>
                </a:solidFill>
                <a:highlight>
                  <a:srgbClr val="FFFFFF"/>
                </a:highlight>
              </a:rPr>
              <a:t> test</a:t>
            </a:r>
            <a:r>
              <a:rPr lang="cs-CZ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cs-CZ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cs-CZ" dirty="0">
                <a:solidFill>
                  <a:srgbClr val="0000E6"/>
                </a:solidFill>
                <a:highlight>
                  <a:srgbClr val="FFFFFF"/>
                </a:highlight>
              </a:rPr>
              <a:t>…</a:t>
            </a:r>
            <a:r>
              <a:rPr lang="cs-CZ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cs-CZ" dirty="0">
                <a:solidFill>
                  <a:srgbClr val="005AB4"/>
                </a:solidFill>
                <a:highlight>
                  <a:srgbClr val="FFFFFF"/>
                </a:highlight>
              </a:rPr>
              <a:t>&lt;/</a:t>
            </a:r>
            <a:r>
              <a:rPr lang="cs-CZ" dirty="0" err="1">
                <a:solidFill>
                  <a:srgbClr val="005AB4"/>
                </a:solidFill>
                <a:highlight>
                  <a:srgbClr val="FFFFFF"/>
                </a:highlight>
              </a:rPr>
              <a:t>xsl:when</a:t>
            </a:r>
            <a:r>
              <a:rPr lang="cs-CZ" dirty="0">
                <a:solidFill>
                  <a:srgbClr val="005AB4"/>
                </a:solidFill>
                <a:highlight>
                  <a:srgbClr val="FFFFFF"/>
                </a:highlight>
              </a:rPr>
              <a:t>&gt;</a:t>
            </a:r>
            <a:b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cs-CZ" dirty="0">
                <a:solidFill>
                  <a:srgbClr val="005AB4"/>
                </a:solidFill>
                <a:highlight>
                  <a:srgbClr val="FFFFFF"/>
                </a:highlight>
              </a:rPr>
              <a:t>&lt;</a:t>
            </a:r>
            <a:r>
              <a:rPr lang="cs-CZ" dirty="0" err="1">
                <a:solidFill>
                  <a:srgbClr val="005AB4"/>
                </a:solidFill>
                <a:highlight>
                  <a:srgbClr val="FFFFFF"/>
                </a:highlight>
              </a:rPr>
              <a:t>xsl:otherwise</a:t>
            </a:r>
            <a:r>
              <a:rPr lang="cs-CZ" dirty="0">
                <a:solidFill>
                  <a:srgbClr val="005AB4"/>
                </a:solidFill>
                <a:highlight>
                  <a:srgbClr val="FFFFFF"/>
                </a:highlight>
              </a:rPr>
              <a:t>&gt;</a:t>
            </a:r>
            <a:b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cs-CZ" dirty="0">
                <a:solidFill>
                  <a:srgbClr val="005AB4"/>
                </a:solidFill>
                <a:highlight>
                  <a:srgbClr val="FFFFFF"/>
                </a:highlight>
              </a:rPr>
              <a:t>&lt;/</a:t>
            </a:r>
            <a:r>
              <a:rPr lang="cs-CZ" dirty="0" err="1">
                <a:solidFill>
                  <a:srgbClr val="005AB4"/>
                </a:solidFill>
                <a:highlight>
                  <a:srgbClr val="FFFFFF"/>
                </a:highlight>
              </a:rPr>
              <a:t>xsl:otherwise</a:t>
            </a:r>
            <a:r>
              <a:rPr lang="cs-CZ" dirty="0">
                <a:solidFill>
                  <a:srgbClr val="005AB4"/>
                </a:solidFill>
                <a:highlight>
                  <a:srgbClr val="FFFFFF"/>
                </a:highlight>
              </a:rPr>
              <a:t>&gt;</a:t>
            </a:r>
            <a:b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cs-CZ" dirty="0">
                <a:solidFill>
                  <a:srgbClr val="005AB4"/>
                </a:solidFill>
                <a:highlight>
                  <a:srgbClr val="FFFFFF"/>
                </a:highlight>
              </a:rPr>
              <a:t>&lt;/</a:t>
            </a:r>
            <a:r>
              <a:rPr lang="cs-CZ" dirty="0" err="1">
                <a:solidFill>
                  <a:srgbClr val="005AB4"/>
                </a:solidFill>
                <a:highlight>
                  <a:srgbClr val="FFFFFF"/>
                </a:highlight>
              </a:rPr>
              <a:t>xsl:choose</a:t>
            </a:r>
            <a:r>
              <a:rPr lang="cs-CZ" dirty="0">
                <a:solidFill>
                  <a:srgbClr val="005AB4"/>
                </a:solidFill>
                <a:highlight>
                  <a:srgbClr val="FFFFFF"/>
                </a:highlight>
              </a:rPr>
              <a:t>&gt;</a:t>
            </a:r>
          </a:p>
          <a:p>
            <a:r>
              <a:rPr lang="cs-CZ" dirty="0"/>
              <a:t>umožňuje vybrat 1 z více možností zpracování</a:t>
            </a:r>
          </a:p>
          <a:p>
            <a:pPr lvl="1"/>
            <a:r>
              <a:rPr lang="cs-CZ" dirty="0"/>
              <a:t>na základě vyhodnocení atributu </a:t>
            </a:r>
            <a:r>
              <a:rPr lang="cs-CZ" dirty="0">
                <a:solidFill>
                  <a:srgbClr val="F5844C"/>
                </a:solidFill>
              </a:rPr>
              <a:t>@test</a:t>
            </a:r>
            <a:r>
              <a:rPr lang="cs-CZ" dirty="0"/>
              <a:t> (může obsahovat </a:t>
            </a:r>
            <a:r>
              <a:rPr lang="cs-CZ" dirty="0" err="1"/>
              <a:t>XPath</a:t>
            </a:r>
            <a:r>
              <a:rPr lang="cs-CZ" dirty="0"/>
              <a:t>)</a:t>
            </a:r>
          </a:p>
          <a:p>
            <a:pPr lvl="1"/>
            <a:r>
              <a:rPr lang="cs-CZ" dirty="0"/>
              <a:t>větví </a:t>
            </a:r>
            <a:r>
              <a:rPr lang="cs-CZ" dirty="0">
                <a:solidFill>
                  <a:srgbClr val="005AB4"/>
                </a:solidFill>
              </a:rPr>
              <a:t>&lt;</a:t>
            </a:r>
            <a:r>
              <a:rPr lang="cs-CZ" dirty="0" err="1">
                <a:solidFill>
                  <a:srgbClr val="005AB4"/>
                </a:solidFill>
              </a:rPr>
              <a:t>xsl:when</a:t>
            </a:r>
            <a:r>
              <a:rPr lang="cs-CZ" dirty="0">
                <a:solidFill>
                  <a:srgbClr val="005AB4"/>
                </a:solidFill>
              </a:rPr>
              <a:t>&gt;</a:t>
            </a:r>
            <a:r>
              <a:rPr lang="cs-CZ" dirty="0"/>
              <a:t> může být libovolné množství</a:t>
            </a:r>
          </a:p>
          <a:p>
            <a:pPr lvl="1"/>
            <a:r>
              <a:rPr lang="cs-CZ" dirty="0"/>
              <a:t>pokud není splněna ani 1 podmínka </a:t>
            </a:r>
            <a:r>
              <a:rPr lang="cs-CZ" dirty="0">
                <a:solidFill>
                  <a:srgbClr val="005AB4"/>
                </a:solidFill>
              </a:rPr>
              <a:t>&lt;</a:t>
            </a:r>
            <a:r>
              <a:rPr lang="cs-CZ" dirty="0" err="1">
                <a:solidFill>
                  <a:srgbClr val="005AB4"/>
                </a:solidFill>
              </a:rPr>
              <a:t>xsl:when</a:t>
            </a:r>
            <a:r>
              <a:rPr lang="cs-CZ" dirty="0">
                <a:solidFill>
                  <a:srgbClr val="005AB4"/>
                </a:solidFill>
              </a:rPr>
              <a:t>&gt;</a:t>
            </a:r>
            <a:r>
              <a:rPr lang="cs-CZ" dirty="0"/>
              <a:t>, použije se větev</a:t>
            </a:r>
            <a:r>
              <a:rPr lang="cs-CZ" dirty="0">
                <a:solidFill>
                  <a:srgbClr val="005AB4"/>
                </a:solidFill>
              </a:rPr>
              <a:t> &lt;</a:t>
            </a:r>
            <a:r>
              <a:rPr lang="cs-CZ" dirty="0" err="1">
                <a:solidFill>
                  <a:srgbClr val="005AB4"/>
                </a:solidFill>
              </a:rPr>
              <a:t>xsl:otherwise</a:t>
            </a:r>
            <a:r>
              <a:rPr lang="cs-CZ" dirty="0">
                <a:solidFill>
                  <a:srgbClr val="005AB4"/>
                </a:solidFill>
              </a:rPr>
              <a:t>&gt;</a:t>
            </a:r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96AA863-949B-4C95-99B1-94ADA85B7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7F6E5F4-9E8B-4BE8-A4A2-E0A4B74E9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19</a:t>
            </a:fld>
            <a:endParaRPr lang="cs-CZ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6F0100A-FD6B-4897-878A-853529FEF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 TEI, XSLT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86114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3A9A581-230B-405E-8726-9D25479CA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Osnova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2B45A79-4632-4391-AF5B-65F45A34563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dirty="0"/>
              <a:t>XML a související technologie</a:t>
            </a:r>
          </a:p>
          <a:p>
            <a:r>
              <a:rPr lang="cs-CZ" dirty="0"/>
              <a:t>Základy</a:t>
            </a:r>
          </a:p>
          <a:p>
            <a:r>
              <a:rPr lang="cs-CZ" dirty="0"/>
              <a:t>output</a:t>
            </a:r>
          </a:p>
          <a:p>
            <a:r>
              <a:rPr lang="cs-CZ" dirty="0" err="1"/>
              <a:t>include</a:t>
            </a:r>
            <a:r>
              <a:rPr lang="cs-CZ" dirty="0"/>
              <a:t>, import</a:t>
            </a:r>
          </a:p>
          <a:p>
            <a:r>
              <a:rPr lang="cs-CZ" dirty="0" err="1"/>
              <a:t>strip-space</a:t>
            </a:r>
            <a:r>
              <a:rPr lang="cs-CZ" dirty="0"/>
              <a:t>, </a:t>
            </a:r>
            <a:r>
              <a:rPr lang="cs-CZ" dirty="0" err="1"/>
              <a:t>preserve-space</a:t>
            </a:r>
            <a:endParaRPr lang="cs-CZ" dirty="0"/>
          </a:p>
          <a:p>
            <a:r>
              <a:rPr lang="cs-CZ" dirty="0" err="1"/>
              <a:t>template</a:t>
            </a:r>
            <a:endParaRPr lang="cs-CZ" dirty="0"/>
          </a:p>
          <a:p>
            <a:r>
              <a:rPr lang="cs-CZ" dirty="0" err="1"/>
              <a:t>apply-templates</a:t>
            </a:r>
            <a:endParaRPr lang="cs-CZ" dirty="0"/>
          </a:p>
          <a:p>
            <a:r>
              <a:rPr lang="cs-CZ" dirty="0" err="1"/>
              <a:t>value-of</a:t>
            </a:r>
            <a:endParaRPr lang="cs-CZ" dirty="0"/>
          </a:p>
          <a:p>
            <a:r>
              <a:rPr lang="cs-CZ" dirty="0"/>
              <a:t>copy-</a:t>
            </a:r>
            <a:r>
              <a:rPr lang="cs-CZ" dirty="0" err="1"/>
              <a:t>of</a:t>
            </a:r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30A257F4-87DB-4380-8C14-66951C4034E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dirty="0"/>
              <a:t>copy</a:t>
            </a:r>
          </a:p>
          <a:p>
            <a:r>
              <a:rPr lang="cs-CZ" dirty="0"/>
              <a:t>call-</a:t>
            </a:r>
            <a:r>
              <a:rPr lang="cs-CZ" dirty="0" err="1"/>
              <a:t>template</a:t>
            </a:r>
            <a:endParaRPr lang="cs-CZ" dirty="0"/>
          </a:p>
          <a:p>
            <a:r>
              <a:rPr lang="cs-CZ" dirty="0" err="1"/>
              <a:t>variable</a:t>
            </a:r>
            <a:endParaRPr lang="cs-CZ" dirty="0"/>
          </a:p>
          <a:p>
            <a:r>
              <a:rPr lang="cs-CZ" dirty="0" err="1"/>
              <a:t>param</a:t>
            </a:r>
            <a:endParaRPr lang="cs-CZ" dirty="0"/>
          </a:p>
          <a:p>
            <a:r>
              <a:rPr lang="cs-CZ" dirty="0" err="1"/>
              <a:t>with-param</a:t>
            </a:r>
            <a:endParaRPr lang="cs-CZ" dirty="0"/>
          </a:p>
          <a:p>
            <a:r>
              <a:rPr lang="cs-CZ" dirty="0" err="1"/>
              <a:t>choose</a:t>
            </a:r>
            <a:endParaRPr lang="cs-CZ" dirty="0"/>
          </a:p>
          <a:p>
            <a:r>
              <a:rPr lang="cs-CZ" dirty="0" err="1"/>
              <a:t>if</a:t>
            </a:r>
            <a:endParaRPr lang="cs-CZ" dirty="0"/>
          </a:p>
          <a:p>
            <a:r>
              <a:rPr lang="cs-CZ" dirty="0"/>
              <a:t>Odkazy na </a:t>
            </a:r>
            <a:r>
              <a:rPr lang="cs-CZ"/>
              <a:t>další zdroje</a:t>
            </a:r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E93371F-39B6-4B73-A9C0-1087CED32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8DA6CBB-6A02-4DC3-9CBD-7691F845D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 TEI, XSLT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8A1850F-415D-45DD-AE0E-93BD1EDE3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2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867180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1A88F2-138B-43D3-9A03-DF47528A6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Prvky XSLT: </a:t>
            </a:r>
            <a:r>
              <a:rPr lang="cs-CZ" dirty="0" err="1"/>
              <a:t>if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61B75E4-6C83-4C4D-804D-9B926EC78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solidFill>
                  <a:srgbClr val="005AB4"/>
                </a:solidFill>
                <a:highlight>
                  <a:srgbClr val="FFFFFF"/>
                </a:highlight>
              </a:rPr>
              <a:t>&lt;</a:t>
            </a:r>
            <a:r>
              <a:rPr lang="cs-CZ" dirty="0" err="1">
                <a:solidFill>
                  <a:srgbClr val="005AB4"/>
                </a:solidFill>
                <a:highlight>
                  <a:srgbClr val="FFFFFF"/>
                </a:highlight>
              </a:rPr>
              <a:t>xsl:if</a:t>
            </a:r>
            <a:r>
              <a:rPr lang="cs-CZ" dirty="0">
                <a:solidFill>
                  <a:srgbClr val="F5844C"/>
                </a:solidFill>
                <a:highlight>
                  <a:srgbClr val="FFFFFF"/>
                </a:highlight>
              </a:rPr>
              <a:t> test</a:t>
            </a:r>
            <a:r>
              <a:rPr lang="cs-CZ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cs-CZ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cs-CZ" dirty="0">
                <a:solidFill>
                  <a:srgbClr val="005AB4"/>
                </a:solidFill>
                <a:highlight>
                  <a:srgbClr val="FFFFFF"/>
                </a:highlight>
              </a:rPr>
              <a:t>…</a:t>
            </a:r>
            <a:r>
              <a:rPr lang="cs-CZ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</a:p>
          <a:p>
            <a:pPr lvl="1"/>
            <a:r>
              <a:rPr lang="cs-CZ" dirty="0"/>
              <a:t>zpracuje vnořené prvky, pokud je splněna podmínka v atributu </a:t>
            </a:r>
            <a:r>
              <a:rPr lang="cs-CZ" dirty="0">
                <a:solidFill>
                  <a:srgbClr val="F5844C"/>
                </a:solidFill>
              </a:rPr>
              <a:t>@test</a:t>
            </a:r>
          </a:p>
          <a:p>
            <a:pPr lvl="1"/>
            <a:r>
              <a:rPr lang="cs-CZ" dirty="0"/>
              <a:t>pokud je potřeba něco vykonat v případě, že podmínka splněná není, je nutné použít prvek </a:t>
            </a:r>
            <a:r>
              <a:rPr lang="cs-CZ" dirty="0">
                <a:solidFill>
                  <a:srgbClr val="005AB4"/>
                </a:solidFill>
              </a:rPr>
              <a:t>&lt;</a:t>
            </a:r>
            <a:r>
              <a:rPr lang="cs-CZ" dirty="0" err="1">
                <a:solidFill>
                  <a:srgbClr val="005AB4"/>
                </a:solidFill>
              </a:rPr>
              <a:t>xsl:choose</a:t>
            </a:r>
            <a:r>
              <a:rPr lang="cs-CZ" dirty="0">
                <a:solidFill>
                  <a:srgbClr val="005AB4"/>
                </a:solidFill>
              </a:rPr>
              <a:t>&gt;</a:t>
            </a:r>
          </a:p>
          <a:p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2F2FF29-F2B6-4164-98BB-4AABC9FF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2E33E9C-CD0F-4623-AF64-B743FE10E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20</a:t>
            </a:fld>
            <a:endParaRPr lang="cs-CZ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6FA6BBC4-189A-484E-8507-767572048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 TEI, XSLT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38659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71791CA-2F1B-4DFC-AA37-80948AAA3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Odkazy na další zdroje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8418ECD-14D3-413D-9AA6-2AA7DD2A5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česky</a:t>
            </a:r>
          </a:p>
          <a:p>
            <a:pPr lvl="1"/>
            <a:r>
              <a:rPr lang="cs-CZ" dirty="0">
                <a:hlinkClick r:id="rId2"/>
              </a:rPr>
              <a:t>https://www.kosek.cz/xml/xslt/index.html</a:t>
            </a:r>
            <a:endParaRPr lang="cs-CZ" dirty="0"/>
          </a:p>
          <a:p>
            <a:r>
              <a:rPr lang="cs-CZ" dirty="0"/>
              <a:t>anglicky</a:t>
            </a:r>
          </a:p>
          <a:p>
            <a:pPr lvl="1"/>
            <a:r>
              <a:rPr lang="cs-CZ" dirty="0">
                <a:hlinkClick r:id="rId3"/>
              </a:rPr>
              <a:t>https://github.com/TEIC/Stylesheets</a:t>
            </a:r>
            <a:endParaRPr lang="cs-CZ" dirty="0"/>
          </a:p>
          <a:p>
            <a:pPr lvl="1"/>
            <a:r>
              <a:rPr lang="cs-CZ" dirty="0">
                <a:hlinkClick r:id="rId4"/>
              </a:rPr>
              <a:t>https://dh.newtfire.org/explainXSLT.html</a:t>
            </a:r>
            <a:endParaRPr lang="cs-CZ" dirty="0"/>
          </a:p>
          <a:p>
            <a:pPr lvl="1"/>
            <a:r>
              <a:rPr lang="cs-CZ" dirty="0">
                <a:hlinkClick r:id="rId5"/>
              </a:rPr>
              <a:t>http://dh.obdurodon.org/#xslt</a:t>
            </a:r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4030E6E-A41A-453D-AB0A-A66F0739F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CF2287C-4FE4-46EE-9B61-9DD53893D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 TEI, XSLT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A5A8B0D-074F-4423-B31B-4230406EF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21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99710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658ADA2-C28D-4FAE-85F1-82F9517A2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XML a související technologie</a:t>
            </a:r>
          </a:p>
        </p:txBody>
      </p:sp>
      <p:pic>
        <p:nvPicPr>
          <p:cNvPr id="7" name="Zástupný obsah 6">
            <a:extLst>
              <a:ext uri="{FF2B5EF4-FFF2-40B4-BE49-F238E27FC236}">
                <a16:creationId xmlns:a16="http://schemas.microsoft.com/office/drawing/2014/main" id="{B5CA9B6A-07A4-4BAB-ADF0-2284E0E0DD7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98" y="1541120"/>
            <a:ext cx="4983250" cy="4763987"/>
          </a:xfrm>
        </p:spPr>
      </p:pic>
      <p:sp>
        <p:nvSpPr>
          <p:cNvPr id="9" name="Zástupný obsah 8">
            <a:extLst>
              <a:ext uri="{FF2B5EF4-FFF2-40B4-BE49-F238E27FC236}">
                <a16:creationId xmlns:a16="http://schemas.microsoft.com/office/drawing/2014/main" id="{28D8B13C-0F24-4980-B350-5F1758102E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 err="1"/>
              <a:t>XPath</a:t>
            </a:r>
            <a:endParaRPr lang="cs-CZ" dirty="0"/>
          </a:p>
          <a:p>
            <a:pPr lvl="1"/>
            <a:r>
              <a:rPr lang="cs-CZ" dirty="0"/>
              <a:t>dotazovací jazyk</a:t>
            </a:r>
          </a:p>
          <a:p>
            <a:pPr lvl="1"/>
            <a:r>
              <a:rPr lang="cs-CZ" dirty="0"/>
              <a:t>umožňuje identifikovat elementy, atributy (na základě pozice, hodnoty ap.)</a:t>
            </a:r>
          </a:p>
          <a:p>
            <a:r>
              <a:rPr lang="cs-CZ" dirty="0"/>
              <a:t>XSLT</a:t>
            </a:r>
          </a:p>
          <a:p>
            <a:pPr lvl="1"/>
            <a:r>
              <a:rPr lang="cs-CZ" dirty="0"/>
              <a:t>slouží k </a:t>
            </a:r>
            <a:r>
              <a:rPr lang="cs-CZ"/>
              <a:t>transformaci XML </a:t>
            </a:r>
            <a:r>
              <a:rPr lang="cs-CZ" dirty="0"/>
              <a:t>na jiné formáty (HTML, XML, </a:t>
            </a:r>
            <a:r>
              <a:rPr lang="cs-CZ" dirty="0" err="1"/>
              <a:t>TXT</a:t>
            </a:r>
            <a:r>
              <a:rPr lang="cs-CZ" dirty="0"/>
              <a:t>)</a:t>
            </a:r>
          </a:p>
          <a:p>
            <a:r>
              <a:rPr lang="cs-CZ" dirty="0" err="1"/>
              <a:t>XQuery</a:t>
            </a:r>
            <a:endParaRPr lang="cs-CZ" dirty="0"/>
          </a:p>
          <a:p>
            <a:pPr lvl="1"/>
            <a:r>
              <a:rPr lang="cs-CZ" dirty="0"/>
              <a:t>programovací jazyk</a:t>
            </a:r>
          </a:p>
          <a:p>
            <a:pPr lvl="1"/>
            <a:r>
              <a:rPr lang="cs-CZ" dirty="0"/>
              <a:t>dotazování a transformace XML dokumentů</a:t>
            </a:r>
          </a:p>
          <a:p>
            <a:pPr marL="0" indent="0">
              <a:buNone/>
            </a:pPr>
            <a:r>
              <a:rPr lang="cs-CZ" sz="1900" dirty="0">
                <a:hlinkClick r:id="rId3"/>
              </a:rPr>
              <a:t>https://www.javatpoint.com/xml-related-technologies</a:t>
            </a:r>
            <a:endParaRPr lang="cs-CZ" sz="1900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3043157-557C-4A39-A3D7-88880A6F3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EC966E1A-95F1-4C91-AF4D-447F55D63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3</a:t>
            </a:fld>
            <a:endParaRPr lang="cs-CZ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830B5DE3-A194-4323-B6BC-FC82017E29DA}"/>
              </a:ext>
            </a:extLst>
          </p:cNvPr>
          <p:cNvSpPr/>
          <p:nvPr/>
        </p:nvSpPr>
        <p:spPr>
          <a:xfrm>
            <a:off x="360000" y="5783786"/>
            <a:ext cx="54782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200" dirty="0"/>
              <a:t>Autor: </a:t>
            </a:r>
            <a:r>
              <a:rPr lang="cs-CZ" sz="1200" dirty="0" err="1">
                <a:hlinkClick r:id="rId4" tooltip="User:Sae1962"/>
              </a:rPr>
              <a:t>Sae1962</a:t>
            </a:r>
            <a:endParaRPr lang="cs-CZ" sz="1200" dirty="0"/>
          </a:p>
          <a:p>
            <a:r>
              <a:rPr lang="cs-CZ" sz="1200" dirty="0"/>
              <a:t>Licence: </a:t>
            </a:r>
            <a:r>
              <a:rPr lang="cs-CZ" sz="1200" dirty="0" err="1"/>
              <a:t>CC</a:t>
            </a:r>
            <a:r>
              <a:rPr lang="cs-CZ" sz="1200" dirty="0"/>
              <a:t> BY-SA</a:t>
            </a:r>
          </a:p>
          <a:p>
            <a:r>
              <a:rPr lang="cs-CZ" sz="1200" dirty="0"/>
              <a:t>Zdroj: </a:t>
            </a:r>
            <a:r>
              <a:rPr lang="cs-CZ" sz="1200" dirty="0">
                <a:hlinkClick r:id="rId5"/>
              </a:rPr>
              <a:t>https://commons.wikimedia.org/wiki/File:XML_languages.svg</a:t>
            </a:r>
            <a:r>
              <a:rPr lang="cs-CZ" sz="1200" dirty="0"/>
              <a:t> 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4C55A452-AAF1-4227-B0F0-A4C9BB016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 TEI, XSLT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0587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>
            <a:extLst>
              <a:ext uri="{FF2B5EF4-FFF2-40B4-BE49-F238E27FC236}">
                <a16:creationId xmlns:a16="http://schemas.microsoft.com/office/drawing/2014/main" id="{19A8023D-495A-4589-A17E-A02992C9F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Základy</a:t>
            </a:r>
          </a:p>
        </p:txBody>
      </p:sp>
      <p:sp>
        <p:nvSpPr>
          <p:cNvPr id="8" name="Zástupný obsah 7">
            <a:extLst>
              <a:ext uri="{FF2B5EF4-FFF2-40B4-BE49-F238E27FC236}">
                <a16:creationId xmlns:a16="http://schemas.microsoft.com/office/drawing/2014/main" id="{5E1616F4-E2BD-4B95-ABE0-C394D3BF7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cs-CZ" dirty="0"/>
              <a:t>definuje zpracování dokumentu XML pomocí XML a </a:t>
            </a:r>
            <a:r>
              <a:rPr lang="cs-CZ" dirty="0" err="1"/>
              <a:t>XPath</a:t>
            </a:r>
            <a:endParaRPr lang="cs-CZ" dirty="0"/>
          </a:p>
          <a:p>
            <a:pPr lvl="1"/>
            <a:r>
              <a:rPr lang="cs-CZ" dirty="0">
                <a:solidFill>
                  <a:srgbClr val="005AB4"/>
                </a:solidFill>
                <a:highlight>
                  <a:srgbClr val="FFFFFF"/>
                </a:highlight>
              </a:rPr>
              <a:t>&lt;</a:t>
            </a:r>
            <a:r>
              <a:rPr lang="cs-CZ" dirty="0" err="1">
                <a:solidFill>
                  <a:srgbClr val="005AB4"/>
                </a:solidFill>
                <a:highlight>
                  <a:srgbClr val="FFFFFF"/>
                </a:highlight>
              </a:rPr>
              <a:t>xsl:stylesheet</a:t>
            </a:r>
            <a:r>
              <a:rPr lang="cs-CZ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cs-CZ" dirty="0" err="1">
                <a:solidFill>
                  <a:srgbClr val="0099CC"/>
                </a:solidFill>
                <a:highlight>
                  <a:srgbClr val="FFFFFF"/>
                </a:highlight>
              </a:rPr>
              <a:t>xmlns:xsl</a:t>
            </a:r>
            <a:r>
              <a:rPr lang="cs-CZ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cs-CZ" dirty="0">
                <a:solidFill>
                  <a:srgbClr val="993300"/>
                </a:solidFill>
                <a:highlight>
                  <a:srgbClr val="FFFFFF"/>
                </a:highlight>
              </a:rPr>
              <a:t>"http://www.w3.org/1999/XSL/</a:t>
            </a:r>
            <a:r>
              <a:rPr lang="cs-CZ" dirty="0" err="1">
                <a:solidFill>
                  <a:srgbClr val="993300"/>
                </a:solidFill>
                <a:highlight>
                  <a:srgbClr val="FFFFFF"/>
                </a:highlight>
              </a:rPr>
              <a:t>Transform</a:t>
            </a:r>
            <a:r>
              <a:rPr lang="cs-CZ" dirty="0">
                <a:solidFill>
                  <a:srgbClr val="993300"/>
                </a:solidFill>
                <a:highlight>
                  <a:srgbClr val="FFFFFF"/>
                </a:highlight>
              </a:rPr>
              <a:t>" </a:t>
            </a:r>
            <a:r>
              <a:rPr lang="cs-CZ" dirty="0" err="1">
                <a:solidFill>
                  <a:srgbClr val="F5844C"/>
                </a:solidFill>
                <a:highlight>
                  <a:srgbClr val="FFFFFF"/>
                </a:highlight>
              </a:rPr>
              <a:t>version</a:t>
            </a:r>
            <a:r>
              <a:rPr lang="cs-CZ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cs-CZ" dirty="0">
                <a:solidFill>
                  <a:srgbClr val="993300"/>
                </a:solidFill>
                <a:highlight>
                  <a:srgbClr val="FFFFFF"/>
                </a:highlight>
              </a:rPr>
              <a:t>"1.0"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endParaRPr lang="cs-CZ" dirty="0"/>
          </a:p>
          <a:p>
            <a:r>
              <a:rPr lang="cs-CZ" dirty="0"/>
              <a:t>pomocí </a:t>
            </a:r>
            <a:r>
              <a:rPr lang="cs-CZ" dirty="0" err="1"/>
              <a:t>XPath</a:t>
            </a:r>
            <a:r>
              <a:rPr lang="cs-CZ" dirty="0"/>
              <a:t> identifikuje uzly, které se následně</a:t>
            </a:r>
          </a:p>
          <a:p>
            <a:pPr lvl="1"/>
            <a:r>
              <a:rPr lang="cs-CZ" dirty="0"/>
              <a:t>zkopírují beze změny</a:t>
            </a:r>
          </a:p>
          <a:p>
            <a:pPr lvl="1"/>
            <a:r>
              <a:rPr lang="cs-CZ" dirty="0"/>
              <a:t>upraví</a:t>
            </a:r>
          </a:p>
          <a:p>
            <a:pPr lvl="1"/>
            <a:r>
              <a:rPr lang="cs-CZ" dirty="0"/>
              <a:t>vypustí</a:t>
            </a:r>
          </a:p>
          <a:p>
            <a:r>
              <a:rPr lang="cs-CZ" dirty="0"/>
              <a:t>ideální použití</a:t>
            </a:r>
          </a:p>
          <a:p>
            <a:pPr lvl="1"/>
            <a:r>
              <a:rPr lang="cs-CZ" dirty="0"/>
              <a:t>obvykle vytvoření výstupního dokumentu ze vstupního</a:t>
            </a:r>
          </a:p>
          <a:p>
            <a:pPr lvl="1"/>
            <a:r>
              <a:rPr lang="cs-CZ" dirty="0"/>
              <a:t>pro transformaci z XML na XML (na výstupu validní dokument)</a:t>
            </a:r>
          </a:p>
          <a:p>
            <a:pPr lvl="1"/>
            <a:r>
              <a:rPr lang="cs-CZ" dirty="0"/>
              <a:t>pro transformaci XML na HTML</a:t>
            </a:r>
          </a:p>
          <a:p>
            <a:pPr lvl="1"/>
            <a:endParaRPr lang="cs-CZ" dirty="0"/>
          </a:p>
          <a:p>
            <a:endParaRPr lang="cs-CZ" dirty="0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E0E119B-0E33-4815-8DFB-04DEB4E8C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3E22676-5482-4A62-B7CC-BFCCA7A17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4</a:t>
            </a:fld>
            <a:endParaRPr lang="cs-CZ" dirty="0"/>
          </a:p>
        </p:txBody>
      </p:sp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325DAC0E-7D6B-4177-AC15-0E3ABD003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 TEI, XSLT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43567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1A26789-33A9-43A3-8CFB-941704E33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Základy, verze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991C6BE-F2A9-49C5-96FD-6DA877EA0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XSLT 1.0, XSLT 2.0, XSLT 3.0</a:t>
            </a:r>
          </a:p>
          <a:p>
            <a:pPr lvl="1"/>
            <a:r>
              <a:rPr lang="cs-CZ" dirty="0"/>
              <a:t>XSLT 2.0 nabízí pokročilé funkce</a:t>
            </a:r>
          </a:p>
          <a:p>
            <a:pPr lvl="1"/>
            <a:r>
              <a:rPr lang="cs-CZ" dirty="0"/>
              <a:t>XSLT 3.0 se hodí pro objemné dokumenty</a:t>
            </a:r>
          </a:p>
          <a:p>
            <a:r>
              <a:rPr lang="cs-CZ" dirty="0"/>
              <a:t>nastavuje se v atributu </a:t>
            </a:r>
            <a:r>
              <a:rPr lang="cs-CZ" dirty="0">
                <a:solidFill>
                  <a:srgbClr val="F5844C"/>
                </a:solidFill>
              </a:rPr>
              <a:t>@</a:t>
            </a:r>
            <a:r>
              <a:rPr lang="cs-CZ" dirty="0" err="1">
                <a:solidFill>
                  <a:srgbClr val="F5844C"/>
                </a:solidFill>
              </a:rPr>
              <a:t>version</a:t>
            </a:r>
            <a:r>
              <a:rPr lang="cs-CZ" dirty="0"/>
              <a:t> prvku </a:t>
            </a:r>
            <a:r>
              <a:rPr lang="cs-CZ" dirty="0">
                <a:solidFill>
                  <a:srgbClr val="005AB4"/>
                </a:solidFill>
              </a:rPr>
              <a:t>&lt;</a:t>
            </a:r>
            <a:r>
              <a:rPr lang="cs-CZ" dirty="0" err="1">
                <a:solidFill>
                  <a:srgbClr val="005AB4"/>
                </a:solidFill>
              </a:rPr>
              <a:t>xsl:stylesheet</a:t>
            </a:r>
            <a:r>
              <a:rPr lang="cs-CZ" dirty="0">
                <a:solidFill>
                  <a:srgbClr val="005AB4"/>
                </a:solidFill>
              </a:rPr>
              <a:t>&gt;</a:t>
            </a:r>
          </a:p>
          <a:p>
            <a:r>
              <a:rPr lang="cs-CZ" dirty="0"/>
              <a:t>ne všechny XSLT procesory podporují všechny verze XSLT</a:t>
            </a:r>
          </a:p>
          <a:p>
            <a:pPr lvl="1"/>
            <a:r>
              <a:rPr lang="cs-CZ" dirty="0" err="1">
                <a:hlinkClick r:id="rId2"/>
              </a:rPr>
              <a:t>Saxon</a:t>
            </a:r>
            <a:r>
              <a:rPr lang="cs-CZ" dirty="0">
                <a:hlinkClick r:id="rId2"/>
              </a:rPr>
              <a:t> HE</a:t>
            </a:r>
            <a:r>
              <a:rPr lang="cs-CZ" dirty="0"/>
              <a:t> (</a:t>
            </a:r>
            <a:r>
              <a:rPr lang="cs-CZ" dirty="0" err="1"/>
              <a:t>Home</a:t>
            </a:r>
            <a:r>
              <a:rPr lang="cs-CZ" dirty="0"/>
              <a:t> </a:t>
            </a:r>
            <a:r>
              <a:rPr lang="cs-CZ" dirty="0" err="1"/>
              <a:t>Edition</a:t>
            </a:r>
            <a:r>
              <a:rPr lang="cs-CZ" dirty="0"/>
              <a:t>)</a:t>
            </a:r>
          </a:p>
          <a:p>
            <a:pPr lvl="2"/>
            <a:r>
              <a:rPr lang="cs-CZ" dirty="0"/>
              <a:t>zdarma</a:t>
            </a:r>
          </a:p>
          <a:p>
            <a:pPr lvl="2"/>
            <a:r>
              <a:rPr lang="cs-CZ" dirty="0"/>
              <a:t>podporuje verze XSLT 1.0, XSLT 2.0, XSLT 3.0</a:t>
            </a:r>
            <a:endParaRPr lang="cs-CZ" dirty="0">
              <a:solidFill>
                <a:srgbClr val="005AB4"/>
              </a:solidFill>
            </a:endParaRPr>
          </a:p>
          <a:p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7AAC70D-DED9-425D-9B1C-898F8F555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8A66FAE1-661B-45EC-ACF1-CD841931C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5</a:t>
            </a:fld>
            <a:endParaRPr lang="cs-CZ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A48DC44-9792-49B9-B0DA-4B74D3E1C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 TEI, XSLT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95012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B0D91A0-8FF1-46EA-96A0-70B7B44DC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Prvky XSLT: output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4AE92A0-21A2-427D-A545-FD5B8E4FA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5AB4"/>
                </a:solidFill>
                <a:highlight>
                  <a:srgbClr val="FFFFFF"/>
                </a:highlight>
              </a:rPr>
              <a:t>&lt;</a:t>
            </a:r>
            <a:r>
              <a:rPr lang="en-US" dirty="0" err="1">
                <a:solidFill>
                  <a:srgbClr val="005AB4"/>
                </a:solidFill>
                <a:highlight>
                  <a:srgbClr val="FFFFFF"/>
                </a:highlight>
              </a:rPr>
              <a:t>xsl:output</a:t>
            </a:r>
            <a:r>
              <a:rPr lang="en-US" dirty="0">
                <a:solidFill>
                  <a:srgbClr val="F5844C"/>
                </a:solidFill>
                <a:highlight>
                  <a:srgbClr val="FFFFFF"/>
                </a:highlight>
              </a:rPr>
              <a:t> encoding</a:t>
            </a:r>
            <a:r>
              <a:rPr lang="en-US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993300"/>
                </a:solidFill>
                <a:highlight>
                  <a:srgbClr val="FFFFFF"/>
                </a:highlight>
              </a:rPr>
              <a:t>"UTF-8"</a:t>
            </a:r>
            <a:r>
              <a:rPr lang="en-US" dirty="0">
                <a:solidFill>
                  <a:srgbClr val="F5844C"/>
                </a:solidFill>
                <a:highlight>
                  <a:srgbClr val="FFFFFF"/>
                </a:highlight>
              </a:rPr>
              <a:t> indent</a:t>
            </a:r>
            <a:r>
              <a:rPr lang="en-US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993300"/>
                </a:solidFill>
                <a:highlight>
                  <a:srgbClr val="FFFFFF"/>
                </a:highlight>
              </a:rPr>
              <a:t>"yes"</a:t>
            </a:r>
            <a:r>
              <a:rPr lang="en-US" dirty="0">
                <a:solidFill>
                  <a:srgbClr val="F5844C"/>
                </a:solidFill>
                <a:highlight>
                  <a:srgbClr val="FFFFFF"/>
                </a:highlight>
              </a:rPr>
              <a:t> method</a:t>
            </a:r>
            <a:r>
              <a:rPr lang="en-US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993300"/>
                </a:solidFill>
                <a:highlight>
                  <a:srgbClr val="FFFFFF"/>
                </a:highlight>
              </a:rPr>
              <a:t>"html"</a:t>
            </a:r>
            <a:r>
              <a:rPr lang="en-US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0096"/>
                </a:solidFill>
                <a:highlight>
                  <a:srgbClr val="FFFFFF"/>
                </a:highlight>
              </a:rPr>
              <a:t>/&gt;</a:t>
            </a:r>
          </a:p>
          <a:p>
            <a:pPr lvl="1"/>
            <a:r>
              <a:rPr lang="cs-CZ" dirty="0"/>
              <a:t>definuje generovaný výstup</a:t>
            </a:r>
          </a:p>
          <a:p>
            <a:pPr lvl="1"/>
            <a:r>
              <a:rPr lang="cs-CZ" dirty="0"/>
              <a:t>podstatné atributy:</a:t>
            </a:r>
          </a:p>
          <a:p>
            <a:pPr lvl="1"/>
            <a:endParaRPr lang="cs-CZ" dirty="0">
              <a:solidFill>
                <a:srgbClr val="000096"/>
              </a:solidFill>
              <a:highlight>
                <a:srgbClr val="FFFFFF"/>
              </a:highlight>
            </a:endParaRPr>
          </a:p>
          <a:p>
            <a:pPr lvl="1"/>
            <a:endParaRPr lang="cs-CZ" dirty="0">
              <a:solidFill>
                <a:srgbClr val="000096"/>
              </a:solidFill>
              <a:highlight>
                <a:srgbClr val="FFFFFF"/>
              </a:highlight>
            </a:endParaRPr>
          </a:p>
          <a:p>
            <a:pPr lvl="1"/>
            <a:endParaRPr lang="cs-CZ" dirty="0">
              <a:solidFill>
                <a:srgbClr val="000096"/>
              </a:solidFill>
              <a:highlight>
                <a:srgbClr val="FFFFFF"/>
              </a:highlight>
            </a:endParaRPr>
          </a:p>
          <a:p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BE5BB72-BFFE-4A3B-AC97-4A0020966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E21B1B6-9E8A-4AD7-ACC8-2CBDAF085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6</a:t>
            </a:fld>
            <a:endParaRPr lang="cs-CZ" dirty="0"/>
          </a:p>
        </p:txBody>
      </p:sp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3AC626CA-DECC-409F-A267-0B88C39C9C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42523"/>
              </p:ext>
            </p:extLst>
          </p:nvPr>
        </p:nvGraphicFramePr>
        <p:xfrm>
          <a:off x="360000" y="3048000"/>
          <a:ext cx="11472000" cy="1828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882930">
                  <a:extLst>
                    <a:ext uri="{9D8B030D-6E8A-4147-A177-3AD203B41FA5}">
                      <a16:colId xmlns:a16="http://schemas.microsoft.com/office/drawing/2014/main" val="243388123"/>
                    </a:ext>
                  </a:extLst>
                </a:gridCol>
                <a:gridCol w="4210493">
                  <a:extLst>
                    <a:ext uri="{9D8B030D-6E8A-4147-A177-3AD203B41FA5}">
                      <a16:colId xmlns:a16="http://schemas.microsoft.com/office/drawing/2014/main" val="1047367398"/>
                    </a:ext>
                  </a:extLst>
                </a:gridCol>
                <a:gridCol w="4378577">
                  <a:extLst>
                    <a:ext uri="{9D8B030D-6E8A-4147-A177-3AD203B41FA5}">
                      <a16:colId xmlns:a16="http://schemas.microsoft.com/office/drawing/2014/main" val="42874297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Atribut</a:t>
                      </a:r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Popis</a:t>
                      </a:r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Poznámka</a:t>
                      </a:r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11810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encoding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kódování výstupního souboru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obvykle UTF-8 nebo UTF-16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8380548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indent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zda se mají výstupní prvky odsazovat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 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6206564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method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jaký bude formát výstupního dokumentu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 err="1">
                          <a:effectLst/>
                        </a:rPr>
                        <a:t>xml</a:t>
                      </a:r>
                      <a:r>
                        <a:rPr lang="cs-CZ" sz="1800" u="none" strike="noStrike" dirty="0">
                          <a:effectLst/>
                        </a:rPr>
                        <a:t>, </a:t>
                      </a:r>
                      <a:r>
                        <a:rPr lang="cs-CZ" sz="1800" u="none" strike="noStrike" dirty="0" err="1">
                          <a:effectLst/>
                        </a:rPr>
                        <a:t>xhtml</a:t>
                      </a:r>
                      <a:r>
                        <a:rPr lang="cs-CZ" sz="1800" u="none" strike="noStrike" dirty="0">
                          <a:effectLst/>
                        </a:rPr>
                        <a:t>, html, text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779327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xpath</a:t>
                      </a:r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-default-</a:t>
                      </a:r>
                      <a:r>
                        <a:rPr lang="cs-CZ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namespace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výchozí jmenný prostor v jazyce </a:t>
                      </a:r>
                      <a:r>
                        <a:rPr lang="cs-CZ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XPath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je-li nastaven, není třeba používat prefix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971459976"/>
                  </a:ext>
                </a:extLst>
              </a:tr>
            </a:tbl>
          </a:graphicData>
        </a:graphic>
      </p:graphicFrame>
      <p:sp>
        <p:nvSpPr>
          <p:cNvPr id="7" name="Zástupný symbol pro zápatí 6">
            <a:extLst>
              <a:ext uri="{FF2B5EF4-FFF2-40B4-BE49-F238E27FC236}">
                <a16:creationId xmlns:a16="http://schemas.microsoft.com/office/drawing/2014/main" id="{108EE0D6-332F-4F9C-BE7C-48CAA6F7F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 TEI, XSLT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43399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0011052-C210-43B2-9211-B39A00B71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Prvky XSLT: </a:t>
            </a:r>
            <a:r>
              <a:rPr lang="cs-CZ" dirty="0" err="1"/>
              <a:t>include</a:t>
            </a:r>
            <a:r>
              <a:rPr lang="cs-CZ" dirty="0"/>
              <a:t>, import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54F53B0-B1DB-43F0-B1CA-78B100B09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5AB4"/>
                </a:solidFill>
                <a:highlight>
                  <a:srgbClr val="FFFFFF"/>
                </a:highlight>
              </a:rPr>
              <a:t>&lt;</a:t>
            </a:r>
            <a:r>
              <a:rPr lang="en-US" dirty="0" err="1">
                <a:solidFill>
                  <a:srgbClr val="005AB4"/>
                </a:solidFill>
                <a:highlight>
                  <a:srgbClr val="FFFFFF"/>
                </a:highlight>
              </a:rPr>
              <a:t>xsl:import</a:t>
            </a:r>
            <a:r>
              <a:rPr lang="en-US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F5844C"/>
                </a:solidFill>
                <a:highlight>
                  <a:srgbClr val="FFFFFF"/>
                </a:highlight>
              </a:rPr>
              <a:t>href</a:t>
            </a:r>
            <a:r>
              <a:rPr lang="en-US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cs-CZ" dirty="0">
                <a:solidFill>
                  <a:srgbClr val="993300"/>
                </a:solidFill>
                <a:highlight>
                  <a:srgbClr val="FFFFFF"/>
                </a:highlight>
              </a:rPr>
              <a:t>…</a:t>
            </a:r>
            <a:r>
              <a:rPr lang="en-US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en-US" dirty="0">
                <a:solidFill>
                  <a:srgbClr val="000096"/>
                </a:solidFill>
                <a:highlight>
                  <a:srgbClr val="FFFFFF"/>
                </a:highlight>
              </a:rPr>
              <a:t>/&gt;</a:t>
            </a:r>
            <a:endParaRPr lang="cs-CZ" dirty="0">
              <a:solidFill>
                <a:srgbClr val="000096"/>
              </a:solidFill>
              <a:highlight>
                <a:srgbClr val="FFFFFF"/>
              </a:highlight>
            </a:endParaRPr>
          </a:p>
          <a:p>
            <a:pPr lvl="1"/>
            <a:r>
              <a:rPr lang="cs-CZ" dirty="0"/>
              <a:t>zahrne do aktuální transformace (souboru) šablony a další prvky z jiného souboru</a:t>
            </a:r>
          </a:p>
          <a:p>
            <a:pPr lvl="1"/>
            <a:r>
              <a:rPr lang="cs-CZ" dirty="0"/>
              <a:t>importované šablony mají nižší prioritu</a:t>
            </a:r>
          </a:p>
          <a:p>
            <a:pPr lvl="2"/>
            <a:r>
              <a:rPr lang="cs-CZ" dirty="0"/>
              <a:t>je-li v aktuální transformaci šablona pro stejný uzel jako v importované šabloně, aplikuje se šablona z aktuální transformace, nikoli z importované</a:t>
            </a:r>
            <a:endParaRPr lang="cs-CZ" dirty="0">
              <a:solidFill>
                <a:srgbClr val="000096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5AB4"/>
                </a:solidFill>
                <a:highlight>
                  <a:srgbClr val="FFFFFF"/>
                </a:highlight>
              </a:rPr>
              <a:t>&lt;</a:t>
            </a:r>
            <a:r>
              <a:rPr lang="en-US" dirty="0" err="1">
                <a:solidFill>
                  <a:srgbClr val="005AB4"/>
                </a:solidFill>
                <a:highlight>
                  <a:srgbClr val="FFFFFF"/>
                </a:highlight>
              </a:rPr>
              <a:t>xsl:include</a:t>
            </a:r>
            <a:r>
              <a:rPr lang="en-US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F5844C"/>
                </a:solidFill>
                <a:highlight>
                  <a:srgbClr val="FFFFFF"/>
                </a:highlight>
              </a:rPr>
              <a:t>href</a:t>
            </a:r>
            <a:r>
              <a:rPr lang="en-US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cs-CZ" dirty="0">
                <a:solidFill>
                  <a:srgbClr val="993300"/>
                </a:solidFill>
                <a:highlight>
                  <a:srgbClr val="FFFFFF"/>
                </a:highlight>
              </a:rPr>
              <a:t>…</a:t>
            </a:r>
            <a:r>
              <a:rPr lang="en-US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en-US" dirty="0">
                <a:solidFill>
                  <a:srgbClr val="000096"/>
                </a:solidFill>
                <a:highlight>
                  <a:srgbClr val="FFFFFF"/>
                </a:highlight>
              </a:rPr>
              <a:t>/&gt;</a:t>
            </a:r>
            <a:endParaRPr lang="cs-CZ" dirty="0">
              <a:solidFill>
                <a:srgbClr val="000096"/>
              </a:solidFill>
              <a:highlight>
                <a:srgbClr val="FFFFFF"/>
              </a:highlight>
            </a:endParaRPr>
          </a:p>
          <a:p>
            <a:pPr lvl="1"/>
            <a:r>
              <a:rPr lang="cs-CZ" dirty="0">
                <a:highlight>
                  <a:srgbClr val="FFFFFF"/>
                </a:highlight>
              </a:rPr>
              <a:t>zahrne do aktuální transformace (souboru) šablony a další prvky z jiného souboru</a:t>
            </a:r>
          </a:p>
          <a:p>
            <a:pPr lvl="2"/>
            <a:r>
              <a:rPr lang="cs-CZ" dirty="0">
                <a:highlight>
                  <a:srgbClr val="FFFFFF"/>
                </a:highlight>
              </a:rPr>
              <a:t>jako by se vše z jiného souboru vložilo do aktuální šablony</a:t>
            </a:r>
          </a:p>
          <a:p>
            <a:pPr lvl="2"/>
            <a:r>
              <a:rPr lang="cs-CZ" dirty="0">
                <a:highlight>
                  <a:srgbClr val="FFFFFF"/>
                </a:highlight>
              </a:rPr>
              <a:t>zahrnuté šablony nemají nižší prioritu</a:t>
            </a:r>
          </a:p>
          <a:p>
            <a:pPr lvl="1"/>
            <a:endParaRPr lang="en-US" dirty="0">
              <a:solidFill>
                <a:srgbClr val="000096"/>
              </a:solidFill>
              <a:highlight>
                <a:srgbClr val="FFFFFF"/>
              </a:highlight>
            </a:endParaRPr>
          </a:p>
          <a:p>
            <a:endParaRPr lang="en-US" dirty="0">
              <a:solidFill>
                <a:srgbClr val="000096"/>
              </a:solidFill>
              <a:highlight>
                <a:srgbClr val="FFFFFF"/>
              </a:highlight>
            </a:endParaRPr>
          </a:p>
          <a:p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7C625FE-7F62-4142-A8CC-8B0532321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E21B0D19-8CC5-4E62-83B3-B111A7C13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7</a:t>
            </a:fld>
            <a:endParaRPr lang="cs-CZ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D0CE11C-6388-4C11-AE7B-82410B9F0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 TEI, XSLT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56838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B0D91A0-8FF1-46EA-96A0-70B7B44DC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Prvky XSLT: </a:t>
            </a:r>
            <a:r>
              <a:rPr lang="cs-CZ" dirty="0" err="1"/>
              <a:t>strip-space</a:t>
            </a:r>
            <a:r>
              <a:rPr lang="cs-CZ" dirty="0"/>
              <a:t>, </a:t>
            </a:r>
            <a:r>
              <a:rPr lang="cs-CZ" dirty="0" err="1"/>
              <a:t>preserve-space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4AE92A0-21A2-427D-A545-FD5B8E4FA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solidFill>
                  <a:srgbClr val="005AB4"/>
                </a:solidFill>
                <a:highlight>
                  <a:srgbClr val="FFFFFF"/>
                </a:highlight>
              </a:rPr>
              <a:t>&lt;</a:t>
            </a:r>
            <a:r>
              <a:rPr lang="cs-CZ" dirty="0" err="1">
                <a:solidFill>
                  <a:srgbClr val="005AB4"/>
                </a:solidFill>
                <a:highlight>
                  <a:srgbClr val="FFFFFF"/>
                </a:highlight>
              </a:rPr>
              <a:t>xsl:strip-space</a:t>
            </a:r>
            <a:r>
              <a:rPr lang="cs-CZ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cs-CZ" dirty="0" err="1">
                <a:solidFill>
                  <a:srgbClr val="F5844C"/>
                </a:solidFill>
                <a:highlight>
                  <a:srgbClr val="FFFFFF"/>
                </a:highlight>
              </a:rPr>
              <a:t>elements</a:t>
            </a:r>
            <a:r>
              <a:rPr lang="cs-CZ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cs-CZ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cs-CZ" dirty="0">
                <a:solidFill>
                  <a:srgbClr val="005AB4"/>
                </a:solidFill>
                <a:highlight>
                  <a:srgbClr val="FFFFFF"/>
                </a:highlight>
              </a:rPr>
              <a:t>…</a:t>
            </a:r>
            <a:r>
              <a:rPr lang="cs-CZ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/&gt;</a:t>
            </a:r>
          </a:p>
          <a:p>
            <a:pPr lvl="1"/>
            <a:r>
              <a:rPr lang="cs-CZ" dirty="0"/>
              <a:t>definuje elementy, u nichž se při zpracování vypustí prázdné mezery</a:t>
            </a:r>
          </a:p>
          <a:p>
            <a:pPr lvl="1"/>
            <a:r>
              <a:rPr lang="cs-CZ" dirty="0"/>
              <a:t>lze použít * pro všechny elementy</a:t>
            </a:r>
          </a:p>
          <a:p>
            <a:r>
              <a:rPr lang="cs-CZ" dirty="0">
                <a:solidFill>
                  <a:srgbClr val="005AB4"/>
                </a:solidFill>
                <a:highlight>
                  <a:srgbClr val="FFFFFF"/>
                </a:highlight>
              </a:rPr>
              <a:t>&lt;</a:t>
            </a:r>
            <a:r>
              <a:rPr lang="cs-CZ" dirty="0" err="1">
                <a:solidFill>
                  <a:srgbClr val="005AB4"/>
                </a:solidFill>
                <a:highlight>
                  <a:srgbClr val="FFFFFF"/>
                </a:highlight>
              </a:rPr>
              <a:t>xsl:preserve-space</a:t>
            </a:r>
            <a:r>
              <a:rPr lang="cs-CZ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cs-CZ" dirty="0" err="1">
                <a:solidFill>
                  <a:srgbClr val="F5844C"/>
                </a:solidFill>
                <a:highlight>
                  <a:srgbClr val="FFFFFF"/>
                </a:highlight>
              </a:rPr>
              <a:t>elements</a:t>
            </a:r>
            <a:r>
              <a:rPr lang="cs-CZ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cs-CZ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cs-CZ" dirty="0">
                <a:solidFill>
                  <a:srgbClr val="005AB4"/>
                </a:solidFill>
                <a:highlight>
                  <a:srgbClr val="FFFFFF"/>
                </a:highlight>
              </a:rPr>
              <a:t>…</a:t>
            </a:r>
            <a:r>
              <a:rPr lang="cs-CZ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/&gt;</a:t>
            </a:r>
          </a:p>
          <a:p>
            <a:pPr lvl="1"/>
            <a:r>
              <a:rPr lang="cs-CZ" dirty="0">
                <a:highlight>
                  <a:srgbClr val="FFFFFF"/>
                </a:highlight>
              </a:rPr>
              <a:t>definuje elementy, u nichž se při zpracování zachovají prázdné mezery</a:t>
            </a:r>
          </a:p>
          <a:p>
            <a:pPr lvl="1"/>
            <a:r>
              <a:rPr lang="cs-CZ" dirty="0">
                <a:highlight>
                  <a:srgbClr val="FFFFFF"/>
                </a:highlight>
              </a:rPr>
              <a:t>lze použít * pro </a:t>
            </a:r>
            <a:r>
              <a:rPr lang="cs-CZ">
                <a:highlight>
                  <a:srgbClr val="FFFFFF"/>
                </a:highlight>
              </a:rPr>
              <a:t>všechny elementy</a:t>
            </a:r>
            <a:endParaRPr lang="cs-CZ" dirty="0">
              <a:highlight>
                <a:srgbClr val="FFFFFF"/>
              </a:highlight>
            </a:endParaRPr>
          </a:p>
          <a:p>
            <a:pPr marL="457200" lvl="1" indent="0">
              <a:buNone/>
            </a:pPr>
            <a:endParaRPr lang="cs-CZ" dirty="0"/>
          </a:p>
          <a:p>
            <a:pPr lvl="1"/>
            <a:endParaRPr lang="cs-CZ" dirty="0">
              <a:solidFill>
                <a:srgbClr val="000096"/>
              </a:solidFill>
              <a:highlight>
                <a:srgbClr val="FFFFFF"/>
              </a:highlight>
            </a:endParaRPr>
          </a:p>
          <a:p>
            <a:pPr lvl="1"/>
            <a:endParaRPr lang="cs-CZ" dirty="0">
              <a:solidFill>
                <a:srgbClr val="000096"/>
              </a:solidFill>
              <a:highlight>
                <a:srgbClr val="FFFFFF"/>
              </a:highlight>
            </a:endParaRPr>
          </a:p>
          <a:p>
            <a:pPr lvl="1"/>
            <a:endParaRPr lang="cs-CZ" dirty="0">
              <a:solidFill>
                <a:srgbClr val="000096"/>
              </a:solidFill>
              <a:highlight>
                <a:srgbClr val="FFFFFF"/>
              </a:highlight>
            </a:endParaRPr>
          </a:p>
          <a:p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BE5BB72-BFFE-4A3B-AC97-4A0020966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E21B1B6-9E8A-4AD7-ACC8-2CBDAF085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8</a:t>
            </a:fld>
            <a:endParaRPr lang="cs-CZ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826642CD-26FA-4BC3-A769-F0DC59B3A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 TEI, XSLT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7337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DA2C960-651A-4A4A-B294-76E22DA1D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Prvky XSLT: </a:t>
            </a:r>
            <a:r>
              <a:rPr lang="cs-CZ" dirty="0" err="1"/>
              <a:t>template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BF4A697-4D9E-45A7-8F8E-95402DB2E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5AB4"/>
                </a:solidFill>
                <a:highlight>
                  <a:srgbClr val="FFFFFF"/>
                </a:highlight>
              </a:rPr>
              <a:t>&lt;</a:t>
            </a:r>
            <a:r>
              <a:rPr lang="en-US" dirty="0" err="1">
                <a:solidFill>
                  <a:srgbClr val="005AB4"/>
                </a:solidFill>
                <a:highlight>
                  <a:srgbClr val="FFFFFF"/>
                </a:highlight>
              </a:rPr>
              <a:t>xsl:template</a:t>
            </a:r>
            <a:r>
              <a:rPr lang="en-US" dirty="0">
                <a:solidFill>
                  <a:srgbClr val="F5844C"/>
                </a:solidFill>
                <a:highlight>
                  <a:srgbClr val="FFFFFF"/>
                </a:highlight>
              </a:rPr>
              <a:t> match</a:t>
            </a:r>
            <a:r>
              <a:rPr lang="en-US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cs-CZ" dirty="0">
                <a:solidFill>
                  <a:srgbClr val="005AB4"/>
                </a:solidFill>
                <a:highlight>
                  <a:srgbClr val="FFFFFF"/>
                </a:highlight>
              </a:rPr>
              <a:t>…</a:t>
            </a:r>
            <a:r>
              <a:rPr lang="en-US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en-US" dirty="0">
                <a:solidFill>
                  <a:srgbClr val="005AB4"/>
                </a:solidFill>
                <a:highlight>
                  <a:srgbClr val="FFFFFF"/>
                </a:highlight>
              </a:rPr>
              <a:t>&gt;</a:t>
            </a:r>
          </a:p>
          <a:p>
            <a:pPr lvl="1"/>
            <a:r>
              <a:rPr lang="cs-CZ" dirty="0"/>
              <a:t>šablona, která pomocí </a:t>
            </a:r>
            <a:r>
              <a:rPr lang="cs-CZ" dirty="0">
                <a:solidFill>
                  <a:srgbClr val="F5844C"/>
                </a:solidFill>
              </a:rPr>
              <a:t>@</a:t>
            </a:r>
            <a:r>
              <a:rPr lang="cs-CZ" dirty="0" err="1">
                <a:solidFill>
                  <a:srgbClr val="F5844C"/>
                </a:solidFill>
              </a:rPr>
              <a:t>match</a:t>
            </a:r>
            <a:r>
              <a:rPr lang="cs-CZ" dirty="0"/>
              <a:t> definuje, jaký uzel bude zpracovávat</a:t>
            </a:r>
          </a:p>
          <a:p>
            <a:pPr lvl="1"/>
            <a:r>
              <a:rPr lang="cs-CZ" dirty="0"/>
              <a:t>uzel se definuje pomocí </a:t>
            </a:r>
            <a:r>
              <a:rPr lang="cs-CZ" dirty="0" err="1"/>
              <a:t>XPath</a:t>
            </a:r>
            <a:r>
              <a:rPr lang="cs-CZ" dirty="0"/>
              <a:t> (hodnota atributu </a:t>
            </a:r>
            <a:r>
              <a:rPr lang="cs-CZ" dirty="0">
                <a:solidFill>
                  <a:srgbClr val="F5844C"/>
                </a:solidFill>
              </a:rPr>
              <a:t>@</a:t>
            </a:r>
            <a:r>
              <a:rPr lang="cs-CZ" dirty="0" err="1">
                <a:solidFill>
                  <a:srgbClr val="F5844C"/>
                </a:solidFill>
              </a:rPr>
              <a:t>match</a:t>
            </a:r>
            <a:r>
              <a:rPr lang="cs-CZ" dirty="0"/>
              <a:t>)</a:t>
            </a:r>
          </a:p>
          <a:p>
            <a:pPr lvl="1"/>
            <a:r>
              <a:rPr lang="cs-CZ" dirty="0"/>
              <a:t>je-li prvek prázdný (</a:t>
            </a:r>
            <a:r>
              <a:rPr lang="en-US" dirty="0">
                <a:solidFill>
                  <a:srgbClr val="005AB4"/>
                </a:solidFill>
                <a:highlight>
                  <a:srgbClr val="FFFFFF"/>
                </a:highlight>
              </a:rPr>
              <a:t>&lt;</a:t>
            </a:r>
            <a:r>
              <a:rPr lang="en-US" dirty="0" err="1">
                <a:solidFill>
                  <a:srgbClr val="005AB4"/>
                </a:solidFill>
                <a:highlight>
                  <a:srgbClr val="FFFFFF"/>
                </a:highlight>
              </a:rPr>
              <a:t>xsl:template</a:t>
            </a:r>
            <a:r>
              <a:rPr lang="en-US" dirty="0">
                <a:solidFill>
                  <a:srgbClr val="F5844C"/>
                </a:solidFill>
                <a:highlight>
                  <a:srgbClr val="FFFFFF"/>
                </a:highlight>
              </a:rPr>
              <a:t> match</a:t>
            </a:r>
            <a:r>
              <a:rPr lang="en-US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cs-CZ" dirty="0">
                <a:solidFill>
                  <a:srgbClr val="005AB4"/>
                </a:solidFill>
                <a:highlight>
                  <a:srgbClr val="FFFFFF"/>
                </a:highlight>
              </a:rPr>
              <a:t>…</a:t>
            </a:r>
            <a:r>
              <a:rPr lang="en-US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cs-CZ" dirty="0">
                <a:solidFill>
                  <a:srgbClr val="993300"/>
                </a:solidFill>
                <a:highlight>
                  <a:srgbClr val="FFFFFF"/>
                </a:highlight>
              </a:rPr>
              <a:t> </a:t>
            </a:r>
            <a:r>
              <a:rPr lang="cs-CZ" dirty="0">
                <a:solidFill>
                  <a:srgbClr val="005AB4"/>
                </a:solidFill>
                <a:highlight>
                  <a:srgbClr val="FFFFFF"/>
                </a:highlight>
              </a:rPr>
              <a:t>/</a:t>
            </a:r>
            <a:r>
              <a:rPr lang="en-US" dirty="0">
                <a:solidFill>
                  <a:srgbClr val="005AB4"/>
                </a:solidFill>
                <a:highlight>
                  <a:srgbClr val="FFFFFF"/>
                </a:highlight>
              </a:rPr>
              <a:t>&gt;</a:t>
            </a:r>
            <a:r>
              <a:rPr lang="cs-CZ" dirty="0"/>
              <a:t>), zpracování se neprovede</a:t>
            </a:r>
          </a:p>
          <a:p>
            <a:pPr lvl="1"/>
            <a:r>
              <a:rPr lang="cs-CZ" dirty="0"/>
              <a:t>zanořené prvky definují, co se bude dít s obsahem aktuálního uzlu</a:t>
            </a:r>
          </a:p>
          <a:p>
            <a:pPr lvl="2"/>
            <a:r>
              <a:rPr lang="cs-CZ" dirty="0"/>
              <a:t>vytvoří se nový uzel, zkopíruje existující, pozmění se obsah atp.</a:t>
            </a:r>
          </a:p>
          <a:p>
            <a:r>
              <a:rPr lang="en-US" dirty="0">
                <a:solidFill>
                  <a:srgbClr val="005AB4"/>
                </a:solidFill>
                <a:highlight>
                  <a:srgbClr val="FFFFFF"/>
                </a:highlight>
              </a:rPr>
              <a:t>&lt;</a:t>
            </a:r>
            <a:r>
              <a:rPr lang="en-US" dirty="0" err="1">
                <a:solidFill>
                  <a:srgbClr val="005AB4"/>
                </a:solidFill>
                <a:highlight>
                  <a:srgbClr val="FFFFFF"/>
                </a:highlight>
              </a:rPr>
              <a:t>xsl:template</a:t>
            </a:r>
            <a:r>
              <a:rPr lang="en-US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cs-CZ" dirty="0" err="1">
                <a:solidFill>
                  <a:srgbClr val="F5844C"/>
                </a:solidFill>
                <a:highlight>
                  <a:srgbClr val="FFFFFF"/>
                </a:highlight>
              </a:rPr>
              <a:t>name</a:t>
            </a:r>
            <a:r>
              <a:rPr lang="en-US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cs-CZ" dirty="0">
                <a:solidFill>
                  <a:srgbClr val="005AB4"/>
                </a:solidFill>
                <a:highlight>
                  <a:srgbClr val="FFFFFF"/>
                </a:highlight>
              </a:rPr>
              <a:t>…</a:t>
            </a:r>
            <a:r>
              <a:rPr lang="en-US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en-US" dirty="0">
                <a:solidFill>
                  <a:srgbClr val="005AB4"/>
                </a:solidFill>
                <a:highlight>
                  <a:srgbClr val="FFFFFF"/>
                </a:highlight>
              </a:rPr>
              <a:t>&gt;</a:t>
            </a:r>
            <a:endParaRPr lang="cs-CZ" dirty="0">
              <a:solidFill>
                <a:srgbClr val="005AB4"/>
              </a:solidFill>
              <a:highlight>
                <a:srgbClr val="FFFFFF"/>
              </a:highlight>
            </a:endParaRPr>
          </a:p>
          <a:p>
            <a:pPr lvl="1"/>
            <a:r>
              <a:rPr lang="cs-CZ" dirty="0"/>
              <a:t>pojmenovaná šablona (s atributem </a:t>
            </a:r>
            <a:r>
              <a:rPr lang="cs-CZ" dirty="0">
                <a:solidFill>
                  <a:srgbClr val="F5844C"/>
                </a:solidFill>
              </a:rPr>
              <a:t>@</a:t>
            </a:r>
            <a:r>
              <a:rPr lang="cs-CZ" dirty="0" err="1">
                <a:solidFill>
                  <a:srgbClr val="F5844C"/>
                </a:solidFill>
              </a:rPr>
              <a:t>name</a:t>
            </a:r>
            <a:r>
              <a:rPr lang="cs-CZ" dirty="0"/>
              <a:t>, bez atributu </a:t>
            </a:r>
            <a:r>
              <a:rPr lang="cs-CZ" dirty="0">
                <a:solidFill>
                  <a:srgbClr val="F5844C"/>
                </a:solidFill>
              </a:rPr>
              <a:t>@</a:t>
            </a:r>
            <a:r>
              <a:rPr lang="cs-CZ" dirty="0" err="1">
                <a:solidFill>
                  <a:srgbClr val="F5844C"/>
                </a:solidFill>
              </a:rPr>
              <a:t>match</a:t>
            </a:r>
            <a:r>
              <a:rPr lang="cs-CZ" dirty="0"/>
              <a:t>)</a:t>
            </a:r>
          </a:p>
          <a:p>
            <a:pPr lvl="1"/>
            <a:r>
              <a:rPr lang="cs-CZ" dirty="0"/>
              <a:t>pojmenovanou šablonu lze volat z jiného místa transformace (z jiné šablony)</a:t>
            </a:r>
          </a:p>
          <a:p>
            <a:pPr lvl="1"/>
            <a:r>
              <a:rPr lang="cs-CZ" dirty="0"/>
              <a:t>pojmenovaná šablona</a:t>
            </a:r>
          </a:p>
          <a:p>
            <a:pPr lvl="2"/>
            <a:r>
              <a:rPr lang="cs-CZ" dirty="0"/>
              <a:t>pracuje s aktuálním uzlem</a:t>
            </a:r>
          </a:p>
          <a:p>
            <a:pPr lvl="2"/>
            <a:r>
              <a:rPr lang="cs-CZ" dirty="0"/>
              <a:t>aktuální uzel vůbec nepotřebuje (např. vloží do výstupu neměnnou hodnotu)</a:t>
            </a:r>
          </a:p>
          <a:p>
            <a:pPr lvl="2"/>
            <a:r>
              <a:rPr lang="cs-CZ" dirty="0"/>
              <a:t>aktuální uzel lze předat pomocí parametru</a:t>
            </a:r>
          </a:p>
          <a:p>
            <a:pPr lvl="1"/>
            <a:endParaRPr lang="cs-CZ" dirty="0"/>
          </a:p>
          <a:p>
            <a:pPr lvl="1"/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474D872-254E-4C94-A1C2-1D7302470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903E2B7-63B2-4D7A-AA2D-C4AA70FFA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9</a:t>
            </a:fld>
            <a:endParaRPr lang="cs-CZ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696EF0D4-6A6D-45A0-9B3F-1B6D941CC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 TEI, XSLT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5927628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IDICS-XML-TEI.potx" id="{CB8DE732-F4EF-4AD1-A6B9-1E92670AF381}" vid="{3D322E97-0E99-490B-9811-64385B403496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RIDICS-XML-TEI</Template>
  <TotalTime>380</TotalTime>
  <Words>1674</Words>
  <Application>Microsoft Office PowerPoint</Application>
  <PresentationFormat>Širokoúhlá obrazovka</PresentationFormat>
  <Paragraphs>259</Paragraphs>
  <Slides>21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21</vt:i4>
      </vt:variant>
    </vt:vector>
  </HeadingPairs>
  <TitlesOfParts>
    <vt:vector size="26" baseType="lpstr">
      <vt:lpstr>NanumBarunGothic</vt:lpstr>
      <vt:lpstr>Arial</vt:lpstr>
      <vt:lpstr>Calibri</vt:lpstr>
      <vt:lpstr>Cambria</vt:lpstr>
      <vt:lpstr>Motiv Office</vt:lpstr>
      <vt:lpstr>Základy XML TEI XSLT</vt:lpstr>
      <vt:lpstr>Osnova</vt:lpstr>
      <vt:lpstr>XML a související technologie</vt:lpstr>
      <vt:lpstr>Základy</vt:lpstr>
      <vt:lpstr>Základy, verze</vt:lpstr>
      <vt:lpstr>Prvky XSLT: output</vt:lpstr>
      <vt:lpstr>Prvky XSLT: include, import</vt:lpstr>
      <vt:lpstr>Prvky XSLT: strip-space, preserve-space</vt:lpstr>
      <vt:lpstr>Prvky XSLT: template</vt:lpstr>
      <vt:lpstr>Prvky XSLT: template II</vt:lpstr>
      <vt:lpstr>Prvky XSLT: apply-templates</vt:lpstr>
      <vt:lpstr>Prvky XSLT: value-of</vt:lpstr>
      <vt:lpstr>Prvky XSLT: copy-of</vt:lpstr>
      <vt:lpstr>Prvky XSLT: copy</vt:lpstr>
      <vt:lpstr>Prvky XSLT: call-template</vt:lpstr>
      <vt:lpstr>Prvky XSLT: variable</vt:lpstr>
      <vt:lpstr>Prvky XSLT: param</vt:lpstr>
      <vt:lpstr>Prvky XSLT: with-param</vt:lpstr>
      <vt:lpstr>Prvky XSLT: choose</vt:lpstr>
      <vt:lpstr>Prvky XSLT: if</vt:lpstr>
      <vt:lpstr>Odkazy na další zdroje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Základy XML TEI XSLT</dc:title>
  <dc:creator>Boris Lehečka</dc:creator>
  <cp:lastModifiedBy>Boris Lehečka</cp:lastModifiedBy>
  <cp:revision>71</cp:revision>
  <dcterms:created xsi:type="dcterms:W3CDTF">2019-05-08T10:45:07Z</dcterms:created>
  <dcterms:modified xsi:type="dcterms:W3CDTF">2019-05-09T05:21:03Z</dcterms:modified>
</cp:coreProperties>
</file>