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12192000" cy="6858000"/>
  <p:notesSz cx="9144000" cy="6858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9FC"/>
    <a:srgbClr val="FCFD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00" y="-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226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64C6090F-E0D9-4904-8F4B-3B194378696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záhlaví 6">
            <a:extLst>
              <a:ext uri="{FF2B5EF4-FFF2-40B4-BE49-F238E27FC236}">
                <a16:creationId xmlns:a16="http://schemas.microsoft.com/office/drawing/2014/main" id="{F4C73A83-D872-4099-B2A9-09167D9051E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8" name="Zástupný symbol pro datum 7">
            <a:extLst>
              <a:ext uri="{FF2B5EF4-FFF2-40B4-BE49-F238E27FC236}">
                <a16:creationId xmlns:a16="http://schemas.microsoft.com/office/drawing/2014/main" id="{7AE91353-D448-4305-B0F8-745263019B3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3D0AAB-BC65-4D93-BE30-329DE1D7C511}" type="datetimeFigureOut">
              <a:rPr lang="cs-CZ" smtClean="0"/>
              <a:t>06.05.2019</a:t>
            </a:fld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B7FE8195-2819-4889-BDC5-FC91DDEAE3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913B07-8E6F-412A-8388-A47F0D46C30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381018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F0682-C2CD-439F-BD5E-D51593A61157}" type="datetimeFigureOut">
              <a:rPr lang="cs-CZ" smtClean="0"/>
              <a:t>06.05.2019</a:t>
            </a:fld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22189" y="3037398"/>
            <a:ext cx="8283272" cy="296335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41B4D-5850-4E1B-9DEC-2E80D6BFECE6}" type="slidenum">
              <a:rPr lang="cs-CZ" smtClean="0"/>
              <a:t>‹#›</a:t>
            </a:fld>
            <a:endParaRPr lang="cs-CZ"/>
          </a:p>
        </p:txBody>
      </p:sp>
      <p:sp>
        <p:nvSpPr>
          <p:cNvPr id="8" name="Zástupný symbol pro záhlaví 7">
            <a:extLst>
              <a:ext uri="{FF2B5EF4-FFF2-40B4-BE49-F238E27FC236}">
                <a16:creationId xmlns:a16="http://schemas.microsoft.com/office/drawing/2014/main" id="{A96D68BF-123C-4664-8108-784DC6DA3A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9" name="Zástupný symbol pro obrázek snímku 8">
            <a:extLst>
              <a:ext uri="{FF2B5EF4-FFF2-40B4-BE49-F238E27FC236}">
                <a16:creationId xmlns:a16="http://schemas.microsoft.com/office/drawing/2014/main" id="{D5A5E470-C2AF-4A51-BCB7-92886500327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49025" y="533457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04894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A78E58E-70AC-455F-90B9-9D7761408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5802" y="1122363"/>
            <a:ext cx="10067826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9E910CB-90CB-41BD-8B54-915177E92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5801" y="3602038"/>
            <a:ext cx="1006782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17279DA-E018-423A-B16E-00475F128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BE09-100C-4BD4-B4B4-0D12A89C18F0}" type="datetime4">
              <a:rPr lang="cs-CZ" smtClean="0"/>
              <a:t>6. května 2019</a:t>
            </a:fld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B900F6C-DB98-4D01-81D7-5B89063EE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D55BC6D-8F08-42EA-B355-F66BDC8B9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18445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1AEDDE7-5283-45F3-8804-85B23933D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38562057-1E9E-4BC5-A96E-69FF3B7F2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6B12981-89EC-436C-A73A-CCC7F7329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1FC3-FF3F-452E-9A92-9A5EB29FE7C9}" type="datetime4">
              <a:rPr lang="cs-CZ" smtClean="0"/>
              <a:t>6. května 2019</a:t>
            </a:fld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1F87B59-5D8E-4D63-AED8-33705DCB9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DF03BD2-4629-4A8C-A3A6-E774D3573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48993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7303095B-18DB-47A8-B03C-A687AA830A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83744" y="365125"/>
            <a:ext cx="2867456" cy="592934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BC297685-E21D-4E3B-B4E5-EA95B48E9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000" y="365124"/>
            <a:ext cx="8388000" cy="5929349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FF30AC4-28E8-4E2B-9FF3-5C5D602F7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3FC3-F245-40B9-9DD0-8979A813D3F2}" type="datetime4">
              <a:rPr lang="cs-CZ" smtClean="0"/>
              <a:t>6. května 2019</a:t>
            </a:fld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4F9059F-DC3A-40F9-9DA4-2A8D62CD6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B761B4F-342E-4ED9-B08B-B02BD8734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89338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6DD364-DB0A-4EC2-8CBA-F91EA9C2A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F2D3C28-ADA2-407F-B64E-031B26CA9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chemeClr val="accent1">
                  <a:lumMod val="75000"/>
                </a:schemeClr>
              </a:buClr>
              <a:buFont typeface="Calibri" panose="020F0502020204030204" pitchFamily="34" charset="0"/>
              <a:buChar char="&gt;"/>
              <a:defRPr/>
            </a:lvl1pPr>
            <a:lvl2pPr marL="685800" indent="-228600">
              <a:buClr>
                <a:schemeClr val="accent5">
                  <a:lumMod val="75000"/>
                </a:schemeClr>
              </a:buClr>
              <a:buFont typeface="Calibri" panose="020F0502020204030204" pitchFamily="34" charset="0"/>
              <a:buChar char="&gt;"/>
              <a:defRPr/>
            </a:lvl2pPr>
            <a:lvl3pPr marL="1143000" indent="-228600">
              <a:buClr>
                <a:schemeClr val="accent1">
                  <a:lumMod val="75000"/>
                </a:schemeClr>
              </a:buClr>
              <a:buFont typeface="Calibri" panose="020F0502020204030204" pitchFamily="34" charset="0"/>
              <a:buChar char="&gt;"/>
              <a:defRPr/>
            </a:lvl3pPr>
            <a:lvl4pPr marL="1600200" indent="-228600">
              <a:buClr>
                <a:schemeClr val="accent1">
                  <a:lumMod val="75000"/>
                </a:schemeClr>
              </a:buClr>
              <a:buFont typeface="Calibri" panose="020F0502020204030204" pitchFamily="34" charset="0"/>
              <a:buChar char="&gt;"/>
              <a:defRPr/>
            </a:lvl4pPr>
            <a:lvl5pPr marL="2057400" indent="-228600">
              <a:buClr>
                <a:schemeClr val="accent5">
                  <a:lumMod val="75000"/>
                </a:schemeClr>
              </a:buClr>
              <a:buFont typeface="Calibri" panose="020F0502020204030204" pitchFamily="34" charset="0"/>
              <a:buChar char="&gt;"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29F44FF-7695-4427-82BA-660B70FC9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E0475-CCDA-43D5-B198-49FA5C57D82A}" type="datetime4">
              <a:rPr lang="cs-CZ" smtClean="0"/>
              <a:t>6. května 2019</a:t>
            </a:fld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297B5EA-1619-434F-8D59-24B64B64D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E23AFBF-6A77-4C37-BF87-4406996FA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11899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74CC1B6-7CFD-4490-9FAD-01150EFF6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3A232C8-5151-4F25-87E6-613A1CFB5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70501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9AEAB2E-D2C8-4491-A3D2-65AB6BBAF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B41D1-B924-4B88-A6C8-467EFB8BC8DB}" type="datetime4">
              <a:rPr lang="cs-CZ" smtClean="0"/>
              <a:t>6. května 2019</a:t>
            </a:fld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0D60011-B9B5-4FEF-B704-3D56EDA23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8EF7471-5E45-4472-B366-D565D3925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93672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3A187C-2295-404E-B895-287AB6ACC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9C201F9-8273-435D-921E-20E271E7E8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825625"/>
            <a:ext cx="5659800" cy="447948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F651976-031F-4E72-8120-FF05886CE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679000" cy="447948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B9EFDC8-235F-406F-9B57-88C82579D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D6057-9BAF-46DA-AE65-7BB199AF4213}" type="datetime4">
              <a:rPr lang="cs-CZ" smtClean="0"/>
              <a:t>6. května 2019</a:t>
            </a:fld>
            <a:endParaRPr lang="cs-CZ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AB67C2C-593E-4F66-964F-50020A327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868C31C-9526-4D92-B1F2-C931591AF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71511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E264EF-5B4A-4170-9DE6-0A2B56C95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5125"/>
            <a:ext cx="114720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F0B10A6-4FF8-426D-AA34-397E118C6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1681163"/>
            <a:ext cx="56375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F1A2CB19-6AF1-4E14-9ED7-41984F5D4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0000" y="2505074"/>
            <a:ext cx="5637575" cy="3789399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7B83EFC4-2C82-4A10-985A-CAC1B0323C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6598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DAFD244B-6D19-4678-B81F-FB70AAF343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679000" cy="378939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711A7927-1D50-4727-ACD3-54F871AF9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8DAD3-1918-4588-82C2-2130F06628EB}" type="datetime4">
              <a:rPr lang="cs-CZ" smtClean="0"/>
              <a:t>6. května 2019</a:t>
            </a:fld>
            <a:endParaRPr lang="cs-CZ" dirty="0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C7654FF0-9111-42CD-93A5-93D8FCF78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255EF5BF-D6E1-42C5-9700-988C3ED0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31618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F40ABF-B56F-46F2-B7A0-A594F8D93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C01A5580-10D5-4E45-BA70-83E471E5F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13FD-A872-421B-988F-EBA41C372ADE}" type="datetime4">
              <a:rPr lang="cs-CZ" smtClean="0"/>
              <a:t>6. května 2019</a:t>
            </a:fld>
            <a:endParaRPr lang="cs-CZ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898AE30E-96BC-4919-BA47-5F0FD5ED4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F9AB3D1-B37F-40BD-BC77-B32868032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11276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02D80274-EC61-4F6B-9DE1-571445FC0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320B1-B4E0-4237-B803-75C40763D642}" type="datetime4">
              <a:rPr lang="cs-CZ" smtClean="0"/>
              <a:t>6. května 2019</a:t>
            </a:fld>
            <a:endParaRPr lang="cs-CZ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88FEBCC2-2AB0-48A1-BC12-6C2B76236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7B4F734-7FDE-4406-88AD-8319D9119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14707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0E37A7D-EAA0-4B56-98D2-9433E8466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457200"/>
            <a:ext cx="44120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EFE2DE1-9395-4D95-B2A7-611D27CF3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0"/>
            <a:ext cx="6668012" cy="584933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5ADE7FB-37A2-450D-91EC-CA657F7EB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0000" y="2057399"/>
            <a:ext cx="4412025" cy="424913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9C109DA-1A82-430A-8C7F-84E0B47E4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D2E6F-9A26-4EA6-9D27-CD8279649E34}" type="datetime4">
              <a:rPr lang="cs-CZ" smtClean="0"/>
              <a:t>6. května 2019</a:t>
            </a:fld>
            <a:endParaRPr lang="cs-CZ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8BDB852E-C8CD-407C-B95A-C62E71847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7751DD4-EE0F-456A-92E7-76ECE9707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71312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E007762-ED0F-443B-AE39-94865986B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457200"/>
            <a:ext cx="44120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7F2910F0-27E5-4079-82CA-BC171AB21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668012" cy="5839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cs-CZ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987D710-0ADF-439B-8AF0-BE221513E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0000" y="2057399"/>
            <a:ext cx="4431225" cy="42397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41660CB-25C5-40F4-B656-EF0F8F349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999E-9E5B-4AE2-9681-88FE65090784}" type="datetime4">
              <a:rPr lang="cs-CZ" smtClean="0"/>
              <a:t>6. května 2019</a:t>
            </a:fld>
            <a:endParaRPr lang="cs-CZ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6F1CF99-6E3B-4957-AB40-763EC1730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2896333-E395-4695-A267-A4CAFF446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61505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ovéPole 8">
            <a:extLst>
              <a:ext uri="{FF2B5EF4-FFF2-40B4-BE49-F238E27FC236}">
                <a16:creationId xmlns:a16="http://schemas.microsoft.com/office/drawing/2014/main" id="{D8138031-A225-4180-B5BF-929039D21685}"/>
              </a:ext>
            </a:extLst>
          </p:cNvPr>
          <p:cNvSpPr txBox="1"/>
          <p:nvPr userDrawn="1"/>
        </p:nvSpPr>
        <p:spPr>
          <a:xfrm>
            <a:off x="-17149" y="-466291"/>
            <a:ext cx="2743200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2000" spc="220" baseline="0" dirty="0">
                <a:solidFill>
                  <a:srgbClr val="F6F9FC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&lt;</a:t>
            </a:r>
          </a:p>
        </p:txBody>
      </p:sp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6D7085B0-AB59-49E9-A39D-0B1C191C6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216000"/>
            <a:ext cx="1152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56EAEAB-BB80-40D8-AFAE-B8F265A56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1656000"/>
            <a:ext cx="11520000" cy="478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0E5FAF4-5B01-436E-8935-DB606F123D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70000" y="6555128"/>
            <a:ext cx="19700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2798B-5B06-4450-ACBB-32EB9BE803F3}" type="datetime4">
              <a:rPr lang="cs-CZ" smtClean="0"/>
              <a:t>6. května 2019</a:t>
            </a:fld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D3A3AC3-BED0-4307-B4F3-9B6130CAF7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71483" y="6555128"/>
            <a:ext cx="5564967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9CE0ECB-0217-4C66-B3F1-01D7FD277F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90455" y="6555128"/>
            <a:ext cx="2267867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4AE77-6BC1-49CA-AA73-E9D0D5F1D944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48C68903-4D30-4015-B2EB-71FB20BC4F07}"/>
              </a:ext>
            </a:extLst>
          </p:cNvPr>
          <p:cNvSpPr txBox="1"/>
          <p:nvPr userDrawn="1"/>
        </p:nvSpPr>
        <p:spPr>
          <a:xfrm>
            <a:off x="-34249" y="216001"/>
            <a:ext cx="346249" cy="6228000"/>
          </a:xfrm>
          <a:prstGeom prst="rect">
            <a:avLst/>
          </a:prstGeom>
          <a:noFill/>
          <a:effectLst/>
        </p:spPr>
        <p:txBody>
          <a:bodyPr vert="vert" wrap="square" rtlCol="0">
            <a:spAutoFit/>
          </a:bodyPr>
          <a:lstStyle/>
          <a:p>
            <a:r>
              <a:rPr lang="cs-CZ" sz="1050" baseline="0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&lt;?xml version="1.0" encoding="utf-8"?&gt; &lt;</a:t>
            </a:r>
            <a:r>
              <a:rPr lang="pt-BR" sz="1050" baseline="0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TEI xmlns="http://www.tei-c.org/ns/1.0"&gt;</a:t>
            </a:r>
            <a:r>
              <a:rPr lang="cs-CZ" sz="1050" baseline="0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&lt;</a:t>
            </a:r>
            <a:r>
              <a:rPr lang="cs-CZ" sz="1050" baseline="0" noProof="1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teiHeader</a:t>
            </a:r>
            <a:r>
              <a:rPr lang="cs-CZ" sz="1050" baseline="0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&gt;...&lt;body&gt;</a:t>
            </a: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73D289C3-7F64-41E9-8F77-B06CB43A35A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515490"/>
            <a:ext cx="838200" cy="295275"/>
          </a:xfrm>
          <a:prstGeom prst="rect">
            <a:avLst/>
          </a:prstGeom>
        </p:spPr>
      </p:pic>
      <p:sp>
        <p:nvSpPr>
          <p:cNvPr id="10" name="TextovéPole 9">
            <a:extLst>
              <a:ext uri="{FF2B5EF4-FFF2-40B4-BE49-F238E27FC236}">
                <a16:creationId xmlns:a16="http://schemas.microsoft.com/office/drawing/2014/main" id="{F1F1CC8E-AAFA-4E43-9FD7-767062015BFE}"/>
              </a:ext>
            </a:extLst>
          </p:cNvPr>
          <p:cNvSpPr txBox="1"/>
          <p:nvPr userDrawn="1"/>
        </p:nvSpPr>
        <p:spPr>
          <a:xfrm>
            <a:off x="11844000" y="1260988"/>
            <a:ext cx="346249" cy="5183012"/>
          </a:xfrm>
          <a:prstGeom prst="rect">
            <a:avLst/>
          </a:prstGeom>
          <a:noFill/>
          <a:effectLst/>
        </p:spPr>
        <p:txBody>
          <a:bodyPr vert="vert" wrap="square" rtlCol="0" anchor="t" anchorCtr="0">
            <a:spAutoFit/>
          </a:bodyPr>
          <a:lstStyle/>
          <a:p>
            <a:pPr algn="r"/>
            <a:r>
              <a:rPr lang="cs-CZ" sz="1050" baseline="0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&lt;/</a:t>
            </a:r>
            <a:r>
              <a:rPr lang="cs-CZ" sz="1050" baseline="0" noProof="1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body</a:t>
            </a:r>
            <a:r>
              <a:rPr lang="cs-CZ" sz="1050" baseline="0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&gt;&lt;/</a:t>
            </a:r>
            <a:r>
              <a:rPr lang="pt-BR" sz="1050" baseline="0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TEI&gt;</a:t>
            </a:r>
            <a:endParaRPr lang="cs-CZ" sz="1050" baseline="0" dirty="0">
              <a:solidFill>
                <a:schemeClr val="accent1">
                  <a:lumMod val="40000"/>
                  <a:lumOff val="60000"/>
                </a:schemeClr>
              </a:solidFill>
              <a:highlight>
                <a:srgbClr val="FFFFFF"/>
              </a:highlight>
            </a:endParaRP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337B150B-3C7A-406E-BDB9-017488BC6F61}"/>
              </a:ext>
            </a:extLst>
          </p:cNvPr>
          <p:cNvSpPr txBox="1"/>
          <p:nvPr userDrawn="1"/>
        </p:nvSpPr>
        <p:spPr>
          <a:xfrm>
            <a:off x="9550400" y="-466291"/>
            <a:ext cx="2743200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2000" spc="220" baseline="0" dirty="0">
                <a:solidFill>
                  <a:srgbClr val="F6F9FC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&gt;</a:t>
            </a: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48BE634-3206-454E-8591-6609F86994DD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7327" y="6498576"/>
            <a:ext cx="302673" cy="28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497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>
            <a:lumMod val="75000"/>
          </a:schemeClr>
        </a:buClr>
        <a:buSzPct val="75000"/>
        <a:buFont typeface="Calibri" panose="020F0502020204030204" pitchFamily="34" charset="0"/>
        <a:buChar char="&gt;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SzPct val="75000"/>
        <a:buFont typeface="Calibri" panose="020F0502020204030204" pitchFamily="34" charset="0"/>
        <a:buChar char="&gt;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SzPct val="75000"/>
        <a:buFont typeface="Calibri" panose="020F0502020204030204" pitchFamily="34" charset="0"/>
        <a:buChar char="&gt;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SzPct val="75000"/>
        <a:buFont typeface="Calibri" panose="020F0502020204030204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SzPct val="75000"/>
        <a:buFont typeface="Calibri" panose="020F0502020204030204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vokabular.ujc.cas.cz/" TargetMode="External"/><Relationship Id="rId7" Type="http://schemas.openxmlformats.org/officeDocument/2006/relationships/image" Target="../media/image6.png"/><Relationship Id="rId2" Type="http://schemas.openxmlformats.org/officeDocument/2006/relationships/hyperlink" Target="mailto:boris@daliboris.cz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xygenxml.com/" TargetMode="External"/><Relationship Id="rId2" Type="http://schemas.openxmlformats.org/officeDocument/2006/relationships/hyperlink" Target="http://vokabular.ujc.cas.cz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kampushybernska.cz/" TargetMode="External"/><Relationship Id="rId4" Type="http://schemas.openxmlformats.org/officeDocument/2006/relationships/hyperlink" Target="https://www.czadh.cz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64D3B1-ED37-46D3-82F2-010FC266F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5802" y="1122363"/>
            <a:ext cx="10009776" cy="2387600"/>
          </a:xfrm>
        </p:spPr>
        <p:txBody>
          <a:bodyPr/>
          <a:lstStyle/>
          <a:p>
            <a:r>
              <a:rPr lang="cs-CZ" dirty="0"/>
              <a:t>Základy XML TEI</a:t>
            </a:r>
            <a:br>
              <a:rPr lang="cs-CZ" dirty="0"/>
            </a:br>
            <a:r>
              <a:rPr lang="cs-CZ" dirty="0"/>
              <a:t>Úvod k workshopu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E1C3CE8-5EEE-406B-BB58-6E2608DE1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5802" y="3602038"/>
            <a:ext cx="10096106" cy="1655762"/>
          </a:xfrm>
        </p:spPr>
        <p:txBody>
          <a:bodyPr>
            <a:normAutofit/>
          </a:bodyPr>
          <a:lstStyle/>
          <a:p>
            <a:r>
              <a:rPr lang="cs-CZ" dirty="0"/>
              <a:t>Boris Lehečka, </a:t>
            </a:r>
            <a:r>
              <a:rPr lang="cs-CZ" dirty="0">
                <a:hlinkClick r:id="rId2"/>
              </a:rPr>
              <a:t>boris</a:t>
            </a:r>
            <a:r>
              <a:rPr lang="cs-CZ">
                <a:hlinkClick r:id="rId2"/>
              </a:rPr>
              <a:t>@daliboris</a:t>
            </a:r>
            <a:r>
              <a:rPr lang="cs-CZ" dirty="0">
                <a:hlinkClick r:id="rId2"/>
              </a:rPr>
              <a:t>.cz</a:t>
            </a:r>
            <a:endParaRPr lang="cs-CZ" dirty="0"/>
          </a:p>
          <a:p>
            <a:r>
              <a:rPr lang="cs-CZ" dirty="0"/>
              <a:t>Příspěvek byl podpořen projektem Ministerstva školství, mládeže a tělovýchovy č. LM2015081 „Výzkumná infrastruktura pro diachronní bohemistiku“ (akronym RIDICS, </a:t>
            </a:r>
            <a:r>
              <a:rPr lang="cs-CZ" dirty="0">
                <a:hlinkClick r:id="rId3"/>
              </a:rPr>
              <a:t>http://vokabular.ujc.cas.cz</a:t>
            </a:r>
            <a:r>
              <a:rPr lang="cs-CZ" dirty="0"/>
              <a:t>).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55305001-9E91-4CD8-970F-E6D405CDCC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735" y="187175"/>
            <a:ext cx="2963839" cy="592767"/>
          </a:xfrm>
          <a:prstGeom prst="rect">
            <a:avLst/>
          </a:prstGeom>
        </p:spPr>
      </p:pic>
      <p:pic>
        <p:nvPicPr>
          <p:cNvPr id="5" name="Picture 2" descr="http://ujc.cas.cz/miranda2/export/sitesavcr/ujc/sys/resource/logo.cs.png">
            <a:extLst>
              <a:ext uri="{FF2B5EF4-FFF2-40B4-BE49-F238E27FC236}">
                <a16:creationId xmlns:a16="http://schemas.microsoft.com/office/drawing/2014/main" id="{A5804ACC-9FC3-4309-BEDC-E5B0B4D6C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21" y="5413784"/>
            <a:ext cx="4549995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D6E01454-FB99-4FFE-B3A6-395717FBE3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6541" y="5413784"/>
            <a:ext cx="1802181" cy="900000"/>
          </a:xfrm>
          <a:prstGeom prst="rect">
            <a:avLst/>
          </a:prstGeo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499690A7-D1E0-4DDC-99B8-2EE5C192FE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147" y="5530409"/>
            <a:ext cx="2000250" cy="666750"/>
          </a:xfrm>
          <a:prstGeom prst="rect">
            <a:avLst/>
          </a:prstGeom>
        </p:spPr>
      </p:pic>
      <p:pic>
        <p:nvPicPr>
          <p:cNvPr id="12" name="Obrázek 11">
            <a:extLst>
              <a:ext uri="{FF2B5EF4-FFF2-40B4-BE49-F238E27FC236}">
                <a16:creationId xmlns:a16="http://schemas.microsoft.com/office/drawing/2014/main" id="{CA259D11-1902-48AA-8003-C64927C8B8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578" y="5530409"/>
            <a:ext cx="666750" cy="666750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32041AB2-2859-4654-BBA5-DF43C8FAF27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822" y="5223618"/>
            <a:ext cx="1280331" cy="128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056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93C4E20-1FDD-4F0C-BBAE-8E6C17B99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Organizace workshopu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BF9B9D9-1F41-46F1-B0DD-89C87D36DC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rozvrh</a:t>
            </a:r>
          </a:p>
          <a:p>
            <a:pPr lvl="1"/>
            <a:r>
              <a:rPr lang="cs-CZ" dirty="0"/>
              <a:t>čtvrtek, pátek: 9–18</a:t>
            </a:r>
          </a:p>
          <a:p>
            <a:pPr lvl="1"/>
            <a:r>
              <a:rPr lang="cs-CZ" dirty="0"/>
              <a:t>oběd: 13</a:t>
            </a:r>
          </a:p>
          <a:p>
            <a:r>
              <a:rPr lang="cs-CZ" dirty="0"/>
              <a:t>občerstvení</a:t>
            </a:r>
          </a:p>
          <a:p>
            <a:pPr lvl="1"/>
            <a:r>
              <a:rPr lang="cs-CZ" dirty="0"/>
              <a:t>volně k dispozici</a:t>
            </a:r>
          </a:p>
          <a:p>
            <a:pPr lvl="1"/>
            <a:r>
              <a:rPr lang="cs-CZ" dirty="0"/>
              <a:t>průběžně</a:t>
            </a:r>
          </a:p>
          <a:p>
            <a:r>
              <a:rPr lang="cs-CZ" dirty="0"/>
              <a:t>toalety</a:t>
            </a:r>
          </a:p>
          <a:p>
            <a:pPr lvl="1"/>
            <a:r>
              <a:rPr lang="cs-CZ" dirty="0"/>
              <a:t>na patře vlevo</a:t>
            </a:r>
          </a:p>
          <a:p>
            <a:r>
              <a:rPr lang="cs-CZ" dirty="0"/>
              <a:t>materiály</a:t>
            </a:r>
          </a:p>
          <a:p>
            <a:pPr lvl="1"/>
            <a:r>
              <a:rPr lang="cs-CZ" dirty="0"/>
              <a:t>ukázky</a:t>
            </a:r>
          </a:p>
          <a:p>
            <a:pPr lvl="1"/>
            <a:r>
              <a:rPr lang="cs-CZ" dirty="0"/>
              <a:t>prezentace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2D4A9DC7-3C84-4174-82FD-E6856FB2D5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průběh workshopu</a:t>
            </a:r>
          </a:p>
          <a:p>
            <a:pPr lvl="1"/>
            <a:r>
              <a:rPr lang="cs-CZ" dirty="0"/>
              <a:t>prezentace (vybraných témat)</a:t>
            </a:r>
          </a:p>
          <a:p>
            <a:pPr lvl="1"/>
            <a:r>
              <a:rPr lang="cs-CZ" dirty="0"/>
              <a:t>příklady</a:t>
            </a:r>
          </a:p>
          <a:p>
            <a:pPr lvl="1"/>
            <a:r>
              <a:rPr lang="cs-CZ" dirty="0"/>
              <a:t>úkoly</a:t>
            </a:r>
          </a:p>
          <a:p>
            <a:pPr lvl="1"/>
            <a:r>
              <a:rPr lang="cs-CZ" dirty="0"/>
              <a:t>otázky, dotazy, nejasnosti</a:t>
            </a:r>
          </a:p>
          <a:p>
            <a:pPr lvl="1"/>
            <a:r>
              <a:rPr lang="cs-CZ" dirty="0"/>
              <a:t>práce s vlastním materiálem</a:t>
            </a:r>
          </a:p>
          <a:p>
            <a:pPr lvl="2"/>
            <a:r>
              <a:rPr lang="cs-CZ" dirty="0"/>
              <a:t>konzultace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8501DCB-05E5-4BBD-8020-7A670B341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E0475-CCDA-43D5-B198-49FA5C57D82A}" type="datetime4">
              <a:rPr lang="cs-CZ" smtClean="0"/>
              <a:t>6. května 2019</a:t>
            </a:fld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C9F60DF-D924-47B2-939B-250FBC76C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2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23734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B9C05F-9FA3-482F-982D-455637E34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Sponzoři a partneři workshopu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6EA03D0-3BD1-4DD6-AF06-2B5528780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MŠMT</a:t>
            </a:r>
          </a:p>
          <a:p>
            <a:pPr lvl="1"/>
            <a:r>
              <a:rPr lang="cs-CZ" dirty="0"/>
              <a:t>Výzkumná infrastruktury pro diachronní bohemistiku (RIDICS)</a:t>
            </a:r>
          </a:p>
          <a:p>
            <a:pPr lvl="2"/>
            <a:r>
              <a:rPr lang="cs-CZ" dirty="0">
                <a:hlinkClick r:id="rId2"/>
              </a:rPr>
              <a:t>http://vokabular.ujc.cas.cz</a:t>
            </a:r>
            <a:endParaRPr lang="cs-CZ" dirty="0"/>
          </a:p>
          <a:p>
            <a:r>
              <a:rPr lang="cs-CZ" dirty="0" err="1"/>
              <a:t>SyncRO</a:t>
            </a:r>
            <a:r>
              <a:rPr lang="cs-CZ" dirty="0"/>
              <a:t> Soft SRL</a:t>
            </a:r>
          </a:p>
          <a:p>
            <a:pPr lvl="1"/>
            <a:r>
              <a:rPr lang="cs-CZ" dirty="0">
                <a:hlinkClick r:id="rId3"/>
              </a:rPr>
              <a:t>https://www.oxygenxml.com</a:t>
            </a:r>
            <a:endParaRPr lang="cs-CZ" dirty="0"/>
          </a:p>
          <a:p>
            <a:pPr lvl="1"/>
            <a:r>
              <a:rPr lang="cs-CZ" dirty="0"/>
              <a:t>oXygen XML Editor</a:t>
            </a:r>
          </a:p>
          <a:p>
            <a:r>
              <a:rPr lang="cs-CZ" dirty="0" err="1"/>
              <a:t>CzADH</a:t>
            </a:r>
            <a:endParaRPr lang="cs-CZ" dirty="0"/>
          </a:p>
          <a:p>
            <a:pPr lvl="1"/>
            <a:r>
              <a:rPr lang="cs-CZ" dirty="0"/>
              <a:t>Česká asociace pro digitální humanitní vědy</a:t>
            </a:r>
          </a:p>
          <a:p>
            <a:pPr lvl="1"/>
            <a:r>
              <a:rPr lang="cs-CZ" dirty="0">
                <a:hlinkClick r:id="rId4"/>
              </a:rPr>
              <a:t>https://www.czadh.cz</a:t>
            </a:r>
            <a:endParaRPr lang="cs-CZ" dirty="0"/>
          </a:p>
          <a:p>
            <a:r>
              <a:rPr lang="cs-CZ" dirty="0"/>
              <a:t>Kampus Hybernská</a:t>
            </a:r>
          </a:p>
          <a:p>
            <a:pPr lvl="1"/>
            <a:r>
              <a:rPr lang="cs-CZ" dirty="0">
                <a:hlinkClick r:id="rId5"/>
              </a:rPr>
              <a:t>http://www.kampushybernska.cz</a:t>
            </a:r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31CE354-4AAA-4773-BB71-18FA50FE4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E0475-CCDA-43D5-B198-49FA5C57D82A}" type="datetime4">
              <a:rPr lang="cs-CZ" smtClean="0"/>
              <a:t>6. května 2019</a:t>
            </a:fld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EEEF234-0DFE-4B71-A6C1-8FB2D77FC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3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82522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4672020-310D-49AC-B033-09390B209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Představení účastníků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0B686C8-E1AB-4B44-B4BD-9AFF22EEE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kdo co a kde dělá</a:t>
            </a:r>
          </a:p>
          <a:p>
            <a:pPr lvl="1"/>
            <a:r>
              <a:rPr lang="cs-CZ" dirty="0"/>
              <a:t>na čem bude pracovat během workshopu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D52F841-ADD4-49B2-B5B8-A70806F28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E0475-CCDA-43D5-B198-49FA5C57D82A}" type="datetime4">
              <a:rPr lang="cs-CZ" smtClean="0"/>
              <a:t>6. května 2019</a:t>
            </a:fld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3766E53B-EC11-4636-9088-AC841DD47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4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60327826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IDICS-XML-TEI.potx" id="{451D7133-BB5E-4B8A-A4D7-3179B45679FA}" vid="{99BE29E5-DB8B-41E5-9FB4-7FAC2F916CCF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RIDICS-XML-TEI</Template>
  <TotalTime>24</TotalTime>
  <Words>142</Words>
  <Application>Microsoft Office PowerPoint</Application>
  <PresentationFormat>Širokoúhlá obrazovka</PresentationFormat>
  <Paragraphs>43</Paragraphs>
  <Slides>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4</vt:i4>
      </vt:variant>
    </vt:vector>
  </HeadingPairs>
  <TitlesOfParts>
    <vt:vector size="9" baseType="lpstr">
      <vt:lpstr>NanumBarunGothic</vt:lpstr>
      <vt:lpstr>Arial</vt:lpstr>
      <vt:lpstr>Calibri</vt:lpstr>
      <vt:lpstr>Cambria</vt:lpstr>
      <vt:lpstr>Motiv Office</vt:lpstr>
      <vt:lpstr>Základy XML TEI Úvod k workshopu</vt:lpstr>
      <vt:lpstr>Organizace workshopu</vt:lpstr>
      <vt:lpstr>Sponzoři a partneři workshopu</vt:lpstr>
      <vt:lpstr>Představení účastníků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Základy XML TEI, úvod</dc:title>
  <dc:creator>Boris Lehečka</dc:creator>
  <cp:lastModifiedBy>Boris Lehečka</cp:lastModifiedBy>
  <cp:revision>16</cp:revision>
  <dcterms:created xsi:type="dcterms:W3CDTF">2019-04-27T11:25:11Z</dcterms:created>
  <dcterms:modified xsi:type="dcterms:W3CDTF">2019-05-06T12:06:55Z</dcterms:modified>
</cp:coreProperties>
</file>