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7" r:id="rId3"/>
    <p:sldId id="280" r:id="rId4"/>
    <p:sldId id="282" r:id="rId5"/>
    <p:sldId id="283" r:id="rId6"/>
    <p:sldId id="284" r:id="rId7"/>
    <p:sldId id="286" r:id="rId8"/>
    <p:sldId id="285" r:id="rId9"/>
  </p:sldIdLst>
  <p:sldSz cx="12192000" cy="6858000"/>
  <p:notesSz cx="9144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9FC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22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C6090F-E0D9-4904-8F4B-3B1943786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záhlaví 6">
            <a:extLst>
              <a:ext uri="{FF2B5EF4-FFF2-40B4-BE49-F238E27FC236}">
                <a16:creationId xmlns:a16="http://schemas.microsoft.com/office/drawing/2014/main" id="{F4C73A83-D872-4099-B2A9-09167D905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7AE91353-D448-4305-B0F8-745263019B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0AAB-BC65-4D93-BE30-329DE1D7C511}" type="datetimeFigureOut">
              <a:rPr lang="cs-CZ" smtClean="0"/>
              <a:t>06.05.2019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FE8195-2819-4889-BDC5-FC91DDEAE3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3B07-8E6F-412A-8388-A47F0D46C3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10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0682-C2CD-439F-BD5E-D51593A61157}" type="datetimeFigureOut">
              <a:rPr lang="cs-CZ" smtClean="0"/>
              <a:t>06.05.2019</a:t>
            </a:fld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22189" y="3037398"/>
            <a:ext cx="8283272" cy="296335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1B4D-5850-4E1B-9DEC-2E80D6BFECE6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hlaví 7">
            <a:extLst>
              <a:ext uri="{FF2B5EF4-FFF2-40B4-BE49-F238E27FC236}">
                <a16:creationId xmlns:a16="http://schemas.microsoft.com/office/drawing/2014/main" id="{A96D68BF-123C-4664-8108-784DC6DA3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9" name="Zástupný symbol pro obrázek snímku 8">
            <a:extLst>
              <a:ext uri="{FF2B5EF4-FFF2-40B4-BE49-F238E27FC236}">
                <a16:creationId xmlns:a16="http://schemas.microsoft.com/office/drawing/2014/main" id="{D5A5E470-C2AF-4A51-BCB7-928865003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49025" y="533457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48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8E58E-70AC-455F-90B9-9D77614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678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E910CB-90CB-41BD-8B54-915177E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3602038"/>
            <a:ext cx="100678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7279DA-E018-423A-B16E-00475F12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00F6C-DB98-4D01-81D7-5B89063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5BC6D-8F08-42EA-B355-F66BDC8B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84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EDDE7-5283-45F3-8804-85B23933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62057-1E9E-4BC5-A96E-69FF3B7F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B12981-89EC-436C-A73A-CCC7F732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F87B59-5D8E-4D63-AED8-33705DC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F03BD2-4629-4A8C-A3A6-E774D357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89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03095B-18DB-47A8-B03C-A687AA83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5200" y="216000"/>
            <a:ext cx="2854800" cy="61920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C297685-E21D-4E3B-B4E5-EA95B48E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216000"/>
            <a:ext cx="8485200" cy="619200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F30AC4-28E8-4E2B-9FF3-5C5D602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F9059F-DC3A-40F9-9DA4-2A8D62C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761B4F-342E-4ED9-B08B-B02BD87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3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DD364-DB0A-4EC2-8CBA-F91EA9C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D3C28-ADA2-407F-B64E-031B26CA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4pPr>
            <a:lvl5pPr marL="20574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9F44FF-7695-4427-82BA-660B70F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97B5EA-1619-434F-8D59-24B64B64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3AFBF-6A77-4C37-BF87-4406996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8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CC1B6-7CFD-4490-9FAD-01150EFF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A232C8-5151-4F25-87E6-613A1CFB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AEAB2E-D2C8-4491-A3D2-65AB6BBA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D60011-B9B5-4FEF-B704-3D56EDA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EF7471-5E45-4472-B366-D565D39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6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A187C-2295-404E-B895-287AB6AC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201F9-8273-435D-921E-20E271E7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651976-031F-4E72-8120-FF05886C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9EFDC8-235F-406F-9B57-88C8257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B67C2C-593E-4F66-964F-50020A3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68C31C-9526-4D92-B1F2-C931591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5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264EF-5B4A-4170-9DE6-0A2B56C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0B10A6-4FF8-426D-AA34-397E118C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A2CB19-6AF1-4E14-9ED7-41984F5D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999" y="2505073"/>
            <a:ext cx="5670000" cy="393666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83EFC4-2C82-4A10-985A-CAC1B032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0000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FD244B-6D19-4678-B81F-FB70AAF34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0000" y="2505074"/>
            <a:ext cx="5670000" cy="393666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1A7927-1D50-4727-ACD3-54F871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7654FF0-9111-42CD-93A5-93D8FCF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55EF5BF-D6E1-42C5-9700-988C3ED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6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40ABF-B56F-46F2-B7A0-A594F8D9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1A5580-10D5-4E45-BA70-83E471E5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AE30E-96BC-4919-BA47-5F0FD5E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AB3D1-B37F-40BD-BC77-B3286803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12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D80274-EC61-4F6B-9DE1-571445F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8FEBCC2-2AB0-48A1-BC12-6C2B7623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B4F734-7FDE-4406-88AD-8319D911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47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37A7D-EAA0-4B56-98D2-9433E84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E2DE1-9395-4D95-B2A7-611D27CF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0" y="216000"/>
            <a:ext cx="6660000" cy="62060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ADE7FB-37A2-450D-91EC-CA657F7E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109DA-1A82-430A-8C7F-84E0B4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DB852E-C8CD-407C-B95A-C62E718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51DD4-EE0F-456A-92E7-76ECE97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13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07762-ED0F-443B-AE39-94865986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F2910F0-27E5-4079-82CA-BC171AB2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0000" y="215999"/>
            <a:ext cx="6660000" cy="61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87D710-0ADF-439B-8AF0-BE221513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4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2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 kliknutí můžete upravovat styly textu v předloze.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Druhá úroveň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Třetí úroveň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Čtvrtá úroveň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Pátá úroveň</a:t>
            </a: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1660CB-25C5-40F4-B656-EF0F8F34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F1CF99-6E3B-4957-AB40-763EC17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896333-E395-4695-A267-A4CAFF4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5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D8138031-A225-4180-B5BF-929039D21685}"/>
              </a:ext>
            </a:extLst>
          </p:cNvPr>
          <p:cNvSpPr txBox="1"/>
          <p:nvPr userDrawn="1"/>
        </p:nvSpPr>
        <p:spPr>
          <a:xfrm>
            <a:off x="-17149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D7085B0-AB59-49E9-A39D-0B1C191C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EAEAB-BB80-40D8-AFAE-B8F265A5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56000"/>
            <a:ext cx="115200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E5FAF4-5B01-436E-8935-DB606F12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55128"/>
            <a:ext cx="197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3A3AC3-BED0-4307-B4F3-9B6130CAF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483" y="6555128"/>
            <a:ext cx="55649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Editory XML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CE0ECB-0217-4C66-B3F1-01D7FD27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455" y="6555128"/>
            <a:ext cx="22678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AE77-6BC1-49CA-AA73-E9D0D5F1D94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8C68903-4D30-4015-B2EB-71FB20BC4F07}"/>
              </a:ext>
            </a:extLst>
          </p:cNvPr>
          <p:cNvSpPr txBox="1"/>
          <p:nvPr userDrawn="1"/>
        </p:nvSpPr>
        <p:spPr>
          <a:xfrm>
            <a:off x="-34249" y="216001"/>
            <a:ext cx="346249" cy="6228000"/>
          </a:xfrm>
          <a:prstGeom prst="rect">
            <a:avLst/>
          </a:prstGeom>
          <a:noFill/>
          <a:effectLst/>
        </p:spPr>
        <p:txBody>
          <a:bodyPr vert="vert" wrap="square" rtlCol="0">
            <a:spAutoFit/>
          </a:bodyPr>
          <a:lstStyle/>
          <a:p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&lt;?xml version="1.0" encoding="utf-8"?&gt; &lt;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 xmlns="http://www.tei-c.org/ns/1.0"&gt;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teiHeader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&gt;...&lt;body&gt;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3D289C3-7F64-41E9-8F77-B06CB43A35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515490"/>
            <a:ext cx="838200" cy="2952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F1CC8E-AAFA-4E43-9FD7-767062015BFE}"/>
              </a:ext>
            </a:extLst>
          </p:cNvPr>
          <p:cNvSpPr txBox="1"/>
          <p:nvPr userDrawn="1"/>
        </p:nvSpPr>
        <p:spPr>
          <a:xfrm>
            <a:off x="11844000" y="1260988"/>
            <a:ext cx="346249" cy="5183012"/>
          </a:xfrm>
          <a:prstGeom prst="rect">
            <a:avLst/>
          </a:prstGeom>
          <a:noFill/>
          <a:effectLst/>
        </p:spPr>
        <p:txBody>
          <a:bodyPr vert="vert" wrap="square" rtlCol="0" anchor="t" anchorCtr="0">
            <a:spAutoFit/>
          </a:bodyPr>
          <a:lstStyle/>
          <a:p>
            <a:pPr algn="r"/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&lt;/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body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&gt;&lt;/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TEI&gt;</a:t>
            </a:r>
            <a:endParaRPr lang="cs-CZ" sz="1050" baseline="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37B150B-3C7A-406E-BDB9-017488BC6F61}"/>
              </a:ext>
            </a:extLst>
          </p:cNvPr>
          <p:cNvSpPr txBox="1"/>
          <p:nvPr userDrawn="1"/>
        </p:nvSpPr>
        <p:spPr>
          <a:xfrm>
            <a:off x="9550400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48BE634-3206-454E-8591-6609F86994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27" y="6498576"/>
            <a:ext cx="302673" cy="2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vokabular.ujc.cas.cz/" TargetMode="External"/><Relationship Id="rId7" Type="http://schemas.openxmlformats.org/officeDocument/2006/relationships/image" Target="../media/image6.png"/><Relationship Id="rId2" Type="http://schemas.openxmlformats.org/officeDocument/2006/relationships/hyperlink" Target="mailto:boris@daliboris.c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XML_edito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dit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xml-copy-editor.sourceforge.net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liquid-technologies.com/liquid-community-edition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oxygenxml.com/xml_editor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4D3B1-ED37-46D3-82F2-010FC266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09776" cy="2387600"/>
          </a:xfrm>
        </p:spPr>
        <p:txBody>
          <a:bodyPr/>
          <a:lstStyle/>
          <a:p>
            <a:r>
              <a:rPr lang="cs-CZ" dirty="0"/>
              <a:t>Editory XML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E1C3CE8-5EEE-406B-BB58-6E2608DE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2" y="3602038"/>
            <a:ext cx="10096106" cy="1655762"/>
          </a:xfrm>
        </p:spPr>
        <p:txBody>
          <a:bodyPr>
            <a:normAutofit/>
          </a:bodyPr>
          <a:lstStyle/>
          <a:p>
            <a:r>
              <a:rPr lang="cs-CZ" dirty="0"/>
              <a:t>Boris Lehečka, </a:t>
            </a:r>
            <a:r>
              <a:rPr lang="cs-CZ" dirty="0">
                <a:hlinkClick r:id="rId2"/>
              </a:rPr>
              <a:t>boris@daliboris.cz</a:t>
            </a:r>
            <a:endParaRPr lang="cs-CZ" dirty="0"/>
          </a:p>
          <a:p>
            <a:r>
              <a:rPr lang="cs-CZ" dirty="0"/>
              <a:t>Příspěvek byl podpořen projektem Ministerstva školství, mládeže a tělovýchovy č. LM2015081 „Výzkumná infrastruktura pro diachronní bohemistiku“ (akronym RIDICS, </a:t>
            </a:r>
            <a:r>
              <a:rPr lang="cs-CZ" dirty="0">
                <a:hlinkClick r:id="rId3"/>
              </a:rPr>
              <a:t>http://vokabular.ujc.cas.cz</a:t>
            </a:r>
            <a:r>
              <a:rPr lang="cs-CZ" dirty="0"/>
              <a:t>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305001-9E91-4CD8-970F-E6D405CDC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35" y="187175"/>
            <a:ext cx="2963839" cy="592767"/>
          </a:xfrm>
          <a:prstGeom prst="rect">
            <a:avLst/>
          </a:prstGeom>
        </p:spPr>
      </p:pic>
      <p:pic>
        <p:nvPicPr>
          <p:cNvPr id="5" name="Picture 2" descr="http://ujc.cas.cz/miranda2/export/sitesavcr/ujc/sys/resource/logo.cs.png">
            <a:extLst>
              <a:ext uri="{FF2B5EF4-FFF2-40B4-BE49-F238E27FC236}">
                <a16:creationId xmlns:a16="http://schemas.microsoft.com/office/drawing/2014/main" id="{A5804ACC-9FC3-4309-BEDC-E5B0B4D6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1" y="5413784"/>
            <a:ext cx="454999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6E01454-FB99-4FFE-B3A6-395717FBE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541" y="5413784"/>
            <a:ext cx="1802181" cy="90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499690A7-D1E0-4DDC-99B8-2EE5C192F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47" y="5530409"/>
            <a:ext cx="2000250" cy="66675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CA259D11-1902-48AA-8003-C64927C8B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78" y="5530409"/>
            <a:ext cx="666750" cy="66675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2041AB2-2859-4654-BBA5-DF43C8FAF2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22" y="5223618"/>
            <a:ext cx="1280331" cy="12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02D749-DF27-4BDB-A325-AD12F2FC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53F08F-4D2A-4571-AB45-C80BA7ED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obvyklé funkce editorů</a:t>
            </a:r>
          </a:p>
          <a:p>
            <a:r>
              <a:rPr lang="cs-CZ" dirty="0" err="1"/>
              <a:t>jEdit</a:t>
            </a:r>
            <a:endParaRPr lang="cs-CZ" dirty="0"/>
          </a:p>
          <a:p>
            <a:r>
              <a:rPr lang="cs-CZ" dirty="0"/>
              <a:t>XML Copy Editor</a:t>
            </a:r>
          </a:p>
          <a:p>
            <a:r>
              <a:rPr lang="cs-CZ" dirty="0" err="1"/>
              <a:t>Liquid</a:t>
            </a:r>
            <a:r>
              <a:rPr lang="cs-CZ" dirty="0"/>
              <a:t> Studio </a:t>
            </a:r>
            <a:r>
              <a:rPr lang="cs-CZ" dirty="0" err="1"/>
              <a:t>Community</a:t>
            </a:r>
            <a:r>
              <a:rPr lang="cs-CZ" dirty="0"/>
              <a:t> </a:t>
            </a:r>
            <a:r>
              <a:rPr lang="cs-CZ" dirty="0" err="1"/>
              <a:t>Edition</a:t>
            </a:r>
            <a:endParaRPr lang="cs-CZ" dirty="0"/>
          </a:p>
          <a:p>
            <a:r>
              <a:rPr lang="cs-CZ" dirty="0"/>
              <a:t>oXygen XML Editor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820506-B1C7-4941-862E-29E28600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8A5E6A7-81E1-4D1D-BB35-F72DF81A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8F96B9D-7824-41A9-B4D6-4D80B75E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075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9B29F2AC-7D49-4FE2-ADE3-FBCA97A5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Editory XML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39906DBF-D04A-473E-AE92-2E1BE608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dirty="0"/>
              <a:t>jakýkoli editor prostého textu</a:t>
            </a:r>
          </a:p>
          <a:p>
            <a:r>
              <a:rPr lang="cs-CZ" dirty="0"/>
              <a:t>specializované editory podporující XML</a:t>
            </a:r>
          </a:p>
          <a:p>
            <a:pPr lvl="1"/>
            <a:r>
              <a:rPr lang="cs-CZ" dirty="0"/>
              <a:t>zvýraznění syntaxe (elementů, atributů)</a:t>
            </a:r>
          </a:p>
          <a:p>
            <a:pPr lvl="1"/>
            <a:r>
              <a:rPr lang="cs-CZ" dirty="0"/>
              <a:t>nápověda dostupných elementů, atributů, hodnot</a:t>
            </a:r>
          </a:p>
          <a:p>
            <a:pPr lvl="2"/>
            <a:r>
              <a:rPr lang="cs-CZ" dirty="0"/>
              <a:t>na základě typu dokumentu a umístění kurzoru v dokumentu</a:t>
            </a:r>
          </a:p>
          <a:p>
            <a:pPr lvl="1"/>
            <a:r>
              <a:rPr lang="cs-CZ" dirty="0"/>
              <a:t>validace vůči definici typu dokumentu (</a:t>
            </a:r>
            <a:r>
              <a:rPr lang="cs-CZ" dirty="0" err="1"/>
              <a:t>DTD</a:t>
            </a:r>
            <a:r>
              <a:rPr lang="cs-CZ" dirty="0"/>
              <a:t>, </a:t>
            </a:r>
            <a:r>
              <a:rPr lang="cs-CZ" dirty="0" err="1"/>
              <a:t>XSD</a:t>
            </a:r>
            <a:r>
              <a:rPr lang="cs-CZ" dirty="0"/>
              <a:t>, Relax </a:t>
            </a:r>
            <a:r>
              <a:rPr lang="cs-CZ" dirty="0" err="1"/>
              <a:t>NG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pokročilé úpravy (</a:t>
            </a:r>
            <a:r>
              <a:rPr lang="cs-CZ" dirty="0" err="1"/>
              <a:t>zakomentování</a:t>
            </a:r>
            <a:r>
              <a:rPr lang="cs-CZ" dirty="0"/>
              <a:t>, odsazení, transformace ap.)</a:t>
            </a:r>
          </a:p>
          <a:p>
            <a:pPr lvl="1"/>
            <a:r>
              <a:rPr lang="cs-CZ" dirty="0"/>
              <a:t>srovnání editorů: </a:t>
            </a:r>
            <a:r>
              <a:rPr lang="cs-CZ" dirty="0">
                <a:hlinkClick r:id="rId2"/>
              </a:rPr>
              <a:t>https://en.wikipedia.org/wiki/Comparison_of_XML_editors</a:t>
            </a:r>
            <a:endParaRPr lang="cs-CZ" dirty="0"/>
          </a:p>
          <a:p>
            <a:pPr lvl="1"/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1F21962-7314-450D-ABC3-D63D1573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71CC502-1253-4C57-B181-24D9D9D8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3</a:t>
            </a:fld>
            <a:endParaRPr lang="cs-CZ" dirty="0"/>
          </a:p>
        </p:txBody>
      </p:sp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3A9C082-5DA9-40D9-85B4-248DCFE4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422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4E9E46-B210-4AA0-95EA-FAF9BA94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jEdit</a:t>
            </a:r>
            <a:endParaRPr lang="cs-CZ" dirty="0"/>
          </a:p>
        </p:txBody>
      </p:sp>
      <p:pic>
        <p:nvPicPr>
          <p:cNvPr id="10" name="Zástupný symbol obrázku 9">
            <a:extLst>
              <a:ext uri="{FF2B5EF4-FFF2-40B4-BE49-F238E27FC236}">
                <a16:creationId xmlns:a16="http://schemas.microsoft.com/office/drawing/2014/main" id="{98932DFA-DF99-44EC-A090-CB01A6388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99" y="1655763"/>
            <a:ext cx="4605089" cy="4787900"/>
          </a:xfr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B07801-918E-4F4A-903A-E4D5917AFB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cs-CZ" dirty="0">
                <a:hlinkClick r:id="rId3"/>
              </a:rPr>
              <a:t>http://www.jedit.org</a:t>
            </a:r>
            <a:endParaRPr lang="cs-CZ" dirty="0"/>
          </a:p>
          <a:p>
            <a:r>
              <a:rPr lang="cs-CZ" sz="2200" dirty="0"/>
              <a:t>je potřeba stáhnout doplňky</a:t>
            </a:r>
          </a:p>
          <a:p>
            <a:pPr lvl="1"/>
            <a:r>
              <a:rPr lang="cs-CZ" sz="1800" dirty="0"/>
              <a:t>XML, popř. XSLT a </a:t>
            </a:r>
            <a:r>
              <a:rPr lang="cs-CZ" sz="1800" dirty="0" err="1"/>
              <a:t>XQuery</a:t>
            </a:r>
            <a:r>
              <a:rPr lang="cs-CZ" sz="1800" dirty="0"/>
              <a:t> (včetně souvisejících)</a:t>
            </a:r>
            <a:endParaRPr lang="cs-CZ" dirty="0"/>
          </a:p>
          <a:p>
            <a:pPr lvl="1"/>
            <a:r>
              <a:rPr lang="cs-CZ" sz="1800" dirty="0"/>
              <a:t>nabídka Pluginy &gt; záložka Instalovat (vybrat: XML, XSLT, </a:t>
            </a:r>
            <a:r>
              <a:rPr lang="cs-CZ" sz="1800" dirty="0" err="1"/>
              <a:t>XQuery</a:t>
            </a:r>
            <a:r>
              <a:rPr lang="cs-CZ" sz="1800" dirty="0"/>
              <a:t>), tlačítko Instalovat</a:t>
            </a:r>
          </a:p>
          <a:p>
            <a:r>
              <a:rPr lang="cs-CZ" sz="2200" dirty="0"/>
              <a:t>zdarma</a:t>
            </a:r>
          </a:p>
          <a:p>
            <a:pPr lvl="2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63DFDA-FBF0-411A-A127-BB01FD68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3AA88FE-F591-433B-AA21-E8E8982E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60B75B7-783B-4280-AF50-85BB596F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9739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F41FF-D27F-4379-8081-888727CF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jEdit</a:t>
            </a:r>
            <a:r>
              <a:rPr lang="cs-CZ" dirty="0"/>
              <a:t> II</a:t>
            </a:r>
          </a:p>
        </p:txBody>
      </p:sp>
      <p:pic>
        <p:nvPicPr>
          <p:cNvPr id="8" name="Zástupný symbol obrázku 7">
            <a:extLst>
              <a:ext uri="{FF2B5EF4-FFF2-40B4-BE49-F238E27FC236}">
                <a16:creationId xmlns:a16="http://schemas.microsoft.com/office/drawing/2014/main" id="{BFC4F104-C4C7-4E9C-A1A8-C19D1FA2F8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39" y="1655763"/>
            <a:ext cx="4708609" cy="4787900"/>
          </a:xfrm>
        </p:spPr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F3D8A6A-7B58-41EC-9423-756A54622E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podporuje</a:t>
            </a:r>
          </a:p>
          <a:p>
            <a:pPr lvl="1"/>
            <a:r>
              <a:rPr lang="cs-CZ" dirty="0"/>
              <a:t>XML schéma (</a:t>
            </a:r>
            <a:r>
              <a:rPr lang="cs-CZ" dirty="0" err="1"/>
              <a:t>XSD</a:t>
            </a:r>
            <a:r>
              <a:rPr lang="cs-CZ" dirty="0"/>
              <a:t>, </a:t>
            </a:r>
            <a:r>
              <a:rPr lang="cs-CZ" dirty="0" err="1"/>
              <a:t>DTD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odsazení XML (odsazení elementů, vložení odstavců)</a:t>
            </a:r>
          </a:p>
          <a:p>
            <a:pPr lvl="1"/>
            <a:r>
              <a:rPr lang="cs-CZ" dirty="0"/>
              <a:t>kopírování </a:t>
            </a:r>
            <a:r>
              <a:rPr lang="cs-CZ" dirty="0" err="1"/>
              <a:t>XPath</a:t>
            </a:r>
            <a:r>
              <a:rPr lang="cs-CZ" dirty="0"/>
              <a:t> (cesta k vybranému elementu)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C40830E-B7FE-4C9A-B9CF-5716A16D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2B1ABF-19DD-4F5A-9A6C-27D45704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5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9C8B007-6C97-4F65-9781-7AC71404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527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981EE3-B004-4237-8E29-33D7DE8E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XML Copy Editor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539D20-5AE9-4C3F-94D9-60F2B9960E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>
                <a:hlinkClick r:id="rId2"/>
              </a:rPr>
              <a:t>http://xml-copy-editor.sourceforge.net/</a:t>
            </a:r>
            <a:endParaRPr lang="cs-CZ" dirty="0"/>
          </a:p>
          <a:p>
            <a:r>
              <a:rPr lang="cs-CZ" dirty="0"/>
              <a:t>zdarma</a:t>
            </a:r>
          </a:p>
          <a:p>
            <a:r>
              <a:rPr lang="cs-CZ" dirty="0"/>
              <a:t>podporuje</a:t>
            </a:r>
          </a:p>
          <a:p>
            <a:pPr lvl="1"/>
            <a:r>
              <a:rPr lang="cs-CZ" dirty="0"/>
              <a:t>validaci (XSD, Relax NG, DTD)</a:t>
            </a:r>
          </a:p>
          <a:p>
            <a:pPr lvl="2"/>
            <a:r>
              <a:rPr lang="cs-CZ" dirty="0"/>
              <a:t>zabudované XML TEI</a:t>
            </a:r>
          </a:p>
          <a:p>
            <a:pPr lvl="1"/>
            <a:r>
              <a:rPr lang="cs-CZ" dirty="0"/>
              <a:t>odsazení XML (odsazení elementů, vložení odstavců)</a:t>
            </a:r>
          </a:p>
          <a:p>
            <a:pPr lvl="1"/>
            <a:r>
              <a:rPr lang="cs-CZ" dirty="0"/>
              <a:t>kopírování </a:t>
            </a:r>
            <a:r>
              <a:rPr lang="cs-CZ" dirty="0" err="1"/>
              <a:t>XPath</a:t>
            </a:r>
            <a:r>
              <a:rPr lang="cs-CZ" dirty="0"/>
              <a:t> (cesta k vybranému elementu)</a:t>
            </a:r>
          </a:p>
          <a:p>
            <a:pPr lvl="1"/>
            <a:r>
              <a:rPr lang="cs-CZ" dirty="0"/>
              <a:t>zamknutí značek elementů</a:t>
            </a:r>
          </a:p>
          <a:p>
            <a:pPr lvl="1"/>
            <a:r>
              <a:rPr lang="cs-CZ" dirty="0"/>
              <a:t>skrývání/odkrývání elementů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D752A1DA-0165-4E55-996F-9B5C0E1551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994896"/>
            <a:ext cx="5668963" cy="4109633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29D2984-985F-452B-B45F-654D909C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0511B54-1A78-4954-9E82-A9A29512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6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37C8853-EDFD-4E07-8F2B-86ACFD41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401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C7C27F-8755-4335-8DBD-8B242288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Liquid</a:t>
            </a:r>
            <a:r>
              <a:rPr lang="cs-CZ" dirty="0"/>
              <a:t> Studio </a:t>
            </a:r>
            <a:r>
              <a:rPr lang="cs-CZ" dirty="0" err="1"/>
              <a:t>Community</a:t>
            </a:r>
            <a:r>
              <a:rPr lang="cs-CZ" dirty="0"/>
              <a:t> </a:t>
            </a:r>
            <a:r>
              <a:rPr lang="cs-CZ" dirty="0" err="1"/>
              <a:t>Edition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C23A7A-0C48-4697-B303-BC54233902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https://www.liquid-technologies.com/liquid-community-edition</a:t>
            </a:r>
            <a:r>
              <a:rPr lang="cs-CZ" dirty="0"/>
              <a:t> </a:t>
            </a:r>
          </a:p>
          <a:p>
            <a:r>
              <a:rPr lang="cs-CZ" dirty="0"/>
              <a:t>pro domácí uživatele a studenty</a:t>
            </a:r>
          </a:p>
          <a:p>
            <a:pPr lvl="1"/>
            <a:r>
              <a:rPr lang="cs-CZ" dirty="0"/>
              <a:t>vyžaduje licenční klíč</a:t>
            </a:r>
          </a:p>
          <a:p>
            <a:pPr lvl="1"/>
            <a:r>
              <a:rPr lang="cs-CZ" dirty="0"/>
              <a:t>komerční licence za 234 €</a:t>
            </a:r>
          </a:p>
          <a:p>
            <a:r>
              <a:rPr lang="cs-CZ" dirty="0"/>
              <a:t>podporuje</a:t>
            </a:r>
          </a:p>
          <a:p>
            <a:pPr lvl="1"/>
            <a:r>
              <a:rPr lang="cs-CZ" dirty="0"/>
              <a:t>validaci pomocí XSD</a:t>
            </a:r>
          </a:p>
          <a:p>
            <a:pPr lvl="1"/>
            <a:r>
              <a:rPr lang="cs-CZ" dirty="0"/>
              <a:t>editaci XSLT a transformace</a:t>
            </a:r>
          </a:p>
          <a:p>
            <a:pPr lvl="1"/>
            <a:r>
              <a:rPr lang="cs-CZ" dirty="0"/>
              <a:t>editaci </a:t>
            </a:r>
            <a:r>
              <a:rPr lang="cs-CZ" dirty="0" err="1"/>
              <a:t>XQuery</a:t>
            </a:r>
            <a:r>
              <a:rPr lang="cs-CZ" dirty="0"/>
              <a:t> a transformace</a:t>
            </a:r>
          </a:p>
          <a:p>
            <a:pPr lvl="1"/>
            <a:r>
              <a:rPr lang="cs-CZ"/>
              <a:t>práci </a:t>
            </a:r>
            <a:r>
              <a:rPr lang="cs-CZ" dirty="0"/>
              <a:t>s velkými dokumenty</a:t>
            </a:r>
          </a:p>
          <a:p>
            <a:pPr lvl="1"/>
            <a:endParaRPr lang="cs-CZ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E662864C-6245-4D5E-82A8-0637E0ED8D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771821"/>
            <a:ext cx="5668963" cy="4555784"/>
          </a:xfrm>
        </p:spPr>
      </p:pic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CAB864-BF3D-418A-B238-718E6FB7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A5D85D-B848-4E9B-B737-09F945D5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7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6C6A0A8-FBB9-45FD-9BC9-9B731864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3372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4E9A20-B01F-449B-9D1E-5943EF52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oXygen XML Editor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98E7A6B-AA30-4160-8330-30FC76E5AA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https://www.oxygenxml.com/xml_editor.html</a:t>
            </a:r>
            <a:endParaRPr lang="cs-CZ" dirty="0"/>
          </a:p>
          <a:p>
            <a:r>
              <a:rPr lang="cs-CZ" dirty="0"/>
              <a:t>akademická licence (99 USD)</a:t>
            </a:r>
          </a:p>
          <a:p>
            <a:pPr lvl="1"/>
            <a:r>
              <a:rPr lang="cs-CZ" dirty="0"/>
              <a:t>včetně roční aktualizace (119 USD)</a:t>
            </a:r>
          </a:p>
          <a:p>
            <a:r>
              <a:rPr lang="cs-CZ" dirty="0"/>
              <a:t>pokročilé funkce</a:t>
            </a:r>
          </a:p>
          <a:p>
            <a:pPr lvl="1"/>
            <a:r>
              <a:rPr lang="cs-CZ" dirty="0"/>
              <a:t>zjištění typu dokumentu</a:t>
            </a:r>
          </a:p>
          <a:p>
            <a:pPr lvl="1"/>
            <a:r>
              <a:rPr lang="cs-CZ" dirty="0"/>
              <a:t>autorský pohled</a:t>
            </a:r>
          </a:p>
          <a:p>
            <a:pPr lvl="1"/>
            <a:r>
              <a:rPr lang="cs-CZ" dirty="0"/>
              <a:t>transformace pomocí scénářů</a:t>
            </a:r>
          </a:p>
          <a:p>
            <a:pPr lvl="1"/>
            <a:r>
              <a:rPr lang="cs-CZ" dirty="0"/>
              <a:t>spolupráce s XML databázemi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82CD4427-C7D2-4739-BE23-DE94994E50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2249681"/>
            <a:ext cx="5668963" cy="3600064"/>
          </a:xfr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9FB495-8827-4BF8-8027-995E4399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 a 10. května 2019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5BD8080-DE13-4EE1-93E9-77843A70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8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24543E-117E-4E45-9C0F-51313778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Editory XML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3322239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DICS-XML-TEI.potx" id="{8A49AC88-B0F7-4601-B01C-5C8622F31DAC}" vid="{F46630C8-A022-46A2-9180-161F62893998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RIDICS-XML-TEI</Template>
  <TotalTime>111</TotalTime>
  <Words>391</Words>
  <Application>Microsoft Office PowerPoint</Application>
  <PresentationFormat>Širokoúhlá obrazovka</PresentationFormat>
  <Paragraphs>79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NanumBarunGothic</vt:lpstr>
      <vt:lpstr>Arial</vt:lpstr>
      <vt:lpstr>Calibri</vt:lpstr>
      <vt:lpstr>Cambria</vt:lpstr>
      <vt:lpstr>Motiv Office</vt:lpstr>
      <vt:lpstr>Editory XML</vt:lpstr>
      <vt:lpstr>Osnova</vt:lpstr>
      <vt:lpstr>Editory XML</vt:lpstr>
      <vt:lpstr>jEdit</vt:lpstr>
      <vt:lpstr>jEdit II</vt:lpstr>
      <vt:lpstr>XML Copy Editor</vt:lpstr>
      <vt:lpstr>Liquid Studio Community Edition</vt:lpstr>
      <vt:lpstr>oXygen XML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Boris Lehečka</dc:creator>
  <cp:lastModifiedBy>Boris Lehečka</cp:lastModifiedBy>
  <cp:revision>29</cp:revision>
  <dcterms:created xsi:type="dcterms:W3CDTF">2019-04-28T09:02:14Z</dcterms:created>
  <dcterms:modified xsi:type="dcterms:W3CDTF">2019-05-06T12:55:26Z</dcterms:modified>
</cp:coreProperties>
</file>