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8" r:id="rId3"/>
    <p:sldId id="263" r:id="rId4"/>
    <p:sldId id="267" r:id="rId5"/>
    <p:sldId id="266" r:id="rId6"/>
    <p:sldId id="273" r:id="rId7"/>
    <p:sldId id="268" r:id="rId8"/>
    <p:sldId id="274" r:id="rId9"/>
    <p:sldId id="269" r:id="rId10"/>
    <p:sldId id="270" r:id="rId11"/>
    <p:sldId id="275" r:id="rId12"/>
  </p:sldIdLst>
  <p:sldSz cx="12192000" cy="6858000"/>
  <p:notesSz cx="9144000" cy="6858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6"/>
    <a:srgbClr val="F6F9FC"/>
    <a:srgbClr val="FCFD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řední styl 2 – zvýraznění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řední styl 2 – zvýraznění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řední styl 2 – zvýraznění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větlý styl 1 – zvýraznění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Střední styl 1 – zvýraznění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3937" autoAdjust="0"/>
  </p:normalViewPr>
  <p:slideViewPr>
    <p:cSldViewPr snapToGrid="0">
      <p:cViewPr varScale="1">
        <p:scale>
          <a:sx n="86" d="100"/>
          <a:sy n="86" d="100"/>
        </p:scale>
        <p:origin x="151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22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Zástupný symbol pro zápatí 5">
            <a:extLst>
              <a:ext uri="{FF2B5EF4-FFF2-40B4-BE49-F238E27FC236}">
                <a16:creationId xmlns:a16="http://schemas.microsoft.com/office/drawing/2014/main" id="{64C6090F-E0D9-4904-8F4B-3B194378696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cs-CZ"/>
          </a:p>
        </p:txBody>
      </p:sp>
      <p:sp>
        <p:nvSpPr>
          <p:cNvPr id="7" name="Zástupný symbol pro záhlaví 6">
            <a:extLst>
              <a:ext uri="{FF2B5EF4-FFF2-40B4-BE49-F238E27FC236}">
                <a16:creationId xmlns:a16="http://schemas.microsoft.com/office/drawing/2014/main" id="{F4C73A83-D872-4099-B2A9-09167D9051E8}"/>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cs-CZ"/>
          </a:p>
        </p:txBody>
      </p:sp>
      <p:sp>
        <p:nvSpPr>
          <p:cNvPr id="8" name="Zástupný symbol pro datum 7">
            <a:extLst>
              <a:ext uri="{FF2B5EF4-FFF2-40B4-BE49-F238E27FC236}">
                <a16:creationId xmlns:a16="http://schemas.microsoft.com/office/drawing/2014/main" id="{7AE91353-D448-4305-B0F8-745263019B38}"/>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693D0AAB-BC65-4D93-BE30-329DE1D7C511}" type="datetimeFigureOut">
              <a:rPr lang="cs-CZ" smtClean="0"/>
              <a:t>07.05.2019</a:t>
            </a:fld>
            <a:endParaRPr lang="cs-CZ"/>
          </a:p>
        </p:txBody>
      </p:sp>
      <p:sp>
        <p:nvSpPr>
          <p:cNvPr id="9" name="Zástupný symbol pro číslo snímku 8">
            <a:extLst>
              <a:ext uri="{FF2B5EF4-FFF2-40B4-BE49-F238E27FC236}">
                <a16:creationId xmlns:a16="http://schemas.microsoft.com/office/drawing/2014/main" id="{B7FE8195-2819-4889-BDC5-FC91DDEAE3B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9913B07-8E6F-412A-8388-A47F0D46C30E}" type="slidenum">
              <a:rPr lang="cs-CZ" smtClean="0"/>
              <a:t>‹#›</a:t>
            </a:fld>
            <a:endParaRPr lang="cs-CZ"/>
          </a:p>
        </p:txBody>
      </p:sp>
    </p:spTree>
    <p:extLst>
      <p:ext uri="{BB962C8B-B14F-4D97-AF65-F5344CB8AC3E}">
        <p14:creationId xmlns:p14="http://schemas.microsoft.com/office/powerpoint/2010/main" val="3738101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Zástupný symbol pro datum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BF6F0682-C2CD-439F-BD5E-D51593A61157}" type="datetimeFigureOut">
              <a:rPr lang="cs-CZ" smtClean="0"/>
              <a:t>07.05.2019</a:t>
            </a:fld>
            <a:endParaRPr lang="cs-CZ"/>
          </a:p>
        </p:txBody>
      </p:sp>
      <p:sp>
        <p:nvSpPr>
          <p:cNvPr id="5" name="Zástupný symbol pro poznámky 4"/>
          <p:cNvSpPr>
            <a:spLocks noGrp="1"/>
          </p:cNvSpPr>
          <p:nvPr>
            <p:ph type="body" sz="quarter" idx="3"/>
          </p:nvPr>
        </p:nvSpPr>
        <p:spPr>
          <a:xfrm>
            <a:off x="622189" y="3037398"/>
            <a:ext cx="8283272" cy="2963352"/>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F941B4D-5850-4E1B-9DEC-2E80D6BFECE6}" type="slidenum">
              <a:rPr lang="cs-CZ" smtClean="0"/>
              <a:t>‹#›</a:t>
            </a:fld>
            <a:endParaRPr lang="cs-CZ"/>
          </a:p>
        </p:txBody>
      </p:sp>
      <p:sp>
        <p:nvSpPr>
          <p:cNvPr id="8" name="Zástupný symbol pro záhlaví 7">
            <a:extLst>
              <a:ext uri="{FF2B5EF4-FFF2-40B4-BE49-F238E27FC236}">
                <a16:creationId xmlns:a16="http://schemas.microsoft.com/office/drawing/2014/main" id="{A96D68BF-123C-4664-8108-784DC6DA3A48}"/>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cs-CZ"/>
          </a:p>
        </p:txBody>
      </p:sp>
      <p:sp>
        <p:nvSpPr>
          <p:cNvPr id="9" name="Zástupný symbol pro obrázek snímku 8">
            <a:extLst>
              <a:ext uri="{FF2B5EF4-FFF2-40B4-BE49-F238E27FC236}">
                <a16:creationId xmlns:a16="http://schemas.microsoft.com/office/drawing/2014/main" id="{D5A5E470-C2AF-4A51-BCB7-928865003271}"/>
              </a:ext>
            </a:extLst>
          </p:cNvPr>
          <p:cNvSpPr>
            <a:spLocks noGrp="1" noRot="1" noChangeAspect="1"/>
          </p:cNvSpPr>
          <p:nvPr>
            <p:ph type="sldImg" idx="2"/>
          </p:nvPr>
        </p:nvSpPr>
        <p:spPr>
          <a:xfrm>
            <a:off x="649288" y="533400"/>
            <a:ext cx="4114800" cy="2314575"/>
          </a:xfrm>
          <a:prstGeom prst="rect">
            <a:avLst/>
          </a:prstGeom>
          <a:noFill/>
          <a:ln w="12700">
            <a:solidFill>
              <a:prstClr val="black"/>
            </a:solidFill>
          </a:ln>
        </p:spPr>
        <p:txBody>
          <a:bodyPr vert="horz" lIns="91440" tIns="45720" rIns="91440" bIns="45720" rtlCol="0" anchor="ctr"/>
          <a:lstStyle/>
          <a:p>
            <a:endParaRPr lang="cs-CZ"/>
          </a:p>
        </p:txBody>
      </p:sp>
    </p:spTree>
    <p:extLst>
      <p:ext uri="{BB962C8B-B14F-4D97-AF65-F5344CB8AC3E}">
        <p14:creationId xmlns:p14="http://schemas.microsoft.com/office/powerpoint/2010/main" val="140489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1</a:t>
            </a:fld>
            <a:endParaRPr lang="cs-CZ"/>
          </a:p>
        </p:txBody>
      </p:sp>
    </p:spTree>
    <p:extLst>
      <p:ext uri="{BB962C8B-B14F-4D97-AF65-F5344CB8AC3E}">
        <p14:creationId xmlns:p14="http://schemas.microsoft.com/office/powerpoint/2010/main" val="51477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3</a:t>
            </a:fld>
            <a:endParaRPr lang="cs-CZ"/>
          </a:p>
        </p:txBody>
      </p:sp>
    </p:spTree>
    <p:extLst>
      <p:ext uri="{BB962C8B-B14F-4D97-AF65-F5344CB8AC3E}">
        <p14:creationId xmlns:p14="http://schemas.microsoft.com/office/powerpoint/2010/main" val="310165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encodingDesc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documents the relationship between an electronic text and the source or sources from which it was derived.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&lt;ab&gt; = contains any arbitrary component-level unit of text, acting as an anonymous container for phrase or inter level elements analogous to, but without the semantic baggage of, a paragraph.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appInfo</a:t>
            </a:r>
            <a:r>
              <a:rPr lang="en-US" sz="1200" kern="1200" dirty="0">
                <a:solidFill>
                  <a:schemeClr val="tx1"/>
                </a:solidFill>
                <a:effectLst/>
                <a:latin typeface="+mn-lt"/>
                <a:ea typeface="+mn-ea"/>
                <a:cs typeface="+mn-cs"/>
              </a:rPr>
              <a:t>&gt; = records information about an application which has edited the TEI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classDecl</a:t>
            </a:r>
            <a:r>
              <a:rPr lang="en-US" sz="1200" kern="1200" dirty="0">
                <a:solidFill>
                  <a:schemeClr val="tx1"/>
                </a:solidFill>
                <a:effectLst/>
                <a:latin typeface="+mn-lt"/>
                <a:ea typeface="+mn-ea"/>
                <a:cs typeface="+mn-cs"/>
              </a:rPr>
              <a:t>&gt; = contains one or more taxonomies defining any classificatory codes used elsewhere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editorialDecl</a:t>
            </a:r>
            <a:r>
              <a:rPr lang="en-US" sz="1200" kern="1200" dirty="0">
                <a:solidFill>
                  <a:schemeClr val="tx1"/>
                </a:solidFill>
                <a:effectLst/>
                <a:latin typeface="+mn-lt"/>
                <a:ea typeface="+mn-ea"/>
                <a:cs typeface="+mn-cs"/>
              </a:rPr>
              <a:t>&gt; = provides details of editorial principles and practices applied during the encoding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fsdDecl</a:t>
            </a:r>
            <a:r>
              <a:rPr lang="en-US" sz="1200" kern="1200" dirty="0">
                <a:solidFill>
                  <a:schemeClr val="tx1"/>
                </a:solidFill>
                <a:effectLst/>
                <a:latin typeface="+mn-lt"/>
                <a:ea typeface="+mn-ea"/>
                <a:cs typeface="+mn-cs"/>
              </a:rPr>
              <a:t>&gt; = provides a feature system declaration comprising one or more feature structure declarations or feature structure declaration links.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geoDecl</a:t>
            </a:r>
            <a:r>
              <a:rPr lang="en-US" sz="1200" kern="1200" dirty="0">
                <a:solidFill>
                  <a:schemeClr val="tx1"/>
                </a:solidFill>
                <a:effectLst/>
                <a:latin typeface="+mn-lt"/>
                <a:ea typeface="+mn-ea"/>
                <a:cs typeface="+mn-cs"/>
              </a:rPr>
              <a:t>&gt; = documents the notation and the datum used for geographic coordinates expressed as content of the geo element elsewhere within the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charDecl</a:t>
            </a:r>
            <a:r>
              <a:rPr lang="en-US" sz="1200" kern="1200" dirty="0">
                <a:solidFill>
                  <a:schemeClr val="tx1"/>
                </a:solidFill>
                <a:effectLst/>
                <a:latin typeface="+mn-lt"/>
                <a:ea typeface="+mn-ea"/>
                <a:cs typeface="+mn-cs"/>
              </a:rPr>
              <a:t>&gt; = provides information about nonstandard characters and glyphs.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listPrefixDef</a:t>
            </a:r>
            <a:r>
              <a:rPr lang="en-US" sz="1200" kern="1200" dirty="0">
                <a:solidFill>
                  <a:schemeClr val="tx1"/>
                </a:solidFill>
                <a:effectLst/>
                <a:latin typeface="+mn-lt"/>
                <a:ea typeface="+mn-ea"/>
                <a:cs typeface="+mn-cs"/>
              </a:rPr>
              <a:t>&gt; = contains a list of definitions of prefixing schemes used in </a:t>
            </a:r>
            <a:r>
              <a:rPr lang="en-US" sz="1200" kern="1200" dirty="0" err="1">
                <a:solidFill>
                  <a:schemeClr val="tx1"/>
                </a:solidFill>
                <a:effectLst/>
                <a:latin typeface="+mn-lt"/>
                <a:ea typeface="+mn-ea"/>
                <a:cs typeface="+mn-cs"/>
              </a:rPr>
              <a:t>data.pointer</a:t>
            </a:r>
            <a:r>
              <a:rPr lang="en-US" sz="1200" kern="1200" dirty="0">
                <a:solidFill>
                  <a:schemeClr val="tx1"/>
                </a:solidFill>
                <a:effectLst/>
                <a:latin typeface="+mn-lt"/>
                <a:ea typeface="+mn-ea"/>
                <a:cs typeface="+mn-cs"/>
              </a:rPr>
              <a:t> values, showing how abbreviated URIs using each scheme may be expanded into full URIs.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metDecl</a:t>
            </a:r>
            <a:r>
              <a:rPr lang="en-US" sz="1200" kern="1200" dirty="0">
                <a:solidFill>
                  <a:schemeClr val="tx1"/>
                </a:solidFill>
                <a:effectLst/>
                <a:latin typeface="+mn-lt"/>
                <a:ea typeface="+mn-ea"/>
                <a:cs typeface="+mn-cs"/>
              </a:rPr>
              <a:t>&gt; = documents the notation employed to represent a metrical pattern when this is specified as the value of a met, real, or rhyme attribute on any structural element of a metrical text (e.g. lg, l, or seg).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&lt;p&gt; = marks paragraphs in prose.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projectDesc</a:t>
            </a:r>
            <a:r>
              <a:rPr lang="en-US" sz="1200" kern="1200" dirty="0">
                <a:solidFill>
                  <a:schemeClr val="tx1"/>
                </a:solidFill>
                <a:effectLst/>
                <a:latin typeface="+mn-lt"/>
                <a:ea typeface="+mn-ea"/>
                <a:cs typeface="+mn-cs"/>
              </a:rPr>
              <a:t>&gt; = describes in detail the aim or purpose for which an electronic file was encoded, together with any other relevant information concerning the process by which it was assembled or collected.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refsDecl</a:t>
            </a:r>
            <a:r>
              <a:rPr lang="en-US" sz="1200" kern="1200" dirty="0">
                <a:solidFill>
                  <a:schemeClr val="tx1"/>
                </a:solidFill>
                <a:effectLst/>
                <a:latin typeface="+mn-lt"/>
                <a:ea typeface="+mn-ea"/>
                <a:cs typeface="+mn-cs"/>
              </a:rPr>
              <a:t>&gt; = specifies how canonical references are constructed for this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samplingDecl</a:t>
            </a:r>
            <a:r>
              <a:rPr lang="en-US" sz="1200" kern="1200" dirty="0">
                <a:solidFill>
                  <a:schemeClr val="tx1"/>
                </a:solidFill>
                <a:effectLst/>
                <a:latin typeface="+mn-lt"/>
                <a:ea typeface="+mn-ea"/>
                <a:cs typeface="+mn-cs"/>
              </a:rPr>
              <a:t>&gt; = contains a prose description of the rationale and methods used in sampling texts in the creation of a corpus or collection.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schemaRef</a:t>
            </a:r>
            <a:r>
              <a:rPr lang="en-US" sz="1200" kern="1200" dirty="0">
                <a:solidFill>
                  <a:schemeClr val="tx1"/>
                </a:solidFill>
                <a:effectLst/>
                <a:latin typeface="+mn-lt"/>
                <a:ea typeface="+mn-ea"/>
                <a:cs typeface="+mn-cs"/>
              </a:rPr>
              <a:t>&gt; = describes or points to a related customization or schema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schemaSpec</a:t>
            </a:r>
            <a:r>
              <a:rPr lang="en-US" sz="1200" kern="1200" dirty="0">
                <a:solidFill>
                  <a:schemeClr val="tx1"/>
                </a:solidFill>
                <a:effectLst/>
                <a:latin typeface="+mn-lt"/>
                <a:ea typeface="+mn-ea"/>
                <a:cs typeface="+mn-cs"/>
              </a:rPr>
              <a:t>&gt; = generates a TEI-conformant schema and documentation for 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styleDefDecl</a:t>
            </a:r>
            <a:r>
              <a:rPr lang="en-US" sz="1200" kern="1200" dirty="0">
                <a:solidFill>
                  <a:schemeClr val="tx1"/>
                </a:solidFill>
                <a:effectLst/>
                <a:latin typeface="+mn-lt"/>
                <a:ea typeface="+mn-ea"/>
                <a:cs typeface="+mn-cs"/>
              </a:rPr>
              <a:t>&gt; = specifies the name of the formal language in which style or </a:t>
            </a:r>
            <a:r>
              <a:rPr lang="en-US" sz="1200" kern="1200" dirty="0" err="1">
                <a:solidFill>
                  <a:schemeClr val="tx1"/>
                </a:solidFill>
                <a:effectLst/>
                <a:latin typeface="+mn-lt"/>
                <a:ea typeface="+mn-ea"/>
                <a:cs typeface="+mn-cs"/>
              </a:rPr>
              <a:t>renditional</a:t>
            </a:r>
            <a:r>
              <a:rPr lang="en-US" sz="1200" kern="1200" dirty="0">
                <a:solidFill>
                  <a:schemeClr val="tx1"/>
                </a:solidFill>
                <a:effectLst/>
                <a:latin typeface="+mn-lt"/>
                <a:ea typeface="+mn-ea"/>
                <a:cs typeface="+mn-cs"/>
              </a:rPr>
              <a:t> information is supplied elsewhere in the document. The specific version of the scheme may also be supplied.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tagsDecl</a:t>
            </a:r>
            <a:r>
              <a:rPr lang="en-US" sz="1200" kern="1200" dirty="0">
                <a:solidFill>
                  <a:schemeClr val="tx1"/>
                </a:solidFill>
                <a:effectLst/>
                <a:latin typeface="+mn-lt"/>
                <a:ea typeface="+mn-ea"/>
                <a:cs typeface="+mn-cs"/>
              </a:rPr>
              <a:t>&gt; = provides detailed information about the tagging applied to a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transcriptionDesc</a:t>
            </a:r>
            <a:r>
              <a:rPr lang="en-US" sz="1200" kern="1200" dirty="0">
                <a:solidFill>
                  <a:schemeClr val="tx1"/>
                </a:solidFill>
                <a:effectLst/>
                <a:latin typeface="+mn-lt"/>
                <a:ea typeface="+mn-ea"/>
                <a:cs typeface="+mn-cs"/>
              </a:rPr>
              <a:t>&gt; = describes the set of transcription conventions used, particularly for spoken material.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variantEncoding</a:t>
            </a:r>
            <a:r>
              <a:rPr lang="en-US" sz="1200" kern="1200" dirty="0">
                <a:solidFill>
                  <a:schemeClr val="tx1"/>
                </a:solidFill>
                <a:effectLst/>
                <a:latin typeface="+mn-lt"/>
                <a:ea typeface="+mn-ea"/>
                <a:cs typeface="+mn-cs"/>
              </a:rPr>
              <a:t>&gt; = declares the method used to encode text-critical variants.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4</a:t>
            </a:fld>
            <a:endParaRPr lang="cs-CZ"/>
          </a:p>
        </p:txBody>
      </p:sp>
    </p:spTree>
    <p:extLst>
      <p:ext uri="{BB962C8B-B14F-4D97-AF65-F5344CB8AC3E}">
        <p14:creationId xmlns:p14="http://schemas.microsoft.com/office/powerpoint/2010/main" val="98759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fileDesc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contains a full bibliographic description of an electronic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editionStmt</a:t>
            </a:r>
            <a:r>
              <a:rPr lang="en-US" sz="1200" kern="1200" dirty="0">
                <a:solidFill>
                  <a:schemeClr val="tx1"/>
                </a:solidFill>
                <a:effectLst/>
                <a:latin typeface="+mn-lt"/>
                <a:ea typeface="+mn-ea"/>
                <a:cs typeface="+mn-cs"/>
              </a:rPr>
              <a:t>&gt; = groups information relating to one edition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&lt;extent&gt; = describes the approximate size of a text stored on some carrier medium or of some other object, digital or non-digital, specified in any convenient units.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notesStmt</a:t>
            </a:r>
            <a:r>
              <a:rPr lang="en-US" sz="1200" kern="1200" dirty="0">
                <a:solidFill>
                  <a:schemeClr val="tx1"/>
                </a:solidFill>
                <a:effectLst/>
                <a:latin typeface="+mn-lt"/>
                <a:ea typeface="+mn-ea"/>
                <a:cs typeface="+mn-cs"/>
              </a:rPr>
              <a:t>&gt; = collects together any notes providing information about a text additional to that recorded in other parts of the bibliographic description.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publicationStmt</a:t>
            </a:r>
            <a:r>
              <a:rPr lang="en-US" sz="1200" kern="1200" dirty="0">
                <a:solidFill>
                  <a:schemeClr val="tx1"/>
                </a:solidFill>
                <a:effectLst/>
                <a:latin typeface="+mn-lt"/>
                <a:ea typeface="+mn-ea"/>
                <a:cs typeface="+mn-cs"/>
              </a:rPr>
              <a:t>&gt; = groups information concerning the publication or distribution of an electronic or other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seriesStmt</a:t>
            </a:r>
            <a:r>
              <a:rPr lang="en-US" sz="1200" kern="1200" dirty="0">
                <a:solidFill>
                  <a:schemeClr val="tx1"/>
                </a:solidFill>
                <a:effectLst/>
                <a:latin typeface="+mn-lt"/>
                <a:ea typeface="+mn-ea"/>
                <a:cs typeface="+mn-cs"/>
              </a:rPr>
              <a:t>&gt; = groups information about the series, if any, to which a publication belongs.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sourceDesc</a:t>
            </a:r>
            <a:r>
              <a:rPr lang="en-US" sz="1200" kern="1200" dirty="0">
                <a:solidFill>
                  <a:schemeClr val="tx1"/>
                </a:solidFill>
                <a:effectLst/>
                <a:latin typeface="+mn-lt"/>
                <a:ea typeface="+mn-ea"/>
                <a:cs typeface="+mn-cs"/>
              </a:rPr>
              <a:t>&gt; = describes the source from which an electronic text was derived or generated, typically a bibliographic description in the case of a digitized text, or a phrase such as "born digital" for a text which has no previous existence.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titleStmt</a:t>
            </a:r>
            <a:r>
              <a:rPr lang="en-US" sz="1200" kern="1200" dirty="0">
                <a:solidFill>
                  <a:schemeClr val="tx1"/>
                </a:solidFill>
                <a:effectLst/>
                <a:latin typeface="+mn-lt"/>
                <a:ea typeface="+mn-ea"/>
                <a:cs typeface="+mn-cs"/>
              </a:rPr>
              <a:t>&gt; = groups information about the title of a work and those responsible for its content.</a:t>
            </a:r>
            <a:endParaRPr lang="cs-CZ" dirty="0"/>
          </a:p>
          <a:p>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5</a:t>
            </a:fld>
            <a:endParaRPr lang="cs-CZ"/>
          </a:p>
        </p:txBody>
      </p:sp>
    </p:spTree>
    <p:extLst>
      <p:ext uri="{BB962C8B-B14F-4D97-AF65-F5344CB8AC3E}">
        <p14:creationId xmlns:p14="http://schemas.microsoft.com/office/powerpoint/2010/main" val="43054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encodingDesc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documents the relationship between an electronic text and the source or sources from which it was derived.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&lt;ab&gt; = contains any arbitrary component-level unit of text, acting as an anonymous container for phrase or inter level elements analogous to, but without the semantic baggage of, a paragraph.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appInfo</a:t>
            </a:r>
            <a:r>
              <a:rPr lang="en-US" sz="1200" kern="1200" dirty="0">
                <a:solidFill>
                  <a:schemeClr val="tx1"/>
                </a:solidFill>
                <a:effectLst/>
                <a:latin typeface="+mn-lt"/>
                <a:ea typeface="+mn-ea"/>
                <a:cs typeface="+mn-cs"/>
              </a:rPr>
              <a:t>&gt; = records information about an application which has edited the TEI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classDecl</a:t>
            </a:r>
            <a:r>
              <a:rPr lang="en-US" sz="1200" kern="1200" dirty="0">
                <a:solidFill>
                  <a:schemeClr val="tx1"/>
                </a:solidFill>
                <a:effectLst/>
                <a:latin typeface="+mn-lt"/>
                <a:ea typeface="+mn-ea"/>
                <a:cs typeface="+mn-cs"/>
              </a:rPr>
              <a:t>&gt; = contains one or more taxonomies defining any classificatory codes used elsewhere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editorialDecl</a:t>
            </a:r>
            <a:r>
              <a:rPr lang="en-US" sz="1200" kern="1200" dirty="0">
                <a:solidFill>
                  <a:schemeClr val="tx1"/>
                </a:solidFill>
                <a:effectLst/>
                <a:latin typeface="+mn-lt"/>
                <a:ea typeface="+mn-ea"/>
                <a:cs typeface="+mn-cs"/>
              </a:rPr>
              <a:t>&gt; = provides details of editorial principles and practices applied during the encoding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fsdDecl</a:t>
            </a:r>
            <a:r>
              <a:rPr lang="en-US" sz="1200" kern="1200" dirty="0">
                <a:solidFill>
                  <a:schemeClr val="tx1"/>
                </a:solidFill>
                <a:effectLst/>
                <a:latin typeface="+mn-lt"/>
                <a:ea typeface="+mn-ea"/>
                <a:cs typeface="+mn-cs"/>
              </a:rPr>
              <a:t>&gt; = provides a feature system declaration comprising one or more feature structure declarations or feature structure declaration links.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geoDecl</a:t>
            </a:r>
            <a:r>
              <a:rPr lang="en-US" sz="1200" kern="1200" dirty="0">
                <a:solidFill>
                  <a:schemeClr val="tx1"/>
                </a:solidFill>
                <a:effectLst/>
                <a:latin typeface="+mn-lt"/>
                <a:ea typeface="+mn-ea"/>
                <a:cs typeface="+mn-cs"/>
              </a:rPr>
              <a:t>&gt; = documents the notation and the datum used for geographic coordinates expressed as content of the geo element elsewhere within the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charDecl</a:t>
            </a:r>
            <a:r>
              <a:rPr lang="en-US" sz="1200" kern="1200" dirty="0">
                <a:solidFill>
                  <a:schemeClr val="tx1"/>
                </a:solidFill>
                <a:effectLst/>
                <a:latin typeface="+mn-lt"/>
                <a:ea typeface="+mn-ea"/>
                <a:cs typeface="+mn-cs"/>
              </a:rPr>
              <a:t>&gt; = provides information about nonstandard characters and glyphs.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listPrefixDef</a:t>
            </a:r>
            <a:r>
              <a:rPr lang="en-US" sz="1200" kern="1200" dirty="0">
                <a:solidFill>
                  <a:schemeClr val="tx1"/>
                </a:solidFill>
                <a:effectLst/>
                <a:latin typeface="+mn-lt"/>
                <a:ea typeface="+mn-ea"/>
                <a:cs typeface="+mn-cs"/>
              </a:rPr>
              <a:t>&gt; = contains a list of definitions of prefixing schemes used in </a:t>
            </a:r>
            <a:r>
              <a:rPr lang="en-US" sz="1200" kern="1200" dirty="0" err="1">
                <a:solidFill>
                  <a:schemeClr val="tx1"/>
                </a:solidFill>
                <a:effectLst/>
                <a:latin typeface="+mn-lt"/>
                <a:ea typeface="+mn-ea"/>
                <a:cs typeface="+mn-cs"/>
              </a:rPr>
              <a:t>data.pointer</a:t>
            </a:r>
            <a:r>
              <a:rPr lang="en-US" sz="1200" kern="1200" dirty="0">
                <a:solidFill>
                  <a:schemeClr val="tx1"/>
                </a:solidFill>
                <a:effectLst/>
                <a:latin typeface="+mn-lt"/>
                <a:ea typeface="+mn-ea"/>
                <a:cs typeface="+mn-cs"/>
              </a:rPr>
              <a:t> values, showing how abbreviated URIs using each scheme may be expanded into full URIs.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metDecl</a:t>
            </a:r>
            <a:r>
              <a:rPr lang="en-US" sz="1200" kern="1200" dirty="0">
                <a:solidFill>
                  <a:schemeClr val="tx1"/>
                </a:solidFill>
                <a:effectLst/>
                <a:latin typeface="+mn-lt"/>
                <a:ea typeface="+mn-ea"/>
                <a:cs typeface="+mn-cs"/>
              </a:rPr>
              <a:t>&gt; = documents the notation employed to represent a metrical pattern when this is specified as the value of a met, real, or rhyme attribute on any structural element of a metrical text (e.g. lg, l, or seg).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&lt;p&gt; = marks paragraphs in prose.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projectDesc</a:t>
            </a:r>
            <a:r>
              <a:rPr lang="en-US" sz="1200" kern="1200" dirty="0">
                <a:solidFill>
                  <a:schemeClr val="tx1"/>
                </a:solidFill>
                <a:effectLst/>
                <a:latin typeface="+mn-lt"/>
                <a:ea typeface="+mn-ea"/>
                <a:cs typeface="+mn-cs"/>
              </a:rPr>
              <a:t>&gt; = describes in detail the aim or purpose for which an electronic file was encoded, together with any other relevant information concerning the process by which it was assembled or collected.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refsDecl</a:t>
            </a:r>
            <a:r>
              <a:rPr lang="en-US" sz="1200" kern="1200" dirty="0">
                <a:solidFill>
                  <a:schemeClr val="tx1"/>
                </a:solidFill>
                <a:effectLst/>
                <a:latin typeface="+mn-lt"/>
                <a:ea typeface="+mn-ea"/>
                <a:cs typeface="+mn-cs"/>
              </a:rPr>
              <a:t>&gt; = specifies how canonical references are constructed for this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samplingDecl</a:t>
            </a:r>
            <a:r>
              <a:rPr lang="en-US" sz="1200" kern="1200" dirty="0">
                <a:solidFill>
                  <a:schemeClr val="tx1"/>
                </a:solidFill>
                <a:effectLst/>
                <a:latin typeface="+mn-lt"/>
                <a:ea typeface="+mn-ea"/>
                <a:cs typeface="+mn-cs"/>
              </a:rPr>
              <a:t>&gt; = contains a prose description of the rationale and methods used in sampling texts in the creation of a corpus or collection.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schemaRef</a:t>
            </a:r>
            <a:r>
              <a:rPr lang="en-US" sz="1200" kern="1200" dirty="0">
                <a:solidFill>
                  <a:schemeClr val="tx1"/>
                </a:solidFill>
                <a:effectLst/>
                <a:latin typeface="+mn-lt"/>
                <a:ea typeface="+mn-ea"/>
                <a:cs typeface="+mn-cs"/>
              </a:rPr>
              <a:t>&gt; = describes or points to a related customization or schema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schemaSpec</a:t>
            </a:r>
            <a:r>
              <a:rPr lang="en-US" sz="1200" kern="1200" dirty="0">
                <a:solidFill>
                  <a:schemeClr val="tx1"/>
                </a:solidFill>
                <a:effectLst/>
                <a:latin typeface="+mn-lt"/>
                <a:ea typeface="+mn-ea"/>
                <a:cs typeface="+mn-cs"/>
              </a:rPr>
              <a:t>&gt; = generates a TEI-conformant schema and documentation for 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styleDefDecl</a:t>
            </a:r>
            <a:r>
              <a:rPr lang="en-US" sz="1200" kern="1200" dirty="0">
                <a:solidFill>
                  <a:schemeClr val="tx1"/>
                </a:solidFill>
                <a:effectLst/>
                <a:latin typeface="+mn-lt"/>
                <a:ea typeface="+mn-ea"/>
                <a:cs typeface="+mn-cs"/>
              </a:rPr>
              <a:t>&gt; = specifies the name of the formal language in which style or </a:t>
            </a:r>
            <a:r>
              <a:rPr lang="en-US" sz="1200" kern="1200" dirty="0" err="1">
                <a:solidFill>
                  <a:schemeClr val="tx1"/>
                </a:solidFill>
                <a:effectLst/>
                <a:latin typeface="+mn-lt"/>
                <a:ea typeface="+mn-ea"/>
                <a:cs typeface="+mn-cs"/>
              </a:rPr>
              <a:t>renditional</a:t>
            </a:r>
            <a:r>
              <a:rPr lang="en-US" sz="1200" kern="1200" dirty="0">
                <a:solidFill>
                  <a:schemeClr val="tx1"/>
                </a:solidFill>
                <a:effectLst/>
                <a:latin typeface="+mn-lt"/>
                <a:ea typeface="+mn-ea"/>
                <a:cs typeface="+mn-cs"/>
              </a:rPr>
              <a:t> information is supplied elsewhere in the document. The specific version of the scheme may also be supplied.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tagsDecl</a:t>
            </a:r>
            <a:r>
              <a:rPr lang="en-US" sz="1200" kern="1200" dirty="0">
                <a:solidFill>
                  <a:schemeClr val="tx1"/>
                </a:solidFill>
                <a:effectLst/>
                <a:latin typeface="+mn-lt"/>
                <a:ea typeface="+mn-ea"/>
                <a:cs typeface="+mn-cs"/>
              </a:rPr>
              <a:t>&gt; = provides detailed information about the tagging applied to a document.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transcriptionDesc</a:t>
            </a:r>
            <a:r>
              <a:rPr lang="en-US" sz="1200" kern="1200" dirty="0">
                <a:solidFill>
                  <a:schemeClr val="tx1"/>
                </a:solidFill>
                <a:effectLst/>
                <a:latin typeface="+mn-lt"/>
                <a:ea typeface="+mn-ea"/>
                <a:cs typeface="+mn-cs"/>
              </a:rPr>
              <a:t>&gt; = describes the set of transcription conventions used, particularly for spoken material.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variantEncoding</a:t>
            </a:r>
            <a:r>
              <a:rPr lang="en-US" sz="1200" kern="1200" dirty="0">
                <a:solidFill>
                  <a:schemeClr val="tx1"/>
                </a:solidFill>
                <a:effectLst/>
                <a:latin typeface="+mn-lt"/>
                <a:ea typeface="+mn-ea"/>
                <a:cs typeface="+mn-cs"/>
              </a:rPr>
              <a:t>&gt; = declares the method used to encode text-critical variants.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6</a:t>
            </a:fld>
            <a:endParaRPr lang="cs-CZ"/>
          </a:p>
        </p:txBody>
      </p:sp>
    </p:spTree>
    <p:extLst>
      <p:ext uri="{BB962C8B-B14F-4D97-AF65-F5344CB8AC3E}">
        <p14:creationId xmlns:p14="http://schemas.microsoft.com/office/powerpoint/2010/main" val="25826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profileDesc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provides a detailed description of non-bibliographic aspects of a text, specifically the languages and sublanguages used, the situation in which it was produced, the participants and their setting.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&lt;abstract&gt; = contains a summary or formal abstract prefixed to an existing source document by the encoder.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calendarDesc</a:t>
            </a:r>
            <a:r>
              <a:rPr lang="en-US" sz="1200" kern="1200" dirty="0">
                <a:solidFill>
                  <a:schemeClr val="tx1"/>
                </a:solidFill>
                <a:effectLst/>
                <a:latin typeface="+mn-lt"/>
                <a:ea typeface="+mn-ea"/>
                <a:cs typeface="+mn-cs"/>
              </a:rPr>
              <a:t>&gt; = contains a description of the calendar system used in any dating expression found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correspDesc</a:t>
            </a:r>
            <a:r>
              <a:rPr lang="en-US" sz="1200" kern="1200" dirty="0">
                <a:solidFill>
                  <a:schemeClr val="tx1"/>
                </a:solidFill>
                <a:effectLst/>
                <a:latin typeface="+mn-lt"/>
                <a:ea typeface="+mn-ea"/>
                <a:cs typeface="+mn-cs"/>
              </a:rPr>
              <a:t>&gt; = contains a description of the actions related to one act of correspondence.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&lt;creation&gt; = contains information about the creation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handNotes</a:t>
            </a:r>
            <a:r>
              <a:rPr lang="en-US" sz="1200" kern="1200" dirty="0">
                <a:solidFill>
                  <a:schemeClr val="tx1"/>
                </a:solidFill>
                <a:effectLst/>
                <a:latin typeface="+mn-lt"/>
                <a:ea typeface="+mn-ea"/>
                <a:cs typeface="+mn-cs"/>
              </a:rPr>
              <a:t>&gt; = contains one or more </a:t>
            </a:r>
            <a:r>
              <a:rPr lang="en-US" sz="1200" kern="1200" dirty="0" err="1">
                <a:solidFill>
                  <a:schemeClr val="tx1"/>
                </a:solidFill>
                <a:effectLst/>
                <a:latin typeface="+mn-lt"/>
                <a:ea typeface="+mn-ea"/>
                <a:cs typeface="+mn-cs"/>
              </a:rPr>
              <a:t>handNote</a:t>
            </a:r>
            <a:r>
              <a:rPr lang="en-US" sz="1200" kern="1200" dirty="0">
                <a:solidFill>
                  <a:schemeClr val="tx1"/>
                </a:solidFill>
                <a:effectLst/>
                <a:latin typeface="+mn-lt"/>
                <a:ea typeface="+mn-ea"/>
                <a:cs typeface="+mn-cs"/>
              </a:rPr>
              <a:t> elements documenting the different hands identified within the source texts.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langUsage</a:t>
            </a:r>
            <a:r>
              <a:rPr lang="en-US" sz="1200" kern="1200" dirty="0">
                <a:solidFill>
                  <a:schemeClr val="tx1"/>
                </a:solidFill>
                <a:effectLst/>
                <a:latin typeface="+mn-lt"/>
                <a:ea typeface="+mn-ea"/>
                <a:cs typeface="+mn-cs"/>
              </a:rPr>
              <a:t>&gt; = describes the languages, sublanguages, registers, dialects, etc. represented within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listTranspose</a:t>
            </a:r>
            <a:r>
              <a:rPr lang="en-US" sz="1200" kern="1200" dirty="0">
                <a:solidFill>
                  <a:schemeClr val="tx1"/>
                </a:solidFill>
                <a:effectLst/>
                <a:latin typeface="+mn-lt"/>
                <a:ea typeface="+mn-ea"/>
                <a:cs typeface="+mn-cs"/>
              </a:rPr>
              <a:t>&gt; = supplies a list of transpositions, each of which is indicated at some point in a document typically by means of </a:t>
            </a:r>
            <a:r>
              <a:rPr lang="en-US" sz="1200" kern="1200" dirty="0" err="1">
                <a:solidFill>
                  <a:schemeClr val="tx1"/>
                </a:solidFill>
                <a:effectLst/>
                <a:latin typeface="+mn-lt"/>
                <a:ea typeface="+mn-ea"/>
                <a:cs typeface="+mn-cs"/>
              </a:rPr>
              <a:t>metamarks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particDesc</a:t>
            </a:r>
            <a:r>
              <a:rPr lang="en-US" sz="1200" kern="1200" dirty="0">
                <a:solidFill>
                  <a:schemeClr val="tx1"/>
                </a:solidFill>
                <a:effectLst/>
                <a:latin typeface="+mn-lt"/>
                <a:ea typeface="+mn-ea"/>
                <a:cs typeface="+mn-cs"/>
              </a:rPr>
              <a:t>&gt; = describes the identifiable speakers, voices, or other participants in any kind of text or other persons named or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settingDesc</a:t>
            </a:r>
            <a:r>
              <a:rPr lang="en-US" sz="1200" kern="1200" dirty="0">
                <a:solidFill>
                  <a:schemeClr val="tx1"/>
                </a:solidFill>
                <a:effectLst/>
                <a:latin typeface="+mn-lt"/>
                <a:ea typeface="+mn-ea"/>
                <a:cs typeface="+mn-cs"/>
              </a:rPr>
              <a:t>&gt; = describes the setting or settings within which a language interaction takes place, or other places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textClass</a:t>
            </a:r>
            <a:r>
              <a:rPr lang="en-US" sz="1200" kern="1200" dirty="0">
                <a:solidFill>
                  <a:schemeClr val="tx1"/>
                </a:solidFill>
                <a:effectLst/>
                <a:latin typeface="+mn-lt"/>
                <a:ea typeface="+mn-ea"/>
                <a:cs typeface="+mn-cs"/>
              </a:rPr>
              <a:t>&gt; = groups information which describes the nature or topic of a text in terms of a standard classification scheme, thesaurus, etc.</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textDesc</a:t>
            </a:r>
            <a:r>
              <a:rPr lang="en-US" sz="1200" kern="1200" dirty="0">
                <a:solidFill>
                  <a:schemeClr val="tx1"/>
                </a:solidFill>
                <a:effectLst/>
                <a:latin typeface="+mn-lt"/>
                <a:ea typeface="+mn-ea"/>
                <a:cs typeface="+mn-cs"/>
              </a:rPr>
              <a:t>&gt; = provides a description of a text in terms of its situational parameters.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7</a:t>
            </a:fld>
            <a:endParaRPr lang="cs-CZ"/>
          </a:p>
        </p:txBody>
      </p:sp>
    </p:spTree>
    <p:extLst>
      <p:ext uri="{BB962C8B-B14F-4D97-AF65-F5344CB8AC3E}">
        <p14:creationId xmlns:p14="http://schemas.microsoft.com/office/powerpoint/2010/main" val="334216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profileDesc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provides a detailed description of non-bibliographic aspects of a text, specifically the languages and sublanguages used, the situation in which it was produced, the participants and their setting.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&lt;abstract&gt; = contains a summary or formal abstract prefixed to an existing source document by the encoder.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calendarDesc</a:t>
            </a:r>
            <a:r>
              <a:rPr lang="en-US" sz="1200" kern="1200" dirty="0">
                <a:solidFill>
                  <a:schemeClr val="tx1"/>
                </a:solidFill>
                <a:effectLst/>
                <a:latin typeface="+mn-lt"/>
                <a:ea typeface="+mn-ea"/>
                <a:cs typeface="+mn-cs"/>
              </a:rPr>
              <a:t>&gt; = contains a description of the calendar system used in any dating expression found in the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correspDesc</a:t>
            </a:r>
            <a:r>
              <a:rPr lang="en-US" sz="1200" kern="1200" dirty="0">
                <a:solidFill>
                  <a:schemeClr val="tx1"/>
                </a:solidFill>
                <a:effectLst/>
                <a:latin typeface="+mn-lt"/>
                <a:ea typeface="+mn-ea"/>
                <a:cs typeface="+mn-cs"/>
              </a:rPr>
              <a:t>&gt; = contains a description of the actions related to one act of correspondence.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&lt;creation&gt; = contains information about the creation of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handNotes</a:t>
            </a:r>
            <a:r>
              <a:rPr lang="en-US" sz="1200" kern="1200" dirty="0">
                <a:solidFill>
                  <a:schemeClr val="tx1"/>
                </a:solidFill>
                <a:effectLst/>
                <a:latin typeface="+mn-lt"/>
                <a:ea typeface="+mn-ea"/>
                <a:cs typeface="+mn-cs"/>
              </a:rPr>
              <a:t>&gt; = contains one or more </a:t>
            </a:r>
            <a:r>
              <a:rPr lang="en-US" sz="1200" kern="1200" dirty="0" err="1">
                <a:solidFill>
                  <a:schemeClr val="tx1"/>
                </a:solidFill>
                <a:effectLst/>
                <a:latin typeface="+mn-lt"/>
                <a:ea typeface="+mn-ea"/>
                <a:cs typeface="+mn-cs"/>
              </a:rPr>
              <a:t>handNote</a:t>
            </a:r>
            <a:r>
              <a:rPr lang="en-US" sz="1200" kern="1200" dirty="0">
                <a:solidFill>
                  <a:schemeClr val="tx1"/>
                </a:solidFill>
                <a:effectLst/>
                <a:latin typeface="+mn-lt"/>
                <a:ea typeface="+mn-ea"/>
                <a:cs typeface="+mn-cs"/>
              </a:rPr>
              <a:t> elements documenting the different hands identified within the source texts.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langUsage</a:t>
            </a:r>
            <a:r>
              <a:rPr lang="en-US" sz="1200" kern="1200" dirty="0">
                <a:solidFill>
                  <a:schemeClr val="tx1"/>
                </a:solidFill>
                <a:effectLst/>
                <a:latin typeface="+mn-lt"/>
                <a:ea typeface="+mn-ea"/>
                <a:cs typeface="+mn-cs"/>
              </a:rPr>
              <a:t>&gt; = describes the languages, sublanguages, registers, dialects, etc. represented within a text.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listTranspose</a:t>
            </a:r>
            <a:r>
              <a:rPr lang="en-US" sz="1200" kern="1200" dirty="0">
                <a:solidFill>
                  <a:schemeClr val="tx1"/>
                </a:solidFill>
                <a:effectLst/>
                <a:latin typeface="+mn-lt"/>
                <a:ea typeface="+mn-ea"/>
                <a:cs typeface="+mn-cs"/>
              </a:rPr>
              <a:t>&gt; = supplies a list of transpositions, each of which is indicated at some point in a document typically by means of </a:t>
            </a:r>
            <a:r>
              <a:rPr lang="en-US" sz="1200" kern="1200" dirty="0" err="1">
                <a:solidFill>
                  <a:schemeClr val="tx1"/>
                </a:solidFill>
                <a:effectLst/>
                <a:latin typeface="+mn-lt"/>
                <a:ea typeface="+mn-ea"/>
                <a:cs typeface="+mn-cs"/>
              </a:rPr>
              <a:t>metamarks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particDesc</a:t>
            </a:r>
            <a:r>
              <a:rPr lang="en-US" sz="1200" kern="1200" dirty="0">
                <a:solidFill>
                  <a:schemeClr val="tx1"/>
                </a:solidFill>
                <a:effectLst/>
                <a:latin typeface="+mn-lt"/>
                <a:ea typeface="+mn-ea"/>
                <a:cs typeface="+mn-cs"/>
              </a:rPr>
              <a:t>&gt; = describes the identifiable speakers, voices, or other participants in any kind of text or other persons named or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settingDesc</a:t>
            </a:r>
            <a:r>
              <a:rPr lang="en-US" sz="1200" kern="1200" dirty="0">
                <a:solidFill>
                  <a:schemeClr val="tx1"/>
                </a:solidFill>
                <a:effectLst/>
                <a:latin typeface="+mn-lt"/>
                <a:ea typeface="+mn-ea"/>
                <a:cs typeface="+mn-cs"/>
              </a:rPr>
              <a:t>&gt; = describes the setting or settings within which a language interaction takes place, or other places otherwise referred to in a text, edition, or metadata.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textClass</a:t>
            </a:r>
            <a:r>
              <a:rPr lang="en-US" sz="1200" kern="1200" dirty="0">
                <a:solidFill>
                  <a:schemeClr val="tx1"/>
                </a:solidFill>
                <a:effectLst/>
                <a:latin typeface="+mn-lt"/>
                <a:ea typeface="+mn-ea"/>
                <a:cs typeface="+mn-cs"/>
              </a:rPr>
              <a:t>&gt; = groups information which describes the nature or topic of a text in terms of a standard classification scheme, thesaurus, etc.</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textDesc</a:t>
            </a:r>
            <a:r>
              <a:rPr lang="en-US" sz="1200" kern="1200" dirty="0">
                <a:solidFill>
                  <a:schemeClr val="tx1"/>
                </a:solidFill>
                <a:effectLst/>
                <a:latin typeface="+mn-lt"/>
                <a:ea typeface="+mn-ea"/>
                <a:cs typeface="+mn-cs"/>
              </a:rPr>
              <a:t>&gt; = provides a description of a text in terms of its situational parameters.</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8</a:t>
            </a:fld>
            <a:endParaRPr lang="cs-CZ"/>
          </a:p>
        </p:txBody>
      </p:sp>
    </p:spTree>
    <p:extLst>
      <p:ext uri="{BB962C8B-B14F-4D97-AF65-F5344CB8AC3E}">
        <p14:creationId xmlns:p14="http://schemas.microsoft.com/office/powerpoint/2010/main" val="352033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revisionDesc</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summarizes the revision history for a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&lt;change&gt; = documents a change or set of changes made during the production of a source document, or during the revision of an electronic file.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&lt;list&gt; = contains any sequence of items organized as a list.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listChange</a:t>
            </a:r>
            <a:r>
              <a:rPr lang="en-US" sz="1200" kern="1200" dirty="0">
                <a:solidFill>
                  <a:schemeClr val="tx1"/>
                </a:solidFill>
                <a:effectLst/>
                <a:latin typeface="+mn-lt"/>
                <a:ea typeface="+mn-ea"/>
                <a:cs typeface="+mn-cs"/>
              </a:rPr>
              <a:t>&gt; = groups a number of change descriptions associated with either the creation of a source text or the revision of an encoded text.</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9</a:t>
            </a:fld>
            <a:endParaRPr lang="cs-CZ"/>
          </a:p>
        </p:txBody>
      </p:sp>
    </p:spTree>
    <p:extLst>
      <p:ext uri="{BB962C8B-B14F-4D97-AF65-F5344CB8AC3E}">
        <p14:creationId xmlns:p14="http://schemas.microsoft.com/office/powerpoint/2010/main" val="78481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kern="1200" dirty="0">
                <a:solidFill>
                  <a:schemeClr val="tx1"/>
                </a:solidFill>
                <a:effectLst/>
                <a:latin typeface="+mn-lt"/>
                <a:ea typeface="+mn-ea"/>
                <a:cs typeface="+mn-cs"/>
              </a:rPr>
              <a:t>Metadata: &lt;</a:t>
            </a:r>
            <a:r>
              <a:rPr lang="en-US" sz="1200" kern="1200" dirty="0" err="1">
                <a:solidFill>
                  <a:schemeClr val="tx1"/>
                </a:solidFill>
                <a:effectLst/>
                <a:latin typeface="+mn-lt"/>
                <a:ea typeface="+mn-ea"/>
                <a:cs typeface="+mn-cs"/>
              </a:rPr>
              <a:t>xenoData</a:t>
            </a:r>
            <a:r>
              <a:rPr lang="en-US" sz="1200" kern="1200" dirty="0">
                <a:solidFill>
                  <a:schemeClr val="tx1"/>
                </a:solidFill>
                <a:effectLst/>
                <a:latin typeface="+mn-lt"/>
                <a:ea typeface="+mn-ea"/>
                <a:cs typeface="+mn-cs"/>
              </a:rPr>
              <a:t>&gt;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provides a container element into which metadata in non-TEI formats may be placed.</a:t>
            </a:r>
            <a:endParaRPr lang="cs-CZ" dirty="0"/>
          </a:p>
        </p:txBody>
      </p:sp>
      <p:sp>
        <p:nvSpPr>
          <p:cNvPr id="4" name="Zástupný symbol pro číslo snímku 3"/>
          <p:cNvSpPr>
            <a:spLocks noGrp="1"/>
          </p:cNvSpPr>
          <p:nvPr>
            <p:ph type="sldNum" sz="quarter" idx="5"/>
          </p:nvPr>
        </p:nvSpPr>
        <p:spPr/>
        <p:txBody>
          <a:bodyPr/>
          <a:lstStyle/>
          <a:p>
            <a:fld id="{BF941B4D-5850-4E1B-9DEC-2E80D6BFECE6}" type="slidenum">
              <a:rPr lang="cs-CZ" smtClean="0"/>
              <a:t>10</a:t>
            </a:fld>
            <a:endParaRPr lang="cs-CZ"/>
          </a:p>
        </p:txBody>
      </p:sp>
    </p:spTree>
    <p:extLst>
      <p:ext uri="{BB962C8B-B14F-4D97-AF65-F5344CB8AC3E}">
        <p14:creationId xmlns:p14="http://schemas.microsoft.com/office/powerpoint/2010/main" val="380331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78E58E-70AC-455F-90B9-9D7761408F18}"/>
              </a:ext>
            </a:extLst>
          </p:cNvPr>
          <p:cNvSpPr>
            <a:spLocks noGrp="1"/>
          </p:cNvSpPr>
          <p:nvPr>
            <p:ph type="ctrTitle"/>
          </p:nvPr>
        </p:nvSpPr>
        <p:spPr>
          <a:xfrm>
            <a:off x="1055802" y="1122363"/>
            <a:ext cx="10067826"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99E910CB-90CB-41BD-8B54-915177E92026}"/>
              </a:ext>
            </a:extLst>
          </p:cNvPr>
          <p:cNvSpPr>
            <a:spLocks noGrp="1"/>
          </p:cNvSpPr>
          <p:nvPr>
            <p:ph type="subTitle" idx="1"/>
          </p:nvPr>
        </p:nvSpPr>
        <p:spPr>
          <a:xfrm>
            <a:off x="1055801" y="3602038"/>
            <a:ext cx="1006782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417279DA-E018-423A-B16E-00475F128EA6}"/>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FB900F6C-DB98-4D01-81D7-5B89063EEDEF}"/>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AD55BC6D-8F08-42EA-B355-F66BDC8B9395}"/>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141844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1AEDDE7-5283-45F3-8804-85B23933D7BF}"/>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38562057-1E9E-4BC5-A96E-69FF3B7F2151}"/>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D6B12981-89EC-436C-A73A-CCC7F7329180}"/>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81F87B59-5D8E-4D63-AED8-33705DCB96AE}"/>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2DF03BD2-4629-4A8C-A3A6-E774D3573EAD}"/>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4899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7303095B-18DB-47A8-B03C-A687AA830AE7}"/>
              </a:ext>
            </a:extLst>
          </p:cNvPr>
          <p:cNvSpPr>
            <a:spLocks noGrp="1"/>
          </p:cNvSpPr>
          <p:nvPr>
            <p:ph type="title" orient="vert"/>
          </p:nvPr>
        </p:nvSpPr>
        <p:spPr>
          <a:xfrm>
            <a:off x="9025200" y="216000"/>
            <a:ext cx="2854800" cy="6192000"/>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BC297685-E21D-4E3B-B4E5-EA95B48E971C}"/>
              </a:ext>
            </a:extLst>
          </p:cNvPr>
          <p:cNvSpPr>
            <a:spLocks noGrp="1"/>
          </p:cNvSpPr>
          <p:nvPr>
            <p:ph type="body" orient="vert" idx="1"/>
          </p:nvPr>
        </p:nvSpPr>
        <p:spPr>
          <a:xfrm>
            <a:off x="360000" y="216000"/>
            <a:ext cx="8485200" cy="6192000"/>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symbol pro datum 3">
            <a:extLst>
              <a:ext uri="{FF2B5EF4-FFF2-40B4-BE49-F238E27FC236}">
                <a16:creationId xmlns:a16="http://schemas.microsoft.com/office/drawing/2014/main" id="{5FF30AC4-28E8-4E2B-9FF3-5C5D602F7AC1}"/>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54F9059F-DC3A-40F9-9DA4-2A8D62CD64A5}"/>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6B761B4F-342E-4ED9-B08B-B02BD8734647}"/>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208933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E6DD364-DB0A-4EC2-8CBA-F91EA9C2A2C2}"/>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DF2D3C28-ADA2-407F-B64E-031B26CA9849}"/>
              </a:ext>
            </a:extLst>
          </p:cNvPr>
          <p:cNvSpPr>
            <a:spLocks noGrp="1"/>
          </p:cNvSpPr>
          <p:nvPr>
            <p:ph idx="1"/>
          </p:nvPr>
        </p:nvSpPr>
        <p:spPr/>
        <p:txBody>
          <a:bodyPr/>
          <a:lstStyle>
            <a:lvl1pPr marL="228600" indent="-228600">
              <a:buClr>
                <a:schemeClr val="accent1">
                  <a:lumMod val="75000"/>
                </a:schemeClr>
              </a:buClr>
              <a:buFont typeface="Calibri" panose="020F0502020204030204" pitchFamily="34" charset="0"/>
              <a:buChar char="&gt;"/>
              <a:defRPr/>
            </a:lvl1pPr>
            <a:lvl2pPr marL="685800" indent="-228600">
              <a:buClr>
                <a:schemeClr val="accent5">
                  <a:lumMod val="75000"/>
                </a:schemeClr>
              </a:buClr>
              <a:buFont typeface="Calibri" panose="020F0502020204030204" pitchFamily="34" charset="0"/>
              <a:buChar char="&gt;"/>
              <a:defRPr/>
            </a:lvl2pPr>
            <a:lvl3pPr marL="1143000" indent="-228600">
              <a:buClr>
                <a:schemeClr val="accent1">
                  <a:lumMod val="75000"/>
                </a:schemeClr>
              </a:buClr>
              <a:buFont typeface="Calibri" panose="020F0502020204030204" pitchFamily="34" charset="0"/>
              <a:buChar char="&gt;"/>
              <a:defRPr/>
            </a:lvl3pPr>
            <a:lvl4pPr marL="1600200" indent="-228600">
              <a:buClr>
                <a:schemeClr val="accent1">
                  <a:lumMod val="75000"/>
                </a:schemeClr>
              </a:buClr>
              <a:buFont typeface="Calibri" panose="020F0502020204030204" pitchFamily="34" charset="0"/>
              <a:buChar char="&gt;"/>
              <a:defRPr/>
            </a:lvl4pPr>
            <a:lvl5pPr marL="2057400" indent="-228600">
              <a:buClr>
                <a:schemeClr val="accent5">
                  <a:lumMod val="75000"/>
                </a:schemeClr>
              </a:buClr>
              <a:buFont typeface="Calibri" panose="020F0502020204030204" pitchFamily="34" charset="0"/>
              <a:buChar char="&gt;"/>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symbol pro datum 3">
            <a:extLst>
              <a:ext uri="{FF2B5EF4-FFF2-40B4-BE49-F238E27FC236}">
                <a16:creationId xmlns:a16="http://schemas.microsoft.com/office/drawing/2014/main" id="{629F44FF-7695-4427-82BA-660B70FC9D0C}"/>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9297B5EA-1619-434F-8D59-24B64B64D001}"/>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AE23AFBF-6A77-4C37-BF87-4406996FA8EF}"/>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51189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74CC1B6-7CFD-4490-9FAD-01150EFF6CD6}"/>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03A232C8-5151-4F25-87E6-613A1CFB533A}"/>
              </a:ext>
            </a:extLst>
          </p:cNvPr>
          <p:cNvSpPr>
            <a:spLocks noGrp="1"/>
          </p:cNvSpPr>
          <p:nvPr>
            <p:ph type="body" idx="1"/>
          </p:nvPr>
        </p:nvSpPr>
        <p:spPr>
          <a:xfrm>
            <a:off x="831850" y="4589463"/>
            <a:ext cx="10515600" cy="170501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99AEAB2E-D2C8-4491-A3D2-65AB6BBAF208}"/>
              </a:ext>
            </a:extLst>
          </p:cNvPr>
          <p:cNvSpPr>
            <a:spLocks noGrp="1"/>
          </p:cNvSpPr>
          <p:nvPr>
            <p:ph type="dt" sz="half" idx="10"/>
          </p:nvPr>
        </p:nvSpPr>
        <p:spPr/>
        <p:txBody>
          <a:body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B0D60011-B9B5-4FEF-B704-3D56EDA2333A}"/>
              </a:ext>
            </a:extLst>
          </p:cNvPr>
          <p:cNvSpPr>
            <a:spLocks noGrp="1"/>
          </p:cNvSpPr>
          <p:nvPr>
            <p:ph type="ftr" sz="quarter" idx="11"/>
          </p:nvPr>
        </p:nvSpPr>
        <p:spPr/>
        <p:txBody>
          <a:body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D8EF7471-5E45-4472-B366-D565D392568F}"/>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349367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D3A187C-2295-404E-B895-287AB6ACC4D3}"/>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39C201F9-8273-435D-921E-20E271E7E8FF}"/>
              </a:ext>
            </a:extLst>
          </p:cNvPr>
          <p:cNvSpPr>
            <a:spLocks noGrp="1"/>
          </p:cNvSpPr>
          <p:nvPr>
            <p:ph sz="half" idx="1"/>
          </p:nvPr>
        </p:nvSpPr>
        <p:spPr>
          <a:xfrm>
            <a:off x="360000" y="1656000"/>
            <a:ext cx="5670000" cy="4788000"/>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obsah 3">
            <a:extLst>
              <a:ext uri="{FF2B5EF4-FFF2-40B4-BE49-F238E27FC236}">
                <a16:creationId xmlns:a16="http://schemas.microsoft.com/office/drawing/2014/main" id="{9F651976-031F-4E72-8120-FF05886CEE84}"/>
              </a:ext>
            </a:extLst>
          </p:cNvPr>
          <p:cNvSpPr>
            <a:spLocks noGrp="1"/>
          </p:cNvSpPr>
          <p:nvPr>
            <p:ph sz="half" idx="2"/>
          </p:nvPr>
        </p:nvSpPr>
        <p:spPr>
          <a:xfrm>
            <a:off x="6210000" y="1656000"/>
            <a:ext cx="5670000" cy="4788000"/>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0B9EFDC8-235F-406F-9B57-88C82579D916}"/>
              </a:ext>
            </a:extLst>
          </p:cNvPr>
          <p:cNvSpPr>
            <a:spLocks noGrp="1"/>
          </p:cNvSpPr>
          <p:nvPr>
            <p:ph type="dt" sz="half" idx="10"/>
          </p:nvPr>
        </p:nvSpPr>
        <p:spPr/>
        <p:txBody>
          <a:bodyPr/>
          <a:lstStyle/>
          <a:p>
            <a:r>
              <a:rPr lang="cs-CZ"/>
              <a:t>Praha, 9. a 10. května 2019</a:t>
            </a:r>
            <a:endParaRPr lang="cs-CZ" dirty="0"/>
          </a:p>
        </p:txBody>
      </p:sp>
      <p:sp>
        <p:nvSpPr>
          <p:cNvPr id="6" name="Zástupný symbol pro zápatí 5">
            <a:extLst>
              <a:ext uri="{FF2B5EF4-FFF2-40B4-BE49-F238E27FC236}">
                <a16:creationId xmlns:a16="http://schemas.microsoft.com/office/drawing/2014/main" id="{4AB67C2C-593E-4F66-964F-50020A327FEE}"/>
              </a:ext>
            </a:extLst>
          </p:cNvPr>
          <p:cNvSpPr>
            <a:spLocks noGrp="1"/>
          </p:cNvSpPr>
          <p:nvPr>
            <p:ph type="ftr" sz="quarter" idx="11"/>
          </p:nvPr>
        </p:nvSpPr>
        <p:spPr/>
        <p:txBody>
          <a:bodyPr/>
          <a:lstStyle/>
          <a:p>
            <a:r>
              <a:rPr lang="cs-CZ"/>
              <a:t>Standard XML TEI – Metadata</a:t>
            </a:r>
            <a:endParaRPr lang="cs-CZ" dirty="0"/>
          </a:p>
        </p:txBody>
      </p:sp>
      <p:sp>
        <p:nvSpPr>
          <p:cNvPr id="7" name="Zástupný symbol pro číslo snímku 6">
            <a:extLst>
              <a:ext uri="{FF2B5EF4-FFF2-40B4-BE49-F238E27FC236}">
                <a16:creationId xmlns:a16="http://schemas.microsoft.com/office/drawing/2014/main" id="{8868C31C-9526-4D92-B1F2-C931591AF566}"/>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17151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E264EF-5B4A-4170-9DE6-0A2B56C95C3F}"/>
              </a:ext>
            </a:extLst>
          </p:cNvPr>
          <p:cNvSpPr>
            <a:spLocks noGrp="1"/>
          </p:cNvSpPr>
          <p:nvPr>
            <p:ph type="title"/>
          </p:nvPr>
        </p:nvSpPr>
        <p:spPr>
          <a:xfrm>
            <a:off x="360000" y="216000"/>
            <a:ext cx="115200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0F0B10A6-4FF8-426D-AA34-397E118C6757}"/>
              </a:ext>
            </a:extLst>
          </p:cNvPr>
          <p:cNvSpPr>
            <a:spLocks noGrp="1"/>
          </p:cNvSpPr>
          <p:nvPr>
            <p:ph type="body" idx="1"/>
          </p:nvPr>
        </p:nvSpPr>
        <p:spPr>
          <a:xfrm>
            <a:off x="359999" y="1656000"/>
            <a:ext cx="5670000" cy="79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F1A2CB19-6AF1-4E14-9ED7-41984F5D452F}"/>
              </a:ext>
            </a:extLst>
          </p:cNvPr>
          <p:cNvSpPr>
            <a:spLocks noGrp="1"/>
          </p:cNvSpPr>
          <p:nvPr>
            <p:ph sz="half" idx="2"/>
          </p:nvPr>
        </p:nvSpPr>
        <p:spPr>
          <a:xfrm>
            <a:off x="359999" y="2505073"/>
            <a:ext cx="5670000" cy="3936669"/>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5" name="Zástupný text 4">
            <a:extLst>
              <a:ext uri="{FF2B5EF4-FFF2-40B4-BE49-F238E27FC236}">
                <a16:creationId xmlns:a16="http://schemas.microsoft.com/office/drawing/2014/main" id="{7B83EFC4-2C82-4A10-985A-CAC1B0323C5A}"/>
              </a:ext>
            </a:extLst>
          </p:cNvPr>
          <p:cNvSpPr>
            <a:spLocks noGrp="1"/>
          </p:cNvSpPr>
          <p:nvPr>
            <p:ph type="body" sz="quarter" idx="3"/>
          </p:nvPr>
        </p:nvSpPr>
        <p:spPr>
          <a:xfrm>
            <a:off x="6210000" y="1656000"/>
            <a:ext cx="5670000" cy="79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DAFD244B-6D19-4678-B81F-FB70AAF3430F}"/>
              </a:ext>
            </a:extLst>
          </p:cNvPr>
          <p:cNvSpPr>
            <a:spLocks noGrp="1"/>
          </p:cNvSpPr>
          <p:nvPr>
            <p:ph sz="quarter" idx="4"/>
          </p:nvPr>
        </p:nvSpPr>
        <p:spPr>
          <a:xfrm>
            <a:off x="6210000" y="2505074"/>
            <a:ext cx="5670000" cy="3936667"/>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7" name="Zástupný symbol pro datum 6">
            <a:extLst>
              <a:ext uri="{FF2B5EF4-FFF2-40B4-BE49-F238E27FC236}">
                <a16:creationId xmlns:a16="http://schemas.microsoft.com/office/drawing/2014/main" id="{711A7927-1D50-4727-ACD3-54F871AF9205}"/>
              </a:ext>
            </a:extLst>
          </p:cNvPr>
          <p:cNvSpPr>
            <a:spLocks noGrp="1"/>
          </p:cNvSpPr>
          <p:nvPr>
            <p:ph type="dt" sz="half" idx="10"/>
          </p:nvPr>
        </p:nvSpPr>
        <p:spPr/>
        <p:txBody>
          <a:bodyPr/>
          <a:lstStyle/>
          <a:p>
            <a:r>
              <a:rPr lang="cs-CZ"/>
              <a:t>Praha, 9. a 10. května 2019</a:t>
            </a:r>
            <a:endParaRPr lang="cs-CZ" dirty="0"/>
          </a:p>
        </p:txBody>
      </p:sp>
      <p:sp>
        <p:nvSpPr>
          <p:cNvPr id="8" name="Zástupný symbol pro zápatí 7">
            <a:extLst>
              <a:ext uri="{FF2B5EF4-FFF2-40B4-BE49-F238E27FC236}">
                <a16:creationId xmlns:a16="http://schemas.microsoft.com/office/drawing/2014/main" id="{C7654FF0-9111-42CD-93A5-93D8FCF7847E}"/>
              </a:ext>
            </a:extLst>
          </p:cNvPr>
          <p:cNvSpPr>
            <a:spLocks noGrp="1"/>
          </p:cNvSpPr>
          <p:nvPr>
            <p:ph type="ftr" sz="quarter" idx="11"/>
          </p:nvPr>
        </p:nvSpPr>
        <p:spPr/>
        <p:txBody>
          <a:bodyPr/>
          <a:lstStyle/>
          <a:p>
            <a:r>
              <a:rPr lang="cs-CZ"/>
              <a:t>Standard XML TEI – Metadata</a:t>
            </a:r>
            <a:endParaRPr lang="cs-CZ" dirty="0"/>
          </a:p>
        </p:txBody>
      </p:sp>
      <p:sp>
        <p:nvSpPr>
          <p:cNvPr id="9" name="Zástupný symbol pro číslo snímku 8">
            <a:extLst>
              <a:ext uri="{FF2B5EF4-FFF2-40B4-BE49-F238E27FC236}">
                <a16:creationId xmlns:a16="http://schemas.microsoft.com/office/drawing/2014/main" id="{255EF5BF-D6E1-42C5-9700-988C3ED060D6}"/>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203161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3F40ABF-B56F-46F2-B7A0-A594F8D93985}"/>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C01A5580-10D5-4E45-BA70-83E471E5F512}"/>
              </a:ext>
            </a:extLst>
          </p:cNvPr>
          <p:cNvSpPr>
            <a:spLocks noGrp="1"/>
          </p:cNvSpPr>
          <p:nvPr>
            <p:ph type="dt" sz="half" idx="10"/>
          </p:nvPr>
        </p:nvSpPr>
        <p:spPr/>
        <p:txBody>
          <a:bodyPr/>
          <a:lstStyle/>
          <a:p>
            <a:r>
              <a:rPr lang="cs-CZ"/>
              <a:t>Praha, 9. a 10. května 2019</a:t>
            </a:r>
            <a:endParaRPr lang="cs-CZ" dirty="0"/>
          </a:p>
        </p:txBody>
      </p:sp>
      <p:sp>
        <p:nvSpPr>
          <p:cNvPr id="4" name="Zástupný symbol pro zápatí 3">
            <a:extLst>
              <a:ext uri="{FF2B5EF4-FFF2-40B4-BE49-F238E27FC236}">
                <a16:creationId xmlns:a16="http://schemas.microsoft.com/office/drawing/2014/main" id="{898AE30E-96BC-4919-BA47-5F0FD5ED4E09}"/>
              </a:ext>
            </a:extLst>
          </p:cNvPr>
          <p:cNvSpPr>
            <a:spLocks noGrp="1"/>
          </p:cNvSpPr>
          <p:nvPr>
            <p:ph type="ftr" sz="quarter" idx="11"/>
          </p:nvPr>
        </p:nvSpPr>
        <p:spPr/>
        <p:txBody>
          <a:bodyPr/>
          <a:lstStyle/>
          <a:p>
            <a:r>
              <a:rPr lang="cs-CZ"/>
              <a:t>Standard XML TEI – Metadata</a:t>
            </a:r>
            <a:endParaRPr lang="cs-CZ" dirty="0"/>
          </a:p>
        </p:txBody>
      </p:sp>
      <p:sp>
        <p:nvSpPr>
          <p:cNvPr id="5" name="Zástupný symbol pro číslo snímku 4">
            <a:extLst>
              <a:ext uri="{FF2B5EF4-FFF2-40B4-BE49-F238E27FC236}">
                <a16:creationId xmlns:a16="http://schemas.microsoft.com/office/drawing/2014/main" id="{6F9AB3D1-B37F-40BD-BC77-B32868032878}"/>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01127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02D80274-EC61-4F6B-9DE1-571445FC0C40}"/>
              </a:ext>
            </a:extLst>
          </p:cNvPr>
          <p:cNvSpPr>
            <a:spLocks noGrp="1"/>
          </p:cNvSpPr>
          <p:nvPr>
            <p:ph type="dt" sz="half" idx="10"/>
          </p:nvPr>
        </p:nvSpPr>
        <p:spPr/>
        <p:txBody>
          <a:bodyPr/>
          <a:lstStyle/>
          <a:p>
            <a:r>
              <a:rPr lang="cs-CZ"/>
              <a:t>Praha, 9. a 10. května 2019</a:t>
            </a:r>
            <a:endParaRPr lang="cs-CZ" dirty="0"/>
          </a:p>
        </p:txBody>
      </p:sp>
      <p:sp>
        <p:nvSpPr>
          <p:cNvPr id="3" name="Zástupný symbol pro zápatí 2">
            <a:extLst>
              <a:ext uri="{FF2B5EF4-FFF2-40B4-BE49-F238E27FC236}">
                <a16:creationId xmlns:a16="http://schemas.microsoft.com/office/drawing/2014/main" id="{88FEBCC2-2AB0-48A1-BC12-6C2B7623639F}"/>
              </a:ext>
            </a:extLst>
          </p:cNvPr>
          <p:cNvSpPr>
            <a:spLocks noGrp="1"/>
          </p:cNvSpPr>
          <p:nvPr>
            <p:ph type="ftr" sz="quarter" idx="11"/>
          </p:nvPr>
        </p:nvSpPr>
        <p:spPr/>
        <p:txBody>
          <a:bodyPr/>
          <a:lstStyle/>
          <a:p>
            <a:r>
              <a:rPr lang="cs-CZ"/>
              <a:t>Standard XML TEI – Metadata</a:t>
            </a:r>
            <a:endParaRPr lang="cs-CZ" dirty="0"/>
          </a:p>
        </p:txBody>
      </p:sp>
      <p:sp>
        <p:nvSpPr>
          <p:cNvPr id="4" name="Zástupný symbol pro číslo snímku 3">
            <a:extLst>
              <a:ext uri="{FF2B5EF4-FFF2-40B4-BE49-F238E27FC236}">
                <a16:creationId xmlns:a16="http://schemas.microsoft.com/office/drawing/2014/main" id="{B7B4F734-7FDE-4406-88AD-8319D9119C21}"/>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91470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E37A7D-EAA0-4B56-98D2-9433E84669AA}"/>
              </a:ext>
            </a:extLst>
          </p:cNvPr>
          <p:cNvSpPr>
            <a:spLocks noGrp="1"/>
          </p:cNvSpPr>
          <p:nvPr>
            <p:ph type="title"/>
          </p:nvPr>
        </p:nvSpPr>
        <p:spPr>
          <a:xfrm>
            <a:off x="359999" y="216000"/>
            <a:ext cx="4680000" cy="1600200"/>
          </a:xfrm>
        </p:spPr>
        <p:txBody>
          <a:bodyPr anchor="b"/>
          <a:lstStyle>
            <a:lvl1pPr>
              <a:defRPr sz="3200"/>
            </a:lvl1pPr>
          </a:lstStyle>
          <a:p>
            <a:r>
              <a:rPr lang="cs-CZ"/>
              <a:t>Kliknutím lze upravit styl.</a:t>
            </a:r>
            <a:endParaRPr lang="cs-CZ" dirty="0"/>
          </a:p>
        </p:txBody>
      </p:sp>
      <p:sp>
        <p:nvSpPr>
          <p:cNvPr id="3" name="Zástupný obsah 2">
            <a:extLst>
              <a:ext uri="{FF2B5EF4-FFF2-40B4-BE49-F238E27FC236}">
                <a16:creationId xmlns:a16="http://schemas.microsoft.com/office/drawing/2014/main" id="{AEFE2DE1-9395-4D95-B2A7-611D27CF3BD7}"/>
              </a:ext>
            </a:extLst>
          </p:cNvPr>
          <p:cNvSpPr>
            <a:spLocks noGrp="1"/>
          </p:cNvSpPr>
          <p:nvPr>
            <p:ph idx="1"/>
          </p:nvPr>
        </p:nvSpPr>
        <p:spPr>
          <a:xfrm>
            <a:off x="5220000" y="216000"/>
            <a:ext cx="6660000" cy="62060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4" name="Zástupný text 3">
            <a:extLst>
              <a:ext uri="{FF2B5EF4-FFF2-40B4-BE49-F238E27FC236}">
                <a16:creationId xmlns:a16="http://schemas.microsoft.com/office/drawing/2014/main" id="{35ADE7FB-37A2-450D-91EC-CA657F7EB6E5}"/>
              </a:ext>
            </a:extLst>
          </p:cNvPr>
          <p:cNvSpPr>
            <a:spLocks noGrp="1"/>
          </p:cNvSpPr>
          <p:nvPr>
            <p:ph type="body" sz="half" idx="2"/>
          </p:nvPr>
        </p:nvSpPr>
        <p:spPr>
          <a:xfrm>
            <a:off x="359999" y="1944000"/>
            <a:ext cx="4680000" cy="446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79C109DA-1A82-430A-8C7F-84E0B47E4242}"/>
              </a:ext>
            </a:extLst>
          </p:cNvPr>
          <p:cNvSpPr>
            <a:spLocks noGrp="1"/>
          </p:cNvSpPr>
          <p:nvPr>
            <p:ph type="dt" sz="half" idx="10"/>
          </p:nvPr>
        </p:nvSpPr>
        <p:spPr/>
        <p:txBody>
          <a:bodyPr/>
          <a:lstStyle/>
          <a:p>
            <a:r>
              <a:rPr lang="cs-CZ"/>
              <a:t>Praha, 9. a 10. května 2019</a:t>
            </a:r>
            <a:endParaRPr lang="cs-CZ" dirty="0"/>
          </a:p>
        </p:txBody>
      </p:sp>
      <p:sp>
        <p:nvSpPr>
          <p:cNvPr id="6" name="Zástupný symbol pro zápatí 5">
            <a:extLst>
              <a:ext uri="{FF2B5EF4-FFF2-40B4-BE49-F238E27FC236}">
                <a16:creationId xmlns:a16="http://schemas.microsoft.com/office/drawing/2014/main" id="{8BDB852E-C8CD-407C-B95A-C62E71847043}"/>
              </a:ext>
            </a:extLst>
          </p:cNvPr>
          <p:cNvSpPr>
            <a:spLocks noGrp="1"/>
          </p:cNvSpPr>
          <p:nvPr>
            <p:ph type="ftr" sz="quarter" idx="11"/>
          </p:nvPr>
        </p:nvSpPr>
        <p:spPr/>
        <p:txBody>
          <a:bodyPr/>
          <a:lstStyle/>
          <a:p>
            <a:r>
              <a:rPr lang="cs-CZ"/>
              <a:t>Standard XML TEI – Metadata</a:t>
            </a:r>
            <a:endParaRPr lang="cs-CZ" dirty="0"/>
          </a:p>
        </p:txBody>
      </p:sp>
      <p:sp>
        <p:nvSpPr>
          <p:cNvPr id="7" name="Zástupný symbol pro číslo snímku 6">
            <a:extLst>
              <a:ext uri="{FF2B5EF4-FFF2-40B4-BE49-F238E27FC236}">
                <a16:creationId xmlns:a16="http://schemas.microsoft.com/office/drawing/2014/main" id="{17751DD4-EE0F-456A-92E7-76ECE9707028}"/>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47131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E007762-ED0F-443B-AE39-94865986B29A}"/>
              </a:ext>
            </a:extLst>
          </p:cNvPr>
          <p:cNvSpPr>
            <a:spLocks noGrp="1"/>
          </p:cNvSpPr>
          <p:nvPr>
            <p:ph type="title"/>
          </p:nvPr>
        </p:nvSpPr>
        <p:spPr>
          <a:xfrm>
            <a:off x="359999" y="216000"/>
            <a:ext cx="4680000" cy="1600200"/>
          </a:xfrm>
        </p:spPr>
        <p:txBody>
          <a:bodyPr anchor="b"/>
          <a:lstStyle>
            <a:lvl1pPr>
              <a:defRPr sz="3200"/>
            </a:lvl1pPr>
          </a:lstStyle>
          <a:p>
            <a:r>
              <a:rPr lang="cs-CZ"/>
              <a:t>Kliknutím lze upravit styl.</a:t>
            </a:r>
            <a:endParaRPr lang="cs-CZ" dirty="0"/>
          </a:p>
        </p:txBody>
      </p:sp>
      <p:sp>
        <p:nvSpPr>
          <p:cNvPr id="3" name="Zástupný symbol obrázku 2">
            <a:extLst>
              <a:ext uri="{FF2B5EF4-FFF2-40B4-BE49-F238E27FC236}">
                <a16:creationId xmlns:a16="http://schemas.microsoft.com/office/drawing/2014/main" id="{7F2910F0-27E5-4079-82CA-BC171AB21958}"/>
              </a:ext>
            </a:extLst>
          </p:cNvPr>
          <p:cNvSpPr>
            <a:spLocks noGrp="1"/>
          </p:cNvSpPr>
          <p:nvPr>
            <p:ph type="pic" idx="1"/>
          </p:nvPr>
        </p:nvSpPr>
        <p:spPr>
          <a:xfrm>
            <a:off x="5220000" y="215999"/>
            <a:ext cx="6660000" cy="619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cs-CZ" dirty="0"/>
          </a:p>
        </p:txBody>
      </p:sp>
      <p:sp>
        <p:nvSpPr>
          <p:cNvPr id="4" name="Zástupný text 3">
            <a:extLst>
              <a:ext uri="{FF2B5EF4-FFF2-40B4-BE49-F238E27FC236}">
                <a16:creationId xmlns:a16="http://schemas.microsoft.com/office/drawing/2014/main" id="{C987D710-0ADF-439B-8AF0-BE221513E704}"/>
              </a:ext>
            </a:extLst>
          </p:cNvPr>
          <p:cNvSpPr>
            <a:spLocks noGrp="1"/>
          </p:cNvSpPr>
          <p:nvPr>
            <p:ph type="body" sz="half" idx="2"/>
          </p:nvPr>
        </p:nvSpPr>
        <p:spPr>
          <a:xfrm>
            <a:off x="359999" y="1944000"/>
            <a:ext cx="4680000" cy="4464000"/>
          </a:xfrm>
        </p:spPr>
        <p:txBody>
          <a:bodyPr/>
          <a:lstStyle>
            <a:lvl1pPr marL="228600" marR="0"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sz="2400"/>
            </a:lvl1pPr>
            <a:lvl2pPr marL="6858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00"/>
            </a:lvl2pPr>
            <a:lvl3pPr marL="11430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200"/>
            </a:lvl3pPr>
            <a:lvl4pPr marL="16002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000"/>
            </a:lvl4pPr>
            <a:lvl5pPr marL="2057400" marR="0" indent="-228600" algn="l" defTabSz="914400" rtl="0" eaLnBrk="1" fontAlgn="auto" latinLnBrk="0" hangingPunct="1">
              <a:lnSpc>
                <a:spcPct val="90000"/>
              </a:lnSpc>
              <a:spcBef>
                <a:spcPts val="500"/>
              </a:spcBef>
              <a:spcAft>
                <a:spcPts val="0"/>
              </a:spcAft>
              <a:buClr>
                <a:srgbClr val="4472C4">
                  <a:lumMod val="75000"/>
                </a:srgbClr>
              </a:buClr>
              <a:buSzPct val="75000"/>
              <a:buFont typeface="Calibri" panose="020F0502020204030204" pitchFamily="34" charset="0"/>
              <a:buChar char="&gt;"/>
              <a:tabLst/>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228600" marR="0" lvl="0"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Po kliknutí můžete upravovat styly textu v předloze.</a:t>
            </a:r>
          </a:p>
          <a:p>
            <a:pPr marL="228600" marR="0" lvl="1"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Druhá úroveň</a:t>
            </a:r>
          </a:p>
          <a:p>
            <a:pPr marL="228600" marR="0" lvl="2"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Třetí úroveň</a:t>
            </a:r>
          </a:p>
          <a:p>
            <a:pPr marL="228600" marR="0" lvl="3"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Čtvrtá úroveň</a:t>
            </a:r>
          </a:p>
          <a:p>
            <a:pPr marL="228600" marR="0" lvl="4" indent="-228600" algn="l" defTabSz="914400" rtl="0" eaLnBrk="1" fontAlgn="auto" latinLnBrk="0" hangingPunct="1">
              <a:lnSpc>
                <a:spcPct val="90000"/>
              </a:lnSpc>
              <a:spcBef>
                <a:spcPts val="1000"/>
              </a:spcBef>
              <a:spcAft>
                <a:spcPts val="0"/>
              </a:spcAft>
              <a:buClr>
                <a:srgbClr val="4472C4">
                  <a:lumMod val="75000"/>
                </a:srgbClr>
              </a:buClr>
              <a:buSzPct val="75000"/>
              <a:buFont typeface="Calibri" panose="020F0502020204030204" pitchFamily="34" charset="0"/>
              <a:buChar char="&gt;"/>
              <a:tabLst/>
              <a:defRPr/>
            </a:pPr>
            <a:r>
              <a:rPr kumimoji="0" lang="cs-CZ" sz="2800" b="0" i="0" u="none" strike="noStrike" kern="1200" cap="none" spc="0" normalizeH="0" baseline="0" noProof="0">
                <a:ln>
                  <a:noFill/>
                </a:ln>
                <a:solidFill>
                  <a:prstClr val="black"/>
                </a:solidFill>
                <a:effectLst/>
                <a:uLnTx/>
                <a:uFillTx/>
                <a:latin typeface="+mn-lt"/>
                <a:ea typeface="+mn-ea"/>
                <a:cs typeface="+mn-cs"/>
              </a:rPr>
              <a:t>Pátá úroveň</a:t>
            </a:r>
            <a:endParaRPr lang="cs-CZ" dirty="0"/>
          </a:p>
        </p:txBody>
      </p:sp>
      <p:sp>
        <p:nvSpPr>
          <p:cNvPr id="5" name="Zástupný symbol pro datum 4">
            <a:extLst>
              <a:ext uri="{FF2B5EF4-FFF2-40B4-BE49-F238E27FC236}">
                <a16:creationId xmlns:a16="http://schemas.microsoft.com/office/drawing/2014/main" id="{241660CB-25C5-40F4-B656-EF0F8F349390}"/>
              </a:ext>
            </a:extLst>
          </p:cNvPr>
          <p:cNvSpPr>
            <a:spLocks noGrp="1"/>
          </p:cNvSpPr>
          <p:nvPr>
            <p:ph type="dt" sz="half" idx="10"/>
          </p:nvPr>
        </p:nvSpPr>
        <p:spPr/>
        <p:txBody>
          <a:bodyPr/>
          <a:lstStyle/>
          <a:p>
            <a:r>
              <a:rPr lang="cs-CZ"/>
              <a:t>Praha, 9. a 10. května 2019</a:t>
            </a:r>
            <a:endParaRPr lang="cs-CZ" dirty="0"/>
          </a:p>
        </p:txBody>
      </p:sp>
      <p:sp>
        <p:nvSpPr>
          <p:cNvPr id="6" name="Zástupný symbol pro zápatí 5">
            <a:extLst>
              <a:ext uri="{FF2B5EF4-FFF2-40B4-BE49-F238E27FC236}">
                <a16:creationId xmlns:a16="http://schemas.microsoft.com/office/drawing/2014/main" id="{56F1CF99-6E3B-4957-AB40-763EC1730759}"/>
              </a:ext>
            </a:extLst>
          </p:cNvPr>
          <p:cNvSpPr>
            <a:spLocks noGrp="1"/>
          </p:cNvSpPr>
          <p:nvPr>
            <p:ph type="ftr" sz="quarter" idx="11"/>
          </p:nvPr>
        </p:nvSpPr>
        <p:spPr/>
        <p:txBody>
          <a:bodyPr/>
          <a:lstStyle/>
          <a:p>
            <a:r>
              <a:rPr lang="cs-CZ"/>
              <a:t>Standard XML TEI – Metadata</a:t>
            </a:r>
            <a:endParaRPr lang="cs-CZ" dirty="0"/>
          </a:p>
        </p:txBody>
      </p:sp>
      <p:sp>
        <p:nvSpPr>
          <p:cNvPr id="7" name="Zástupný symbol pro číslo snímku 6">
            <a:extLst>
              <a:ext uri="{FF2B5EF4-FFF2-40B4-BE49-F238E27FC236}">
                <a16:creationId xmlns:a16="http://schemas.microsoft.com/office/drawing/2014/main" id="{72896333-E395-4695-A267-A4CAFF446C3B}"/>
              </a:ext>
            </a:extLst>
          </p:cNvPr>
          <p:cNvSpPr>
            <a:spLocks noGrp="1"/>
          </p:cNvSpPr>
          <p:nvPr>
            <p:ph type="sldNum" sz="quarter" idx="12"/>
          </p:nvPr>
        </p:nvSpPr>
        <p:spPr/>
        <p:txBody>
          <a:bodyPr/>
          <a:lstStyle/>
          <a:p>
            <a:fld id="{5B64AE77-6BC1-49CA-AA73-E9D0D5F1D944}" type="slidenum">
              <a:rPr lang="cs-CZ" smtClean="0"/>
              <a:t>‹#›</a:t>
            </a:fld>
            <a:endParaRPr lang="cs-CZ" dirty="0"/>
          </a:p>
        </p:txBody>
      </p:sp>
    </p:spTree>
    <p:extLst>
      <p:ext uri="{BB962C8B-B14F-4D97-AF65-F5344CB8AC3E}">
        <p14:creationId xmlns:p14="http://schemas.microsoft.com/office/powerpoint/2010/main" val="226150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ovéPole 8">
            <a:extLst>
              <a:ext uri="{FF2B5EF4-FFF2-40B4-BE49-F238E27FC236}">
                <a16:creationId xmlns:a16="http://schemas.microsoft.com/office/drawing/2014/main" id="{D8138031-A225-4180-B5BF-929039D21685}"/>
              </a:ext>
            </a:extLst>
          </p:cNvPr>
          <p:cNvSpPr txBox="1"/>
          <p:nvPr userDrawn="1"/>
        </p:nvSpPr>
        <p:spPr>
          <a:xfrm>
            <a:off x="-17149" y="-466291"/>
            <a:ext cx="2743200" cy="8094524"/>
          </a:xfrm>
          <a:prstGeom prst="rect">
            <a:avLst/>
          </a:prstGeom>
          <a:noFill/>
        </p:spPr>
        <p:txBody>
          <a:bodyPr wrap="square" rtlCol="0">
            <a:spAutoFit/>
          </a:bodyPr>
          <a:lstStyle/>
          <a:p>
            <a:pPr algn="ctr"/>
            <a:r>
              <a:rPr lang="cs-CZ" sz="52000" spc="220" baseline="0" dirty="0">
                <a:solidFill>
                  <a:srgbClr val="F6F9FC"/>
                </a:solidFill>
                <a:latin typeface="NanumBarunGothic" panose="020B0603020101020101" pitchFamily="34" charset="-127"/>
                <a:ea typeface="NanumBarunGothic" panose="020B0603020101020101" pitchFamily="34" charset="-127"/>
              </a:rPr>
              <a:t>&lt;</a:t>
            </a:r>
          </a:p>
        </p:txBody>
      </p:sp>
      <p:sp>
        <p:nvSpPr>
          <p:cNvPr id="2" name="Zástupný nadpis 1">
            <a:extLst>
              <a:ext uri="{FF2B5EF4-FFF2-40B4-BE49-F238E27FC236}">
                <a16:creationId xmlns:a16="http://schemas.microsoft.com/office/drawing/2014/main" id="{6D7085B0-AB59-49E9-A39D-0B1C191C6D34}"/>
              </a:ext>
            </a:extLst>
          </p:cNvPr>
          <p:cNvSpPr>
            <a:spLocks noGrp="1"/>
          </p:cNvSpPr>
          <p:nvPr>
            <p:ph type="title"/>
          </p:nvPr>
        </p:nvSpPr>
        <p:spPr>
          <a:xfrm>
            <a:off x="360000" y="216000"/>
            <a:ext cx="115200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56EAEAB-BB80-40D8-AFAE-B8F265A563AA}"/>
              </a:ext>
            </a:extLst>
          </p:cNvPr>
          <p:cNvSpPr>
            <a:spLocks noGrp="1"/>
          </p:cNvSpPr>
          <p:nvPr>
            <p:ph type="body" idx="1"/>
          </p:nvPr>
        </p:nvSpPr>
        <p:spPr>
          <a:xfrm>
            <a:off x="360000" y="1656000"/>
            <a:ext cx="11520000" cy="4788000"/>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symbol pro datum 3">
            <a:extLst>
              <a:ext uri="{FF2B5EF4-FFF2-40B4-BE49-F238E27FC236}">
                <a16:creationId xmlns:a16="http://schemas.microsoft.com/office/drawing/2014/main" id="{50E5FAF4-5B01-436E-8935-DB606F123D62}"/>
              </a:ext>
            </a:extLst>
          </p:cNvPr>
          <p:cNvSpPr>
            <a:spLocks noGrp="1"/>
          </p:cNvSpPr>
          <p:nvPr>
            <p:ph type="dt" sz="half" idx="2"/>
          </p:nvPr>
        </p:nvSpPr>
        <p:spPr>
          <a:xfrm>
            <a:off x="1270000" y="6555128"/>
            <a:ext cx="1970000" cy="21600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cs-CZ"/>
              <a:t>Praha, 9. a 10. května 2019</a:t>
            </a:r>
            <a:endParaRPr lang="cs-CZ" dirty="0"/>
          </a:p>
        </p:txBody>
      </p:sp>
      <p:sp>
        <p:nvSpPr>
          <p:cNvPr id="5" name="Zástupný symbol pro zápatí 4">
            <a:extLst>
              <a:ext uri="{FF2B5EF4-FFF2-40B4-BE49-F238E27FC236}">
                <a16:creationId xmlns:a16="http://schemas.microsoft.com/office/drawing/2014/main" id="{FD3A3AC3-BED0-4307-B4F3-9B6130CAF78F}"/>
              </a:ext>
            </a:extLst>
          </p:cNvPr>
          <p:cNvSpPr>
            <a:spLocks noGrp="1"/>
          </p:cNvSpPr>
          <p:nvPr>
            <p:ph type="ftr" sz="quarter" idx="3"/>
          </p:nvPr>
        </p:nvSpPr>
        <p:spPr>
          <a:xfrm>
            <a:off x="3471483" y="6555128"/>
            <a:ext cx="5564967" cy="216000"/>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cs-CZ"/>
              <a:t>Standard XML TEI – Metadata</a:t>
            </a:r>
            <a:endParaRPr lang="cs-CZ" dirty="0"/>
          </a:p>
        </p:txBody>
      </p:sp>
      <p:sp>
        <p:nvSpPr>
          <p:cNvPr id="6" name="Zástupný symbol pro číslo snímku 5">
            <a:extLst>
              <a:ext uri="{FF2B5EF4-FFF2-40B4-BE49-F238E27FC236}">
                <a16:creationId xmlns:a16="http://schemas.microsoft.com/office/drawing/2014/main" id="{99CE0ECB-0217-4C66-B3F1-01D7FD277FF8}"/>
              </a:ext>
            </a:extLst>
          </p:cNvPr>
          <p:cNvSpPr>
            <a:spLocks noGrp="1"/>
          </p:cNvSpPr>
          <p:nvPr>
            <p:ph type="sldNum" sz="quarter" idx="4"/>
          </p:nvPr>
        </p:nvSpPr>
        <p:spPr>
          <a:xfrm>
            <a:off x="9190455" y="6555128"/>
            <a:ext cx="2267867" cy="216000"/>
          </a:xfrm>
          <a:prstGeom prst="rect">
            <a:avLst/>
          </a:prstGeom>
        </p:spPr>
        <p:txBody>
          <a:bodyPr vert="horz" lIns="91440" tIns="45720" rIns="91440" bIns="45720" rtlCol="0" anchor="ctr"/>
          <a:lstStyle>
            <a:lvl1pPr algn="r">
              <a:defRPr sz="1000">
                <a:solidFill>
                  <a:schemeClr val="tx1">
                    <a:tint val="75000"/>
                  </a:schemeClr>
                </a:solidFill>
              </a:defRPr>
            </a:lvl1pPr>
          </a:lstStyle>
          <a:p>
            <a:fld id="{5B64AE77-6BC1-49CA-AA73-E9D0D5F1D944}" type="slidenum">
              <a:rPr lang="cs-CZ" smtClean="0"/>
              <a:pPr/>
              <a:t>‹#›</a:t>
            </a:fld>
            <a:endParaRPr lang="cs-CZ" dirty="0"/>
          </a:p>
        </p:txBody>
      </p:sp>
      <p:sp>
        <p:nvSpPr>
          <p:cNvPr id="7" name="TextovéPole 6">
            <a:extLst>
              <a:ext uri="{FF2B5EF4-FFF2-40B4-BE49-F238E27FC236}">
                <a16:creationId xmlns:a16="http://schemas.microsoft.com/office/drawing/2014/main" id="{48C68903-4D30-4015-B2EB-71FB20BC4F07}"/>
              </a:ext>
            </a:extLst>
          </p:cNvPr>
          <p:cNvSpPr txBox="1"/>
          <p:nvPr userDrawn="1"/>
        </p:nvSpPr>
        <p:spPr>
          <a:xfrm>
            <a:off x="-34249" y="216001"/>
            <a:ext cx="346249" cy="6228000"/>
          </a:xfrm>
          <a:prstGeom prst="rect">
            <a:avLst/>
          </a:prstGeom>
          <a:noFill/>
          <a:effectLst/>
        </p:spPr>
        <p:txBody>
          <a:bodyPr vert="vert" wrap="square" rtlCol="0">
            <a:spAutoFit/>
          </a:bodyPr>
          <a:lstStyle/>
          <a:p>
            <a:r>
              <a:rPr lang="cs-CZ" sz="1050" baseline="0" dirty="0">
                <a:solidFill>
                  <a:schemeClr val="accent1">
                    <a:lumMod val="40000"/>
                    <a:lumOff val="60000"/>
                  </a:schemeClr>
                </a:solidFill>
                <a:highlight>
                  <a:srgbClr val="FFFFFF"/>
                </a:highlight>
              </a:rPr>
              <a:t>&lt;?xml version="1.0" encoding="utf-8"?&gt; &lt;</a:t>
            </a:r>
            <a:r>
              <a:rPr lang="pt-BR" sz="1050" baseline="0" dirty="0">
                <a:solidFill>
                  <a:schemeClr val="accent1">
                    <a:lumMod val="40000"/>
                    <a:lumOff val="60000"/>
                  </a:schemeClr>
                </a:solidFill>
                <a:highlight>
                  <a:srgbClr val="FFFFFF"/>
                </a:highlight>
              </a:rPr>
              <a:t>TEI xmlns="http://www.tei-c.org/ns/1.0"&gt;</a:t>
            </a:r>
            <a:r>
              <a:rPr lang="cs-CZ" sz="1050" baseline="0" dirty="0">
                <a:solidFill>
                  <a:schemeClr val="accent1">
                    <a:lumMod val="40000"/>
                    <a:lumOff val="60000"/>
                  </a:schemeClr>
                </a:solidFill>
                <a:highlight>
                  <a:srgbClr val="FFFFFF"/>
                </a:highlight>
              </a:rPr>
              <a:t>&lt;</a:t>
            </a:r>
            <a:r>
              <a:rPr lang="cs-CZ" sz="1050" baseline="0" noProof="1">
                <a:solidFill>
                  <a:schemeClr val="accent1">
                    <a:lumMod val="40000"/>
                    <a:lumOff val="60000"/>
                  </a:schemeClr>
                </a:solidFill>
                <a:highlight>
                  <a:srgbClr val="FFFFFF"/>
                </a:highlight>
              </a:rPr>
              <a:t>teiHeader</a:t>
            </a:r>
            <a:r>
              <a:rPr lang="cs-CZ" sz="1050" baseline="0" dirty="0">
                <a:solidFill>
                  <a:schemeClr val="accent1">
                    <a:lumMod val="40000"/>
                    <a:lumOff val="60000"/>
                  </a:schemeClr>
                </a:solidFill>
                <a:highlight>
                  <a:srgbClr val="FFFFFF"/>
                </a:highlight>
              </a:rPr>
              <a:t>&gt;...&lt;body&gt;</a:t>
            </a:r>
          </a:p>
        </p:txBody>
      </p:sp>
      <p:pic>
        <p:nvPicPr>
          <p:cNvPr id="8" name="Obrázek 7">
            <a:extLst>
              <a:ext uri="{FF2B5EF4-FFF2-40B4-BE49-F238E27FC236}">
                <a16:creationId xmlns:a16="http://schemas.microsoft.com/office/drawing/2014/main" id="{73D289C3-7F64-41E9-8F77-B06CB43A35A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0000" y="6515490"/>
            <a:ext cx="838200" cy="295275"/>
          </a:xfrm>
          <a:prstGeom prst="rect">
            <a:avLst/>
          </a:prstGeom>
        </p:spPr>
      </p:pic>
      <p:sp>
        <p:nvSpPr>
          <p:cNvPr id="10" name="TextovéPole 9">
            <a:extLst>
              <a:ext uri="{FF2B5EF4-FFF2-40B4-BE49-F238E27FC236}">
                <a16:creationId xmlns:a16="http://schemas.microsoft.com/office/drawing/2014/main" id="{F1F1CC8E-AAFA-4E43-9FD7-767062015BFE}"/>
              </a:ext>
            </a:extLst>
          </p:cNvPr>
          <p:cNvSpPr txBox="1"/>
          <p:nvPr userDrawn="1"/>
        </p:nvSpPr>
        <p:spPr>
          <a:xfrm>
            <a:off x="11844000" y="1260988"/>
            <a:ext cx="346249" cy="5183012"/>
          </a:xfrm>
          <a:prstGeom prst="rect">
            <a:avLst/>
          </a:prstGeom>
          <a:noFill/>
          <a:effectLst/>
        </p:spPr>
        <p:txBody>
          <a:bodyPr vert="vert" wrap="square" rtlCol="0" anchor="t" anchorCtr="0">
            <a:spAutoFit/>
          </a:bodyPr>
          <a:lstStyle/>
          <a:p>
            <a:pPr algn="r"/>
            <a:r>
              <a:rPr lang="cs-CZ" sz="1050" baseline="0" dirty="0">
                <a:solidFill>
                  <a:schemeClr val="accent1">
                    <a:lumMod val="40000"/>
                    <a:lumOff val="60000"/>
                  </a:schemeClr>
                </a:solidFill>
                <a:highlight>
                  <a:srgbClr val="FFFFFF"/>
                </a:highlight>
              </a:rPr>
              <a:t>&lt;/</a:t>
            </a:r>
            <a:r>
              <a:rPr lang="cs-CZ" sz="1050" baseline="0" noProof="1">
                <a:solidFill>
                  <a:schemeClr val="accent1">
                    <a:lumMod val="40000"/>
                    <a:lumOff val="60000"/>
                  </a:schemeClr>
                </a:solidFill>
                <a:highlight>
                  <a:srgbClr val="FFFFFF"/>
                </a:highlight>
              </a:rPr>
              <a:t>body</a:t>
            </a:r>
            <a:r>
              <a:rPr lang="cs-CZ" sz="1050" baseline="0" dirty="0">
                <a:solidFill>
                  <a:schemeClr val="accent1">
                    <a:lumMod val="40000"/>
                    <a:lumOff val="60000"/>
                  </a:schemeClr>
                </a:solidFill>
                <a:highlight>
                  <a:srgbClr val="FFFFFF"/>
                </a:highlight>
              </a:rPr>
              <a:t>&gt;&lt;/</a:t>
            </a:r>
            <a:r>
              <a:rPr lang="pt-BR" sz="1050" baseline="0" dirty="0">
                <a:solidFill>
                  <a:schemeClr val="accent1">
                    <a:lumMod val="40000"/>
                    <a:lumOff val="60000"/>
                  </a:schemeClr>
                </a:solidFill>
                <a:highlight>
                  <a:srgbClr val="FFFFFF"/>
                </a:highlight>
              </a:rPr>
              <a:t>TEI&gt;</a:t>
            </a:r>
            <a:endParaRPr lang="cs-CZ" sz="1050" baseline="0" dirty="0">
              <a:solidFill>
                <a:schemeClr val="accent1">
                  <a:lumMod val="40000"/>
                  <a:lumOff val="60000"/>
                </a:schemeClr>
              </a:solidFill>
              <a:highlight>
                <a:srgbClr val="FFFFFF"/>
              </a:highlight>
            </a:endParaRPr>
          </a:p>
        </p:txBody>
      </p:sp>
      <p:sp>
        <p:nvSpPr>
          <p:cNvPr id="12" name="TextovéPole 11">
            <a:extLst>
              <a:ext uri="{FF2B5EF4-FFF2-40B4-BE49-F238E27FC236}">
                <a16:creationId xmlns:a16="http://schemas.microsoft.com/office/drawing/2014/main" id="{337B150B-3C7A-406E-BDB9-017488BC6F61}"/>
              </a:ext>
            </a:extLst>
          </p:cNvPr>
          <p:cNvSpPr txBox="1"/>
          <p:nvPr userDrawn="1"/>
        </p:nvSpPr>
        <p:spPr>
          <a:xfrm>
            <a:off x="9550400" y="-466291"/>
            <a:ext cx="2743200" cy="8094524"/>
          </a:xfrm>
          <a:prstGeom prst="rect">
            <a:avLst/>
          </a:prstGeom>
          <a:noFill/>
        </p:spPr>
        <p:txBody>
          <a:bodyPr wrap="square" rtlCol="0">
            <a:spAutoFit/>
          </a:bodyPr>
          <a:lstStyle/>
          <a:p>
            <a:pPr algn="ctr"/>
            <a:r>
              <a:rPr lang="cs-CZ" sz="52000" spc="220" baseline="0" dirty="0">
                <a:solidFill>
                  <a:srgbClr val="F6F9FC"/>
                </a:solidFill>
                <a:latin typeface="NanumBarunGothic" panose="020B0603020101020101" pitchFamily="34" charset="-127"/>
                <a:ea typeface="NanumBarunGothic" panose="020B0603020101020101" pitchFamily="34" charset="-127"/>
              </a:rPr>
              <a:t>&gt;</a:t>
            </a:r>
          </a:p>
        </p:txBody>
      </p:sp>
      <p:pic>
        <p:nvPicPr>
          <p:cNvPr id="13" name="Obrázek 12">
            <a:extLst>
              <a:ext uri="{FF2B5EF4-FFF2-40B4-BE49-F238E27FC236}">
                <a16:creationId xmlns:a16="http://schemas.microsoft.com/office/drawing/2014/main" id="{748BE634-3206-454E-8591-6609F86994D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577327" y="6498576"/>
            <a:ext cx="302673" cy="286847"/>
          </a:xfrm>
          <a:prstGeom prst="rect">
            <a:avLst/>
          </a:prstGeom>
        </p:spPr>
      </p:pic>
    </p:spTree>
    <p:extLst>
      <p:ext uri="{BB962C8B-B14F-4D97-AF65-F5344CB8AC3E}">
        <p14:creationId xmlns:p14="http://schemas.microsoft.com/office/powerpoint/2010/main" val="58649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75000"/>
          </a:schemeClr>
        </a:buClr>
        <a:buSzPct val="75000"/>
        <a:buFont typeface="Calibri" panose="020F0502020204030204" pitchFamily="34" charset="0"/>
        <a:buChar char="&g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SzPct val="75000"/>
        <a:buFont typeface="Calibri" panose="020F0502020204030204" pitchFamily="34" charset="0"/>
        <a:buChar char="&g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boris@daliboris.cz" TargetMode="External"/><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vokabular.ujc.cas.cz/" TargetMode="Externa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www.tei-c.org/release/doc/tei-p5-doc/en/html/ref-xenoDat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w3.org/TR/rdf11-concepts/" TargetMode="External"/><Relationship Id="rId5" Type="http://schemas.openxmlformats.org/officeDocument/2006/relationships/hyperlink" Target="http://www.loc.gov/standards/mods/v3/" TargetMode="External"/><Relationship Id="rId4" Type="http://schemas.openxmlformats.org/officeDocument/2006/relationships/hyperlink" Target="http://dublincore.org/specifications/dublin-cor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manuscriptorium.com/" TargetMode="External"/><Relationship Id="rId2" Type="http://schemas.openxmlformats.org/officeDocument/2006/relationships/hyperlink" Target="https://teibyexample.org/modules/TBED02v00.htm" TargetMode="External"/><Relationship Id="rId1" Type="http://schemas.openxmlformats.org/officeDocument/2006/relationships/slideLayout" Target="../slideLayouts/slideLayout2.xml"/><Relationship Id="rId4" Type="http://schemas.openxmlformats.org/officeDocument/2006/relationships/hyperlink" Target="http://medieval-inquisition.huma-num.fr/download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tei-c.org/release/doc/tei-p5-doc/en/html/ref-fileDesc.html" TargetMode="External"/><Relationship Id="rId2" Type="http://schemas.openxmlformats.org/officeDocument/2006/relationships/hyperlink" Target="https://www.tei-c.org/release/doc/tei-p5-doc/en/html/ref-encodingDesc.html" TargetMode="External"/><Relationship Id="rId1" Type="http://schemas.openxmlformats.org/officeDocument/2006/relationships/slideLayout" Target="../slideLayouts/slideLayout2.xml"/><Relationship Id="rId6" Type="http://schemas.openxmlformats.org/officeDocument/2006/relationships/hyperlink" Target="https://www.tei-c.org/release/doc/tei-p5-doc/en/html/ref-xenoData.html" TargetMode="External"/><Relationship Id="rId5" Type="http://schemas.openxmlformats.org/officeDocument/2006/relationships/hyperlink" Target="https://www.tei-c.org/release/doc/tei-p5-doc/en/html/ref-revisionDesc.html" TargetMode="External"/><Relationship Id="rId4" Type="http://schemas.openxmlformats.org/officeDocument/2006/relationships/hyperlink" Target="https://www.tei-c.org/release/doc/tei-p5-doc/en/html/ref-profileDesc.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tei-c.org/release/doc/tei-p5-doc/en/html/ref-xenoData.html" TargetMode="External"/><Relationship Id="rId3" Type="http://schemas.openxmlformats.org/officeDocument/2006/relationships/hyperlink" Target="https://www.tei-c.org/release/doc/tei-p5-doc/en/html/ref-teiHeader.html" TargetMode="External"/><Relationship Id="rId7" Type="http://schemas.openxmlformats.org/officeDocument/2006/relationships/hyperlink" Target="https://www.tei-c.org/release/doc/tei-p5-doc/en/html/ref-revisionDesc.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tei-c.org/release/doc/tei-p5-doc/en/html/ref-profileDesc.html" TargetMode="External"/><Relationship Id="rId5" Type="http://schemas.openxmlformats.org/officeDocument/2006/relationships/hyperlink" Target="https://www.tei-c.org/release/doc/tei-p5-doc/en/html/ref-fileDesc.html" TargetMode="External"/><Relationship Id="rId4" Type="http://schemas.openxmlformats.org/officeDocument/2006/relationships/hyperlink" Target="https://www.tei-c.org/release/doc/tei-p5-doc/en/html/ref-encodingDesc.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tei-c.org/release/doc/tei-p5-doc/en/html/ref-listPrefixDef.html" TargetMode="External"/><Relationship Id="rId3" Type="http://schemas.openxmlformats.org/officeDocument/2006/relationships/hyperlink" Target="https://www.tei-c.org/release/doc/tei-p5-doc/en/html/ref-encodingDesc.html" TargetMode="External"/><Relationship Id="rId7" Type="http://schemas.openxmlformats.org/officeDocument/2006/relationships/hyperlink" Target="https://www.tei-c.org/release/doc/tei-p5-doc/en/html/ref-geoDec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tei-c.org/release/doc/tei-p5-doc/en/html/ref-editorialDecl.html" TargetMode="External"/><Relationship Id="rId11" Type="http://schemas.openxmlformats.org/officeDocument/2006/relationships/hyperlink" Target="https://www.tei-c.org/release/doc/tei-p5-doc/en/html/ref-refsDecl.html" TargetMode="External"/><Relationship Id="rId5" Type="http://schemas.openxmlformats.org/officeDocument/2006/relationships/hyperlink" Target="https://www.tei-c.org/release/doc/tei-p5-doc/en/html/ref-classDecl.html" TargetMode="External"/><Relationship Id="rId10" Type="http://schemas.openxmlformats.org/officeDocument/2006/relationships/hyperlink" Target="https://www.tei-c.org/release/doc/tei-p5-doc/en/html/ref-projectDesc.html" TargetMode="External"/><Relationship Id="rId4" Type="http://schemas.openxmlformats.org/officeDocument/2006/relationships/hyperlink" Target="https://www.tei-c.org/release/doc/tei-p5-doc/en/html/ref-appInfo.html" TargetMode="External"/><Relationship Id="rId9" Type="http://schemas.openxmlformats.org/officeDocument/2006/relationships/hyperlink" Target="https://www.tei-c.org/release/doc/tei-p5-doc/en/html/ref-metDecl.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tei-c.org/release/doc/tei-p5-doc/en/html/ref-seriesStmt.html" TargetMode="External"/><Relationship Id="rId3" Type="http://schemas.openxmlformats.org/officeDocument/2006/relationships/hyperlink" Target="https://www.tei-c.org/release/doc/tei-p5-doc/en/html/ref-fileDesc.html" TargetMode="External"/><Relationship Id="rId7" Type="http://schemas.openxmlformats.org/officeDocument/2006/relationships/hyperlink" Target="https://www.tei-c.org/release/doc/tei-p5-doc/en/html/ref-publicationStm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tei-c.org/release/doc/tei-p5-doc/en/html/ref-notesStmt.html" TargetMode="External"/><Relationship Id="rId5" Type="http://schemas.openxmlformats.org/officeDocument/2006/relationships/hyperlink" Target="https://www.tei-c.org/release/doc/tei-p5-doc/en/html/ref-extent.html" TargetMode="External"/><Relationship Id="rId10" Type="http://schemas.openxmlformats.org/officeDocument/2006/relationships/hyperlink" Target="https://www.tei-c.org/release/doc/tei-p5-doc/en/html/ref-titleStmt.html" TargetMode="External"/><Relationship Id="rId4" Type="http://schemas.openxmlformats.org/officeDocument/2006/relationships/hyperlink" Target="https://www.tei-c.org/release/doc/tei-p5-doc/en/html/ref-editionStmt.html" TargetMode="External"/><Relationship Id="rId9" Type="http://schemas.openxmlformats.org/officeDocument/2006/relationships/hyperlink" Target="https://www.tei-c.org/release/doc/tei-p5-doc/en/html/ref-sourceDesc.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ei-c.org/release/doc/tei-p5-doc/en/html/ref-encodingDesc.html" TargetMode="External"/><Relationship Id="rId7" Type="http://schemas.openxmlformats.org/officeDocument/2006/relationships/hyperlink" Target="https://www.tei-c.org/release/doc/tei-p5-doc/en/html/ref-variantEncoding.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ei-c.org/release/doc/tei-p5-doc/en/html/ref-transcriptionDesc.html" TargetMode="External"/><Relationship Id="rId5" Type="http://schemas.openxmlformats.org/officeDocument/2006/relationships/hyperlink" Target="https://www.tei-c.org/release/doc/tei-p5-doc/en/html/ref-schemaRef.html" TargetMode="External"/><Relationship Id="rId4" Type="http://schemas.openxmlformats.org/officeDocument/2006/relationships/hyperlink" Target="https://www.tei-c.org/release/doc/tei-p5-doc/en/html/ref-samplingDecl.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tei-c.org/release/doc/tei-p5-doc/en/html/ref-handNotes.html" TargetMode="External"/><Relationship Id="rId3" Type="http://schemas.openxmlformats.org/officeDocument/2006/relationships/hyperlink" Target="https://www.tei-c.org/release/doc/tei-p5-doc/en/html/ref-profileDesc.html" TargetMode="External"/><Relationship Id="rId7" Type="http://schemas.openxmlformats.org/officeDocument/2006/relationships/hyperlink" Target="https://www.tei-c.org/release/doc/tei-p5-doc/en/html/ref-crea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tei-c.org/release/doc/tei-p5-doc/en/html/ref-correspDesc.html" TargetMode="External"/><Relationship Id="rId5" Type="http://schemas.openxmlformats.org/officeDocument/2006/relationships/hyperlink" Target="https://www.tei-c.org/release/doc/tei-p5-doc/en/html/ref-calendarDesc.html" TargetMode="External"/><Relationship Id="rId10" Type="http://schemas.openxmlformats.org/officeDocument/2006/relationships/hyperlink" Target="https://www.tei-c.org/release/doc/tei-p5-doc/en/html/ref-listTranspose.html" TargetMode="External"/><Relationship Id="rId4" Type="http://schemas.openxmlformats.org/officeDocument/2006/relationships/hyperlink" Target="https://www.tei-c.org/release/doc/tei-p5-doc/en/html/ref-abstract.html" TargetMode="External"/><Relationship Id="rId9" Type="http://schemas.openxmlformats.org/officeDocument/2006/relationships/hyperlink" Target="https://www.tei-c.org/release/doc/tei-p5-doc/en/html/ref-langUsage.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tei-c.org/release/doc/tei-p5-doc/en/html/ref-profileDesc.html" TargetMode="External"/><Relationship Id="rId7" Type="http://schemas.openxmlformats.org/officeDocument/2006/relationships/hyperlink" Target="https://www.tei-c.org/release/doc/tei-p5-doc/en/html/ref-textDesc.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tei-c.org/release/doc/tei-p5-doc/en/html/ref-textClass.html" TargetMode="External"/><Relationship Id="rId5" Type="http://schemas.openxmlformats.org/officeDocument/2006/relationships/hyperlink" Target="https://www.tei-c.org/release/doc/tei-p5-doc/en/html/ref-settingDesc.html" TargetMode="External"/><Relationship Id="rId4" Type="http://schemas.openxmlformats.org/officeDocument/2006/relationships/hyperlink" Target="https://www.tei-c.org/release/doc/tei-p5-doc/en/html/ref-particDesc.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ei-c.org/release/doc/tei-p5-doc/en/html/ref-revisionDesc.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764D3B1-ED37-46D3-82F2-010FC266FF53}"/>
              </a:ext>
            </a:extLst>
          </p:cNvPr>
          <p:cNvSpPr>
            <a:spLocks noGrp="1"/>
          </p:cNvSpPr>
          <p:nvPr>
            <p:ph type="ctrTitle"/>
          </p:nvPr>
        </p:nvSpPr>
        <p:spPr>
          <a:xfrm>
            <a:off x="1055802" y="1122363"/>
            <a:ext cx="10009776" cy="2387600"/>
          </a:xfrm>
        </p:spPr>
        <p:txBody>
          <a:bodyPr/>
          <a:lstStyle/>
          <a:p>
            <a:r>
              <a:rPr lang="cs-CZ" dirty="0"/>
              <a:t>Standard XML TEI</a:t>
            </a:r>
            <a:br>
              <a:rPr lang="cs-CZ" dirty="0"/>
            </a:br>
            <a:r>
              <a:rPr lang="cs-CZ" dirty="0"/>
              <a:t>Metadata</a:t>
            </a:r>
          </a:p>
        </p:txBody>
      </p:sp>
      <p:sp>
        <p:nvSpPr>
          <p:cNvPr id="3" name="Podnadpis 2">
            <a:extLst>
              <a:ext uri="{FF2B5EF4-FFF2-40B4-BE49-F238E27FC236}">
                <a16:creationId xmlns:a16="http://schemas.microsoft.com/office/drawing/2014/main" id="{6E1C3CE8-5EEE-406B-BB58-6E2608DE1CC9}"/>
              </a:ext>
            </a:extLst>
          </p:cNvPr>
          <p:cNvSpPr>
            <a:spLocks noGrp="1"/>
          </p:cNvSpPr>
          <p:nvPr>
            <p:ph type="subTitle" idx="1"/>
          </p:nvPr>
        </p:nvSpPr>
        <p:spPr>
          <a:xfrm>
            <a:off x="1055802" y="3602038"/>
            <a:ext cx="10096106" cy="1655762"/>
          </a:xfrm>
        </p:spPr>
        <p:txBody>
          <a:bodyPr>
            <a:normAutofit/>
          </a:bodyPr>
          <a:lstStyle/>
          <a:p>
            <a:r>
              <a:rPr lang="cs-CZ" dirty="0"/>
              <a:t>Boris Lehečka, </a:t>
            </a:r>
            <a:r>
              <a:rPr lang="cs-CZ" dirty="0">
                <a:hlinkClick r:id="rId3"/>
              </a:rPr>
              <a:t>boris@daliboris.cz</a:t>
            </a:r>
            <a:endParaRPr lang="cs-CZ" dirty="0"/>
          </a:p>
          <a:p>
            <a:r>
              <a:rPr lang="cs-CZ" dirty="0"/>
              <a:t>Příspěvek byl podpořen projektem Ministerstva školství, mládeže a tělovýchovy č. LM2015081 „Výzkumná infrastruktura pro diachronní bohemistiku“ (akronym RIDICS, </a:t>
            </a:r>
            <a:r>
              <a:rPr lang="cs-CZ" dirty="0">
                <a:hlinkClick r:id="rId4"/>
              </a:rPr>
              <a:t>http://vokabular.ujc.cas.cz</a:t>
            </a:r>
            <a:r>
              <a:rPr lang="cs-CZ" dirty="0"/>
              <a:t>).</a:t>
            </a:r>
          </a:p>
        </p:txBody>
      </p:sp>
      <p:pic>
        <p:nvPicPr>
          <p:cNvPr id="4" name="Obrázek 3">
            <a:extLst>
              <a:ext uri="{FF2B5EF4-FFF2-40B4-BE49-F238E27FC236}">
                <a16:creationId xmlns:a16="http://schemas.microsoft.com/office/drawing/2014/main" id="{55305001-9E91-4CD8-970F-E6D405CDCC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735" y="187175"/>
            <a:ext cx="2963839" cy="592767"/>
          </a:xfrm>
          <a:prstGeom prst="rect">
            <a:avLst/>
          </a:prstGeom>
        </p:spPr>
      </p:pic>
      <p:pic>
        <p:nvPicPr>
          <p:cNvPr id="5" name="Picture 2" descr="http://ujc.cas.cz/miranda2/export/sitesavcr/ujc/sys/resource/logo.cs.png">
            <a:extLst>
              <a:ext uri="{FF2B5EF4-FFF2-40B4-BE49-F238E27FC236}">
                <a16:creationId xmlns:a16="http://schemas.microsoft.com/office/drawing/2014/main" id="{A5804ACC-9FC3-4309-BEDC-E5B0B4D6C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21" y="5413784"/>
            <a:ext cx="4549995" cy="9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Obrázek 5">
            <a:extLst>
              <a:ext uri="{FF2B5EF4-FFF2-40B4-BE49-F238E27FC236}">
                <a16:creationId xmlns:a16="http://schemas.microsoft.com/office/drawing/2014/main" id="{D6E01454-FB99-4FFE-B3A6-395717FBE3A5}"/>
              </a:ext>
            </a:extLst>
          </p:cNvPr>
          <p:cNvPicPr>
            <a:picLocks noChangeAspect="1"/>
          </p:cNvPicPr>
          <p:nvPr/>
        </p:nvPicPr>
        <p:blipFill>
          <a:blip r:embed="rId7"/>
          <a:stretch>
            <a:fillRect/>
          </a:stretch>
        </p:blipFill>
        <p:spPr>
          <a:xfrm>
            <a:off x="5246541" y="5413784"/>
            <a:ext cx="1802181" cy="900000"/>
          </a:xfrm>
          <a:prstGeom prst="rect">
            <a:avLst/>
          </a:prstGeom>
        </p:spPr>
      </p:pic>
      <p:pic>
        <p:nvPicPr>
          <p:cNvPr id="8" name="Obrázek 7">
            <a:extLst>
              <a:ext uri="{FF2B5EF4-FFF2-40B4-BE49-F238E27FC236}">
                <a16:creationId xmlns:a16="http://schemas.microsoft.com/office/drawing/2014/main" id="{499690A7-D1E0-4DDC-99B8-2EE5C192FE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4147" y="5530409"/>
            <a:ext cx="2000250" cy="666750"/>
          </a:xfrm>
          <a:prstGeom prst="rect">
            <a:avLst/>
          </a:prstGeom>
        </p:spPr>
      </p:pic>
      <p:pic>
        <p:nvPicPr>
          <p:cNvPr id="12" name="Obrázek 11">
            <a:extLst>
              <a:ext uri="{FF2B5EF4-FFF2-40B4-BE49-F238E27FC236}">
                <a16:creationId xmlns:a16="http://schemas.microsoft.com/office/drawing/2014/main" id="{CA259D11-1902-48AA-8003-C64927C8B8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65578" y="5530409"/>
            <a:ext cx="666750" cy="666750"/>
          </a:xfrm>
          <a:prstGeom prst="rect">
            <a:avLst/>
          </a:prstGeom>
        </p:spPr>
      </p:pic>
      <p:pic>
        <p:nvPicPr>
          <p:cNvPr id="9" name="Obrázek 8">
            <a:extLst>
              <a:ext uri="{FF2B5EF4-FFF2-40B4-BE49-F238E27FC236}">
                <a16:creationId xmlns:a16="http://schemas.microsoft.com/office/drawing/2014/main" id="{32041AB2-2859-4654-BBA5-DF43C8FAF2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39822" y="5223618"/>
            <a:ext cx="1280331" cy="1280331"/>
          </a:xfrm>
          <a:prstGeom prst="rect">
            <a:avLst/>
          </a:prstGeom>
        </p:spPr>
      </p:pic>
    </p:spTree>
    <p:extLst>
      <p:ext uri="{BB962C8B-B14F-4D97-AF65-F5344CB8AC3E}">
        <p14:creationId xmlns:p14="http://schemas.microsoft.com/office/powerpoint/2010/main" val="316505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27BFEF5-EFD9-4BB4-8136-639DFC43BDF6}"/>
              </a:ext>
            </a:extLst>
          </p:cNvPr>
          <p:cNvSpPr>
            <a:spLocks noGrp="1"/>
          </p:cNvSpPr>
          <p:nvPr>
            <p:ph type="title"/>
          </p:nvPr>
        </p:nvSpPr>
        <p:spPr/>
        <p:txBody>
          <a:bodyPr/>
          <a:lstStyle/>
          <a:p>
            <a:r>
              <a:rPr lang="cs-CZ" dirty="0"/>
              <a:t>Metadata: &lt;</a:t>
            </a:r>
            <a:r>
              <a:rPr lang="cs-CZ" dirty="0" err="1">
                <a:hlinkClick r:id="rId3" tooltip="(non-TEI metadata) provides a container element into which metadata in non-TEI formats may be placed."/>
              </a:rPr>
              <a:t>xenoData</a:t>
            </a:r>
            <a:r>
              <a:rPr lang="cs-CZ" dirty="0"/>
              <a:t>&gt;</a:t>
            </a:r>
          </a:p>
        </p:txBody>
      </p:sp>
      <p:sp>
        <p:nvSpPr>
          <p:cNvPr id="3" name="Zástupný obsah 2">
            <a:extLst>
              <a:ext uri="{FF2B5EF4-FFF2-40B4-BE49-F238E27FC236}">
                <a16:creationId xmlns:a16="http://schemas.microsoft.com/office/drawing/2014/main" id="{7EAFAACF-EE70-43E4-B18B-49FB351D5820}"/>
              </a:ext>
            </a:extLst>
          </p:cNvPr>
          <p:cNvSpPr>
            <a:spLocks noGrp="1"/>
          </p:cNvSpPr>
          <p:nvPr>
            <p:ph idx="1"/>
          </p:nvPr>
        </p:nvSpPr>
        <p:spPr/>
        <p:txBody>
          <a:bodyPr/>
          <a:lstStyle/>
          <a:p>
            <a:r>
              <a:rPr lang="cs-CZ" dirty="0"/>
              <a:t>prvek pro umístění metadat, která nejsou ve formátu TEI</a:t>
            </a:r>
          </a:p>
          <a:p>
            <a:r>
              <a:rPr lang="cs-CZ" dirty="0"/>
              <a:t>může obsahovat libovolná data</a:t>
            </a:r>
          </a:p>
          <a:p>
            <a:r>
              <a:rPr lang="cs-CZ"/>
              <a:t>obvykle data </a:t>
            </a:r>
            <a:r>
              <a:rPr lang="cs-CZ" dirty="0"/>
              <a:t>ve standardizovaném formátu, např.</a:t>
            </a:r>
          </a:p>
          <a:p>
            <a:pPr lvl="1"/>
            <a:r>
              <a:rPr lang="cs-CZ" dirty="0"/>
              <a:t>Dublin </a:t>
            </a:r>
            <a:r>
              <a:rPr lang="cs-CZ" dirty="0" err="1"/>
              <a:t>Core</a:t>
            </a:r>
            <a:r>
              <a:rPr lang="cs-CZ" dirty="0"/>
              <a:t> (</a:t>
            </a:r>
            <a:r>
              <a:rPr lang="cs-CZ" dirty="0">
                <a:hlinkClick r:id="rId4"/>
              </a:rPr>
              <a:t>http://dublincore.org/</a:t>
            </a:r>
            <a:r>
              <a:rPr lang="cs-CZ" dirty="0" err="1">
                <a:hlinkClick r:id="rId4"/>
              </a:rPr>
              <a:t>specifications</a:t>
            </a:r>
            <a:r>
              <a:rPr lang="cs-CZ" dirty="0">
                <a:hlinkClick r:id="rId4"/>
              </a:rPr>
              <a:t>/</a:t>
            </a:r>
            <a:r>
              <a:rPr lang="cs-CZ" dirty="0" err="1">
                <a:hlinkClick r:id="rId4"/>
              </a:rPr>
              <a:t>dublin-core</a:t>
            </a:r>
            <a:r>
              <a:rPr lang="cs-CZ" dirty="0">
                <a:hlinkClick r:id="rId4"/>
              </a:rPr>
              <a:t>/</a:t>
            </a:r>
            <a:r>
              <a:rPr lang="cs-CZ" dirty="0"/>
              <a:t>)</a:t>
            </a:r>
          </a:p>
          <a:p>
            <a:pPr lvl="1"/>
            <a:r>
              <a:rPr lang="cs-CZ" dirty="0" err="1"/>
              <a:t>MODS</a:t>
            </a:r>
            <a:r>
              <a:rPr lang="cs-CZ" dirty="0"/>
              <a:t> (</a:t>
            </a:r>
            <a:r>
              <a:rPr lang="cs-CZ" dirty="0">
                <a:hlinkClick r:id="rId5"/>
              </a:rPr>
              <a:t>http://www.loc.gov/</a:t>
            </a:r>
            <a:r>
              <a:rPr lang="cs-CZ" dirty="0" err="1">
                <a:hlinkClick r:id="rId5"/>
              </a:rPr>
              <a:t>standards</a:t>
            </a:r>
            <a:r>
              <a:rPr lang="cs-CZ" dirty="0">
                <a:hlinkClick r:id="rId5"/>
              </a:rPr>
              <a:t>/</a:t>
            </a:r>
            <a:r>
              <a:rPr lang="cs-CZ" dirty="0" err="1">
                <a:hlinkClick r:id="rId5"/>
              </a:rPr>
              <a:t>mods</a:t>
            </a:r>
            <a:r>
              <a:rPr lang="cs-CZ" dirty="0">
                <a:hlinkClick r:id="rId5"/>
              </a:rPr>
              <a:t>/</a:t>
            </a:r>
            <a:r>
              <a:rPr lang="cs-CZ" dirty="0" err="1">
                <a:hlinkClick r:id="rId5"/>
              </a:rPr>
              <a:t>v3</a:t>
            </a:r>
            <a:r>
              <a:rPr lang="cs-CZ" dirty="0">
                <a:hlinkClick r:id="rId5"/>
              </a:rPr>
              <a:t>/</a:t>
            </a:r>
            <a:r>
              <a:rPr lang="cs-CZ" dirty="0"/>
              <a:t>)</a:t>
            </a:r>
          </a:p>
          <a:p>
            <a:pPr lvl="1"/>
            <a:r>
              <a:rPr lang="cs-CZ" dirty="0" err="1"/>
              <a:t>RDF</a:t>
            </a:r>
            <a:r>
              <a:rPr lang="cs-CZ" dirty="0"/>
              <a:t> (</a:t>
            </a:r>
            <a:r>
              <a:rPr lang="cs-CZ" dirty="0">
                <a:hlinkClick r:id="rId6"/>
              </a:rPr>
              <a:t>http://www.w3.org/TR/</a:t>
            </a:r>
            <a:r>
              <a:rPr lang="cs-CZ" dirty="0" err="1">
                <a:hlinkClick r:id="rId6"/>
              </a:rPr>
              <a:t>rdf11-concepts</a:t>
            </a:r>
            <a:r>
              <a:rPr lang="cs-CZ" dirty="0">
                <a:hlinkClick r:id="rId6"/>
              </a:rPr>
              <a:t>/</a:t>
            </a:r>
            <a:r>
              <a:rPr lang="cs-CZ" dirty="0"/>
              <a:t>)</a:t>
            </a:r>
          </a:p>
          <a:p>
            <a:pPr lvl="1"/>
            <a:endParaRPr lang="cs-CZ" dirty="0"/>
          </a:p>
          <a:p>
            <a:pPr lvl="1"/>
            <a:endParaRPr lang="cs-CZ" dirty="0"/>
          </a:p>
        </p:txBody>
      </p:sp>
      <p:sp>
        <p:nvSpPr>
          <p:cNvPr id="4" name="Zástupný symbol pro datum 3">
            <a:extLst>
              <a:ext uri="{FF2B5EF4-FFF2-40B4-BE49-F238E27FC236}">
                <a16:creationId xmlns:a16="http://schemas.microsoft.com/office/drawing/2014/main" id="{A8FBECF1-BDEA-4787-BBB9-4CF34C864EE9}"/>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79E3EC38-EA05-4EDA-B3F8-132CE51D4C71}"/>
              </a:ext>
            </a:extLst>
          </p:cNvPr>
          <p:cNvSpPr>
            <a:spLocks noGrp="1"/>
          </p:cNvSpPr>
          <p:nvPr>
            <p:ph type="sldNum" sz="quarter" idx="12"/>
          </p:nvPr>
        </p:nvSpPr>
        <p:spPr/>
        <p:txBody>
          <a:bodyPr/>
          <a:lstStyle/>
          <a:p>
            <a:fld id="{5B64AE77-6BC1-49CA-AA73-E9D0D5F1D944}" type="slidenum">
              <a:rPr lang="cs-CZ" smtClean="0"/>
              <a:t>10</a:t>
            </a:fld>
            <a:endParaRPr lang="cs-CZ" dirty="0"/>
          </a:p>
        </p:txBody>
      </p:sp>
      <p:sp>
        <p:nvSpPr>
          <p:cNvPr id="6" name="Zástupný symbol pro zápatí 5">
            <a:extLst>
              <a:ext uri="{FF2B5EF4-FFF2-40B4-BE49-F238E27FC236}">
                <a16:creationId xmlns:a16="http://schemas.microsoft.com/office/drawing/2014/main" id="{9EFAA88A-F683-42A6-BE69-EE4108AC213A}"/>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381864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16275E9-38BA-4268-B2E0-3AE59FF63D35}"/>
              </a:ext>
            </a:extLst>
          </p:cNvPr>
          <p:cNvSpPr>
            <a:spLocks noGrp="1"/>
          </p:cNvSpPr>
          <p:nvPr>
            <p:ph type="title"/>
          </p:nvPr>
        </p:nvSpPr>
        <p:spPr/>
        <p:txBody>
          <a:bodyPr/>
          <a:lstStyle/>
          <a:p>
            <a:r>
              <a:rPr lang="cs-CZ" dirty="0"/>
              <a:t>Další zdroje</a:t>
            </a:r>
          </a:p>
        </p:txBody>
      </p:sp>
      <p:sp>
        <p:nvSpPr>
          <p:cNvPr id="3" name="Zástupný obsah 2">
            <a:extLst>
              <a:ext uri="{FF2B5EF4-FFF2-40B4-BE49-F238E27FC236}">
                <a16:creationId xmlns:a16="http://schemas.microsoft.com/office/drawing/2014/main" id="{EE58364F-6D42-429B-BC0D-F73520F7B003}"/>
              </a:ext>
            </a:extLst>
          </p:cNvPr>
          <p:cNvSpPr>
            <a:spLocks noGrp="1"/>
          </p:cNvSpPr>
          <p:nvPr>
            <p:ph idx="1"/>
          </p:nvPr>
        </p:nvSpPr>
        <p:spPr/>
        <p:txBody>
          <a:bodyPr/>
          <a:lstStyle/>
          <a:p>
            <a:r>
              <a:rPr lang="cs-CZ" dirty="0"/>
              <a:t>TEI by </a:t>
            </a:r>
            <a:r>
              <a:rPr lang="cs-CZ" dirty="0" err="1"/>
              <a:t>Example</a:t>
            </a:r>
            <a:endParaRPr lang="cs-CZ" dirty="0"/>
          </a:p>
          <a:p>
            <a:pPr lvl="1"/>
            <a:r>
              <a:rPr lang="cs-CZ" dirty="0">
                <a:hlinkClick r:id="rId2"/>
              </a:rPr>
              <a:t>https://teibyexample.org/modules/TBED02v00.htm</a:t>
            </a:r>
            <a:endParaRPr lang="cs-CZ" dirty="0"/>
          </a:p>
          <a:p>
            <a:r>
              <a:rPr lang="cs-CZ" dirty="0"/>
              <a:t>Manuscriptorium</a:t>
            </a:r>
          </a:p>
          <a:p>
            <a:pPr lvl="1"/>
            <a:r>
              <a:rPr lang="cs-CZ" dirty="0">
                <a:hlinkClick r:id="rId3"/>
              </a:rPr>
              <a:t>http://www.manuscriptorium.com</a:t>
            </a:r>
            <a:endParaRPr lang="cs-CZ" dirty="0"/>
          </a:p>
          <a:p>
            <a:pPr lvl="1"/>
            <a:r>
              <a:rPr lang="cs-CZ" dirty="0"/>
              <a:t>metadata k záznamů na kartě XML</a:t>
            </a:r>
          </a:p>
          <a:p>
            <a:r>
              <a:rPr lang="fr-FR" dirty="0"/>
              <a:t> de </a:t>
            </a:r>
            <a:r>
              <a:rPr lang="fr-FR" dirty="0" err="1"/>
              <a:t>Heresi</a:t>
            </a:r>
            <a:r>
              <a:rPr lang="fr-FR" dirty="0"/>
              <a:t> : Documents sur l'Inquisition médiévale</a:t>
            </a:r>
            <a:endParaRPr lang="cs-CZ" dirty="0"/>
          </a:p>
          <a:p>
            <a:pPr lvl="1"/>
            <a:r>
              <a:rPr lang="cs-CZ" dirty="0"/>
              <a:t>viz záložky k </a:t>
            </a:r>
            <a:r>
              <a:rPr lang="cs-CZ"/>
              <a:t>jednotlivým dokumentům </a:t>
            </a:r>
            <a:r>
              <a:rPr lang="cs-CZ" dirty="0"/>
              <a:t>(ediční principy, principy kódování)</a:t>
            </a:r>
          </a:p>
          <a:p>
            <a:pPr lvl="1"/>
            <a:r>
              <a:rPr lang="cs-CZ" dirty="0"/>
              <a:t>jednotlivé dokumenty ke stažení</a:t>
            </a:r>
          </a:p>
          <a:p>
            <a:pPr lvl="2"/>
            <a:r>
              <a:rPr lang="cs-CZ" dirty="0">
                <a:hlinkClick r:id="rId4"/>
              </a:rPr>
              <a:t>http://medieval-inquisition.huma-num.fr/downloads</a:t>
            </a:r>
            <a:endParaRPr lang="cs-CZ" dirty="0"/>
          </a:p>
          <a:p>
            <a:endParaRPr lang="cs-CZ" dirty="0"/>
          </a:p>
        </p:txBody>
      </p:sp>
      <p:sp>
        <p:nvSpPr>
          <p:cNvPr id="4" name="Zástupný symbol pro datum 3">
            <a:extLst>
              <a:ext uri="{FF2B5EF4-FFF2-40B4-BE49-F238E27FC236}">
                <a16:creationId xmlns:a16="http://schemas.microsoft.com/office/drawing/2014/main" id="{25F289C4-8431-4A52-8D3D-C9B3704BAF80}"/>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06B1765-2004-49DA-87BF-27164B96C960}"/>
              </a:ext>
            </a:extLst>
          </p:cNvPr>
          <p:cNvSpPr>
            <a:spLocks noGrp="1"/>
          </p:cNvSpPr>
          <p:nvPr>
            <p:ph type="sldNum" sz="quarter" idx="12"/>
          </p:nvPr>
        </p:nvSpPr>
        <p:spPr/>
        <p:txBody>
          <a:bodyPr/>
          <a:lstStyle/>
          <a:p>
            <a:fld id="{5B64AE77-6BC1-49CA-AA73-E9D0D5F1D944}" type="slidenum">
              <a:rPr lang="cs-CZ" smtClean="0"/>
              <a:t>11</a:t>
            </a:fld>
            <a:endParaRPr lang="cs-CZ" dirty="0"/>
          </a:p>
        </p:txBody>
      </p:sp>
      <p:sp>
        <p:nvSpPr>
          <p:cNvPr id="6" name="Zástupný symbol pro zápatí 5">
            <a:extLst>
              <a:ext uri="{FF2B5EF4-FFF2-40B4-BE49-F238E27FC236}">
                <a16:creationId xmlns:a16="http://schemas.microsoft.com/office/drawing/2014/main" id="{6C70EA94-1DCD-4000-9587-9A1CB169593B}"/>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857249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9DEA05-2140-4CC3-AFFC-704AC1688974}"/>
              </a:ext>
            </a:extLst>
          </p:cNvPr>
          <p:cNvSpPr>
            <a:spLocks noGrp="1"/>
          </p:cNvSpPr>
          <p:nvPr>
            <p:ph type="title"/>
          </p:nvPr>
        </p:nvSpPr>
        <p:spPr/>
        <p:txBody>
          <a:bodyPr/>
          <a:lstStyle/>
          <a:p>
            <a:r>
              <a:rPr lang="cs-CZ" dirty="0"/>
              <a:t>Osnova</a:t>
            </a:r>
          </a:p>
        </p:txBody>
      </p:sp>
      <p:sp>
        <p:nvSpPr>
          <p:cNvPr id="3" name="Zástupný obsah 2">
            <a:extLst>
              <a:ext uri="{FF2B5EF4-FFF2-40B4-BE49-F238E27FC236}">
                <a16:creationId xmlns:a16="http://schemas.microsoft.com/office/drawing/2014/main" id="{F26D9089-8089-46CD-9ECE-80021AEF30D7}"/>
              </a:ext>
            </a:extLst>
          </p:cNvPr>
          <p:cNvSpPr>
            <a:spLocks noGrp="1"/>
          </p:cNvSpPr>
          <p:nvPr>
            <p:ph idx="1"/>
          </p:nvPr>
        </p:nvSpPr>
        <p:spPr/>
        <p:txBody>
          <a:bodyPr/>
          <a:lstStyle/>
          <a:p>
            <a:r>
              <a:rPr lang="cs-CZ" dirty="0"/>
              <a:t>Metadata</a:t>
            </a:r>
          </a:p>
          <a:p>
            <a:pPr lvl="1"/>
            <a:r>
              <a:rPr lang="cs-CZ" dirty="0"/>
              <a:t>&lt;</a:t>
            </a:r>
            <a:r>
              <a:rPr lang="cs-CZ" dirty="0" err="1">
                <a:hlinkClick r:id="rId2" tooltip="(encoding description) documents the relationship between an electronic text and the source or sources from which it was derived."/>
              </a:rPr>
              <a:t>encodingDesc</a:t>
            </a:r>
            <a:r>
              <a:rPr lang="cs-CZ" dirty="0"/>
              <a:t>&gt;</a:t>
            </a:r>
          </a:p>
          <a:p>
            <a:pPr lvl="1"/>
            <a:r>
              <a:rPr lang="cs-CZ" dirty="0"/>
              <a:t>&lt;</a:t>
            </a:r>
            <a:r>
              <a:rPr lang="cs-CZ" dirty="0" err="1">
                <a:hlinkClick r:id="rId3" tooltip="(file description) contains a full bibliographic description of an electronic file."/>
              </a:rPr>
              <a:t>fileDesc</a:t>
            </a:r>
            <a:r>
              <a:rPr lang="cs-CZ" dirty="0"/>
              <a:t>&gt;</a:t>
            </a:r>
          </a:p>
          <a:p>
            <a:pPr lvl="1"/>
            <a:r>
              <a:rPr lang="cs-CZ" dirty="0"/>
              <a:t>&lt;</a:t>
            </a:r>
            <a:r>
              <a:rPr lang="cs-CZ" dirty="0" err="1">
                <a:hlinkClick r:id="rId4" tooltip="(text-profile description) provides a detailed description of non-bibliographic aspects of a text, specifically the languages and sublanguages used, the situation in which it was produced, the participants and their setting."/>
              </a:rPr>
              <a:t>profileDesc</a:t>
            </a:r>
            <a:r>
              <a:rPr lang="cs-CZ" dirty="0"/>
              <a:t>&gt;</a:t>
            </a:r>
          </a:p>
          <a:p>
            <a:pPr lvl="1"/>
            <a:r>
              <a:rPr lang="cs-CZ" dirty="0"/>
              <a:t>&lt;</a:t>
            </a:r>
            <a:r>
              <a:rPr lang="cs-CZ" dirty="0" err="1">
                <a:hlinkClick r:id="rId5" tooltip="(revision description) summarizes the revision history for a file."/>
              </a:rPr>
              <a:t>revisionDesc</a:t>
            </a:r>
            <a:r>
              <a:rPr lang="cs-CZ" dirty="0"/>
              <a:t>&gt;</a:t>
            </a:r>
          </a:p>
          <a:p>
            <a:pPr lvl="1"/>
            <a:r>
              <a:rPr lang="cs-CZ" dirty="0"/>
              <a:t>&lt;</a:t>
            </a:r>
            <a:r>
              <a:rPr lang="cs-CZ" dirty="0" err="1">
                <a:hlinkClick r:id="rId6" tooltip="(non-TEI metadata) provides a container element into which metadata in non-TEI formats may be placed."/>
              </a:rPr>
              <a:t>xenoData</a:t>
            </a:r>
            <a:r>
              <a:rPr lang="cs-CZ" dirty="0"/>
              <a:t>&gt;</a:t>
            </a:r>
          </a:p>
        </p:txBody>
      </p:sp>
      <p:sp>
        <p:nvSpPr>
          <p:cNvPr id="4" name="Zástupný symbol pro datum 3">
            <a:extLst>
              <a:ext uri="{FF2B5EF4-FFF2-40B4-BE49-F238E27FC236}">
                <a16:creationId xmlns:a16="http://schemas.microsoft.com/office/drawing/2014/main" id="{78FC48D8-0E17-4AA7-857C-0C05D5438880}"/>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2D1034A4-EE5D-498D-BA05-1A004D15928A}"/>
              </a:ext>
            </a:extLst>
          </p:cNvPr>
          <p:cNvSpPr>
            <a:spLocks noGrp="1"/>
          </p:cNvSpPr>
          <p:nvPr>
            <p:ph type="sldNum" sz="quarter" idx="12"/>
          </p:nvPr>
        </p:nvSpPr>
        <p:spPr/>
        <p:txBody>
          <a:bodyPr/>
          <a:lstStyle/>
          <a:p>
            <a:fld id="{5B64AE77-6BC1-49CA-AA73-E9D0D5F1D944}" type="slidenum">
              <a:rPr lang="cs-CZ" smtClean="0"/>
              <a:t>2</a:t>
            </a:fld>
            <a:endParaRPr lang="cs-CZ" dirty="0"/>
          </a:p>
        </p:txBody>
      </p:sp>
      <p:sp>
        <p:nvSpPr>
          <p:cNvPr id="6" name="Zástupný symbol pro zápatí 5">
            <a:extLst>
              <a:ext uri="{FF2B5EF4-FFF2-40B4-BE49-F238E27FC236}">
                <a16:creationId xmlns:a16="http://schemas.microsoft.com/office/drawing/2014/main" id="{E8E4BD77-7052-4C02-BA2F-41B70E753B9D}"/>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92491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1AAA7-CFBA-40A7-BCB7-398074AAE739}"/>
              </a:ext>
            </a:extLst>
          </p:cNvPr>
          <p:cNvSpPr>
            <a:spLocks noGrp="1"/>
          </p:cNvSpPr>
          <p:nvPr>
            <p:ph type="title"/>
          </p:nvPr>
        </p:nvSpPr>
        <p:spPr/>
        <p:txBody>
          <a:bodyPr/>
          <a:lstStyle/>
          <a:p>
            <a:r>
              <a:rPr lang="cs-CZ" dirty="0"/>
              <a:t>Metadata</a:t>
            </a:r>
          </a:p>
        </p:txBody>
      </p:sp>
      <p:sp>
        <p:nvSpPr>
          <p:cNvPr id="3" name="Zástupný obsah 2">
            <a:extLst>
              <a:ext uri="{FF2B5EF4-FFF2-40B4-BE49-F238E27FC236}">
                <a16:creationId xmlns:a16="http://schemas.microsoft.com/office/drawing/2014/main" id="{0DACC5CC-5F02-48DE-8002-FD7DFBB28338}"/>
              </a:ext>
            </a:extLst>
          </p:cNvPr>
          <p:cNvSpPr>
            <a:spLocks noGrp="1"/>
          </p:cNvSpPr>
          <p:nvPr>
            <p:ph idx="1"/>
          </p:nvPr>
        </p:nvSpPr>
        <p:spPr/>
        <p:txBody>
          <a:bodyPr>
            <a:normAutofit/>
          </a:bodyPr>
          <a:lstStyle/>
          <a:p>
            <a:r>
              <a:rPr lang="cs-CZ" dirty="0"/>
              <a:t>součást elementu &lt;</a:t>
            </a:r>
            <a:r>
              <a:rPr lang="cs-CZ" dirty="0" err="1">
                <a:hlinkClick r:id="rId3" tooltip="(TEI header) supplies descriptive and declarative metadata associated with a digital resource or set of resources."/>
              </a:rPr>
              <a:t>teiHeader</a:t>
            </a:r>
            <a:r>
              <a:rPr lang="cs-CZ" dirty="0"/>
              <a:t>&gt;</a:t>
            </a:r>
          </a:p>
          <a:p>
            <a:r>
              <a:rPr lang="cs-CZ" dirty="0"/>
              <a:t>obsahuje popisné údaje o zpracovaném dokumentu</a:t>
            </a:r>
          </a:p>
          <a:p>
            <a:r>
              <a:rPr lang="cs-CZ" dirty="0"/>
              <a:t>podrobnější členění</a:t>
            </a:r>
          </a:p>
          <a:p>
            <a:pPr lvl="1"/>
            <a:r>
              <a:rPr lang="cs-CZ" dirty="0"/>
              <a:t>&lt;</a:t>
            </a:r>
            <a:r>
              <a:rPr lang="cs-CZ" dirty="0" err="1">
                <a:hlinkClick r:id="rId4" tooltip="(encoding description) documents the relationship between an electronic text and the source or sources from which it was derived."/>
              </a:rPr>
              <a:t>encodingDesc</a:t>
            </a:r>
            <a:r>
              <a:rPr lang="cs-CZ" dirty="0"/>
              <a:t>&gt;</a:t>
            </a:r>
          </a:p>
          <a:p>
            <a:pPr lvl="1"/>
            <a:r>
              <a:rPr lang="cs-CZ" dirty="0"/>
              <a:t>&lt;</a:t>
            </a:r>
            <a:r>
              <a:rPr lang="cs-CZ" dirty="0" err="1">
                <a:hlinkClick r:id="rId5" tooltip="(file description) contains a full bibliographic description of an electronic file."/>
              </a:rPr>
              <a:t>fileDesc</a:t>
            </a:r>
            <a:r>
              <a:rPr lang="cs-CZ" dirty="0"/>
              <a:t>&gt;</a:t>
            </a:r>
          </a:p>
          <a:p>
            <a:pPr lvl="1"/>
            <a:r>
              <a:rPr lang="cs-CZ" dirty="0"/>
              <a:t>&lt;</a:t>
            </a:r>
            <a:r>
              <a:rPr lang="cs-CZ" dirty="0" err="1">
                <a:hlinkClick r:id="rId6" tooltip="(text-profile description) provides a detailed description of non-bibliographic aspects of a text, specifically the languages and sublanguages used, the situation in which it was produced, the participants and their setting."/>
              </a:rPr>
              <a:t>profileDesc</a:t>
            </a:r>
            <a:r>
              <a:rPr lang="cs-CZ" dirty="0"/>
              <a:t>&gt;</a:t>
            </a:r>
          </a:p>
          <a:p>
            <a:pPr lvl="1"/>
            <a:r>
              <a:rPr lang="cs-CZ" dirty="0"/>
              <a:t>&lt;</a:t>
            </a:r>
            <a:r>
              <a:rPr lang="cs-CZ" dirty="0" err="1">
                <a:hlinkClick r:id="rId7" tooltip="(revision description) summarizes the revision history for a file."/>
              </a:rPr>
              <a:t>revisionDesc</a:t>
            </a:r>
            <a:r>
              <a:rPr lang="cs-CZ" dirty="0"/>
              <a:t>&gt;</a:t>
            </a:r>
          </a:p>
          <a:p>
            <a:pPr lvl="1"/>
            <a:r>
              <a:rPr lang="cs-CZ" dirty="0"/>
              <a:t>&lt;</a:t>
            </a:r>
            <a:r>
              <a:rPr lang="cs-CZ" dirty="0" err="1">
                <a:hlinkClick r:id="rId8" tooltip="(non-TEI metadata) provides a container element into which metadata in non-TEI formats may be placed."/>
              </a:rPr>
              <a:t>xenoData</a:t>
            </a:r>
            <a:r>
              <a:rPr lang="cs-CZ" dirty="0"/>
              <a:t>&gt;</a:t>
            </a:r>
          </a:p>
        </p:txBody>
      </p:sp>
      <p:sp>
        <p:nvSpPr>
          <p:cNvPr id="4" name="Zástupný symbol pro datum 3">
            <a:extLst>
              <a:ext uri="{FF2B5EF4-FFF2-40B4-BE49-F238E27FC236}">
                <a16:creationId xmlns:a16="http://schemas.microsoft.com/office/drawing/2014/main" id="{9CA11ED4-3403-4031-876F-87967D1A2084}"/>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206BFE5-9CE6-42F3-AE87-9F9CD5073934}"/>
              </a:ext>
            </a:extLst>
          </p:cNvPr>
          <p:cNvSpPr>
            <a:spLocks noGrp="1"/>
          </p:cNvSpPr>
          <p:nvPr>
            <p:ph type="sldNum" sz="quarter" idx="12"/>
          </p:nvPr>
        </p:nvSpPr>
        <p:spPr/>
        <p:txBody>
          <a:bodyPr/>
          <a:lstStyle/>
          <a:p>
            <a:fld id="{5B64AE77-6BC1-49CA-AA73-E9D0D5F1D944}" type="slidenum">
              <a:rPr lang="cs-CZ" smtClean="0"/>
              <a:t>3</a:t>
            </a:fld>
            <a:endParaRPr lang="cs-CZ" dirty="0"/>
          </a:p>
        </p:txBody>
      </p:sp>
      <p:sp>
        <p:nvSpPr>
          <p:cNvPr id="6" name="Zástupný symbol pro zápatí 5">
            <a:extLst>
              <a:ext uri="{FF2B5EF4-FFF2-40B4-BE49-F238E27FC236}">
                <a16:creationId xmlns:a16="http://schemas.microsoft.com/office/drawing/2014/main" id="{2CBBFC89-F871-4A85-B46E-BADCE0AF207C}"/>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8393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1AAA7-CFBA-40A7-BCB7-398074AAE739}"/>
              </a:ext>
            </a:extLst>
          </p:cNvPr>
          <p:cNvSpPr>
            <a:spLocks noGrp="1"/>
          </p:cNvSpPr>
          <p:nvPr>
            <p:ph type="title"/>
          </p:nvPr>
        </p:nvSpPr>
        <p:spPr/>
        <p:txBody>
          <a:bodyPr/>
          <a:lstStyle/>
          <a:p>
            <a:r>
              <a:rPr lang="cs-CZ" dirty="0"/>
              <a:t>Metadata: &lt;</a:t>
            </a:r>
            <a:r>
              <a:rPr lang="cs-CZ" dirty="0" err="1">
                <a:hlinkClick r:id="rId3" tooltip="(encoding description) documents the relationship between an electronic text and the source or sources from which it was derived."/>
              </a:rPr>
              <a:t>encodingDesc</a:t>
            </a:r>
            <a:r>
              <a:rPr lang="cs-CZ" dirty="0"/>
              <a:t>&gt;</a:t>
            </a:r>
          </a:p>
        </p:txBody>
      </p:sp>
      <p:sp>
        <p:nvSpPr>
          <p:cNvPr id="3" name="Zástupný obsah 2">
            <a:extLst>
              <a:ext uri="{FF2B5EF4-FFF2-40B4-BE49-F238E27FC236}">
                <a16:creationId xmlns:a16="http://schemas.microsoft.com/office/drawing/2014/main" id="{0DACC5CC-5F02-48DE-8002-FD7DFBB28338}"/>
              </a:ext>
            </a:extLst>
          </p:cNvPr>
          <p:cNvSpPr>
            <a:spLocks noGrp="1"/>
          </p:cNvSpPr>
          <p:nvPr>
            <p:ph idx="1"/>
          </p:nvPr>
        </p:nvSpPr>
        <p:spPr/>
        <p:txBody>
          <a:bodyPr>
            <a:normAutofit/>
          </a:bodyPr>
          <a:lstStyle/>
          <a:p>
            <a:r>
              <a:rPr lang="cs-CZ" dirty="0"/>
              <a:t>popisuje vztah mezi pramenem a jeho digitální verzí</a:t>
            </a:r>
          </a:p>
          <a:p>
            <a:pPr lvl="1"/>
            <a:endParaRPr lang="cs-CZ" dirty="0"/>
          </a:p>
        </p:txBody>
      </p:sp>
      <p:sp>
        <p:nvSpPr>
          <p:cNvPr id="4" name="Zástupný symbol pro datum 3">
            <a:extLst>
              <a:ext uri="{FF2B5EF4-FFF2-40B4-BE49-F238E27FC236}">
                <a16:creationId xmlns:a16="http://schemas.microsoft.com/office/drawing/2014/main" id="{9CA11ED4-3403-4031-876F-87967D1A2084}"/>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206BFE5-9CE6-42F3-AE87-9F9CD5073934}"/>
              </a:ext>
            </a:extLst>
          </p:cNvPr>
          <p:cNvSpPr>
            <a:spLocks noGrp="1"/>
          </p:cNvSpPr>
          <p:nvPr>
            <p:ph type="sldNum" sz="quarter" idx="12"/>
          </p:nvPr>
        </p:nvSpPr>
        <p:spPr/>
        <p:txBody>
          <a:bodyPr/>
          <a:lstStyle/>
          <a:p>
            <a:fld id="{5B64AE77-6BC1-49CA-AA73-E9D0D5F1D944}" type="slidenum">
              <a:rPr lang="cs-CZ" smtClean="0"/>
              <a:t>4</a:t>
            </a:fld>
            <a:endParaRPr lang="cs-CZ" dirty="0"/>
          </a:p>
        </p:txBody>
      </p:sp>
      <p:graphicFrame>
        <p:nvGraphicFramePr>
          <p:cNvPr id="7" name="Tabulka 6">
            <a:extLst>
              <a:ext uri="{FF2B5EF4-FFF2-40B4-BE49-F238E27FC236}">
                <a16:creationId xmlns:a16="http://schemas.microsoft.com/office/drawing/2014/main" id="{1DB07929-85D4-481A-A2D6-5638AD6D4C12}"/>
              </a:ext>
            </a:extLst>
          </p:cNvPr>
          <p:cNvGraphicFramePr>
            <a:graphicFrameLocks noGrp="1"/>
          </p:cNvGraphicFramePr>
          <p:nvPr>
            <p:extLst>
              <p:ext uri="{D42A27DB-BD31-4B8C-83A1-F6EECF244321}">
                <p14:modId xmlns:p14="http://schemas.microsoft.com/office/powerpoint/2010/main" val="3207313715"/>
              </p:ext>
            </p:extLst>
          </p:nvPr>
        </p:nvGraphicFramePr>
        <p:xfrm>
          <a:off x="360000" y="2250000"/>
          <a:ext cx="11366638" cy="3840480"/>
        </p:xfrm>
        <a:graphic>
          <a:graphicData uri="http://schemas.openxmlformats.org/drawingml/2006/table">
            <a:tbl>
              <a:tblPr firstRow="1" bandRow="1">
                <a:tableStyleId>{5FD0F851-EC5A-4D38-B0AD-8093EC10F338}</a:tableStyleId>
              </a:tblPr>
              <a:tblGrid>
                <a:gridCol w="1878343">
                  <a:extLst>
                    <a:ext uri="{9D8B030D-6E8A-4147-A177-3AD203B41FA5}">
                      <a16:colId xmlns:a16="http://schemas.microsoft.com/office/drawing/2014/main" val="709449683"/>
                    </a:ext>
                  </a:extLst>
                </a:gridCol>
                <a:gridCol w="9488295">
                  <a:extLst>
                    <a:ext uri="{9D8B030D-6E8A-4147-A177-3AD203B41FA5}">
                      <a16:colId xmlns:a16="http://schemas.microsoft.com/office/drawing/2014/main" val="1210725824"/>
                    </a:ext>
                  </a:extLst>
                </a:gridCol>
              </a:tblGrid>
              <a:tr h="190500">
                <a:tc>
                  <a:txBody>
                    <a:bodyPr/>
                    <a:lstStyle/>
                    <a:p>
                      <a:pPr algn="l" fontAlgn="b"/>
                      <a:r>
                        <a:rPr lang="cs-CZ" sz="1800" u="none" strike="noStrike" dirty="0">
                          <a:effectLst/>
                        </a:rPr>
                        <a:t>prvek</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740156036"/>
                  </a:ext>
                </a:extLst>
              </a:tr>
              <a:tr h="190500">
                <a:tc>
                  <a:txBody>
                    <a:bodyPr/>
                    <a:lstStyle/>
                    <a:p>
                      <a:pPr algn="l" fontAlgn="b"/>
                      <a:r>
                        <a:rPr lang="cs-CZ" sz="1800" u="none" strike="noStrike" dirty="0">
                          <a:effectLst/>
                        </a:rPr>
                        <a:t>&lt;</a:t>
                      </a:r>
                      <a:r>
                        <a:rPr lang="cs-CZ" dirty="0" err="1">
                          <a:hlinkClick r:id="rId4" tooltip="(application information) records information about an application which has edited the TEI file."/>
                        </a:rPr>
                        <a:t>appInfo</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o aplikacích, které text vytvářely, upravovaly</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731577729"/>
                  </a:ext>
                </a:extLst>
              </a:tr>
              <a:tr h="190500">
                <a:tc>
                  <a:txBody>
                    <a:bodyPr/>
                    <a:lstStyle/>
                    <a:p>
                      <a:pPr algn="l" fontAlgn="b"/>
                      <a:r>
                        <a:rPr lang="cs-CZ" sz="1800" u="none" strike="noStrike" dirty="0">
                          <a:effectLst/>
                        </a:rPr>
                        <a:t>&lt;</a:t>
                      </a:r>
                      <a:r>
                        <a:rPr lang="cs-CZ" dirty="0" err="1">
                          <a:hlinkClick r:id="rId5" tooltip="(classification declarations) contains one or more taxonomies defining any classificatory codes used elsewhere in the text."/>
                        </a:rPr>
                        <a:t>classDecl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kategorizace pramene (definice zvolené taxonomie + odkaz v </a:t>
                      </a:r>
                      <a:r>
                        <a:rPr lang="cs-CZ" sz="1800" u="none" strike="noStrike" dirty="0">
                          <a:solidFill>
                            <a:srgbClr val="000096"/>
                          </a:solidFill>
                          <a:effectLst/>
                        </a:rPr>
                        <a:t>&lt;</a:t>
                      </a:r>
                      <a:r>
                        <a:rPr lang="cs-CZ" sz="1800" u="none" strike="noStrike" dirty="0" err="1">
                          <a:solidFill>
                            <a:srgbClr val="000096"/>
                          </a:solidFill>
                          <a:effectLst/>
                        </a:rPr>
                        <a:t>textClass</a:t>
                      </a:r>
                      <a:r>
                        <a:rPr lang="cs-CZ" sz="1800" u="none" strike="noStrike" dirty="0">
                          <a:solidFill>
                            <a:srgbClr val="000096"/>
                          </a:solidFill>
                          <a:effectLst/>
                        </a:rPr>
                        <a:t>&gt;</a:t>
                      </a:r>
                      <a:r>
                        <a:rPr lang="cs-CZ" sz="1800" u="none" strike="noStrike" dirty="0">
                          <a:effectLst/>
                        </a:rPr>
                        <a:t>, viz </a:t>
                      </a:r>
                      <a:r>
                        <a:rPr lang="cs-CZ" sz="1800" u="none" strike="noStrike" dirty="0">
                          <a:solidFill>
                            <a:srgbClr val="000096"/>
                          </a:solidFill>
                          <a:effectLst/>
                        </a:rPr>
                        <a:t>&lt;</a:t>
                      </a:r>
                      <a:r>
                        <a:rPr lang="cs-CZ" sz="1800" u="none" strike="noStrike" dirty="0" err="1">
                          <a:solidFill>
                            <a:srgbClr val="000096"/>
                          </a:solidFill>
                          <a:effectLst/>
                        </a:rPr>
                        <a:t>profileDesc</a:t>
                      </a:r>
                      <a:r>
                        <a:rPr lang="cs-CZ" sz="1800" u="none" strike="noStrike" dirty="0">
                          <a:solidFill>
                            <a:srgbClr val="000096"/>
                          </a:solidFill>
                          <a:effectLst/>
                        </a:rPr>
                        <a:t>&gt;</a:t>
                      </a:r>
                      <a:r>
                        <a:rPr lang="cs-CZ" sz="1800" u="none" strike="noStrike" dirty="0">
                          <a:effectLst/>
                        </a:rPr>
                        <a:t>)</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188732656"/>
                  </a:ext>
                </a:extLst>
              </a:tr>
              <a:tr h="190500">
                <a:tc>
                  <a:txBody>
                    <a:bodyPr/>
                    <a:lstStyle/>
                    <a:p>
                      <a:pPr algn="l" fontAlgn="b"/>
                      <a:r>
                        <a:rPr lang="cs-CZ" sz="1800" u="none" strike="noStrike" dirty="0">
                          <a:effectLst/>
                        </a:rPr>
                        <a:t>&lt;</a:t>
                      </a:r>
                      <a:r>
                        <a:rPr lang="cs-CZ" dirty="0" err="1">
                          <a:hlinkClick r:id="rId6" tooltip="(editorial practice declaration) provides details of editorial principles and practices applied during the encoding of a text."/>
                        </a:rPr>
                        <a:t>editorialDecl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zvolený ediční přístup při kódování textu</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95000805"/>
                  </a:ext>
                </a:extLst>
              </a:tr>
              <a:tr h="190500">
                <a:tc>
                  <a:txBody>
                    <a:bodyPr/>
                    <a:lstStyle/>
                    <a:p>
                      <a:pPr algn="l" fontAlgn="b"/>
                      <a:r>
                        <a:rPr lang="cs-CZ" sz="1800" u="none" strike="noStrike" dirty="0">
                          <a:effectLst/>
                        </a:rPr>
                        <a:t>&lt;</a:t>
                      </a:r>
                      <a:r>
                        <a:rPr lang="cs-CZ" dirty="0" err="1">
                          <a:hlinkClick r:id="rId7" tooltip="(geographic coordinates declaration) documents the notation and the datum used for geographic coordinates expressed as content of the &lt;geo&gt; element elsewhere within the document."/>
                        </a:rPr>
                        <a:t>geoDecl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pt-BR" sz="1800" u="none" strike="noStrike" dirty="0">
                          <a:effectLst/>
                        </a:rPr>
                        <a:t>geografická data použitá v přepisu</a:t>
                      </a:r>
                      <a:endParaRPr lang="pt-BR"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047093896"/>
                  </a:ext>
                </a:extLst>
              </a:tr>
              <a:tr h="190500">
                <a:tc>
                  <a:txBody>
                    <a:bodyPr/>
                    <a:lstStyle/>
                    <a:p>
                      <a:pPr algn="l" fontAlgn="b"/>
                      <a:r>
                        <a:rPr lang="cs-CZ" sz="1800" u="none" strike="noStrike" dirty="0">
                          <a:effectLst/>
                        </a:rPr>
                        <a:t>&lt;</a:t>
                      </a:r>
                      <a:r>
                        <a:rPr lang="cs-CZ" dirty="0" err="1">
                          <a:hlinkClick r:id="rId8" tooltip="(list of prefix definitions) contains a list of definitions of prefixing schemes used in data.pointer values, showing how abbreviated URIs using each scheme may be expanded into full URIs."/>
                        </a:rPr>
                        <a:t>listPrefixDef</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formální a prozaický popis prefixů při odkazování pomocí identifikátorů (jak převést identifikátor na detaily)</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31511919"/>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9" tooltip="(metrical notation declaration) documents the notation employed to represent a metrical pattern when this is specified as the value of a @met, @real, or @rhyme attribute on any structural element of a metrical text (e.g. &lt;lg&gt;, &lt;l&gt;, or &lt;seg&gt;)."/>
                        </a:rPr>
                        <a:t>metDecl</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cs-CZ" sz="1800" u="none" strike="noStrike">
                          <a:effectLst/>
                        </a:rPr>
                        <a:t>prvky použité </a:t>
                      </a:r>
                      <a:r>
                        <a:rPr lang="cs-CZ" sz="1800" u="none" strike="noStrike" dirty="0">
                          <a:effectLst/>
                        </a:rPr>
                        <a:t>pro zachycení rytmického schématu</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248038873"/>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10" tooltip="(project description) describes in detail the aim or purpose for which an electronic file was encoded, together with any other relevant information concerning the process by which it was assembled or collected."/>
                        </a:rPr>
                        <a:t>projectDesc</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cs-CZ" sz="1800" u="none" strike="noStrike" dirty="0">
                          <a:effectLst/>
                        </a:rPr>
                        <a:t>popisuje účel, k jakému byla digitální edice vytvořena, včetně relevantních informací o jejím sestavení</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398299172"/>
                  </a:ext>
                </a:extLst>
              </a:tr>
              <a:tr h="190500">
                <a:tc>
                  <a:txBody>
                    <a:bodyPr/>
                    <a:lstStyle/>
                    <a:p>
                      <a:pPr algn="l" fontAlgn="b"/>
                      <a:r>
                        <a:rPr lang="cs-CZ" sz="1800" u="none" strike="noStrike" dirty="0">
                          <a:effectLst/>
                        </a:rPr>
                        <a:t>&lt;</a:t>
                      </a:r>
                      <a:r>
                        <a:rPr lang="cs-CZ" dirty="0" err="1">
                          <a:hlinkClick r:id="rId11" tooltip="(references declaration) specifies how canonical references are constructed for this text."/>
                        </a:rPr>
                        <a:t>refsDecl</a:t>
                      </a:r>
                      <a:r>
                        <a:rPr lang="cs-CZ" sz="1800" u="none" strike="noStrike" dirty="0">
                          <a:effectLst/>
                        </a:rPr>
                        <a:t>&gt; </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formální a prozaický popis, jaký způsobem se vytvářejí identifikátory</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59812602"/>
                  </a:ext>
                </a:extLst>
              </a:tr>
            </a:tbl>
          </a:graphicData>
        </a:graphic>
      </p:graphicFrame>
      <p:sp>
        <p:nvSpPr>
          <p:cNvPr id="6" name="Zástupný symbol pro zápatí 5">
            <a:extLst>
              <a:ext uri="{FF2B5EF4-FFF2-40B4-BE49-F238E27FC236}">
                <a16:creationId xmlns:a16="http://schemas.microsoft.com/office/drawing/2014/main" id="{8DDDDD40-94A1-418D-A868-96AF0531C663}"/>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70468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8B76163-1190-46E3-803A-C52AF7881A51}"/>
              </a:ext>
            </a:extLst>
          </p:cNvPr>
          <p:cNvSpPr>
            <a:spLocks noGrp="1"/>
          </p:cNvSpPr>
          <p:nvPr>
            <p:ph type="title"/>
          </p:nvPr>
        </p:nvSpPr>
        <p:spPr/>
        <p:txBody>
          <a:bodyPr/>
          <a:lstStyle/>
          <a:p>
            <a:r>
              <a:rPr lang="cs-CZ" dirty="0"/>
              <a:t>Metadata: &lt;</a:t>
            </a:r>
            <a:r>
              <a:rPr lang="cs-CZ" dirty="0" err="1">
                <a:hlinkClick r:id="rId3" tooltip="(file description) contains a full bibliographic description of an electronic file."/>
              </a:rPr>
              <a:t>fileDesc</a:t>
            </a:r>
            <a:r>
              <a:rPr lang="cs-CZ" dirty="0"/>
              <a:t>&gt;</a:t>
            </a:r>
          </a:p>
        </p:txBody>
      </p:sp>
      <p:sp>
        <p:nvSpPr>
          <p:cNvPr id="3" name="Zástupný obsah 2">
            <a:extLst>
              <a:ext uri="{FF2B5EF4-FFF2-40B4-BE49-F238E27FC236}">
                <a16:creationId xmlns:a16="http://schemas.microsoft.com/office/drawing/2014/main" id="{F21CCF5E-1887-4AD4-AC3C-BD99937BBF1D}"/>
              </a:ext>
            </a:extLst>
          </p:cNvPr>
          <p:cNvSpPr>
            <a:spLocks noGrp="1"/>
          </p:cNvSpPr>
          <p:nvPr>
            <p:ph idx="1"/>
          </p:nvPr>
        </p:nvSpPr>
        <p:spPr/>
        <p:txBody>
          <a:bodyPr/>
          <a:lstStyle/>
          <a:p>
            <a:r>
              <a:rPr lang="cs-CZ" dirty="0"/>
              <a:t>popisuje elektronickou verzi pramene, tj. soubor v XML TEI</a:t>
            </a:r>
          </a:p>
          <a:p>
            <a:endParaRPr lang="cs-CZ" dirty="0"/>
          </a:p>
        </p:txBody>
      </p:sp>
      <p:sp>
        <p:nvSpPr>
          <p:cNvPr id="4" name="Zástupný symbol pro datum 3">
            <a:extLst>
              <a:ext uri="{FF2B5EF4-FFF2-40B4-BE49-F238E27FC236}">
                <a16:creationId xmlns:a16="http://schemas.microsoft.com/office/drawing/2014/main" id="{0638BF67-1C1C-4B1F-8CD3-9532F2D13D0D}"/>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B9773F40-59AE-4AE0-B2FF-213211E6B955}"/>
              </a:ext>
            </a:extLst>
          </p:cNvPr>
          <p:cNvSpPr>
            <a:spLocks noGrp="1"/>
          </p:cNvSpPr>
          <p:nvPr>
            <p:ph type="sldNum" sz="quarter" idx="12"/>
          </p:nvPr>
        </p:nvSpPr>
        <p:spPr/>
        <p:txBody>
          <a:bodyPr/>
          <a:lstStyle/>
          <a:p>
            <a:fld id="{5B64AE77-6BC1-49CA-AA73-E9D0D5F1D944}" type="slidenum">
              <a:rPr lang="cs-CZ" smtClean="0"/>
              <a:t>5</a:t>
            </a:fld>
            <a:endParaRPr lang="cs-CZ" dirty="0"/>
          </a:p>
        </p:txBody>
      </p:sp>
      <p:graphicFrame>
        <p:nvGraphicFramePr>
          <p:cNvPr id="6" name="Tabulka 5">
            <a:extLst>
              <a:ext uri="{FF2B5EF4-FFF2-40B4-BE49-F238E27FC236}">
                <a16:creationId xmlns:a16="http://schemas.microsoft.com/office/drawing/2014/main" id="{A04CE0ED-18EC-4881-BC3C-A53DB3F52431}"/>
              </a:ext>
            </a:extLst>
          </p:cNvPr>
          <p:cNvGraphicFramePr>
            <a:graphicFrameLocks noGrp="1"/>
          </p:cNvGraphicFramePr>
          <p:nvPr>
            <p:extLst>
              <p:ext uri="{D42A27DB-BD31-4B8C-83A1-F6EECF244321}">
                <p14:modId xmlns:p14="http://schemas.microsoft.com/office/powerpoint/2010/main" val="4150742325"/>
              </p:ext>
            </p:extLst>
          </p:nvPr>
        </p:nvGraphicFramePr>
        <p:xfrm>
          <a:off x="360000" y="2250028"/>
          <a:ext cx="11520000" cy="4043680"/>
        </p:xfrm>
        <a:graphic>
          <a:graphicData uri="http://schemas.openxmlformats.org/drawingml/2006/table">
            <a:tbl>
              <a:tblPr firstRow="1" bandRow="1">
                <a:tableStyleId>{5FD0F851-EC5A-4D38-B0AD-8093EC10F338}</a:tableStyleId>
              </a:tblPr>
              <a:tblGrid>
                <a:gridCol w="2030238">
                  <a:extLst>
                    <a:ext uri="{9D8B030D-6E8A-4147-A177-3AD203B41FA5}">
                      <a16:colId xmlns:a16="http://schemas.microsoft.com/office/drawing/2014/main" val="437672075"/>
                    </a:ext>
                  </a:extLst>
                </a:gridCol>
                <a:gridCol w="9489762">
                  <a:extLst>
                    <a:ext uri="{9D8B030D-6E8A-4147-A177-3AD203B41FA5}">
                      <a16:colId xmlns:a16="http://schemas.microsoft.com/office/drawing/2014/main" val="2534287668"/>
                    </a:ext>
                  </a:extLst>
                </a:gridCol>
              </a:tblGrid>
              <a:tr h="370840">
                <a:tc>
                  <a:txBody>
                    <a:bodyPr/>
                    <a:lstStyle/>
                    <a:p>
                      <a:r>
                        <a:rPr lang="cs-CZ" dirty="0"/>
                        <a:t>prvek</a:t>
                      </a:r>
                    </a:p>
                  </a:txBody>
                  <a:tcPr/>
                </a:tc>
                <a:tc>
                  <a:txBody>
                    <a:bodyPr/>
                    <a:lstStyle/>
                    <a:p>
                      <a:r>
                        <a:rPr lang="cs-CZ" dirty="0"/>
                        <a:t>popis</a:t>
                      </a:r>
                    </a:p>
                  </a:txBody>
                  <a:tcPr/>
                </a:tc>
                <a:extLst>
                  <a:ext uri="{0D108BD9-81ED-4DB2-BD59-A6C34878D82A}">
                    <a16:rowId xmlns:a16="http://schemas.microsoft.com/office/drawing/2014/main" val="1861394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4" tooltip="(edition statement) groups information relating to one edition of a text."/>
                        </a:rPr>
                        <a:t>editionStmt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seskupuje informace, které se vztahují k jednomu vydání textu (např. pořadí edice, vročení, odpovědnost)</a:t>
                      </a:r>
                      <a:endParaRPr lang="cs-CZ" dirty="0"/>
                    </a:p>
                  </a:txBody>
                  <a:tcPr/>
                </a:tc>
                <a:extLst>
                  <a:ext uri="{0D108BD9-81ED-4DB2-BD59-A6C34878D82A}">
                    <a16:rowId xmlns:a16="http://schemas.microsoft.com/office/drawing/2014/main" val="25017551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5" tooltip="describes the approximate size of a text stored on some carrier medium or of some other object, digital or non-digital, specified in any convenient units."/>
                        </a:rPr>
                        <a:t>extent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objem média, které nese text; může jít o fyzický i digitální objekt (např. počet stran včetně rozměrů rukopisu, počet vět, velikost počítačového souboru v kB </a:t>
                      </a:r>
                      <a:r>
                        <a:rPr lang="cs-CZ" sz="1800" kern="1200">
                          <a:solidFill>
                            <a:schemeClr val="tx1"/>
                          </a:solidFill>
                          <a:effectLst/>
                          <a:latin typeface="+mn-lt"/>
                          <a:ea typeface="+mn-ea"/>
                          <a:cs typeface="+mn-cs"/>
                        </a:rPr>
                        <a:t>ap.)</a:t>
                      </a:r>
                      <a:endParaRPr lang="cs-CZ" dirty="0"/>
                    </a:p>
                  </a:txBody>
                  <a:tcPr/>
                </a:tc>
                <a:extLst>
                  <a:ext uri="{0D108BD9-81ED-4DB2-BD59-A6C34878D82A}">
                    <a16:rowId xmlns:a16="http://schemas.microsoft.com/office/drawing/2014/main" val="548752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6" tooltip="(notes statement) collects together any notes providing information about a text additional to that recorded in other parts of the bibliographic description."/>
                        </a:rPr>
                        <a:t>notesStmt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další poznámky, které se týkají textu a nebylo možné je zachytit v jiných částech popisu (např. autor historických komentářů, poskytovatel výstupů OCR ap.)</a:t>
                      </a:r>
                      <a:endParaRPr lang="cs-CZ" dirty="0"/>
                    </a:p>
                  </a:txBody>
                  <a:tcPr/>
                </a:tc>
                <a:extLst>
                  <a:ext uri="{0D108BD9-81ED-4DB2-BD59-A6C34878D82A}">
                    <a16:rowId xmlns:a16="http://schemas.microsoft.com/office/drawing/2014/main" val="3089430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7" tooltip="(publication statement) groups information concerning the publication or distribution of an electronic or other text."/>
                        </a:rPr>
                        <a:t>publicationStmt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publikační údaje tištěného, popř. digitálního textu (např. nakladatel, místo a rok vydání, ISBN)</a:t>
                      </a:r>
                      <a:endParaRPr lang="cs-CZ" dirty="0"/>
                    </a:p>
                  </a:txBody>
                  <a:tcPr/>
                </a:tc>
                <a:extLst>
                  <a:ext uri="{0D108BD9-81ED-4DB2-BD59-A6C34878D82A}">
                    <a16:rowId xmlns:a16="http://schemas.microsoft.com/office/drawing/2014/main" val="11403082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8" tooltip="(series statement) groups information about the series, if any, to which a publication belongs."/>
                        </a:rPr>
                        <a:t>seriesStmt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údaje o řadách nebo sériích u seriálových publikací (např. editor, číslo, ročník, ISSN)</a:t>
                      </a:r>
                      <a:endParaRPr lang="cs-CZ" dirty="0"/>
                    </a:p>
                  </a:txBody>
                  <a:tcPr/>
                </a:tc>
                <a:extLst>
                  <a:ext uri="{0D108BD9-81ED-4DB2-BD59-A6C34878D82A}">
                    <a16:rowId xmlns:a16="http://schemas.microsoft.com/office/drawing/2014/main" val="1302566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9" tooltip="(source description) describes the source from which an electronic text was derived or generated, typically a bibliographic description in the case of a digitized text, or a phrase such as &quot;born digital&quot; for a text which has no previous existence."/>
                        </a:rPr>
                        <a:t>sourceDesc</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popisuje zdroj, z něhož byl digitální text odvozen nebo na jehož základě vznikl</a:t>
                      </a:r>
                      <a:r>
                        <a:rPr lang="en-US" sz="1800" kern="1200" dirty="0">
                          <a:solidFill>
                            <a:schemeClr val="tx1"/>
                          </a:solidFill>
                          <a:effectLst/>
                          <a:latin typeface="+mn-lt"/>
                          <a:ea typeface="+mn-ea"/>
                          <a:cs typeface="+mn-cs"/>
                        </a:rPr>
                        <a:t>,</a:t>
                      </a:r>
                      <a:r>
                        <a:rPr lang="cs-CZ" sz="1800" kern="1200" dirty="0">
                          <a:solidFill>
                            <a:schemeClr val="tx1"/>
                          </a:solidFill>
                          <a:effectLst/>
                          <a:latin typeface="+mn-lt"/>
                          <a:ea typeface="+mn-ea"/>
                          <a:cs typeface="+mn-cs"/>
                        </a:rPr>
                        <a:t> obvykle bibliografický záznam, popř. fráze typu </a:t>
                      </a:r>
                      <a:r>
                        <a:rPr lang="en-US" sz="1800" kern="1200" dirty="0">
                          <a:solidFill>
                            <a:schemeClr val="tx1"/>
                          </a:solidFill>
                          <a:effectLst/>
                          <a:latin typeface="+mn-lt"/>
                          <a:ea typeface="+mn-ea"/>
                          <a:cs typeface="+mn-cs"/>
                        </a:rPr>
                        <a:t>"born digital"</a:t>
                      </a:r>
                      <a:r>
                        <a:rPr lang="cs-CZ" sz="1800" kern="1200" dirty="0">
                          <a:solidFill>
                            <a:schemeClr val="tx1"/>
                          </a:solidFill>
                          <a:effectLst/>
                          <a:latin typeface="+mn-lt"/>
                          <a:ea typeface="+mn-ea"/>
                          <a:cs typeface="+mn-cs"/>
                        </a:rPr>
                        <a:t>, pokud žádná předloha neexistovala</a:t>
                      </a:r>
                      <a:endParaRPr lang="cs-CZ" dirty="0"/>
                    </a:p>
                  </a:txBody>
                  <a:tcPr/>
                </a:tc>
                <a:extLst>
                  <a:ext uri="{0D108BD9-81ED-4DB2-BD59-A6C34878D82A}">
                    <a16:rowId xmlns:a16="http://schemas.microsoft.com/office/drawing/2014/main" val="1634440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800" u="none" strike="noStrike" dirty="0">
                          <a:effectLst/>
                        </a:rPr>
                        <a:t>&lt;</a:t>
                      </a:r>
                      <a:r>
                        <a:rPr lang="cs-CZ" dirty="0" err="1">
                          <a:hlinkClick r:id="rId10" tooltip="(title statement) groups information about the title of a work and those responsible for its content."/>
                        </a:rPr>
                        <a:t>titleStmt</a:t>
                      </a:r>
                      <a:r>
                        <a:rPr lang="cs-CZ" sz="1800" u="none" strike="noStrike" dirty="0">
                          <a:effectLst/>
                        </a:rPr>
                        <a:t>&gt;</a:t>
                      </a:r>
                      <a:endParaRPr lang="cs-CZ" dirty="0"/>
                    </a:p>
                  </a:txBody>
                  <a:tcPr/>
                </a:tc>
                <a:tc>
                  <a:txBody>
                    <a:bodyPr/>
                    <a:lstStyle/>
                    <a:p>
                      <a:r>
                        <a:rPr lang="cs-CZ" sz="1800" kern="1200" dirty="0">
                          <a:solidFill>
                            <a:schemeClr val="tx1"/>
                          </a:solidFill>
                          <a:effectLst/>
                          <a:latin typeface="+mn-lt"/>
                          <a:ea typeface="+mn-ea"/>
                          <a:cs typeface="+mn-cs"/>
                        </a:rPr>
                        <a:t>informace o názvu díla a odpovědných osobách (např. titul, podtitul, autor, editor, kodér)</a:t>
                      </a:r>
                      <a:endParaRPr lang="cs-CZ" dirty="0"/>
                    </a:p>
                  </a:txBody>
                  <a:tcPr/>
                </a:tc>
                <a:extLst>
                  <a:ext uri="{0D108BD9-81ED-4DB2-BD59-A6C34878D82A}">
                    <a16:rowId xmlns:a16="http://schemas.microsoft.com/office/drawing/2014/main" val="2258942022"/>
                  </a:ext>
                </a:extLst>
              </a:tr>
            </a:tbl>
          </a:graphicData>
        </a:graphic>
      </p:graphicFrame>
      <p:sp>
        <p:nvSpPr>
          <p:cNvPr id="7" name="Zástupný symbol pro zápatí 6">
            <a:extLst>
              <a:ext uri="{FF2B5EF4-FFF2-40B4-BE49-F238E27FC236}">
                <a16:creationId xmlns:a16="http://schemas.microsoft.com/office/drawing/2014/main" id="{3683AD74-4595-4798-9024-D1D429057D23}"/>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66507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51AAA7-CFBA-40A7-BCB7-398074AAE739}"/>
              </a:ext>
            </a:extLst>
          </p:cNvPr>
          <p:cNvSpPr>
            <a:spLocks noGrp="1"/>
          </p:cNvSpPr>
          <p:nvPr>
            <p:ph type="title"/>
          </p:nvPr>
        </p:nvSpPr>
        <p:spPr/>
        <p:txBody>
          <a:bodyPr/>
          <a:lstStyle/>
          <a:p>
            <a:r>
              <a:rPr lang="cs-CZ" dirty="0"/>
              <a:t>Metadata: &lt;</a:t>
            </a:r>
            <a:r>
              <a:rPr lang="cs-CZ" dirty="0" err="1">
                <a:hlinkClick r:id="rId3" tooltip="(encoding description) documents the relationship between an electronic text and the source or sources from which it was derived."/>
              </a:rPr>
              <a:t>encodingDesc</a:t>
            </a:r>
            <a:r>
              <a:rPr lang="cs-CZ" dirty="0"/>
              <a:t>&gt; II</a:t>
            </a:r>
          </a:p>
        </p:txBody>
      </p:sp>
      <p:sp>
        <p:nvSpPr>
          <p:cNvPr id="3" name="Zástupný obsah 2">
            <a:extLst>
              <a:ext uri="{FF2B5EF4-FFF2-40B4-BE49-F238E27FC236}">
                <a16:creationId xmlns:a16="http://schemas.microsoft.com/office/drawing/2014/main" id="{0DACC5CC-5F02-48DE-8002-FD7DFBB28338}"/>
              </a:ext>
            </a:extLst>
          </p:cNvPr>
          <p:cNvSpPr>
            <a:spLocks noGrp="1"/>
          </p:cNvSpPr>
          <p:nvPr>
            <p:ph idx="1"/>
          </p:nvPr>
        </p:nvSpPr>
        <p:spPr/>
        <p:txBody>
          <a:bodyPr>
            <a:normAutofit/>
          </a:bodyPr>
          <a:lstStyle/>
          <a:p>
            <a:r>
              <a:rPr lang="cs-CZ" dirty="0"/>
              <a:t>popisuje vztah mezi pramenem a jeho digitální verzí</a:t>
            </a:r>
          </a:p>
          <a:p>
            <a:pPr lvl="1"/>
            <a:endParaRPr lang="cs-CZ" dirty="0"/>
          </a:p>
        </p:txBody>
      </p:sp>
      <p:sp>
        <p:nvSpPr>
          <p:cNvPr id="4" name="Zástupný symbol pro datum 3">
            <a:extLst>
              <a:ext uri="{FF2B5EF4-FFF2-40B4-BE49-F238E27FC236}">
                <a16:creationId xmlns:a16="http://schemas.microsoft.com/office/drawing/2014/main" id="{9CA11ED4-3403-4031-876F-87967D1A2084}"/>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0206BFE5-9CE6-42F3-AE87-9F9CD5073934}"/>
              </a:ext>
            </a:extLst>
          </p:cNvPr>
          <p:cNvSpPr>
            <a:spLocks noGrp="1"/>
          </p:cNvSpPr>
          <p:nvPr>
            <p:ph type="sldNum" sz="quarter" idx="12"/>
          </p:nvPr>
        </p:nvSpPr>
        <p:spPr/>
        <p:txBody>
          <a:bodyPr/>
          <a:lstStyle/>
          <a:p>
            <a:fld id="{5B64AE77-6BC1-49CA-AA73-E9D0D5F1D944}" type="slidenum">
              <a:rPr lang="cs-CZ" smtClean="0"/>
              <a:t>6</a:t>
            </a:fld>
            <a:endParaRPr lang="cs-CZ" dirty="0"/>
          </a:p>
        </p:txBody>
      </p:sp>
      <p:graphicFrame>
        <p:nvGraphicFramePr>
          <p:cNvPr id="7" name="Tabulka 6">
            <a:extLst>
              <a:ext uri="{FF2B5EF4-FFF2-40B4-BE49-F238E27FC236}">
                <a16:creationId xmlns:a16="http://schemas.microsoft.com/office/drawing/2014/main" id="{1DB07929-85D4-481A-A2D6-5638AD6D4C12}"/>
              </a:ext>
            </a:extLst>
          </p:cNvPr>
          <p:cNvGraphicFramePr>
            <a:graphicFrameLocks noGrp="1"/>
          </p:cNvGraphicFramePr>
          <p:nvPr>
            <p:extLst>
              <p:ext uri="{D42A27DB-BD31-4B8C-83A1-F6EECF244321}">
                <p14:modId xmlns:p14="http://schemas.microsoft.com/office/powerpoint/2010/main" val="3359374451"/>
              </p:ext>
            </p:extLst>
          </p:nvPr>
        </p:nvGraphicFramePr>
        <p:xfrm>
          <a:off x="465362" y="2204357"/>
          <a:ext cx="11425028" cy="2103120"/>
        </p:xfrm>
        <a:graphic>
          <a:graphicData uri="http://schemas.openxmlformats.org/drawingml/2006/table">
            <a:tbl>
              <a:tblPr firstRow="1" bandRow="1">
                <a:tableStyleId>{5FD0F851-EC5A-4D38-B0AD-8093EC10F338}</a:tableStyleId>
              </a:tblPr>
              <a:tblGrid>
                <a:gridCol w="2224572">
                  <a:extLst>
                    <a:ext uri="{9D8B030D-6E8A-4147-A177-3AD203B41FA5}">
                      <a16:colId xmlns:a16="http://schemas.microsoft.com/office/drawing/2014/main" val="709449683"/>
                    </a:ext>
                  </a:extLst>
                </a:gridCol>
                <a:gridCol w="9200456">
                  <a:extLst>
                    <a:ext uri="{9D8B030D-6E8A-4147-A177-3AD203B41FA5}">
                      <a16:colId xmlns:a16="http://schemas.microsoft.com/office/drawing/2014/main" val="1210725824"/>
                    </a:ext>
                  </a:extLst>
                </a:gridCol>
              </a:tblGrid>
              <a:tr h="190500">
                <a:tc>
                  <a:txBody>
                    <a:bodyPr/>
                    <a:lstStyle/>
                    <a:p>
                      <a:pPr algn="l" fontAlgn="b"/>
                      <a:r>
                        <a:rPr lang="cs-CZ" sz="1800" u="none" strike="noStrike" dirty="0">
                          <a:effectLst/>
                        </a:rPr>
                        <a:t>prvek</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740156036"/>
                  </a:ext>
                </a:extLst>
              </a:tr>
              <a:tr h="190500">
                <a:tc>
                  <a:txBody>
                    <a:bodyPr/>
                    <a:lstStyle/>
                    <a:p>
                      <a:pPr algn="l" fontAlgn="b"/>
                      <a:r>
                        <a:rPr lang="cs-CZ" sz="1800" u="none" strike="noStrike" dirty="0">
                          <a:effectLst/>
                        </a:rPr>
                        <a:t>&lt;</a:t>
                      </a:r>
                      <a:r>
                        <a:rPr lang="cs-CZ" dirty="0" err="1">
                          <a:hlinkClick r:id="rId4" tooltip="(sampling declaration) contains a prose description of the rationale and methods used in sampling texts in the creation of a corpus or collection."/>
                        </a:rPr>
                        <a:t>samplingDecl</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 důvodů a způsobu při výběru vzorků do korpusu nebo kolekce textů</a:t>
                      </a:r>
                      <a:endParaRPr lang="cs-CZ"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053241062"/>
                  </a:ext>
                </a:extLst>
              </a:tr>
              <a:tr h="190500">
                <a:tc>
                  <a:txBody>
                    <a:bodyPr/>
                    <a:lstStyle/>
                    <a:p>
                      <a:pPr algn="l" fontAlgn="b"/>
                      <a:r>
                        <a:rPr lang="cs-CZ" sz="1800" u="none" strike="noStrike" dirty="0">
                          <a:effectLst/>
                        </a:rPr>
                        <a:t>&lt;</a:t>
                      </a:r>
                      <a:r>
                        <a:rPr lang="cs-CZ" dirty="0" err="1">
                          <a:hlinkClick r:id="rId5" tooltip="(schema reference) describes or points to a related customization or schema file"/>
                        </a:rPr>
                        <a:t>schemaRef</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pl-PL" sz="1800" u="none" strike="noStrike" dirty="0">
                          <a:effectLst/>
                        </a:rPr>
                        <a:t>odkaz na definici typu dokumentu, popř. na schéma s úpravami (ODD)</a:t>
                      </a:r>
                      <a:endParaRPr lang="pl-PL"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96456088"/>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6" tooltip="describes the set of transcription conventions used, particularly for spoken material."/>
                        </a:rPr>
                        <a:t>transcriptionDesc</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pl-PL" sz="1800" u="none" strike="noStrike" dirty="0">
                          <a:effectLst/>
                        </a:rPr>
                        <a:t>popis použité konvence pro transkripci (mluveného textu)</a:t>
                      </a:r>
                      <a:endParaRPr lang="pl-PL"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246538907"/>
                  </a:ext>
                </a:extLst>
              </a:tr>
              <a:tr h="190500">
                <a:tc>
                  <a:txBody>
                    <a:bodyPr/>
                    <a:lstStyle/>
                    <a:p>
                      <a:pPr algn="l" fontAlgn="b"/>
                      <a:r>
                        <a:rPr lang="cs-CZ" sz="1800" b="0" i="0" u="none" strike="noStrike" dirty="0">
                          <a:solidFill>
                            <a:srgbClr val="000000"/>
                          </a:solidFill>
                          <a:effectLst/>
                          <a:latin typeface="Calibri" panose="020F0502020204030204" pitchFamily="34" charset="0"/>
                        </a:rPr>
                        <a:t>&lt;</a:t>
                      </a:r>
                      <a:r>
                        <a:rPr lang="cs-CZ" dirty="0" err="1">
                          <a:hlinkClick r:id="rId7" tooltip="declares the method used to encode text-critical variants."/>
                        </a:rPr>
                        <a:t>variantEncoding</a:t>
                      </a:r>
                      <a:r>
                        <a:rPr lang="cs-CZ" sz="1800" b="0" i="0" u="none" strike="noStrike" dirty="0">
                          <a:solidFill>
                            <a:srgbClr val="000000"/>
                          </a:solidFill>
                          <a:effectLst/>
                          <a:latin typeface="Calibri" panose="020F0502020204030204" pitchFamily="34" charset="0"/>
                        </a:rPr>
                        <a:t>&gt;</a:t>
                      </a:r>
                    </a:p>
                  </a:txBody>
                  <a:tcPr anchor="b"/>
                </a:tc>
                <a:tc>
                  <a:txBody>
                    <a:bodyPr/>
                    <a:lstStyle/>
                    <a:p>
                      <a:pPr algn="l" fontAlgn="b"/>
                      <a:r>
                        <a:rPr lang="pl-PL" sz="1800" u="none" strike="noStrike" dirty="0">
                          <a:effectLst/>
                        </a:rPr>
                        <a:t>popis metody použité pro zachycení textově-kritických variant (různočtení); prázdný element</a:t>
                      </a:r>
                      <a:endParaRPr lang="pl-PL"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594240523"/>
                  </a:ext>
                </a:extLst>
              </a:tr>
            </a:tbl>
          </a:graphicData>
        </a:graphic>
      </p:graphicFrame>
      <p:sp>
        <p:nvSpPr>
          <p:cNvPr id="6" name="Zástupný symbol pro zápatí 5">
            <a:extLst>
              <a:ext uri="{FF2B5EF4-FFF2-40B4-BE49-F238E27FC236}">
                <a16:creationId xmlns:a16="http://schemas.microsoft.com/office/drawing/2014/main" id="{DE4C118B-0D50-4829-A652-EE7FB1E248C5}"/>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133955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FB2834-1EC7-4B74-86A6-D3797D33FF8F}"/>
              </a:ext>
            </a:extLst>
          </p:cNvPr>
          <p:cNvSpPr>
            <a:spLocks noGrp="1"/>
          </p:cNvSpPr>
          <p:nvPr>
            <p:ph type="title"/>
          </p:nvPr>
        </p:nvSpPr>
        <p:spPr/>
        <p:txBody>
          <a:bodyPr/>
          <a:lstStyle/>
          <a:p>
            <a:r>
              <a:rPr lang="cs-CZ" dirty="0"/>
              <a:t>Metadata: &lt;</a:t>
            </a:r>
            <a:r>
              <a:rPr lang="cs-CZ" dirty="0" err="1">
                <a:hlinkClick r:id="rId3" tooltip="(text-profile description) provides a detailed description of non-bibliographic aspects of a text, specifically the languages and sublanguages used, the situation in which it was produced, the participants and their setting."/>
              </a:rPr>
              <a:t>profileDesc</a:t>
            </a:r>
            <a:r>
              <a:rPr lang="cs-CZ" dirty="0"/>
              <a:t>&gt;</a:t>
            </a:r>
          </a:p>
        </p:txBody>
      </p:sp>
      <p:sp>
        <p:nvSpPr>
          <p:cNvPr id="4" name="Zástupný symbol pro datum 3">
            <a:extLst>
              <a:ext uri="{FF2B5EF4-FFF2-40B4-BE49-F238E27FC236}">
                <a16:creationId xmlns:a16="http://schemas.microsoft.com/office/drawing/2014/main" id="{458035F9-EBB4-4FE8-9324-9EC24902EC53}"/>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25277F81-9438-45D6-8BED-60B4BEF3D2D7}"/>
              </a:ext>
            </a:extLst>
          </p:cNvPr>
          <p:cNvSpPr>
            <a:spLocks noGrp="1"/>
          </p:cNvSpPr>
          <p:nvPr>
            <p:ph type="sldNum" sz="quarter" idx="12"/>
          </p:nvPr>
        </p:nvSpPr>
        <p:spPr/>
        <p:txBody>
          <a:bodyPr/>
          <a:lstStyle/>
          <a:p>
            <a:fld id="{5B64AE77-6BC1-49CA-AA73-E9D0D5F1D944}" type="slidenum">
              <a:rPr lang="cs-CZ" smtClean="0"/>
              <a:pPr/>
              <a:t>7</a:t>
            </a:fld>
            <a:endParaRPr lang="cs-CZ" dirty="0"/>
          </a:p>
        </p:txBody>
      </p:sp>
      <p:sp>
        <p:nvSpPr>
          <p:cNvPr id="11" name="Zástupný obsah 10">
            <a:extLst>
              <a:ext uri="{FF2B5EF4-FFF2-40B4-BE49-F238E27FC236}">
                <a16:creationId xmlns:a16="http://schemas.microsoft.com/office/drawing/2014/main" id="{51B64584-F939-44D2-8A8D-C4432EDBCFF8}"/>
              </a:ext>
            </a:extLst>
          </p:cNvPr>
          <p:cNvSpPr>
            <a:spLocks noGrp="1"/>
          </p:cNvSpPr>
          <p:nvPr>
            <p:ph idx="1"/>
          </p:nvPr>
        </p:nvSpPr>
        <p:spPr/>
        <p:txBody>
          <a:bodyPr/>
          <a:lstStyle/>
          <a:p>
            <a:r>
              <a:rPr lang="cs-CZ" dirty="0"/>
              <a:t>popisuje další aspekty zachyceného pramene</a:t>
            </a:r>
          </a:p>
        </p:txBody>
      </p:sp>
      <p:graphicFrame>
        <p:nvGraphicFramePr>
          <p:cNvPr id="12" name="Zástupný obsah 5">
            <a:extLst>
              <a:ext uri="{FF2B5EF4-FFF2-40B4-BE49-F238E27FC236}">
                <a16:creationId xmlns:a16="http://schemas.microsoft.com/office/drawing/2014/main" id="{0D69283B-1F0C-475F-B112-D41D9346D2ED}"/>
              </a:ext>
            </a:extLst>
          </p:cNvPr>
          <p:cNvGraphicFramePr>
            <a:graphicFrameLocks/>
          </p:cNvGraphicFramePr>
          <p:nvPr>
            <p:extLst>
              <p:ext uri="{D42A27DB-BD31-4B8C-83A1-F6EECF244321}">
                <p14:modId xmlns:p14="http://schemas.microsoft.com/office/powerpoint/2010/main" val="2918802516"/>
              </p:ext>
            </p:extLst>
          </p:nvPr>
        </p:nvGraphicFramePr>
        <p:xfrm>
          <a:off x="360001" y="2410675"/>
          <a:ext cx="11520000" cy="3200400"/>
        </p:xfrm>
        <a:graphic>
          <a:graphicData uri="http://schemas.openxmlformats.org/drawingml/2006/table">
            <a:tbl>
              <a:tblPr firstRow="1" bandRow="1">
                <a:tableStyleId>{5FD0F851-EC5A-4D38-B0AD-8093EC10F338}</a:tableStyleId>
              </a:tblPr>
              <a:tblGrid>
                <a:gridCol w="1894927">
                  <a:extLst>
                    <a:ext uri="{9D8B030D-6E8A-4147-A177-3AD203B41FA5}">
                      <a16:colId xmlns:a16="http://schemas.microsoft.com/office/drawing/2014/main" val="2051351664"/>
                    </a:ext>
                  </a:extLst>
                </a:gridCol>
                <a:gridCol w="9625073">
                  <a:extLst>
                    <a:ext uri="{9D8B030D-6E8A-4147-A177-3AD203B41FA5}">
                      <a16:colId xmlns:a16="http://schemas.microsoft.com/office/drawing/2014/main" val="1581800151"/>
                    </a:ext>
                  </a:extLst>
                </a:gridCol>
              </a:tblGrid>
              <a:tr h="305686">
                <a:tc>
                  <a:txBody>
                    <a:bodyPr/>
                    <a:lstStyle/>
                    <a:p>
                      <a:pPr algn="l" fontAlgn="b"/>
                      <a:r>
                        <a:rPr lang="cs-CZ" sz="1800" u="none" strike="noStrike">
                          <a:effectLst/>
                        </a:rPr>
                        <a:t>prvek</a:t>
                      </a:r>
                      <a:endParaRPr lang="cs-CZ" sz="1800" b="1" i="0" u="none" strike="noStrike">
                        <a:solidFill>
                          <a:srgbClr val="FFFFFF"/>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1" i="0" u="none" strike="noStrike" dirty="0">
                        <a:solidFill>
                          <a:srgbClr val="FFFFFF"/>
                        </a:solidFill>
                        <a:effectLst/>
                        <a:latin typeface="Calibri" panose="020F0502020204030204" pitchFamily="34" charset="0"/>
                      </a:endParaRPr>
                    </a:p>
                  </a:txBody>
                  <a:tcPr anchor="b"/>
                </a:tc>
                <a:extLst>
                  <a:ext uri="{0D108BD9-81ED-4DB2-BD59-A6C34878D82A}">
                    <a16:rowId xmlns:a16="http://schemas.microsoft.com/office/drawing/2014/main" val="2278354174"/>
                  </a:ext>
                </a:extLst>
              </a:tr>
              <a:tr h="305686">
                <a:tc>
                  <a:txBody>
                    <a:bodyPr/>
                    <a:lstStyle/>
                    <a:p>
                      <a:pPr algn="l" fontAlgn="b"/>
                      <a:r>
                        <a:rPr lang="cs-CZ" sz="1800" u="none" strike="noStrike" dirty="0">
                          <a:effectLst/>
                        </a:rPr>
                        <a:t>&lt;</a:t>
                      </a:r>
                      <a:r>
                        <a:rPr lang="cs-CZ" sz="1800" dirty="0" err="1">
                          <a:hlinkClick r:id="rId4" tooltip="contains a summary or formal abstract prefixed to an existing source document by the encoder."/>
                        </a:rPr>
                        <a:t>abstract</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abstrakt dokumentu (pokud není součástí originálu); vytváří jej editor digitální edice, nikoli původní autor</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673468656"/>
                  </a:ext>
                </a:extLst>
              </a:tr>
              <a:tr h="305686">
                <a:tc>
                  <a:txBody>
                    <a:bodyPr/>
                    <a:lstStyle/>
                    <a:p>
                      <a:pPr algn="l" fontAlgn="b"/>
                      <a:r>
                        <a:rPr lang="cs-CZ" sz="1800" u="none" strike="noStrike" dirty="0">
                          <a:effectLst/>
                        </a:rPr>
                        <a:t>&lt;</a:t>
                      </a:r>
                      <a:r>
                        <a:rPr lang="cs-CZ" sz="1800" dirty="0" err="1">
                          <a:hlinkClick r:id="rId5" tooltip="(calendar description) contains a description of the calendar system used in any dating expression found in the text."/>
                        </a:rPr>
                        <a:t>calendarDesc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identifikace kalendářů, které se v textu používají pro označení dat (datace)</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065166253"/>
                  </a:ext>
                </a:extLst>
              </a:tr>
              <a:tr h="305686">
                <a:tc>
                  <a:txBody>
                    <a:bodyPr/>
                    <a:lstStyle/>
                    <a:p>
                      <a:pPr algn="l" fontAlgn="b"/>
                      <a:r>
                        <a:rPr lang="cs-CZ" sz="1800" u="none" strike="noStrike" dirty="0">
                          <a:effectLst/>
                        </a:rPr>
                        <a:t>&lt;</a:t>
                      </a:r>
                      <a:r>
                        <a:rPr lang="cs-CZ" sz="1800" dirty="0" err="1">
                          <a:hlinkClick r:id="rId6" tooltip="(correspondence description) contains a description of the actions related to one act of correspondence."/>
                        </a:rPr>
                        <a:t>correspDesc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popisuje okolnosti aktu korespondence (např. adresát, příjemce, datace, předchozí list)</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701451756"/>
                  </a:ext>
                </a:extLst>
              </a:tr>
              <a:tr h="305686">
                <a:tc>
                  <a:txBody>
                    <a:bodyPr/>
                    <a:lstStyle/>
                    <a:p>
                      <a:pPr algn="l" fontAlgn="b"/>
                      <a:r>
                        <a:rPr lang="cs-CZ" sz="1800" u="none" strike="noStrike" dirty="0">
                          <a:effectLst/>
                        </a:rPr>
                        <a:t>&lt;</a:t>
                      </a:r>
                      <a:r>
                        <a:rPr lang="cs-CZ" sz="1800" dirty="0" err="1">
                          <a:hlinkClick r:id="rId7" tooltip="contains information about the creation of a text."/>
                        </a:rPr>
                        <a:t>creation</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informace o vzniku textu (např. datum a místo vzniku, popř. popis jednotlivých fází vzniku)</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422189297"/>
                  </a:ext>
                </a:extLst>
              </a:tr>
              <a:tr h="305686">
                <a:tc>
                  <a:txBody>
                    <a:bodyPr/>
                    <a:lstStyle/>
                    <a:p>
                      <a:pPr algn="l" fontAlgn="b"/>
                      <a:r>
                        <a:rPr lang="cs-CZ" sz="1800" u="none" strike="noStrike" dirty="0">
                          <a:effectLst/>
                        </a:rPr>
                        <a:t>&lt;</a:t>
                      </a:r>
                      <a:r>
                        <a:rPr lang="cs-CZ" sz="1800" dirty="0" err="1">
                          <a:hlinkClick r:id="rId8" tooltip="contains one or more &lt;handNote&gt; elements documenting the different hands identified within the source texts."/>
                        </a:rPr>
                        <a:t>handNotes</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seznam písařů/rukou, které zasahovaly do originálního textu</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502115696"/>
                  </a:ext>
                </a:extLst>
              </a:tr>
              <a:tr h="305686">
                <a:tc>
                  <a:txBody>
                    <a:bodyPr/>
                    <a:lstStyle/>
                    <a:p>
                      <a:pPr algn="l" fontAlgn="b"/>
                      <a:r>
                        <a:rPr lang="cs-CZ" sz="1800" u="none" strike="noStrike" dirty="0">
                          <a:effectLst/>
                        </a:rPr>
                        <a:t>&lt;</a:t>
                      </a:r>
                      <a:r>
                        <a:rPr lang="cs-CZ" sz="1800" dirty="0" err="1">
                          <a:hlinkClick r:id="rId9" tooltip="(language usage) describes the languages, sublanguages, registers, dialects, etc. represented within a text."/>
                        </a:rPr>
                        <a:t>langUsage</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popisuje jazyky a jejich variety použité v textu, včetně rozsahu zastoupení</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310811659"/>
                  </a:ext>
                </a:extLst>
              </a:tr>
              <a:tr h="305686">
                <a:tc>
                  <a:txBody>
                    <a:bodyPr/>
                    <a:lstStyle/>
                    <a:p>
                      <a:pPr algn="l" fontAlgn="b"/>
                      <a:r>
                        <a:rPr lang="cs-CZ" sz="1800" u="none" strike="noStrike" dirty="0">
                          <a:effectLst/>
                        </a:rPr>
                        <a:t>&lt;</a:t>
                      </a:r>
                      <a:r>
                        <a:rPr lang="cs-CZ" sz="1800" dirty="0" err="1">
                          <a:hlinkClick r:id="rId10" tooltip="supplies a list of transpositions, each of which is indicated at some point in a document typically by means of metamarks."/>
                        </a:rPr>
                        <a:t>listTranspose</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soupis transpozic, tj. odlišného řetězení textu, vyznačených v textu obvykle pomocí značek</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476930609"/>
                  </a:ext>
                </a:extLst>
              </a:tr>
            </a:tbl>
          </a:graphicData>
        </a:graphic>
      </p:graphicFrame>
      <p:sp>
        <p:nvSpPr>
          <p:cNvPr id="3" name="Zástupný symbol pro zápatí 2">
            <a:extLst>
              <a:ext uri="{FF2B5EF4-FFF2-40B4-BE49-F238E27FC236}">
                <a16:creationId xmlns:a16="http://schemas.microsoft.com/office/drawing/2014/main" id="{416AED95-58D7-4D0A-9440-3FB7576FD50E}"/>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31566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FB2834-1EC7-4B74-86A6-D3797D33FF8F}"/>
              </a:ext>
            </a:extLst>
          </p:cNvPr>
          <p:cNvSpPr>
            <a:spLocks noGrp="1"/>
          </p:cNvSpPr>
          <p:nvPr>
            <p:ph type="title"/>
          </p:nvPr>
        </p:nvSpPr>
        <p:spPr/>
        <p:txBody>
          <a:bodyPr/>
          <a:lstStyle/>
          <a:p>
            <a:r>
              <a:rPr lang="cs-CZ" dirty="0"/>
              <a:t>Metadata: &lt;</a:t>
            </a:r>
            <a:r>
              <a:rPr lang="cs-CZ" dirty="0" err="1">
                <a:hlinkClick r:id="rId3" tooltip="(text-profile description) provides a detailed description of non-bibliographic aspects of a text, specifically the languages and sublanguages used, the situation in which it was produced, the participants and their setting."/>
              </a:rPr>
              <a:t>profileDesc</a:t>
            </a:r>
            <a:r>
              <a:rPr lang="cs-CZ" dirty="0"/>
              <a:t>&gt; II</a:t>
            </a:r>
          </a:p>
        </p:txBody>
      </p:sp>
      <p:sp>
        <p:nvSpPr>
          <p:cNvPr id="4" name="Zástupný symbol pro datum 3">
            <a:extLst>
              <a:ext uri="{FF2B5EF4-FFF2-40B4-BE49-F238E27FC236}">
                <a16:creationId xmlns:a16="http://schemas.microsoft.com/office/drawing/2014/main" id="{458035F9-EBB4-4FE8-9324-9EC24902EC53}"/>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25277F81-9438-45D6-8BED-60B4BEF3D2D7}"/>
              </a:ext>
            </a:extLst>
          </p:cNvPr>
          <p:cNvSpPr>
            <a:spLocks noGrp="1"/>
          </p:cNvSpPr>
          <p:nvPr>
            <p:ph type="sldNum" sz="quarter" idx="12"/>
          </p:nvPr>
        </p:nvSpPr>
        <p:spPr/>
        <p:txBody>
          <a:bodyPr/>
          <a:lstStyle/>
          <a:p>
            <a:fld id="{5B64AE77-6BC1-49CA-AA73-E9D0D5F1D944}" type="slidenum">
              <a:rPr lang="cs-CZ" smtClean="0"/>
              <a:pPr/>
              <a:t>8</a:t>
            </a:fld>
            <a:endParaRPr lang="cs-CZ" dirty="0"/>
          </a:p>
        </p:txBody>
      </p:sp>
      <p:sp>
        <p:nvSpPr>
          <p:cNvPr id="11" name="Zástupný obsah 10">
            <a:extLst>
              <a:ext uri="{FF2B5EF4-FFF2-40B4-BE49-F238E27FC236}">
                <a16:creationId xmlns:a16="http://schemas.microsoft.com/office/drawing/2014/main" id="{51B64584-F939-44D2-8A8D-C4432EDBCFF8}"/>
              </a:ext>
            </a:extLst>
          </p:cNvPr>
          <p:cNvSpPr>
            <a:spLocks noGrp="1"/>
          </p:cNvSpPr>
          <p:nvPr>
            <p:ph idx="1"/>
          </p:nvPr>
        </p:nvSpPr>
        <p:spPr/>
        <p:txBody>
          <a:bodyPr/>
          <a:lstStyle/>
          <a:p>
            <a:r>
              <a:rPr lang="cs-CZ" dirty="0"/>
              <a:t>popisuje další aspekty zachyceného pramene</a:t>
            </a:r>
          </a:p>
        </p:txBody>
      </p:sp>
      <p:graphicFrame>
        <p:nvGraphicFramePr>
          <p:cNvPr id="12" name="Zástupný obsah 5">
            <a:extLst>
              <a:ext uri="{FF2B5EF4-FFF2-40B4-BE49-F238E27FC236}">
                <a16:creationId xmlns:a16="http://schemas.microsoft.com/office/drawing/2014/main" id="{0D69283B-1F0C-475F-B112-D41D9346D2ED}"/>
              </a:ext>
            </a:extLst>
          </p:cNvPr>
          <p:cNvGraphicFramePr>
            <a:graphicFrameLocks/>
          </p:cNvGraphicFramePr>
          <p:nvPr>
            <p:extLst>
              <p:ext uri="{D42A27DB-BD31-4B8C-83A1-F6EECF244321}">
                <p14:modId xmlns:p14="http://schemas.microsoft.com/office/powerpoint/2010/main" val="2300822213"/>
              </p:ext>
            </p:extLst>
          </p:nvPr>
        </p:nvGraphicFramePr>
        <p:xfrm>
          <a:off x="360000" y="2410675"/>
          <a:ext cx="11492074" cy="2377440"/>
        </p:xfrm>
        <a:graphic>
          <a:graphicData uri="http://schemas.openxmlformats.org/drawingml/2006/table">
            <a:tbl>
              <a:tblPr firstRow="1" bandRow="1">
                <a:tableStyleId>{5FD0F851-EC5A-4D38-B0AD-8093EC10F338}</a:tableStyleId>
              </a:tblPr>
              <a:tblGrid>
                <a:gridCol w="1637476">
                  <a:extLst>
                    <a:ext uri="{9D8B030D-6E8A-4147-A177-3AD203B41FA5}">
                      <a16:colId xmlns:a16="http://schemas.microsoft.com/office/drawing/2014/main" val="2051351664"/>
                    </a:ext>
                  </a:extLst>
                </a:gridCol>
                <a:gridCol w="9854598">
                  <a:extLst>
                    <a:ext uri="{9D8B030D-6E8A-4147-A177-3AD203B41FA5}">
                      <a16:colId xmlns:a16="http://schemas.microsoft.com/office/drawing/2014/main" val="1581800151"/>
                    </a:ext>
                  </a:extLst>
                </a:gridCol>
              </a:tblGrid>
              <a:tr h="305686">
                <a:tc>
                  <a:txBody>
                    <a:bodyPr/>
                    <a:lstStyle/>
                    <a:p>
                      <a:pPr algn="l" fontAlgn="b"/>
                      <a:r>
                        <a:rPr lang="cs-CZ" sz="1800" u="none" strike="noStrike">
                          <a:effectLst/>
                        </a:rPr>
                        <a:t>prvek</a:t>
                      </a:r>
                      <a:endParaRPr lang="cs-CZ" sz="1800" b="1" i="0" u="none" strike="noStrike">
                        <a:solidFill>
                          <a:srgbClr val="FFFFFF"/>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1" i="0" u="none" strike="noStrike" dirty="0">
                        <a:solidFill>
                          <a:srgbClr val="FFFFFF"/>
                        </a:solidFill>
                        <a:effectLst/>
                        <a:latin typeface="Calibri" panose="020F0502020204030204" pitchFamily="34" charset="0"/>
                      </a:endParaRPr>
                    </a:p>
                  </a:txBody>
                  <a:tcPr anchor="b"/>
                </a:tc>
                <a:extLst>
                  <a:ext uri="{0D108BD9-81ED-4DB2-BD59-A6C34878D82A}">
                    <a16:rowId xmlns:a16="http://schemas.microsoft.com/office/drawing/2014/main" val="2278354174"/>
                  </a:ext>
                </a:extLst>
              </a:tr>
              <a:tr h="305686">
                <a:tc>
                  <a:txBody>
                    <a:bodyPr/>
                    <a:lstStyle/>
                    <a:p>
                      <a:pPr algn="l" fontAlgn="b"/>
                      <a:r>
                        <a:rPr lang="cs-CZ" sz="1800" u="none" strike="noStrike" dirty="0">
                          <a:effectLst/>
                        </a:rPr>
                        <a:t>&lt;</a:t>
                      </a:r>
                      <a:r>
                        <a:rPr lang="cs-CZ" sz="1800" dirty="0" err="1">
                          <a:hlinkClick r:id="rId4" tooltip="(participation description) describes the identifiable speakers, voices, or other participants in any kind of text or other persons named or otherwise referred to in a text, edition, or metadata."/>
                        </a:rPr>
                        <a:t>particDesc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popisuje identifikovatelné mluvčí, hlasy, popř. jiné účastníky vystupující nebo odkazované v textu, edici nebo metadatech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279423893"/>
                  </a:ext>
                </a:extLst>
              </a:tr>
              <a:tr h="305686">
                <a:tc>
                  <a:txBody>
                    <a:bodyPr/>
                    <a:lstStyle/>
                    <a:p>
                      <a:pPr algn="l" fontAlgn="b"/>
                      <a:r>
                        <a:rPr lang="cs-CZ" sz="1800" u="none" strike="noStrike" dirty="0">
                          <a:effectLst/>
                        </a:rPr>
                        <a:t>&lt;</a:t>
                      </a:r>
                      <a:r>
                        <a:rPr lang="cs-CZ" sz="1800" dirty="0" err="1">
                          <a:hlinkClick r:id="rId5" tooltip="(setting description) describes the setting or settings within which a language interaction takes place, or other places otherwise referred to in a text, edition, or metadata."/>
                        </a:rPr>
                        <a:t>settingDesc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prostředí, v němž se odehrál rozhovor (v případě korpusu), popř. další místa zmiňovaná v textu, edici nebo metadatech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618836092"/>
                  </a:ext>
                </a:extLst>
              </a:tr>
              <a:tr h="305686">
                <a:tc>
                  <a:txBody>
                    <a:bodyPr/>
                    <a:lstStyle/>
                    <a:p>
                      <a:pPr algn="l" fontAlgn="b"/>
                      <a:r>
                        <a:rPr lang="cs-CZ" sz="1800" u="none" strike="noStrike" dirty="0">
                          <a:effectLst/>
                        </a:rPr>
                        <a:t>&lt;</a:t>
                      </a:r>
                      <a:r>
                        <a:rPr lang="cs-CZ" sz="1800" dirty="0" err="1">
                          <a:hlinkClick r:id="rId6" tooltip="(text classification) groups information which describes the nature or topic of a text in terms of a standard classification scheme, thesaurus, etc."/>
                        </a:rPr>
                        <a:t>textClass</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klasifikace textu na základě zvolených popisných kritérií</a:t>
                      </a:r>
                      <a:r>
                        <a:rPr lang="en-US" sz="1800" u="none" strike="noStrike" dirty="0">
                          <a:effectLst/>
                        </a:rPr>
                        <a:t>, </a:t>
                      </a:r>
                      <a:r>
                        <a:rPr lang="cs-CZ" sz="1800" u="none" strike="noStrike" dirty="0">
                          <a:effectLst/>
                        </a:rPr>
                        <a:t>desetinného třídění, </a:t>
                      </a:r>
                      <a:r>
                        <a:rPr lang="cs-CZ" sz="1800" u="none" strike="noStrike" noProof="0" dirty="0">
                          <a:effectLst/>
                        </a:rPr>
                        <a:t>tezauru </a:t>
                      </a:r>
                      <a:r>
                        <a:rPr lang="cs-CZ" sz="1800" u="none" strike="noStrike" dirty="0">
                          <a:effectLst/>
                        </a:rPr>
                        <a:t>apod.</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016977990"/>
                  </a:ext>
                </a:extLst>
              </a:tr>
              <a:tr h="305686">
                <a:tc>
                  <a:txBody>
                    <a:bodyPr/>
                    <a:lstStyle/>
                    <a:p>
                      <a:pPr algn="l" fontAlgn="b"/>
                      <a:r>
                        <a:rPr lang="cs-CZ" sz="1800" u="none" strike="noStrike" dirty="0">
                          <a:effectLst/>
                        </a:rPr>
                        <a:t>&lt;</a:t>
                      </a:r>
                      <a:r>
                        <a:rPr lang="cs-CZ" sz="1800" dirty="0" err="1">
                          <a:hlinkClick r:id="rId7" tooltip="(text description) provides a description of a text in terms of its situational parameters."/>
                        </a:rPr>
                        <a:t>textDesc</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popis textu s využitím 8 situačních parametrů</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204487561"/>
                  </a:ext>
                </a:extLst>
              </a:tr>
            </a:tbl>
          </a:graphicData>
        </a:graphic>
      </p:graphicFrame>
      <p:sp>
        <p:nvSpPr>
          <p:cNvPr id="3" name="Zástupný symbol pro zápatí 2">
            <a:extLst>
              <a:ext uri="{FF2B5EF4-FFF2-40B4-BE49-F238E27FC236}">
                <a16:creationId xmlns:a16="http://schemas.microsoft.com/office/drawing/2014/main" id="{C791C025-8380-44E7-BDDA-167141E90246}"/>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5524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27BFEF5-EFD9-4BB4-8136-639DFC43BDF6}"/>
              </a:ext>
            </a:extLst>
          </p:cNvPr>
          <p:cNvSpPr>
            <a:spLocks noGrp="1"/>
          </p:cNvSpPr>
          <p:nvPr>
            <p:ph type="title"/>
          </p:nvPr>
        </p:nvSpPr>
        <p:spPr/>
        <p:txBody>
          <a:bodyPr/>
          <a:lstStyle/>
          <a:p>
            <a:r>
              <a:rPr lang="cs-CZ" dirty="0"/>
              <a:t>Metadata: &lt;</a:t>
            </a:r>
            <a:r>
              <a:rPr lang="cs-CZ" dirty="0" err="1">
                <a:hlinkClick r:id="rId3" tooltip="(revision description) summarizes the revision history for a file."/>
              </a:rPr>
              <a:t>revisionDesc</a:t>
            </a:r>
            <a:r>
              <a:rPr lang="cs-CZ" dirty="0"/>
              <a:t>&gt;</a:t>
            </a:r>
          </a:p>
        </p:txBody>
      </p:sp>
      <p:sp>
        <p:nvSpPr>
          <p:cNvPr id="3" name="Zástupný obsah 2">
            <a:extLst>
              <a:ext uri="{FF2B5EF4-FFF2-40B4-BE49-F238E27FC236}">
                <a16:creationId xmlns:a16="http://schemas.microsoft.com/office/drawing/2014/main" id="{7EAFAACF-EE70-43E4-B18B-49FB351D5820}"/>
              </a:ext>
            </a:extLst>
          </p:cNvPr>
          <p:cNvSpPr>
            <a:spLocks noGrp="1"/>
          </p:cNvSpPr>
          <p:nvPr>
            <p:ph idx="1"/>
          </p:nvPr>
        </p:nvSpPr>
        <p:spPr/>
        <p:txBody>
          <a:bodyPr/>
          <a:lstStyle/>
          <a:p>
            <a:r>
              <a:rPr lang="cs-CZ" dirty="0"/>
              <a:t>zachycuje historii revizí souboru (tj. digitální edice)</a:t>
            </a:r>
          </a:p>
          <a:p>
            <a:endParaRPr lang="cs-CZ" dirty="0"/>
          </a:p>
        </p:txBody>
      </p:sp>
      <p:sp>
        <p:nvSpPr>
          <p:cNvPr id="4" name="Zástupný symbol pro datum 3">
            <a:extLst>
              <a:ext uri="{FF2B5EF4-FFF2-40B4-BE49-F238E27FC236}">
                <a16:creationId xmlns:a16="http://schemas.microsoft.com/office/drawing/2014/main" id="{A8FBECF1-BDEA-4787-BBB9-4CF34C864EE9}"/>
              </a:ext>
            </a:extLst>
          </p:cNvPr>
          <p:cNvSpPr>
            <a:spLocks noGrp="1"/>
          </p:cNvSpPr>
          <p:nvPr>
            <p:ph type="dt" sz="half" idx="10"/>
          </p:nvPr>
        </p:nvSpPr>
        <p:spPr/>
        <p:txBody>
          <a:bodyPr/>
          <a:lstStyle/>
          <a:p>
            <a:r>
              <a:rPr lang="cs-CZ"/>
              <a:t>Praha, 9. a 10. května 2019</a:t>
            </a:r>
            <a:endParaRPr lang="cs-CZ" dirty="0"/>
          </a:p>
        </p:txBody>
      </p:sp>
      <p:sp>
        <p:nvSpPr>
          <p:cNvPr id="5" name="Zástupný symbol pro číslo snímku 4">
            <a:extLst>
              <a:ext uri="{FF2B5EF4-FFF2-40B4-BE49-F238E27FC236}">
                <a16:creationId xmlns:a16="http://schemas.microsoft.com/office/drawing/2014/main" id="{79E3EC38-EA05-4EDA-B3F8-132CE51D4C71}"/>
              </a:ext>
            </a:extLst>
          </p:cNvPr>
          <p:cNvSpPr>
            <a:spLocks noGrp="1"/>
          </p:cNvSpPr>
          <p:nvPr>
            <p:ph type="sldNum" sz="quarter" idx="12"/>
          </p:nvPr>
        </p:nvSpPr>
        <p:spPr/>
        <p:txBody>
          <a:bodyPr/>
          <a:lstStyle/>
          <a:p>
            <a:fld id="{5B64AE77-6BC1-49CA-AA73-E9D0D5F1D944}" type="slidenum">
              <a:rPr lang="cs-CZ" smtClean="0"/>
              <a:t>9</a:t>
            </a:fld>
            <a:endParaRPr lang="cs-CZ" dirty="0"/>
          </a:p>
        </p:txBody>
      </p:sp>
      <p:graphicFrame>
        <p:nvGraphicFramePr>
          <p:cNvPr id="6" name="Tabulka 5">
            <a:extLst>
              <a:ext uri="{FF2B5EF4-FFF2-40B4-BE49-F238E27FC236}">
                <a16:creationId xmlns:a16="http://schemas.microsoft.com/office/drawing/2014/main" id="{6C5FA1B6-CF12-488F-8851-4E8500E53BE6}"/>
              </a:ext>
            </a:extLst>
          </p:cNvPr>
          <p:cNvGraphicFramePr>
            <a:graphicFrameLocks noGrp="1"/>
          </p:cNvGraphicFramePr>
          <p:nvPr>
            <p:extLst>
              <p:ext uri="{D42A27DB-BD31-4B8C-83A1-F6EECF244321}">
                <p14:modId xmlns:p14="http://schemas.microsoft.com/office/powerpoint/2010/main" val="246873037"/>
              </p:ext>
            </p:extLst>
          </p:nvPr>
        </p:nvGraphicFramePr>
        <p:xfrm>
          <a:off x="435935" y="2222204"/>
          <a:ext cx="11444066" cy="1733108"/>
        </p:xfrm>
        <a:graphic>
          <a:graphicData uri="http://schemas.openxmlformats.org/drawingml/2006/table">
            <a:tbl>
              <a:tblPr firstRow="1" bandRow="1">
                <a:tableStyleId>{5FD0F851-EC5A-4D38-B0AD-8093EC10F338}</a:tableStyleId>
              </a:tblPr>
              <a:tblGrid>
                <a:gridCol w="1491328">
                  <a:extLst>
                    <a:ext uri="{9D8B030D-6E8A-4147-A177-3AD203B41FA5}">
                      <a16:colId xmlns:a16="http://schemas.microsoft.com/office/drawing/2014/main" val="3382378053"/>
                    </a:ext>
                  </a:extLst>
                </a:gridCol>
                <a:gridCol w="9952738">
                  <a:extLst>
                    <a:ext uri="{9D8B030D-6E8A-4147-A177-3AD203B41FA5}">
                      <a16:colId xmlns:a16="http://schemas.microsoft.com/office/drawing/2014/main" val="3248664475"/>
                    </a:ext>
                  </a:extLst>
                </a:gridCol>
              </a:tblGrid>
              <a:tr h="433277">
                <a:tc>
                  <a:txBody>
                    <a:bodyPr/>
                    <a:lstStyle/>
                    <a:p>
                      <a:pPr algn="l" fontAlgn="b"/>
                      <a:r>
                        <a:rPr lang="cs-CZ" sz="1800" u="none" strike="noStrike" dirty="0">
                          <a:effectLst/>
                        </a:rPr>
                        <a:t>prvek</a:t>
                      </a:r>
                      <a:endParaRPr lang="cs-CZ" sz="1800" b="1" i="0" u="none" strike="noStrike" dirty="0">
                        <a:solidFill>
                          <a:srgbClr val="FFFFFF"/>
                        </a:solidFill>
                        <a:effectLst/>
                        <a:latin typeface="Calibri" panose="020F0502020204030204" pitchFamily="34" charset="0"/>
                      </a:endParaRPr>
                    </a:p>
                  </a:txBody>
                  <a:tcPr anchor="b"/>
                </a:tc>
                <a:tc>
                  <a:txBody>
                    <a:bodyPr/>
                    <a:lstStyle/>
                    <a:p>
                      <a:pPr algn="l" fontAlgn="b"/>
                      <a:r>
                        <a:rPr lang="cs-CZ" sz="1800" u="none" strike="noStrike" dirty="0">
                          <a:effectLst/>
                        </a:rPr>
                        <a:t>popis</a:t>
                      </a:r>
                      <a:endParaRPr lang="cs-CZ" sz="1800" b="1" i="0" u="none" strike="noStrike" dirty="0">
                        <a:solidFill>
                          <a:srgbClr val="FFFFFF"/>
                        </a:solidFill>
                        <a:effectLst/>
                        <a:latin typeface="Calibri" panose="020F0502020204030204" pitchFamily="34" charset="0"/>
                      </a:endParaRPr>
                    </a:p>
                  </a:txBody>
                  <a:tcPr anchor="b"/>
                </a:tc>
                <a:extLst>
                  <a:ext uri="{0D108BD9-81ED-4DB2-BD59-A6C34878D82A}">
                    <a16:rowId xmlns:a16="http://schemas.microsoft.com/office/drawing/2014/main" val="2404945136"/>
                  </a:ext>
                </a:extLst>
              </a:tr>
              <a:tr h="433277">
                <a:tc>
                  <a:txBody>
                    <a:bodyPr/>
                    <a:lstStyle/>
                    <a:p>
                      <a:pPr algn="l" fontAlgn="b"/>
                      <a:r>
                        <a:rPr lang="cs-CZ" sz="1800" u="none" strike="noStrike" dirty="0">
                          <a:effectLst/>
                        </a:rPr>
                        <a:t>&lt;</a:t>
                      </a:r>
                      <a:r>
                        <a:rPr lang="cs-CZ" sz="1800" u="none" strike="noStrike" dirty="0" err="1">
                          <a:effectLst/>
                        </a:rPr>
                        <a:t>change</a:t>
                      </a:r>
                      <a:r>
                        <a:rPr lang="cs-CZ" sz="1800" u="none" strike="noStrike" dirty="0">
                          <a:effectLst/>
                        </a:rPr>
                        <a:t>&gt;</a:t>
                      </a:r>
                      <a:endParaRPr lang="cs-CZ" sz="1800" b="0" i="0" u="none" strike="noStrike" dirty="0">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dokumentuje změny, k nimž docházelo při vzniku elektronické edice nebo při jejích revizích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817653751"/>
                  </a:ext>
                </a:extLst>
              </a:tr>
              <a:tr h="433277">
                <a:tc>
                  <a:txBody>
                    <a:bodyPr/>
                    <a:lstStyle/>
                    <a:p>
                      <a:pPr algn="l" fontAlgn="b"/>
                      <a:r>
                        <a:rPr lang="cs-CZ" sz="1800" u="none" strike="noStrike">
                          <a:effectLst/>
                        </a:rPr>
                        <a:t>&lt;list&gt;</a:t>
                      </a:r>
                      <a:endParaRPr lang="cs-CZ" sz="1800" b="0" i="0" u="none" strike="noStrike">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seznam, který obsahuje jednotlivé položky (</a:t>
                      </a:r>
                      <a:r>
                        <a:rPr lang="cs-CZ" sz="1800" u="none" strike="noStrike" dirty="0">
                          <a:solidFill>
                            <a:srgbClr val="000096"/>
                          </a:solidFill>
                          <a:effectLst/>
                        </a:rPr>
                        <a:t>&lt;</a:t>
                      </a:r>
                      <a:r>
                        <a:rPr lang="cs-CZ" sz="1800" u="none" strike="noStrike" dirty="0" err="1">
                          <a:solidFill>
                            <a:srgbClr val="000096"/>
                          </a:solidFill>
                          <a:effectLst/>
                        </a:rPr>
                        <a:t>item</a:t>
                      </a:r>
                      <a:r>
                        <a:rPr lang="cs-CZ" sz="1800" u="none" strike="noStrike" dirty="0">
                          <a:solidFill>
                            <a:srgbClr val="000096"/>
                          </a:solidFill>
                          <a:effectLst/>
                        </a:rPr>
                        <a:t>&gt;</a:t>
                      </a:r>
                      <a:r>
                        <a:rPr lang="cs-CZ" sz="1800" u="none" strike="noStrike" dirty="0">
                          <a:effectLst/>
                        </a:rPr>
                        <a:t>), příp. i zanořené seznamy</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110882009"/>
                  </a:ext>
                </a:extLst>
              </a:tr>
              <a:tr h="433277">
                <a:tc>
                  <a:txBody>
                    <a:bodyPr/>
                    <a:lstStyle/>
                    <a:p>
                      <a:pPr algn="l" fontAlgn="b"/>
                      <a:r>
                        <a:rPr lang="cs-CZ" sz="1800" u="none" strike="noStrike">
                          <a:effectLst/>
                        </a:rPr>
                        <a:t>&lt;listChange&gt;</a:t>
                      </a:r>
                      <a:endParaRPr lang="cs-CZ" sz="1800" b="0" i="0" u="none" strike="noStrike">
                        <a:solidFill>
                          <a:srgbClr val="000000"/>
                        </a:solidFill>
                        <a:effectLst/>
                        <a:latin typeface="Calibri" panose="020F0502020204030204" pitchFamily="34" charset="0"/>
                      </a:endParaRPr>
                    </a:p>
                  </a:txBody>
                  <a:tcPr anchor="b"/>
                </a:tc>
                <a:tc>
                  <a:txBody>
                    <a:bodyPr/>
                    <a:lstStyle/>
                    <a:p>
                      <a:pPr algn="l" fontAlgn="b"/>
                      <a:r>
                        <a:rPr lang="cs-CZ" sz="1800" u="none" strike="noStrike" dirty="0">
                          <a:effectLst/>
                        </a:rPr>
                        <a:t>seskupuje více změn, </a:t>
                      </a:r>
                      <a:r>
                        <a:rPr lang="cs-CZ" sz="1800" u="none" strike="noStrike">
                          <a:effectLst/>
                        </a:rPr>
                        <a:t>k nimž </a:t>
                      </a:r>
                      <a:r>
                        <a:rPr lang="cs-CZ" sz="1800" u="none" strike="noStrike" dirty="0">
                          <a:effectLst/>
                        </a:rPr>
                        <a:t>docházelo při vzniku elektronické edice nebo při jejích revizích</a:t>
                      </a:r>
                      <a:endParaRPr lang="en-US" sz="18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645015277"/>
                  </a:ext>
                </a:extLst>
              </a:tr>
            </a:tbl>
          </a:graphicData>
        </a:graphic>
      </p:graphicFrame>
      <p:sp>
        <p:nvSpPr>
          <p:cNvPr id="7" name="Zástupný symbol pro zápatí 6">
            <a:extLst>
              <a:ext uri="{FF2B5EF4-FFF2-40B4-BE49-F238E27FC236}">
                <a16:creationId xmlns:a16="http://schemas.microsoft.com/office/drawing/2014/main" id="{312DD1A3-3AA2-4B35-BA9F-178B0C562694}"/>
              </a:ext>
            </a:extLst>
          </p:cNvPr>
          <p:cNvSpPr>
            <a:spLocks noGrp="1"/>
          </p:cNvSpPr>
          <p:nvPr>
            <p:ph type="ftr" sz="quarter" idx="11"/>
          </p:nvPr>
        </p:nvSpPr>
        <p:spPr/>
        <p:txBody>
          <a:bodyPr/>
          <a:lstStyle/>
          <a:p>
            <a:r>
              <a:rPr lang="cs-CZ"/>
              <a:t>Standard XML TEI – Metadata</a:t>
            </a:r>
            <a:endParaRPr lang="cs-CZ" dirty="0"/>
          </a:p>
        </p:txBody>
      </p:sp>
    </p:spTree>
    <p:extLst>
      <p:ext uri="{BB962C8B-B14F-4D97-AF65-F5344CB8AC3E}">
        <p14:creationId xmlns:p14="http://schemas.microsoft.com/office/powerpoint/2010/main" val="2960271062"/>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IDICS-XML-TEI.potx" id="{6B9B520C-95DF-4B31-A17A-443B8274B930}" vid="{A7142734-FDE5-4F21-B4F2-B4EDF3A8056D}"/>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RIDICS-XML-TEI</Template>
  <TotalTime>1868</TotalTime>
  <Words>1098</Words>
  <Application>Microsoft Office PowerPoint</Application>
  <PresentationFormat>Širokoúhlá obrazovka</PresentationFormat>
  <Paragraphs>172</Paragraphs>
  <Slides>11</Slides>
  <Notes>9</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11</vt:i4>
      </vt:variant>
    </vt:vector>
  </HeadingPairs>
  <TitlesOfParts>
    <vt:vector size="16" baseType="lpstr">
      <vt:lpstr>NanumBarunGothic</vt:lpstr>
      <vt:lpstr>Arial</vt:lpstr>
      <vt:lpstr>Calibri</vt:lpstr>
      <vt:lpstr>Cambria</vt:lpstr>
      <vt:lpstr>Motiv Office</vt:lpstr>
      <vt:lpstr>Standard XML TEI Metadata</vt:lpstr>
      <vt:lpstr>Osnova</vt:lpstr>
      <vt:lpstr>Metadata</vt:lpstr>
      <vt:lpstr>Metadata: &lt;encodingDesc&gt;</vt:lpstr>
      <vt:lpstr>Metadata: &lt;fileDesc&gt;</vt:lpstr>
      <vt:lpstr>Metadata: &lt;encodingDesc&gt; II</vt:lpstr>
      <vt:lpstr>Metadata: &lt;profileDesc&gt;</vt:lpstr>
      <vt:lpstr>Metadata: &lt;profileDesc&gt; II</vt:lpstr>
      <vt:lpstr>Metadata: &lt;revisionDesc&gt;</vt:lpstr>
      <vt:lpstr>Metadata: &lt;xenoData&gt;</vt:lpstr>
      <vt:lpstr>Další zdroje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Boris Lehečka</dc:creator>
  <cp:lastModifiedBy>Boris Lehečka</cp:lastModifiedBy>
  <cp:revision>113</cp:revision>
  <dcterms:created xsi:type="dcterms:W3CDTF">2019-04-29T13:47:59Z</dcterms:created>
  <dcterms:modified xsi:type="dcterms:W3CDTF">2019-05-07T15:07:16Z</dcterms:modified>
</cp:coreProperties>
</file>