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3" r:id="rId3"/>
    <p:sldId id="257" r:id="rId4"/>
    <p:sldId id="258" r:id="rId5"/>
    <p:sldId id="259" r:id="rId6"/>
    <p:sldId id="269" r:id="rId7"/>
    <p:sldId id="260" r:id="rId8"/>
    <p:sldId id="262" r:id="rId9"/>
    <p:sldId id="268" r:id="rId10"/>
    <p:sldId id="276" r:id="rId11"/>
    <p:sldId id="277" r:id="rId12"/>
    <p:sldId id="264" r:id="rId13"/>
    <p:sldId id="265" r:id="rId14"/>
    <p:sldId id="285" r:id="rId15"/>
    <p:sldId id="266" r:id="rId16"/>
    <p:sldId id="270" r:id="rId17"/>
    <p:sldId id="267" r:id="rId18"/>
    <p:sldId id="271" r:id="rId19"/>
    <p:sldId id="272" r:id="rId20"/>
    <p:sldId id="273" r:id="rId21"/>
    <p:sldId id="274" r:id="rId22"/>
    <p:sldId id="275" r:id="rId23"/>
    <p:sldId id="261" r:id="rId24"/>
    <p:sldId id="282" r:id="rId25"/>
    <p:sldId id="263" r:id="rId26"/>
    <p:sldId id="279" r:id="rId27"/>
    <p:sldId id="284" r:id="rId28"/>
  </p:sldIdLst>
  <p:sldSz cx="12192000" cy="6858000"/>
  <p:notesSz cx="9144000" cy="6858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9FC"/>
    <a:srgbClr val="FC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532" autoAdjust="0"/>
  </p:normalViewPr>
  <p:slideViewPr>
    <p:cSldViewPr snapToGrid="0">
      <p:cViewPr varScale="1">
        <p:scale>
          <a:sx n="117" d="100"/>
          <a:sy n="117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226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4C6090F-E0D9-4904-8F4B-3B19437869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Zástupný symbol pro záhlaví 6">
            <a:extLst>
              <a:ext uri="{FF2B5EF4-FFF2-40B4-BE49-F238E27FC236}">
                <a16:creationId xmlns:a16="http://schemas.microsoft.com/office/drawing/2014/main" id="{F4C73A83-D872-4099-B2A9-09167D9051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8" name="Zástupný symbol pro datum 7">
            <a:extLst>
              <a:ext uri="{FF2B5EF4-FFF2-40B4-BE49-F238E27FC236}">
                <a16:creationId xmlns:a16="http://schemas.microsoft.com/office/drawing/2014/main" id="{7AE91353-D448-4305-B0F8-745263019B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D0AAB-BC65-4D93-BE30-329DE1D7C511}" type="datetimeFigureOut">
              <a:rPr lang="cs-CZ" smtClean="0"/>
              <a:t>09.05.2019</a:t>
            </a:fld>
            <a:endParaRPr lang="cs-CZ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B7FE8195-2819-4889-BDC5-FC91DDEAE3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13B07-8E6F-412A-8388-A47F0D46C30E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38101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0682-C2CD-439F-BD5E-D51593A61157}" type="datetimeFigureOut">
              <a:rPr lang="cs-CZ" smtClean="0"/>
              <a:t>09.05.2019</a:t>
            </a:fld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22189" y="3037398"/>
            <a:ext cx="8283272" cy="296335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1B4D-5850-4E1B-9DEC-2E80D6BFECE6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8" name="Zástupný symbol pro záhlaví 7">
            <a:extLst>
              <a:ext uri="{FF2B5EF4-FFF2-40B4-BE49-F238E27FC236}">
                <a16:creationId xmlns:a16="http://schemas.microsoft.com/office/drawing/2014/main" id="{A96D68BF-123C-4664-8108-784DC6DA3A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9" name="Zástupný symbol pro obrázek snímku 8">
            <a:extLst>
              <a:ext uri="{FF2B5EF4-FFF2-40B4-BE49-F238E27FC236}">
                <a16:creationId xmlns:a16="http://schemas.microsoft.com/office/drawing/2014/main" id="{D5A5E470-C2AF-4A51-BCB7-9288650032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49025" y="533457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0489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649288" y="533400"/>
            <a:ext cx="4114800" cy="2314575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SGML</a:t>
            </a:r>
            <a:r>
              <a:rPr lang="cs-CZ" dirty="0"/>
              <a:t> = Standard </a:t>
            </a:r>
            <a:r>
              <a:rPr lang="cs-CZ" dirty="0" err="1"/>
              <a:t>Generalized</a:t>
            </a:r>
            <a:r>
              <a:rPr lang="cs-CZ" dirty="0"/>
              <a:t> </a:t>
            </a:r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dirty="0" err="1"/>
              <a:t>Language</a:t>
            </a:r>
            <a:r>
              <a:rPr lang="cs-CZ" dirty="0"/>
              <a:t>, univerzální značkovací metajazyk (https://cs.wikipedia.org/wiki/</a:t>
            </a:r>
            <a:r>
              <a:rPr lang="cs-CZ" dirty="0" err="1"/>
              <a:t>Standard_Generalized_Markup_Language</a:t>
            </a:r>
            <a:r>
              <a:rPr lang="cs-CZ" dirty="0"/>
              <a:t>)</a:t>
            </a:r>
          </a:p>
          <a:p>
            <a:r>
              <a:rPr lang="cs-CZ" dirty="0"/>
              <a:t>příklady = konkrétní realizace obecného principu: co se bude popisovat, jaké údaje jsou relevantní, a jak se bude popisovat (pomocí jakých elementů, jak lze elementy kombinovat mezi sebou)</a:t>
            </a:r>
          </a:p>
          <a:p>
            <a:r>
              <a:rPr lang="cs-CZ" dirty="0"/>
              <a:t>další změny ve verzi XML 1.1: nové znaky pro konec řádku; řídicí znaky  (nový řádek, návrat řádku) lze použít odkazem na jeho numerickou hodnotu: #</a:t>
            </a:r>
            <a:r>
              <a:rPr lang="cs-CZ" dirty="0" err="1"/>
              <a:t>x01</a:t>
            </a:r>
            <a:r>
              <a:rPr lang="cs-CZ" dirty="0"/>
              <a:t>; plná normalizace (musí být zajištěna)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7108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78E58E-70AC-455F-90B9-9D7761408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802" y="1122363"/>
            <a:ext cx="1006782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9E910CB-90CB-41BD-8B54-915177E92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801" y="3602038"/>
            <a:ext cx="1006782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17279DA-E018-423A-B16E-00475F12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B900F6C-DB98-4D01-81D7-5B89063E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D55BC6D-8F08-42EA-B355-F66BDC8B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1844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AEDDE7-5283-45F3-8804-85B23933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8562057-1E9E-4BC5-A96E-69FF3B7F2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6B12981-89EC-436C-A73A-CCC7F732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F87B59-5D8E-4D63-AED8-33705DCB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DF03BD2-4629-4A8C-A3A6-E774D357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4899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303095B-18DB-47A8-B03C-A687AA830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3744" y="365125"/>
            <a:ext cx="2867456" cy="592934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C297685-E21D-4E3B-B4E5-EA95B48E9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000" y="365124"/>
            <a:ext cx="8388000" cy="5929349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FF30AC4-28E8-4E2B-9FF3-5C5D602F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4F9059F-DC3A-40F9-9DA4-2A8D62CD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B761B4F-342E-4ED9-B08B-B02BD873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933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6DD364-DB0A-4EC2-8CBA-F91EA9C2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2D3C28-ADA2-407F-B64E-031B26CA9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1pPr>
            <a:lvl2pPr marL="685800" indent="-228600">
              <a:buClr>
                <a:schemeClr val="accent5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4pPr>
            <a:lvl5pPr marL="2057400" indent="-228600">
              <a:buClr>
                <a:schemeClr val="accent5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29F44FF-7695-4427-82BA-660B70FC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297B5EA-1619-434F-8D59-24B64B64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23AFBF-6A77-4C37-BF87-4406996F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1189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4CC1B6-7CFD-4490-9FAD-01150EFF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3A232C8-5151-4F25-87E6-613A1CFB5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70501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9AEAB2E-D2C8-4491-A3D2-65AB6BBA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0D60011-B9B5-4FEF-B704-3D56EDA2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8EF7471-5E45-4472-B366-D565D392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9367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3A187C-2295-404E-B895-287AB6AC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C201F9-8273-435D-921E-20E271E7E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825625"/>
            <a:ext cx="5659800" cy="447948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F651976-031F-4E72-8120-FF05886C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79000" cy="447948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B9EFDC8-235F-406F-9B57-88C82579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AB67C2C-593E-4F66-964F-50020A32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868C31C-9526-4D92-B1F2-C931591A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7151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E264EF-5B4A-4170-9DE6-0A2B56C95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5125"/>
            <a:ext cx="114720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F0B10A6-4FF8-426D-AA34-397E118C6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681163"/>
            <a:ext cx="56375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1A2CB19-6AF1-4E14-9ED7-41984F5D4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000" y="2505074"/>
            <a:ext cx="5637575" cy="378939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B83EFC4-2C82-4A10-985A-CAC1B0323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59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AFD244B-6D19-4678-B81F-FB70AAF34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679000" cy="378939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11A7927-1D50-4727-ACD3-54F871AF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7654FF0-9111-42CD-93A5-93D8FCF7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55EF5BF-D6E1-42C5-9700-988C3ED0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161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F40ABF-B56F-46F2-B7A0-A594F8D9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01A5580-10D5-4E45-BA70-83E471E5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98AE30E-96BC-4919-BA47-5F0FD5ED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F9AB3D1-B37F-40BD-BC77-B3286803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1127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2D80274-EC61-4F6B-9DE1-571445FC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8FEBCC2-2AB0-48A1-BC12-6C2B7623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7B4F734-7FDE-4406-88AD-8319D911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470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E37A7D-EAA0-4B56-98D2-9433E846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457200"/>
            <a:ext cx="44120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EFE2DE1-9395-4D95-B2A7-611D27CF3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0"/>
            <a:ext cx="6668012" cy="58493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5ADE7FB-37A2-450D-91EC-CA657F7EB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000" y="2057399"/>
            <a:ext cx="4412025" cy="42491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9C109DA-1A82-430A-8C7F-84E0B47E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BDB852E-C8CD-407C-B95A-C62E7184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7751DD4-EE0F-456A-92E7-76ECE970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131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007762-ED0F-443B-AE39-94865986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457200"/>
            <a:ext cx="44120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F2910F0-27E5-4079-82CA-BC171AB2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668012" cy="5839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dirty="0"/>
              <a:t>Kliknutím na ikonu přidáte obrázek.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87D710-0ADF-439B-8AF0-BE221513E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000" y="2057399"/>
            <a:ext cx="4431225" cy="42397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41660CB-25C5-40F4-B656-EF0F8F34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6F1CF99-6E3B-4957-AB40-763EC173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2896333-E395-4695-A267-A4CAFF44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6150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ovéPole 8">
            <a:extLst>
              <a:ext uri="{FF2B5EF4-FFF2-40B4-BE49-F238E27FC236}">
                <a16:creationId xmlns:a16="http://schemas.microsoft.com/office/drawing/2014/main" id="{D8138031-A225-4180-B5BF-929039D21685}"/>
              </a:ext>
            </a:extLst>
          </p:cNvPr>
          <p:cNvSpPr txBox="1"/>
          <p:nvPr userDrawn="1"/>
        </p:nvSpPr>
        <p:spPr>
          <a:xfrm>
            <a:off x="-17149" y="-466291"/>
            <a:ext cx="27432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2000" spc="220" baseline="0" dirty="0">
                <a:solidFill>
                  <a:srgbClr val="F6F9FC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&lt;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D7085B0-AB59-49E9-A39D-0B1C191C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6000"/>
            <a:ext cx="1152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6EAEAB-BB80-40D8-AFAE-B8F265A56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656000"/>
            <a:ext cx="11520000" cy="478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0E5FAF4-5B01-436E-8935-DB606F123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70000" y="6555128"/>
            <a:ext cx="197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D3A3AC3-BED0-4307-B4F3-9B6130CAF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1483" y="6555128"/>
            <a:ext cx="5564967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Základy XML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9CE0ECB-0217-4C66-B3F1-01D7FD277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0455" y="6555128"/>
            <a:ext cx="2267867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4AE77-6BC1-49CA-AA73-E9D0D5F1D944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48C68903-4D30-4015-B2EB-71FB20BC4F07}"/>
              </a:ext>
            </a:extLst>
          </p:cNvPr>
          <p:cNvSpPr txBox="1"/>
          <p:nvPr userDrawn="1"/>
        </p:nvSpPr>
        <p:spPr>
          <a:xfrm>
            <a:off x="-34249" y="216001"/>
            <a:ext cx="346249" cy="6228000"/>
          </a:xfrm>
          <a:prstGeom prst="rect">
            <a:avLst/>
          </a:prstGeom>
          <a:noFill/>
          <a:effectLst/>
        </p:spPr>
        <p:txBody>
          <a:bodyPr vert="vert" wrap="square" rtlCol="0">
            <a:spAutoFit/>
          </a:bodyPr>
          <a:lstStyle/>
          <a:p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&lt;?xml version="1.0" encoding="utf-8"?&gt; &lt;</a:t>
            </a:r>
            <a:r>
              <a:rPr lang="pt-BR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 xmlns="http://www.tei-c.org/ns/1.0"&gt;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</a:t>
            </a:r>
            <a:r>
              <a:rPr lang="cs-CZ" sz="1050" baseline="0" noProof="1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teiHeader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&gt;...&lt;body&gt;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73D289C3-7F64-41E9-8F77-B06CB43A35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515490"/>
            <a:ext cx="838200" cy="295275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F1F1CC8E-AAFA-4E43-9FD7-767062015BFE}"/>
              </a:ext>
            </a:extLst>
          </p:cNvPr>
          <p:cNvSpPr txBox="1"/>
          <p:nvPr userDrawn="1"/>
        </p:nvSpPr>
        <p:spPr>
          <a:xfrm>
            <a:off x="11844000" y="1260988"/>
            <a:ext cx="346249" cy="5183012"/>
          </a:xfrm>
          <a:prstGeom prst="rect">
            <a:avLst/>
          </a:prstGeom>
          <a:noFill/>
          <a:effectLst/>
        </p:spPr>
        <p:txBody>
          <a:bodyPr vert="vert" wrap="square" rtlCol="0" anchor="t" anchorCtr="0">
            <a:spAutoFit/>
          </a:bodyPr>
          <a:lstStyle/>
          <a:p>
            <a:pPr algn="r"/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&lt;/</a:t>
            </a:r>
            <a:r>
              <a:rPr lang="cs-CZ" sz="1050" baseline="0" noProof="1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body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&gt;&lt;/</a:t>
            </a:r>
            <a:r>
              <a:rPr lang="pt-BR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TEI&gt;</a:t>
            </a:r>
            <a:endParaRPr lang="cs-CZ" sz="1050" baseline="0" dirty="0">
              <a:solidFill>
                <a:schemeClr val="accent1">
                  <a:lumMod val="40000"/>
                  <a:lumOff val="60000"/>
                </a:schemeClr>
              </a:solidFill>
              <a:highlight>
                <a:srgbClr val="FFFFFF"/>
              </a:highlight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37B150B-3C7A-406E-BDB9-017488BC6F61}"/>
              </a:ext>
            </a:extLst>
          </p:cNvPr>
          <p:cNvSpPr txBox="1"/>
          <p:nvPr userDrawn="1"/>
        </p:nvSpPr>
        <p:spPr>
          <a:xfrm>
            <a:off x="9550400" y="-466291"/>
            <a:ext cx="27432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2000" spc="220" baseline="0" dirty="0">
                <a:solidFill>
                  <a:srgbClr val="F6F9FC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&gt;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48BE634-3206-454E-8591-6609F86994D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327" y="6498576"/>
            <a:ext cx="302673" cy="28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9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vokabular.ujc.cas.cz/" TargetMode="External"/><Relationship Id="rId7" Type="http://schemas.openxmlformats.org/officeDocument/2006/relationships/image" Target="../media/image6.png"/><Relationship Id="rId2" Type="http://schemas.openxmlformats.org/officeDocument/2006/relationships/hyperlink" Target="mailto:boris@daliboris.cz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mlviewer.org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sek.cz/xml/schema/wxs.html" TargetMode="External"/><Relationship Id="rId2" Type="http://schemas.openxmlformats.org/officeDocument/2006/relationships/hyperlink" Target="https://www.w3.org/TR/xmlschema11-1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osek.cz/xml/schema/rng.html" TargetMode="External"/><Relationship Id="rId4" Type="http://schemas.openxmlformats.org/officeDocument/2006/relationships/hyperlink" Target="https://relaxng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xml-related-technologie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ommons.wikimedia.org/wiki/File:XML_languages.svg" TargetMode="External"/><Relationship Id="rId4" Type="http://schemas.openxmlformats.org/officeDocument/2006/relationships/hyperlink" Target="https://commons.wikimedia.org/wiki/User:Sae1962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sek.cz/xml/schema/index.html" TargetMode="External"/><Relationship Id="rId2" Type="http://schemas.openxmlformats.org/officeDocument/2006/relationships/hyperlink" Target="https://www.tutorialspoint.com/xml/index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xm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crosswire.org/osis/" TargetMode="External"/><Relationship Id="rId5" Type="http://schemas.openxmlformats.org/officeDocument/2006/relationships/hyperlink" Target="https://www.cei.lmu.de/index.php" TargetMode="External"/><Relationship Id="rId4" Type="http://schemas.openxmlformats.org/officeDocument/2006/relationships/hyperlink" Target="https://tei-c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XML_and_HTML_character_entity_references#Predefined_entities_in_XM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64D3B1-ED37-46D3-82F2-010FC266F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802" y="1122363"/>
            <a:ext cx="10009776" cy="2387600"/>
          </a:xfrm>
        </p:spPr>
        <p:txBody>
          <a:bodyPr/>
          <a:lstStyle/>
          <a:p>
            <a:r>
              <a:rPr lang="cs-CZ" dirty="0"/>
              <a:t>Základy XML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E1C3CE8-5EEE-406B-BB58-6E2608DE1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802" y="3602038"/>
            <a:ext cx="10096106" cy="1655762"/>
          </a:xfrm>
        </p:spPr>
        <p:txBody>
          <a:bodyPr>
            <a:normAutofit/>
          </a:bodyPr>
          <a:lstStyle/>
          <a:p>
            <a:r>
              <a:rPr lang="cs-CZ" dirty="0"/>
              <a:t>Boris Lehečka, </a:t>
            </a:r>
            <a:r>
              <a:rPr lang="cs-CZ" dirty="0">
                <a:hlinkClick r:id="rId2"/>
              </a:rPr>
              <a:t>boris</a:t>
            </a:r>
            <a:r>
              <a:rPr lang="cs-CZ">
                <a:hlinkClick r:id="rId2"/>
              </a:rPr>
              <a:t>@daliboris</a:t>
            </a:r>
            <a:r>
              <a:rPr lang="cs-CZ" dirty="0">
                <a:hlinkClick r:id="rId2"/>
              </a:rPr>
              <a:t>.cz</a:t>
            </a:r>
            <a:endParaRPr lang="cs-CZ" dirty="0"/>
          </a:p>
          <a:p>
            <a:r>
              <a:rPr lang="cs-CZ" dirty="0"/>
              <a:t>Příspěvek byl podpořen projektem Ministerstva školství, mládeže a tělovýchovy č. LM2015081 „Výzkumná infrastruktura pro diachronní bohemistiku“ (akronym RIDICS, </a:t>
            </a:r>
            <a:r>
              <a:rPr lang="cs-CZ" dirty="0">
                <a:hlinkClick r:id="rId3"/>
              </a:rPr>
              <a:t>http://vokabular.ujc.cas.cz</a:t>
            </a:r>
            <a:r>
              <a:rPr lang="cs-CZ" dirty="0"/>
              <a:t>).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5305001-9E91-4CD8-970F-E6D405CDC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735" y="187175"/>
            <a:ext cx="2963839" cy="592767"/>
          </a:xfrm>
          <a:prstGeom prst="rect">
            <a:avLst/>
          </a:prstGeom>
        </p:spPr>
      </p:pic>
      <p:pic>
        <p:nvPicPr>
          <p:cNvPr id="5" name="Picture 2" descr="http://ujc.cas.cz/miranda2/export/sitesavcr/ujc/sys/resource/logo.cs.png">
            <a:extLst>
              <a:ext uri="{FF2B5EF4-FFF2-40B4-BE49-F238E27FC236}">
                <a16:creationId xmlns:a16="http://schemas.microsoft.com/office/drawing/2014/main" id="{A5804ACC-9FC3-4309-BEDC-E5B0B4D6C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1" y="5413784"/>
            <a:ext cx="454999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D6E01454-FB99-4FFE-B3A6-395717FBE3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0837" y="5413784"/>
            <a:ext cx="1802181" cy="900000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499690A7-D1E0-4DDC-99B8-2EE5C192FE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147" y="5530409"/>
            <a:ext cx="2000250" cy="666750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CA259D11-1902-48AA-8003-C64927C8B8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78" y="5530409"/>
            <a:ext cx="666750" cy="666750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32041AB2-2859-4654-BBA5-DF43C8FAF2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822" y="5223618"/>
            <a:ext cx="1280331" cy="128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5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C0DF56-9D1A-40D5-A414-F8466539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řešit (ne)překrývání elementů v XML TEI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D7E19EBE-0E3E-4325-AFE1-235A5E15B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hranice strany nebo sloupce (podobně biblické knihy, kapitoly a verše)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cs-CZ" dirty="0"/>
              <a:t>&lt;p&gt;Text odstavce &lt;</a:t>
            </a:r>
            <a:r>
              <a:rPr lang="cs-CZ" dirty="0" err="1"/>
              <a:t>pb</a:t>
            </a:r>
            <a:r>
              <a:rPr lang="cs-CZ" dirty="0"/>
              <a:t> n="</a:t>
            </a:r>
            <a:r>
              <a:rPr lang="cs-CZ" dirty="0" err="1"/>
              <a:t>23r</a:t>
            </a:r>
            <a:r>
              <a:rPr lang="cs-CZ" dirty="0"/>
              <a:t>"/&gt;pokračující na další stránce.&lt;/p&gt;</a:t>
            </a:r>
          </a:p>
          <a:p>
            <a:pPr lvl="2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použití prázdného elementu/prvku</a:t>
            </a:r>
          </a:p>
          <a:p>
            <a:r>
              <a:rPr lang="cs-CZ" dirty="0"/>
              <a:t>přímá řeč přes více odstavců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cs-CZ" dirty="0"/>
              <a:t>&lt;p&gt;„Text přímé řeči… konec odstavce.&lt;/p&gt;&lt;p&gt;Přímá řeč pokračuje…“&lt;/p&gt;</a:t>
            </a:r>
          </a:p>
          <a:p>
            <a:pPr lvl="2"/>
            <a:r>
              <a:rPr lang="cs-CZ" dirty="0"/>
              <a:t>bez označení prvku pro přímou řeč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cs-CZ" dirty="0">
                <a:solidFill>
                  <a:srgbClr val="7030A0"/>
                </a:solidFill>
              </a:rPr>
              <a:t>&lt;p&gt;&lt;q&gt;„Text přímé řeči… konec odstavce.&lt;/p&gt;</a:t>
            </a:r>
            <a:br>
              <a:rPr lang="cs-CZ" dirty="0">
                <a:solidFill>
                  <a:srgbClr val="7030A0"/>
                </a:solidFill>
              </a:rPr>
            </a:br>
            <a:r>
              <a:rPr lang="cs-CZ" dirty="0">
                <a:solidFill>
                  <a:srgbClr val="7030A0"/>
                </a:solidFill>
              </a:rPr>
              <a:t>&lt;p&gt;Přímá řeč pokračuje…“&lt;/q&gt;&lt;/p&gt; </a:t>
            </a:r>
            <a:r>
              <a:rPr lang="cs-CZ" dirty="0">
                <a:solidFill>
                  <a:srgbClr val="7030A0"/>
                </a:solidFill>
                <a:sym typeface="Wingdings" panose="05000000000000000000" pitchFamily="2" charset="2"/>
              </a:rPr>
              <a:t>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cs-CZ" dirty="0"/>
              <a:t>&lt;p&gt;&lt;q </a:t>
            </a:r>
            <a:r>
              <a:rPr lang="cs-CZ" dirty="0" err="1"/>
              <a:t>xml:id</a:t>
            </a:r>
            <a:r>
              <a:rPr lang="cs-CZ" dirty="0"/>
              <a:t>="q-1" </a:t>
            </a:r>
            <a:r>
              <a:rPr lang="cs-CZ" dirty="0" err="1"/>
              <a:t>next</a:t>
            </a:r>
            <a:r>
              <a:rPr lang="cs-CZ" dirty="0"/>
              <a:t>="#q-2"&gt;„Text přímé řeči… konec odstavce.&lt;/q&gt;&lt;/p&gt;</a:t>
            </a:r>
            <a:br>
              <a:rPr lang="cs-CZ" dirty="0"/>
            </a:br>
            <a:r>
              <a:rPr lang="cs-CZ" dirty="0"/>
              <a:t>&lt;p&gt;&lt;q </a:t>
            </a:r>
            <a:r>
              <a:rPr lang="cs-CZ" dirty="0" err="1"/>
              <a:t>xml:id</a:t>
            </a:r>
            <a:r>
              <a:rPr lang="cs-CZ" dirty="0"/>
              <a:t>="q-2" </a:t>
            </a:r>
            <a:r>
              <a:rPr lang="cs-CZ" dirty="0" err="1"/>
              <a:t>prev</a:t>
            </a:r>
            <a:r>
              <a:rPr lang="cs-CZ" dirty="0"/>
              <a:t>="#q-1"&gt;Přímá řeč pokračuje…“&lt;/q&gt;&lt;/p&gt; </a:t>
            </a:r>
            <a:r>
              <a:rPr lang="cs-CZ" dirty="0">
                <a:sym typeface="Wingdings" panose="05000000000000000000" pitchFamily="2" charset="2"/>
              </a:rPr>
              <a:t></a:t>
            </a:r>
          </a:p>
          <a:p>
            <a:pPr lvl="2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použití dvou prvků pro přímou řeč (&lt;q&gt;), návaznost se řeší pomocí odkazování mezi prvky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cs-CZ" dirty="0"/>
          </a:p>
          <a:p>
            <a:pPr lvl="1">
              <a:buFont typeface="Wingdings" panose="05000000000000000000" pitchFamily="2" charset="2"/>
              <a:buChar char="v"/>
            </a:pPr>
            <a:endParaRPr lang="cs-CZ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A74DB83-3FEF-4AD4-8396-17C19714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0D51FB8-709A-4C26-8BE3-DBD4EC0C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10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F1886E8-1C30-4EC3-BD3C-BD23AE4A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6861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4E1F93-BAAB-4833-A9FC-D061509D1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řešit (ne)překrývání elementů v XML TEI II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F2F3C4-1DF5-4CB6-92D4-F6FFFA382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začátek a konec komentovaného textu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cs-CZ" dirty="0"/>
              <a:t>&lt;p&gt;</a:t>
            </a:r>
            <a:br>
              <a:rPr lang="cs-CZ" dirty="0"/>
            </a:br>
            <a:r>
              <a:rPr lang="cs-CZ" dirty="0"/>
              <a:t>  &lt;s&gt;Delší komentovaná </a:t>
            </a:r>
            <a:r>
              <a:rPr lang="cs-CZ" b="1" dirty="0">
                <a:solidFill>
                  <a:srgbClr val="FF0000"/>
                </a:solidFill>
              </a:rPr>
              <a:t>&lt;</a:t>
            </a:r>
            <a:r>
              <a:rPr lang="cs-CZ" b="1" dirty="0" err="1">
                <a:solidFill>
                  <a:srgbClr val="FF0000"/>
                </a:solidFill>
              </a:rPr>
              <a:t>anchor</a:t>
            </a:r>
            <a:r>
              <a:rPr lang="cs-CZ" b="1" dirty="0">
                <a:solidFill>
                  <a:srgbClr val="FF0000"/>
                </a:solidFill>
              </a:rPr>
              <a:t> </a:t>
            </a:r>
            <a:r>
              <a:rPr lang="cs-CZ" b="1" dirty="0" err="1">
                <a:solidFill>
                  <a:srgbClr val="FF0000"/>
                </a:solidFill>
              </a:rPr>
              <a:t>xml:id</a:t>
            </a:r>
            <a:r>
              <a:rPr lang="cs-CZ" b="1" dirty="0">
                <a:solidFill>
                  <a:srgbClr val="FF0000"/>
                </a:solidFill>
              </a:rPr>
              <a:t>="a-1" /&gt;</a:t>
            </a:r>
            <a:r>
              <a:rPr lang="cs-CZ" dirty="0"/>
              <a:t>pasáž se zvýrazněním &lt;</a:t>
            </a:r>
            <a:r>
              <a:rPr lang="cs-CZ" dirty="0" err="1"/>
              <a:t>hi</a:t>
            </a:r>
            <a:r>
              <a:rPr lang="cs-CZ" dirty="0"/>
              <a:t> style="</a:t>
            </a:r>
            <a:r>
              <a:rPr lang="cs-CZ" dirty="0" err="1"/>
              <a:t>italic</a:t>
            </a:r>
            <a:r>
              <a:rPr lang="cs-CZ" dirty="0"/>
              <a:t>"&gt;kurzívou&lt;/</a:t>
            </a:r>
            <a:r>
              <a:rPr lang="cs-CZ" dirty="0" err="1"/>
              <a:t>hi</a:t>
            </a:r>
            <a:r>
              <a:rPr lang="cs-CZ" dirty="0"/>
              <a:t>&gt;.</a:t>
            </a:r>
            <a:br>
              <a:rPr lang="cs-CZ" dirty="0"/>
            </a:br>
            <a:r>
              <a:rPr lang="cs-CZ" dirty="0"/>
              <a:t>   &lt;/s&gt;</a:t>
            </a:r>
            <a:br>
              <a:rPr lang="cs-CZ" dirty="0"/>
            </a:br>
            <a:r>
              <a:rPr lang="cs-CZ" dirty="0"/>
              <a:t>   &lt;</a:t>
            </a:r>
            <a:r>
              <a:rPr lang="cs-CZ" dirty="0" err="1"/>
              <a:t>app</a:t>
            </a:r>
            <a:r>
              <a:rPr lang="cs-CZ" dirty="0"/>
              <a:t> </a:t>
            </a:r>
            <a:r>
              <a:rPr lang="cs-CZ" b="1" dirty="0" err="1">
                <a:solidFill>
                  <a:srgbClr val="FF0000"/>
                </a:solidFill>
              </a:rPr>
              <a:t>from</a:t>
            </a:r>
            <a:r>
              <a:rPr lang="cs-CZ" b="1" dirty="0">
                <a:solidFill>
                  <a:srgbClr val="FF0000"/>
                </a:solidFill>
              </a:rPr>
              <a:t>="#a-1"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      &lt;</a:t>
            </a:r>
            <a:r>
              <a:rPr lang="cs-CZ" dirty="0" err="1"/>
              <a:t>note</a:t>
            </a:r>
            <a:r>
              <a:rPr lang="cs-CZ" dirty="0"/>
              <a:t>&gt;Text komentáře, který se týká úseku "pasáž se zvýrazněním kurzívou."&lt;/</a:t>
            </a:r>
            <a:r>
              <a:rPr lang="cs-CZ" dirty="0" err="1"/>
              <a:t>note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     &lt;/</a:t>
            </a:r>
            <a:r>
              <a:rPr lang="cs-CZ" dirty="0" err="1"/>
              <a:t>app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 A odstavec končí.</a:t>
            </a:r>
            <a:br>
              <a:rPr lang="cs-CZ" dirty="0"/>
            </a:br>
            <a:r>
              <a:rPr lang="cs-CZ" dirty="0"/>
              <a:t>&lt;/p&gt;</a:t>
            </a:r>
          </a:p>
          <a:p>
            <a:pPr lvl="2"/>
            <a:r>
              <a:rPr lang="cs-CZ" dirty="0"/>
              <a:t>na začátku pasáže prázdný element s identifikátorem + odkaz na začátek pasáže v atributu @</a:t>
            </a:r>
            <a:r>
              <a:rPr lang="cs-CZ" dirty="0" err="1"/>
              <a:t>from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77A4DDE-D2AE-447B-8214-34FD74927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CF299EE-D0B1-4092-83BF-7E17100F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11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070006A-7C91-494B-A1C1-AF3653BE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9023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>
            <a:extLst>
              <a:ext uri="{FF2B5EF4-FFF2-40B4-BE49-F238E27FC236}">
                <a16:creationId xmlns:a16="http://schemas.microsoft.com/office/drawing/2014/main" id="{18588490-6CEC-4642-93EE-B48B3D92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prvky dokumentu XML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8CABB7DB-9F46-42A4-9C86-15AA2F6C7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instrukce pro zpracování (</a:t>
            </a:r>
            <a:r>
              <a:rPr lang="cs-CZ" dirty="0" err="1"/>
              <a:t>processing</a:t>
            </a:r>
            <a:r>
              <a:rPr lang="cs-CZ" dirty="0"/>
              <a:t> </a:t>
            </a:r>
            <a:r>
              <a:rPr lang="cs-CZ" dirty="0" err="1"/>
              <a:t>instruction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instrukce pro aplikaci, která XML zpracovává</a:t>
            </a:r>
          </a:p>
          <a:p>
            <a:pPr lvl="1"/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&lt;?</a:t>
            </a:r>
            <a:r>
              <a:rPr lang="cs-CZ" dirty="0" err="1">
                <a:solidFill>
                  <a:schemeClr val="bg1">
                    <a:lumMod val="50000"/>
                  </a:schemeClr>
                </a:solidFill>
              </a:rPr>
              <a:t>xml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dirty="0" err="1">
                <a:solidFill>
                  <a:schemeClr val="bg1">
                    <a:lumMod val="50000"/>
                  </a:schemeClr>
                </a:solidFill>
              </a:rPr>
              <a:t>version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="1.0" </a:t>
            </a:r>
            <a:r>
              <a:rPr lang="cs-CZ" dirty="0" err="1">
                <a:solidFill>
                  <a:schemeClr val="bg1">
                    <a:lumMod val="50000"/>
                  </a:schemeClr>
                </a:solidFill>
              </a:rPr>
              <a:t>encoding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="</a:t>
            </a:r>
            <a:r>
              <a:rPr lang="cs-CZ" dirty="0" err="1">
                <a:solidFill>
                  <a:schemeClr val="bg1">
                    <a:lumMod val="50000"/>
                  </a:schemeClr>
                </a:solidFill>
              </a:rPr>
              <a:t>UTF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-8" ?&gt;</a:t>
            </a:r>
          </a:p>
          <a:p>
            <a:pPr lvl="2"/>
            <a:r>
              <a:rPr lang="cs-CZ" dirty="0"/>
              <a:t>pokud se vyskytne (není třeba), musí být na začátku dokumentu XML</a:t>
            </a:r>
          </a:p>
          <a:p>
            <a:pPr lvl="1"/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&lt;?</a:t>
            </a:r>
            <a:r>
              <a:rPr lang="cs-CZ" dirty="0" err="1">
                <a:solidFill>
                  <a:schemeClr val="bg1">
                    <a:lumMod val="50000"/>
                  </a:schemeClr>
                </a:solidFill>
              </a:rPr>
              <a:t>xml-stylesheet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type="text/</a:t>
            </a:r>
            <a:r>
              <a:rPr lang="cs-CZ" dirty="0" err="1">
                <a:solidFill>
                  <a:schemeClr val="bg1">
                    <a:lumMod val="50000"/>
                  </a:schemeClr>
                </a:solidFill>
              </a:rPr>
              <a:t>xsl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" </a:t>
            </a:r>
            <a:r>
              <a:rPr lang="cs-CZ" dirty="0" err="1">
                <a:solidFill>
                  <a:schemeClr val="bg1">
                    <a:lumMod val="50000"/>
                  </a:schemeClr>
                </a:solidFill>
              </a:rPr>
              <a:t>href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="style.xsl"?&gt;</a:t>
            </a:r>
          </a:p>
          <a:p>
            <a:pPr lvl="2"/>
            <a:r>
              <a:rPr lang="cs-CZ" dirty="0"/>
              <a:t>instrukce pro použití XSLT transformace na XML dokument</a:t>
            </a:r>
          </a:p>
          <a:p>
            <a:pPr lvl="1"/>
            <a:r>
              <a:rPr lang="cs-CZ" dirty="0"/>
              <a:t>oXygen XML Editor</a:t>
            </a:r>
          </a:p>
          <a:p>
            <a:pPr lvl="2"/>
            <a:r>
              <a:rPr lang="cs-CZ" dirty="0"/>
              <a:t>používá instrukce pro revize (odstranění, přidání ap.)</a:t>
            </a:r>
          </a:p>
          <a:p>
            <a:r>
              <a:rPr lang="cs-CZ" dirty="0"/>
              <a:t>komentář</a:t>
            </a:r>
          </a:p>
          <a:p>
            <a:pPr lvl="1"/>
            <a:r>
              <a:rPr lang="cs-CZ" dirty="0">
                <a:solidFill>
                  <a:schemeClr val="accent6">
                    <a:lumMod val="75000"/>
                  </a:schemeClr>
                </a:solidFill>
              </a:rPr>
              <a:t>&lt;!-- text komentáře --&gt;</a:t>
            </a:r>
          </a:p>
          <a:p>
            <a:pPr lvl="1"/>
            <a:r>
              <a:rPr lang="cs-CZ" dirty="0"/>
              <a:t>může být kdekoli v dokumentu (s výjimkou hodnoty atributu)</a:t>
            </a:r>
          </a:p>
          <a:p>
            <a:pPr lvl="1"/>
            <a:r>
              <a:rPr lang="cs-CZ" dirty="0"/>
              <a:t>může obsahovat cokoli (více řádků, elementy ap.)</a:t>
            </a:r>
          </a:p>
          <a:p>
            <a:pPr lvl="1"/>
            <a:r>
              <a:rPr lang="cs-CZ" dirty="0"/>
              <a:t>v oXygen XML Editoru: Ctrl + Shift + , (vložení/odstranění komentáře)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696A93E-9D43-4FC5-B60A-BCD9867B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926E775B-2B12-4981-9702-7D35F433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12</a:t>
            </a:fld>
            <a:endParaRPr lang="cs-CZ" dirty="0"/>
          </a:p>
        </p:txBody>
      </p:sp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61F71ABA-2EC5-4EDE-896D-430DA423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28060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F413DE-6785-471D-A72A-82920886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Kombinace prvků v dokumentu XML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FEFF8A-43DD-46E7-BB43-746DF89CA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hlavní (kořenový) element</a:t>
            </a:r>
          </a:p>
          <a:p>
            <a:pPr lvl="1"/>
            <a:r>
              <a:rPr lang="cs-CZ" dirty="0"/>
              <a:t>musí být jenom 1</a:t>
            </a:r>
          </a:p>
          <a:p>
            <a:pPr lvl="1"/>
            <a:r>
              <a:rPr lang="cs-CZ" dirty="0"/>
              <a:t>musí být na 1. místě v dokumentu (předcházet může jen instrukce a komentář)</a:t>
            </a:r>
          </a:p>
          <a:p>
            <a:pPr lvl="1"/>
            <a:r>
              <a:rPr lang="cs-CZ" dirty="0"/>
              <a:t>ostatní prvky zanořené uvnitř hlavního elementu</a:t>
            </a:r>
          </a:p>
          <a:p>
            <a:pPr lvl="1"/>
            <a:r>
              <a:rPr lang="cs-CZ" dirty="0"/>
              <a:t>v případě XML TEI</a:t>
            </a:r>
          </a:p>
          <a:p>
            <a:pPr lvl="2"/>
            <a:r>
              <a:rPr lang="cs-CZ" dirty="0"/>
              <a:t>&lt;TEI&gt; ... &lt;/TEI&gt;</a:t>
            </a:r>
          </a:p>
          <a:p>
            <a:r>
              <a:rPr lang="cs-CZ" dirty="0"/>
              <a:t>zanořování</a:t>
            </a:r>
          </a:p>
          <a:p>
            <a:pPr lvl="1"/>
            <a:r>
              <a:rPr lang="cs-CZ" dirty="0"/>
              <a:t>elementů do sebe</a:t>
            </a:r>
          </a:p>
          <a:p>
            <a:pPr lvl="1"/>
            <a:r>
              <a:rPr lang="cs-CZ" dirty="0"/>
              <a:t>až po elementy obsahující text</a:t>
            </a:r>
          </a:p>
          <a:p>
            <a:pPr lvl="1"/>
            <a:r>
              <a:rPr lang="cs-CZ" dirty="0"/>
              <a:t>podřazené prvky dědí hodnoty atributů definované v nadřazených elementech</a:t>
            </a:r>
          </a:p>
          <a:p>
            <a:pPr lvl="2"/>
            <a:r>
              <a:rPr lang="cs-CZ" dirty="0"/>
              <a:t>zejména jmenný prostor (viz dále)</a:t>
            </a:r>
          </a:p>
          <a:p>
            <a:pPr lvl="2"/>
            <a:r>
              <a:rPr lang="cs-CZ" dirty="0"/>
              <a:t>@</a:t>
            </a:r>
            <a:r>
              <a:rPr lang="cs-CZ" dirty="0" err="1"/>
              <a:t>xml:lang</a:t>
            </a:r>
            <a:r>
              <a:rPr lang="cs-CZ" dirty="0"/>
              <a:t> (definice jazyka, např. &lt;TEI </a:t>
            </a:r>
            <a:r>
              <a:rPr lang="cs-CZ" b="1" dirty="0" err="1">
                <a:solidFill>
                  <a:srgbClr val="FF0000"/>
                </a:solidFill>
              </a:rPr>
              <a:t>xml:lang</a:t>
            </a:r>
            <a:r>
              <a:rPr lang="cs-CZ" b="1" dirty="0">
                <a:solidFill>
                  <a:srgbClr val="FF0000"/>
                </a:solidFill>
              </a:rPr>
              <a:t>="cs"</a:t>
            </a:r>
            <a:r>
              <a:rPr lang="cs-CZ" dirty="0"/>
              <a:t>&gt;)</a:t>
            </a:r>
          </a:p>
          <a:p>
            <a:pPr lvl="1"/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FF0359D-E900-450F-888A-A6DAD7EC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BFD6144-95A3-40FE-BDC0-C7BC460F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13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0EA7EA4-CD81-4662-A814-3E44DDF2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11018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0FE8C3-8859-4B15-A264-E839D5B6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Kombinace prvků v dokumentu XML II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E334E5-909D-4939-A0B9-EB0C691823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&lt;instituce&gt;</a:t>
            </a:r>
          </a:p>
          <a:p>
            <a:pPr marL="0" indent="0"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  &lt;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nazev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FF UK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nazev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  &lt;osoba </a:t>
            </a:r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inicialy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"EL"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    &lt;titul&gt;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Mgr.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&lt;/titul&gt;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krestni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Eva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krestni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prijmeni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Lehečková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prijmeni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&lt;hodnost&gt;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Ph.D.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&lt;/hodnost&gt;</a:t>
            </a:r>
          </a:p>
          <a:p>
            <a:pPr marL="0" indent="0"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  &lt;/osoba&gt;</a:t>
            </a:r>
          </a:p>
          <a:p>
            <a:pPr marL="0" indent="0"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&lt;/instituce&gt;</a:t>
            </a:r>
            <a:endParaRPr lang="cs-CZ" dirty="0"/>
          </a:p>
        </p:txBody>
      </p:sp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31543324-6631-495C-9026-F4F84A49EB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991" y="1541563"/>
            <a:ext cx="4082775" cy="4479482"/>
          </a:xfrm>
        </p:spPr>
      </p:pic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6C82084-98B9-49CF-8A9A-EE861548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81D981D-734A-4C8B-86BB-9CA900C4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14</a:t>
            </a:fld>
            <a:endParaRPr lang="cs-CZ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2B50E0B9-E7D9-43C2-BB75-912B4C21E0F8}"/>
              </a:ext>
            </a:extLst>
          </p:cNvPr>
          <p:cNvSpPr txBox="1"/>
          <p:nvPr/>
        </p:nvSpPr>
        <p:spPr>
          <a:xfrm>
            <a:off x="5764422" y="5876120"/>
            <a:ext cx="570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Generování obrázku stromu: </a:t>
            </a:r>
            <a:r>
              <a:rPr lang="cs-CZ" dirty="0">
                <a:hlinkClick r:id="rId3"/>
              </a:rPr>
              <a:t>http://www.xmlviewer.org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3F79882-44DD-4914-94AB-2E4D856E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75045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6D81CC-1F5D-4DC4-96C0-597F3D63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Smíšený obsah (</a:t>
            </a:r>
            <a:r>
              <a:rPr lang="cs-CZ" dirty="0" err="1"/>
              <a:t>mixed</a:t>
            </a:r>
            <a:r>
              <a:rPr lang="cs-CZ" dirty="0"/>
              <a:t> </a:t>
            </a:r>
            <a:r>
              <a:rPr lang="cs-CZ" dirty="0" err="1"/>
              <a:t>content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454A557-D8AD-47D6-8A94-AF26702D17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kombinace zanořených elementů a textu</a:t>
            </a:r>
          </a:p>
          <a:p>
            <a:r>
              <a:rPr lang="cs-CZ" dirty="0"/>
              <a:t>časté u textového obsahu (kvůli zachování interpunkce, mezer ap.)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96"/>
                </a:solidFill>
                <a:highlight>
                  <a:srgbClr val="FFFFFF"/>
                </a:highlight>
              </a:rPr>
              <a:t>&lt;osoba&gt;&lt;titul&gt;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</a:rPr>
              <a:t>Mgr.</a:t>
            </a:r>
            <a:r>
              <a:rPr lang="cs-CZ" sz="1800" dirty="0">
                <a:solidFill>
                  <a:srgbClr val="000096"/>
                </a:solidFill>
                <a:highlight>
                  <a:srgbClr val="FFFFFF"/>
                </a:highlight>
              </a:rPr>
              <a:t>&lt;/titul&gt; 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sz="1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sz="1800" dirty="0" err="1">
                <a:solidFill>
                  <a:srgbClr val="000096"/>
                </a:solidFill>
                <a:highlight>
                  <a:srgbClr val="FFFFFF"/>
                </a:highlight>
              </a:rPr>
              <a:t>krestni</a:t>
            </a:r>
            <a:r>
              <a:rPr lang="cs-CZ" sz="1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</a:rPr>
              <a:t>Eva</a:t>
            </a:r>
            <a:r>
              <a:rPr lang="cs-CZ" sz="1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sz="1800" dirty="0" err="1">
                <a:solidFill>
                  <a:srgbClr val="000096"/>
                </a:solidFill>
                <a:highlight>
                  <a:srgbClr val="FFFFFF"/>
                </a:highlight>
              </a:rPr>
              <a:t>krestni</a:t>
            </a:r>
            <a:r>
              <a:rPr lang="cs-CZ" sz="1800" dirty="0">
                <a:solidFill>
                  <a:srgbClr val="000096"/>
                </a:solidFill>
                <a:highlight>
                  <a:srgbClr val="FFFFFF"/>
                </a:highlight>
              </a:rPr>
              <a:t>&gt; 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sz="1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sz="1800" dirty="0" err="1">
                <a:solidFill>
                  <a:srgbClr val="000096"/>
                </a:solidFill>
                <a:highlight>
                  <a:srgbClr val="FFFFFF"/>
                </a:highlight>
              </a:rPr>
              <a:t>prijmeni</a:t>
            </a:r>
            <a:r>
              <a:rPr lang="cs-CZ" sz="1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</a:rPr>
              <a:t>Lehečková</a:t>
            </a:r>
            <a:r>
              <a:rPr lang="cs-CZ" sz="1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sz="1800" dirty="0" err="1">
                <a:solidFill>
                  <a:srgbClr val="000096"/>
                </a:solidFill>
                <a:highlight>
                  <a:srgbClr val="FFFFFF"/>
                </a:highlight>
              </a:rPr>
              <a:t>prijmeni</a:t>
            </a:r>
            <a:r>
              <a:rPr lang="cs-CZ" sz="1800" dirty="0">
                <a:solidFill>
                  <a:srgbClr val="000096"/>
                </a:solidFill>
                <a:highlight>
                  <a:srgbClr val="FFFFFF"/>
                </a:highlight>
              </a:rPr>
              <a:t>&gt;, 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sz="1800" dirty="0">
                <a:solidFill>
                  <a:srgbClr val="000096"/>
                </a:solidFill>
                <a:highlight>
                  <a:srgbClr val="FFFFFF"/>
                </a:highlight>
              </a:rPr>
              <a:t>&lt;hodnost&gt;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</a:rPr>
              <a:t>Ph.D.</a:t>
            </a:r>
            <a:r>
              <a:rPr lang="cs-CZ" sz="1800" dirty="0">
                <a:solidFill>
                  <a:srgbClr val="000096"/>
                </a:solidFill>
                <a:highlight>
                  <a:srgbClr val="FFFFFF"/>
                </a:highlight>
              </a:rPr>
              <a:t>&lt;/hodnost&gt;&lt;/osoba&gt;</a:t>
            </a:r>
            <a:endParaRPr lang="cs-CZ" sz="1900" dirty="0">
              <a:solidFill>
                <a:srgbClr val="000096"/>
              </a:solidFill>
              <a:highlight>
                <a:srgbClr val="FFFFFF"/>
              </a:highlight>
            </a:endParaRPr>
          </a:p>
          <a:p>
            <a:pPr lvl="1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mezera mezi </a:t>
            </a:r>
            <a:r>
              <a:rPr lang="cs-CZ" dirty="0">
                <a:solidFill>
                  <a:srgbClr val="002060"/>
                </a:solidFill>
              </a:rPr>
              <a:t>&lt;/titul&gt;</a:t>
            </a:r>
            <a:r>
              <a:rPr lang="cs-CZ" dirty="0">
                <a:solidFill>
                  <a:prstClr val="black"/>
                </a:solidFill>
              </a:rPr>
              <a:t> a </a:t>
            </a:r>
            <a:r>
              <a:rPr lang="cs-CZ" dirty="0">
                <a:solidFill>
                  <a:srgbClr val="002060"/>
                </a:solidFill>
              </a:rPr>
              <a:t>&lt;</a:t>
            </a:r>
            <a:r>
              <a:rPr lang="cs-CZ" dirty="0" err="1">
                <a:solidFill>
                  <a:srgbClr val="002060"/>
                </a:solidFill>
              </a:rPr>
              <a:t>krestni</a:t>
            </a:r>
            <a:r>
              <a:rPr lang="cs-CZ" dirty="0">
                <a:solidFill>
                  <a:srgbClr val="002060"/>
                </a:solidFill>
              </a:rPr>
              <a:t>&gt;</a:t>
            </a:r>
          </a:p>
          <a:p>
            <a:pPr lvl="1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kombinace </a:t>
            </a:r>
            <a:r>
              <a:rPr lang="cs-CZ" dirty="0">
                <a:solidFill>
                  <a:srgbClr val="002060"/>
                </a:solidFill>
              </a:rPr>
              <a:t>&lt;/</a:t>
            </a:r>
            <a:r>
              <a:rPr lang="cs-CZ" dirty="0" err="1">
                <a:solidFill>
                  <a:srgbClr val="002060"/>
                </a:solidFill>
              </a:rPr>
              <a:t>prijmeni</a:t>
            </a:r>
            <a:r>
              <a:rPr lang="cs-CZ" dirty="0">
                <a:solidFill>
                  <a:srgbClr val="002060"/>
                </a:solidFill>
              </a:rPr>
              <a:t>&gt;</a:t>
            </a:r>
            <a:r>
              <a:rPr lang="cs-CZ" dirty="0">
                <a:solidFill>
                  <a:prstClr val="black"/>
                </a:solidFill>
              </a:rPr>
              <a:t> + čárka a mezera + </a:t>
            </a:r>
            <a:r>
              <a:rPr lang="cs-CZ" dirty="0">
                <a:solidFill>
                  <a:srgbClr val="002060"/>
                </a:solidFill>
              </a:rPr>
              <a:t>&lt;hodnost&gt;</a:t>
            </a:r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5C01889-7CEE-4B18-87B2-E98E76D79D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nesmíšený obsah:</a:t>
            </a:r>
          </a:p>
          <a:p>
            <a:pPr marL="0" indent="0">
              <a:buNone/>
            </a:pP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&lt;osoba&gt;</a:t>
            </a:r>
          </a:p>
          <a:p>
            <a:pPr marL="0" indent="0">
              <a:buNone/>
            </a:pP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 &lt;titul&gt;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</a:rPr>
              <a:t>Mgr.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&lt;/titul&gt;</a:t>
            </a:r>
            <a:endParaRPr lang="cs-CZ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sz="2400" dirty="0" err="1">
                <a:solidFill>
                  <a:srgbClr val="000096"/>
                </a:solidFill>
                <a:highlight>
                  <a:srgbClr val="FFFFFF"/>
                </a:highlight>
              </a:rPr>
              <a:t>krestni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</a:rPr>
              <a:t>Eva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sz="2400" dirty="0" err="1">
                <a:solidFill>
                  <a:srgbClr val="000096"/>
                </a:solidFill>
                <a:highlight>
                  <a:srgbClr val="FFFFFF"/>
                </a:highlight>
              </a:rPr>
              <a:t>krestni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buNone/>
            </a:pP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sz="2400" dirty="0" err="1">
                <a:solidFill>
                  <a:srgbClr val="000096"/>
                </a:solidFill>
                <a:highlight>
                  <a:srgbClr val="FFFFFF"/>
                </a:highlight>
              </a:rPr>
              <a:t>prijmeni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</a:rPr>
              <a:t>Lehečková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sz="2400" dirty="0" err="1">
                <a:solidFill>
                  <a:srgbClr val="000096"/>
                </a:solidFill>
                <a:highlight>
                  <a:srgbClr val="FFFFFF"/>
                </a:highlight>
              </a:rPr>
              <a:t>prijmeni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buNone/>
            </a:pP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&lt;hodnost&gt;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</a:rPr>
              <a:t>Ph.D.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&lt;/hodnost&gt;</a:t>
            </a:r>
          </a:p>
          <a:p>
            <a:pPr marL="0" indent="0">
              <a:buNone/>
            </a:pP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&lt;/osoba&gt;</a:t>
            </a:r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F551D24-9F84-49E7-9FD2-3BBA8705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55875C2-FE1F-4FE2-A364-29210A84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15</a:t>
            </a:fld>
            <a:endParaRPr lang="cs-CZ" dirty="0"/>
          </a:p>
        </p:txBody>
      </p:sp>
      <p:sp>
        <p:nvSpPr>
          <p:cNvPr id="7" name="Zástupný symbol pro zápatí 6">
            <a:extLst>
              <a:ext uri="{FF2B5EF4-FFF2-40B4-BE49-F238E27FC236}">
                <a16:creationId xmlns:a16="http://schemas.microsoft.com/office/drawing/2014/main" id="{21DA5857-A67A-4CD4-A35B-77391019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607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69A8609F-7E95-44FE-82EA-DB5EB945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 dokumentu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AB57E12D-E7E9-4318-9AD0-1976E36B1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XML definuje principy, jak (s pomocí čeho) označovat obsah</a:t>
            </a:r>
          </a:p>
          <a:p>
            <a:pPr lvl="1"/>
            <a:r>
              <a:rPr lang="cs-CZ" dirty="0"/>
              <a:t>elementy, atributy, hierarchie</a:t>
            </a:r>
          </a:p>
          <a:p>
            <a:pPr lvl="1"/>
            <a:r>
              <a:rPr lang="cs-CZ" dirty="0"/>
              <a:t>neříká co a proč označovat</a:t>
            </a:r>
          </a:p>
          <a:p>
            <a:r>
              <a:rPr lang="cs-CZ" dirty="0"/>
              <a:t>typ dokumentu</a:t>
            </a:r>
          </a:p>
          <a:p>
            <a:pPr lvl="1"/>
            <a:r>
              <a:rPr lang="cs-CZ" dirty="0"/>
              <a:t>definuje repertoár elementů, atributů a možnosti jejich kombinace</a:t>
            </a:r>
          </a:p>
          <a:p>
            <a:pPr lvl="1"/>
            <a:r>
              <a:rPr lang="cs-CZ" dirty="0"/>
              <a:t>formální (počítačově čitelné) vyjádření pomocí tzv. schémat</a:t>
            </a:r>
          </a:p>
          <a:p>
            <a:pPr lvl="2"/>
            <a:r>
              <a:rPr lang="cs-CZ" dirty="0" err="1"/>
              <a:t>Xml</a:t>
            </a:r>
            <a:r>
              <a:rPr lang="cs-CZ" dirty="0"/>
              <a:t> </a:t>
            </a:r>
            <a:r>
              <a:rPr lang="cs-CZ" dirty="0" err="1"/>
              <a:t>Schema</a:t>
            </a:r>
            <a:r>
              <a:rPr lang="cs-CZ" dirty="0"/>
              <a:t> </a:t>
            </a:r>
            <a:r>
              <a:rPr lang="cs-CZ" dirty="0" err="1"/>
              <a:t>Document</a:t>
            </a:r>
            <a:r>
              <a:rPr lang="cs-CZ" dirty="0"/>
              <a:t> (</a:t>
            </a:r>
            <a:r>
              <a:rPr lang="cs-CZ" dirty="0" err="1"/>
              <a:t>XSD</a:t>
            </a:r>
            <a:r>
              <a:rPr lang="cs-CZ" dirty="0"/>
              <a:t>); </a:t>
            </a:r>
            <a:r>
              <a:rPr lang="cs-CZ" dirty="0">
                <a:hlinkClick r:id="rId2"/>
              </a:rPr>
              <a:t>https://www.w3.org/TR/</a:t>
            </a:r>
            <a:r>
              <a:rPr lang="cs-CZ" dirty="0" err="1">
                <a:hlinkClick r:id="rId2"/>
              </a:rPr>
              <a:t>xmlschema11</a:t>
            </a:r>
            <a:r>
              <a:rPr lang="cs-CZ" dirty="0">
                <a:hlinkClick r:id="rId2"/>
              </a:rPr>
              <a:t>-1/</a:t>
            </a:r>
            <a:r>
              <a:rPr lang="cs-CZ" dirty="0"/>
              <a:t>; </a:t>
            </a:r>
            <a:r>
              <a:rPr lang="cs-CZ" dirty="0">
                <a:hlinkClick r:id="rId3"/>
              </a:rPr>
              <a:t>https://www.kosek.cz/xml/schema/wxs.html</a:t>
            </a:r>
            <a:endParaRPr lang="cs-CZ" dirty="0"/>
          </a:p>
          <a:p>
            <a:pPr lvl="2"/>
            <a:r>
              <a:rPr lang="cs-CZ" dirty="0"/>
              <a:t>RELAX </a:t>
            </a:r>
            <a:r>
              <a:rPr lang="cs-CZ" dirty="0" err="1"/>
              <a:t>NG</a:t>
            </a:r>
            <a:r>
              <a:rPr lang="cs-CZ" dirty="0"/>
              <a:t> (</a:t>
            </a:r>
            <a:r>
              <a:rPr lang="cs-CZ" dirty="0" err="1"/>
              <a:t>RNG</a:t>
            </a:r>
            <a:r>
              <a:rPr lang="cs-CZ" dirty="0"/>
              <a:t>); </a:t>
            </a:r>
            <a:r>
              <a:rPr lang="cs-CZ" dirty="0">
                <a:hlinkClick r:id="rId4"/>
              </a:rPr>
              <a:t>https://relaxng.org/</a:t>
            </a:r>
            <a:r>
              <a:rPr lang="cs-CZ" dirty="0"/>
              <a:t>; </a:t>
            </a:r>
            <a:r>
              <a:rPr lang="cs-CZ" dirty="0">
                <a:hlinkClick r:id="rId5"/>
              </a:rPr>
              <a:t>https://www.kosek.cz/xml/schema/rng.html</a:t>
            </a:r>
            <a:endParaRPr lang="cs-CZ" dirty="0"/>
          </a:p>
          <a:p>
            <a:pPr lvl="2"/>
            <a:r>
              <a:rPr lang="cs-CZ" dirty="0" err="1"/>
              <a:t>Schematron</a:t>
            </a:r>
            <a:endParaRPr lang="cs-CZ" dirty="0"/>
          </a:p>
          <a:p>
            <a:pPr lvl="2"/>
            <a:r>
              <a:rPr lang="cs-CZ" dirty="0" err="1"/>
              <a:t>DTD</a:t>
            </a:r>
            <a:r>
              <a:rPr lang="cs-CZ" dirty="0"/>
              <a:t> (</a:t>
            </a:r>
            <a:r>
              <a:rPr lang="cs-CZ" dirty="0" err="1"/>
              <a:t>Document</a:t>
            </a:r>
            <a:r>
              <a:rPr lang="cs-CZ" dirty="0"/>
              <a:t> Type </a:t>
            </a:r>
            <a:r>
              <a:rPr lang="cs-CZ" dirty="0" err="1"/>
              <a:t>Definition</a:t>
            </a:r>
            <a:r>
              <a:rPr lang="cs-CZ" dirty="0"/>
              <a:t>; starší technologie)</a:t>
            </a:r>
          </a:p>
          <a:p>
            <a:pPr lvl="2"/>
            <a:r>
              <a:rPr lang="cs-CZ" dirty="0"/>
              <a:t>umožňují (počítačovou) kontrolu správně použitých částí dokumentu XML</a:t>
            </a:r>
          </a:p>
          <a:p>
            <a:pPr lvl="1"/>
            <a:r>
              <a:rPr lang="cs-CZ" dirty="0"/>
              <a:t>definuje jmenný prostor (viz dále), do něhož elementy náležejí</a:t>
            </a:r>
          </a:p>
          <a:p>
            <a:endParaRPr lang="cs-CZ" dirty="0"/>
          </a:p>
          <a:p>
            <a:pPr lvl="1"/>
            <a:endParaRPr lang="cs-CZ" dirty="0"/>
          </a:p>
          <a:p>
            <a:endParaRPr lang="cs-CZ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CEBC651-8A2F-4D34-A419-A83B129F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6677E4E-F156-44C6-9BD8-F0D6C45E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16</a:t>
            </a:fld>
            <a:endParaRPr lang="cs-CZ" dirty="0"/>
          </a:p>
        </p:txBody>
      </p:sp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7BFE01D5-CF3D-41B1-854E-384A0388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93673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C6543E83-3C1E-42FC-BEB2-05104F4B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Jmenný prostor (</a:t>
            </a:r>
            <a:r>
              <a:rPr lang="cs-CZ" dirty="0" err="1"/>
              <a:t>namespace</a:t>
            </a:r>
            <a:r>
              <a:rPr lang="cs-CZ" dirty="0"/>
              <a:t>)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32F9E737-91CC-482E-8ED5-55B1D7FD1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56000"/>
            <a:ext cx="11520000" cy="4788000"/>
          </a:xfrm>
        </p:spPr>
        <p:txBody>
          <a:bodyPr>
            <a:noAutofit/>
          </a:bodyPr>
          <a:lstStyle/>
          <a:p>
            <a:r>
              <a:rPr lang="cs-CZ" dirty="0"/>
              <a:t>definuje, k jakému typu dokumentu element patří</a:t>
            </a:r>
          </a:p>
          <a:p>
            <a:pPr lvl="1"/>
            <a:r>
              <a:rPr lang="cs-CZ" dirty="0"/>
              <a:t>typ dokumentu = repertoár používaných značek (jejich význam, kombinace, atributy)</a:t>
            </a:r>
          </a:p>
          <a:p>
            <a:r>
              <a:rPr lang="cs-CZ" dirty="0"/>
              <a:t>definuje se řetězcem znaků</a:t>
            </a:r>
          </a:p>
          <a:p>
            <a:pPr lvl="1"/>
            <a:r>
              <a:rPr lang="cs-CZ" dirty="0"/>
              <a:t>musí být jedinečný</a:t>
            </a:r>
          </a:p>
          <a:p>
            <a:pPr lvl="2"/>
            <a:r>
              <a:rPr lang="cs-CZ" dirty="0"/>
              <a:t> např. http://www.tei-c.org/ns/1.0 × http://www.tei-c.org/</a:t>
            </a:r>
            <a:r>
              <a:rPr lang="cs-CZ" dirty="0" err="1"/>
              <a:t>ns</a:t>
            </a:r>
            <a:r>
              <a:rPr lang="cs-CZ" dirty="0"/>
              <a:t>/1.0/; </a:t>
            </a:r>
            <a:r>
              <a:rPr lang="cs-CZ" dirty="0" err="1"/>
              <a:t>urn:loc.gov:books</a:t>
            </a:r>
            <a:endParaRPr lang="cs-CZ" dirty="0"/>
          </a:p>
          <a:p>
            <a:pPr lvl="1"/>
            <a:r>
              <a:rPr lang="cs-CZ" dirty="0"/>
              <a:t>často se podobá webové adrese (měla by být jedinečná, zapamatovatelná)</a:t>
            </a:r>
          </a:p>
          <a:p>
            <a:pPr lvl="1"/>
            <a:r>
              <a:rPr lang="cs-CZ" dirty="0"/>
              <a:t>pomocí atributu @</a:t>
            </a:r>
            <a:r>
              <a:rPr lang="cs-CZ" dirty="0" err="1">
                <a:solidFill>
                  <a:srgbClr val="FF0000"/>
                </a:solidFill>
              </a:rPr>
              <a:t>xmlns</a:t>
            </a:r>
            <a:endParaRPr lang="cs-CZ" dirty="0"/>
          </a:p>
          <a:p>
            <a:r>
              <a:rPr lang="cs-CZ" dirty="0"/>
              <a:t>jmenný prostor bez dvojtečky v atributu</a:t>
            </a:r>
          </a:p>
          <a:p>
            <a:pPr lvl="1"/>
            <a:r>
              <a:rPr lang="cs-CZ" dirty="0"/>
              <a:t>může být v XML dokumentu pouze jeden</a:t>
            </a:r>
          </a:p>
          <a:p>
            <a:pPr lvl="1"/>
            <a:r>
              <a:rPr lang="cs-CZ" dirty="0"/>
              <a:t>většinou se definuje v kořenovém elementu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cs-CZ" dirty="0"/>
              <a:t>&lt;TEI </a:t>
            </a:r>
            <a:r>
              <a:rPr lang="cs-CZ" dirty="0" err="1"/>
              <a:t>xmlns</a:t>
            </a:r>
            <a:r>
              <a:rPr lang="cs-CZ" dirty="0"/>
              <a:t>="http://www.tei-c.org/</a:t>
            </a:r>
            <a:r>
              <a:rPr lang="cs-CZ" dirty="0" err="1"/>
              <a:t>ns</a:t>
            </a:r>
            <a:r>
              <a:rPr lang="cs-CZ" dirty="0"/>
              <a:t>/1.0"&gt;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ED3CC29-93F3-46C4-8262-CF1E6334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242B68-89E8-41AC-A0A6-EC984C60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17</a:t>
            </a:fld>
            <a:endParaRPr lang="cs-CZ" dirty="0"/>
          </a:p>
        </p:txBody>
      </p:sp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9243F6CB-35C2-4290-804F-313B78D5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74982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E78B07-45E5-4106-8473-5B36834B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Jmenný prostor (</a:t>
            </a:r>
            <a:r>
              <a:rPr lang="cs-CZ" dirty="0" err="1"/>
              <a:t>namespace</a:t>
            </a:r>
            <a:r>
              <a:rPr lang="cs-CZ" dirty="0"/>
              <a:t>) II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6E277F3-736D-42E0-A6C6-87E6C41F1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přiřazení předpony/prefixu jmennému prostoru</a:t>
            </a:r>
          </a:p>
          <a:p>
            <a:pPr lvl="1"/>
            <a:r>
              <a:rPr lang="cs-CZ" dirty="0"/>
              <a:t>může jich být v dokumentu libovolné množství</a:t>
            </a:r>
          </a:p>
          <a:p>
            <a:pPr lvl="1"/>
            <a:r>
              <a:rPr lang="cs-CZ" dirty="0"/>
              <a:t>v atributu @</a:t>
            </a:r>
            <a:r>
              <a:rPr lang="cs-CZ" dirty="0" err="1"/>
              <a:t>xmlns</a:t>
            </a:r>
            <a:r>
              <a:rPr lang="cs-CZ" dirty="0"/>
              <a:t> za dvojtečkou (@</a:t>
            </a:r>
            <a:r>
              <a:rPr lang="cs-CZ" dirty="0" err="1"/>
              <a:t>xmlns:tei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prefix </a:t>
            </a:r>
            <a:r>
              <a:rPr lang="cs-CZ" b="1" dirty="0"/>
              <a:t>za</a:t>
            </a:r>
            <a:r>
              <a:rPr lang="cs-CZ" dirty="0"/>
              <a:t> dvojtečkou u @</a:t>
            </a:r>
            <a:r>
              <a:rPr lang="cs-CZ" dirty="0" err="1"/>
              <a:t>xmlns</a:t>
            </a:r>
            <a:r>
              <a:rPr lang="cs-CZ" dirty="0"/>
              <a:t> se používá </a:t>
            </a:r>
            <a:r>
              <a:rPr lang="cs-CZ" b="1" dirty="0"/>
              <a:t>před </a:t>
            </a:r>
            <a:r>
              <a:rPr lang="cs-CZ" dirty="0"/>
              <a:t>názvem elementu, někdy i atributu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cs-CZ" dirty="0"/>
              <a:t>&lt;</a:t>
            </a:r>
            <a:r>
              <a:rPr lang="cs-CZ" b="1" dirty="0" err="1">
                <a:solidFill>
                  <a:srgbClr val="FF0000"/>
                </a:solidFill>
              </a:rPr>
              <a:t>tei:</a:t>
            </a:r>
            <a:r>
              <a:rPr lang="cs-CZ" dirty="0" err="1"/>
              <a:t>TEI</a:t>
            </a:r>
            <a:r>
              <a:rPr lang="cs-CZ" dirty="0"/>
              <a:t> </a:t>
            </a:r>
            <a:r>
              <a:rPr lang="cs-CZ" dirty="0" err="1"/>
              <a:t>xmlns</a:t>
            </a:r>
            <a:r>
              <a:rPr lang="cs-CZ" b="1" dirty="0" err="1">
                <a:solidFill>
                  <a:srgbClr val="FF0000"/>
                </a:solidFill>
              </a:rPr>
              <a:t>:tei</a:t>
            </a:r>
            <a:r>
              <a:rPr lang="cs-CZ" dirty="0"/>
              <a:t>="http://www.tei-c.org/</a:t>
            </a:r>
            <a:r>
              <a:rPr lang="cs-CZ" dirty="0" err="1"/>
              <a:t>ns</a:t>
            </a:r>
            <a:r>
              <a:rPr lang="cs-CZ" dirty="0"/>
              <a:t>/1.0"&gt;</a:t>
            </a:r>
          </a:p>
          <a:p>
            <a:pPr lvl="1">
              <a:buClr>
                <a:srgbClr val="5B9BD5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tentýž jmenný prostor může mít přiřazeno více předpon</a:t>
            </a:r>
          </a:p>
          <a:p>
            <a:pPr lvl="2">
              <a:buClr>
                <a:srgbClr val="5B9BD5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obvykle se to používá v XSLT: 1 předpona a výchozí jmenný prostor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xsl:stylesheet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0099CC"/>
                </a:solidFill>
                <a:highlight>
                  <a:srgbClr val="FFFFFF"/>
                </a:highlight>
              </a:rPr>
              <a:t>xmlns:xsl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"http://www.w3.org/1999/</a:t>
            </a:r>
            <a:r>
              <a:rPr lang="cs-CZ" dirty="0" err="1">
                <a:solidFill>
                  <a:srgbClr val="993300"/>
                </a:solidFill>
                <a:highlight>
                  <a:srgbClr val="FFFFFF"/>
                </a:highlight>
              </a:rPr>
              <a:t>XSL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/</a:t>
            </a:r>
            <a:r>
              <a:rPr lang="cs-CZ" dirty="0" err="1">
                <a:solidFill>
                  <a:srgbClr val="993300"/>
                </a:solidFill>
                <a:highlight>
                  <a:srgbClr val="FFFFFF"/>
                </a:highlight>
              </a:rPr>
              <a:t>Transform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 err="1">
                <a:solidFill>
                  <a:srgbClr val="0099CC"/>
                </a:solidFill>
                <a:highlight>
                  <a:srgbClr val="FFFFFF"/>
                </a:highlight>
              </a:rPr>
              <a:t>xmlns:xd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"http://www.oxygenxml.com/</a:t>
            </a:r>
            <a:r>
              <a:rPr lang="cs-CZ" dirty="0" err="1">
                <a:solidFill>
                  <a:srgbClr val="993300"/>
                </a:solidFill>
                <a:highlight>
                  <a:srgbClr val="FFFFFF"/>
                </a:highlight>
              </a:rPr>
              <a:t>ns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/doc/</a:t>
            </a:r>
            <a:r>
              <a:rPr lang="cs-CZ" dirty="0" err="1">
                <a:solidFill>
                  <a:srgbClr val="993300"/>
                </a:solidFill>
                <a:highlight>
                  <a:srgbClr val="FFFFFF"/>
                </a:highlight>
              </a:rPr>
              <a:t>xsl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 err="1">
                <a:solidFill>
                  <a:srgbClr val="0099CC"/>
                </a:solidFill>
                <a:highlight>
                  <a:srgbClr val="FFFFFF"/>
                </a:highlight>
              </a:rPr>
              <a:t>xmlns:tei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"http://www.tei-c.org/</a:t>
            </a:r>
            <a:r>
              <a:rPr lang="cs-CZ" dirty="0" err="1">
                <a:solidFill>
                  <a:srgbClr val="993300"/>
                </a:solidFill>
                <a:highlight>
                  <a:srgbClr val="FFFFFF"/>
                </a:highlight>
              </a:rPr>
              <a:t>ns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/1.0"</a:t>
            </a:r>
            <a:b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</a:br>
            <a:r>
              <a:rPr lang="cs-CZ" dirty="0" err="1">
                <a:solidFill>
                  <a:srgbClr val="0099CC"/>
                </a:solidFill>
                <a:highlight>
                  <a:srgbClr val="FFFFFF"/>
                </a:highlight>
              </a:rPr>
              <a:t>xmlns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"http://www.tei-c.org/</a:t>
            </a:r>
            <a:r>
              <a:rPr lang="cs-CZ" dirty="0" err="1">
                <a:solidFill>
                  <a:srgbClr val="993300"/>
                </a:solidFill>
                <a:highlight>
                  <a:srgbClr val="FFFFFF"/>
                </a:highlight>
              </a:rPr>
              <a:t>ns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/1.0"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1E8EAB0-D281-425D-B950-C02676DDB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BC571D5-8612-409E-8B1D-FD75AD1A8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18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A8F8543-AF2D-42DF-A5BC-D7DFE9D47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88296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2B40DD-956C-46F2-928A-FE9D4122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Jmenný prostor (</a:t>
            </a:r>
            <a:r>
              <a:rPr lang="cs-CZ" dirty="0" err="1"/>
              <a:t>namespace</a:t>
            </a:r>
            <a:r>
              <a:rPr lang="cs-CZ" dirty="0"/>
              <a:t>) III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935A7CF-8A5E-4C8E-B024-689C730B2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rozdílné elementy</a:t>
            </a:r>
          </a:p>
          <a:p>
            <a:pPr lvl="1"/>
            <a:r>
              <a:rPr lang="cs-CZ" dirty="0"/>
              <a:t>stejné názvy, ale liší se jmenným prostorem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cs-CZ" dirty="0"/>
              <a:t>&lt;</a:t>
            </a:r>
            <a:r>
              <a:rPr lang="cs-CZ" dirty="0" err="1"/>
              <a:t>title</a:t>
            </a:r>
            <a:r>
              <a:rPr lang="cs-CZ" dirty="0"/>
              <a:t> </a:t>
            </a:r>
            <a:r>
              <a:rPr lang="cs-CZ" dirty="0" err="1"/>
              <a:t>xmlns</a:t>
            </a:r>
            <a:r>
              <a:rPr lang="cs-CZ" dirty="0"/>
              <a:t>="http://www.tei-c.org/</a:t>
            </a:r>
            <a:r>
              <a:rPr lang="cs-CZ" dirty="0" err="1"/>
              <a:t>ns</a:t>
            </a:r>
            <a:r>
              <a:rPr lang="cs-CZ" dirty="0"/>
              <a:t>/1.0"&gt;</a:t>
            </a:r>
            <a:br>
              <a:rPr lang="cs-CZ" dirty="0"/>
            </a:br>
            <a:r>
              <a:rPr lang="cs-CZ" dirty="0"/>
              <a:t>				× </a:t>
            </a:r>
            <a:br>
              <a:rPr lang="cs-CZ" dirty="0"/>
            </a:br>
            <a:r>
              <a:rPr lang="cs-CZ" dirty="0"/>
              <a:t>&lt;</a:t>
            </a:r>
            <a:r>
              <a:rPr lang="cs-CZ" dirty="0" err="1"/>
              <a:t>title</a:t>
            </a:r>
            <a:r>
              <a:rPr lang="cs-CZ" dirty="0"/>
              <a:t> </a:t>
            </a:r>
            <a:r>
              <a:rPr lang="cs-CZ" dirty="0" err="1"/>
              <a:t>xmlns</a:t>
            </a:r>
            <a:r>
              <a:rPr lang="cs-CZ" dirty="0"/>
              <a:t>="http://docbook.org/</a:t>
            </a:r>
            <a:r>
              <a:rPr lang="cs-CZ" dirty="0" err="1"/>
              <a:t>ns</a:t>
            </a:r>
            <a:r>
              <a:rPr lang="cs-CZ" dirty="0"/>
              <a:t>/</a:t>
            </a:r>
            <a:r>
              <a:rPr lang="cs-CZ" dirty="0" err="1"/>
              <a:t>docbook</a:t>
            </a:r>
            <a:r>
              <a:rPr lang="cs-CZ" dirty="0"/>
              <a:t>"&gt;</a:t>
            </a:r>
          </a:p>
          <a:p>
            <a:pPr lvl="0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jmenný prostor platí</a:t>
            </a:r>
          </a:p>
          <a:p>
            <a:pPr lvl="1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pro zanořené elementy, pokud se nepoužije jiný jmenný prostor</a:t>
            </a:r>
          </a:p>
          <a:p>
            <a:pPr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atributy bez prefixu</a:t>
            </a:r>
          </a:p>
          <a:p>
            <a:pPr lvl="1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nepatří do žádného jmenného prostoru</a:t>
            </a:r>
          </a:p>
          <a:p>
            <a:pPr lvl="1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na rozdíl od elementů, které můžou patřit do výchozího jmenného prostoru</a:t>
            </a:r>
          </a:p>
          <a:p>
            <a:pPr lvl="1">
              <a:buClr>
                <a:srgbClr val="4472C4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cs-CZ" dirty="0"/>
              <a:t>&lt;</a:t>
            </a:r>
            <a:r>
              <a:rPr lang="cs-CZ" dirty="0" err="1"/>
              <a:t>title</a:t>
            </a:r>
            <a:r>
              <a:rPr lang="cs-CZ" dirty="0"/>
              <a:t> </a:t>
            </a:r>
            <a:r>
              <a:rPr lang="cs-CZ" dirty="0" err="1"/>
              <a:t>xmlns</a:t>
            </a:r>
            <a:r>
              <a:rPr lang="cs-CZ" dirty="0"/>
              <a:t>="http://www.tei-c.org/</a:t>
            </a:r>
            <a:r>
              <a:rPr lang="cs-CZ" dirty="0" err="1"/>
              <a:t>ns</a:t>
            </a:r>
            <a:r>
              <a:rPr lang="cs-CZ" dirty="0"/>
              <a:t>/1.0" type="</a:t>
            </a:r>
            <a:r>
              <a:rPr lang="cs-CZ" dirty="0" err="1"/>
              <a:t>main</a:t>
            </a:r>
            <a:r>
              <a:rPr lang="cs-CZ" dirty="0"/>
              <a:t>"&gt;</a:t>
            </a:r>
            <a:endParaRPr lang="cs-CZ" dirty="0">
              <a:solidFill>
                <a:prstClr val="black"/>
              </a:solidFill>
            </a:endParaRPr>
          </a:p>
          <a:p>
            <a:pPr lvl="1">
              <a:buClr>
                <a:srgbClr val="4472C4">
                  <a:lumMod val="75000"/>
                </a:srgbClr>
              </a:buClr>
            </a:pPr>
            <a:endParaRPr lang="cs-CZ" dirty="0">
              <a:solidFill>
                <a:prstClr val="black"/>
              </a:solidFill>
            </a:endParaRPr>
          </a:p>
          <a:p>
            <a:pPr lvl="0">
              <a:buClr>
                <a:srgbClr val="4472C4">
                  <a:lumMod val="75000"/>
                </a:srgbClr>
              </a:buClr>
            </a:pPr>
            <a:endParaRPr lang="cs-CZ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F49198A-BA96-4369-9940-486579ED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E1CD19E-19AB-4E61-87DF-8ACC30DB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19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2C4840C-8CBE-49FF-B513-C3177DA3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7994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62D57B-5C0B-43F9-B4B0-AE544ED3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Osnova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2213DA8-F228-4B40-9766-0F1454B28A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značkovací jazyk</a:t>
            </a:r>
          </a:p>
          <a:p>
            <a:r>
              <a:rPr lang="cs-CZ" dirty="0"/>
              <a:t>elementy</a:t>
            </a:r>
          </a:p>
          <a:p>
            <a:r>
              <a:rPr lang="cs-CZ" dirty="0"/>
              <a:t>atributy</a:t>
            </a:r>
          </a:p>
          <a:p>
            <a:r>
              <a:rPr lang="cs-CZ" dirty="0"/>
              <a:t>komentáře</a:t>
            </a:r>
          </a:p>
          <a:p>
            <a:r>
              <a:rPr lang="cs-CZ" dirty="0"/>
              <a:t>smíšený obsah</a:t>
            </a:r>
          </a:p>
          <a:p>
            <a:r>
              <a:rPr lang="cs-CZ" dirty="0"/>
              <a:t>typ dokumentu</a:t>
            </a:r>
          </a:p>
          <a:p>
            <a:r>
              <a:rPr lang="cs-CZ" dirty="0"/>
              <a:t>jmenný prostor</a:t>
            </a:r>
          </a:p>
          <a:p>
            <a:r>
              <a:rPr lang="cs-CZ" dirty="0"/>
              <a:t>mezery</a:t>
            </a:r>
          </a:p>
          <a:p>
            <a:r>
              <a:rPr lang="cs-CZ" dirty="0"/>
              <a:t>správnost dokumentu XML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89D2168-7393-4439-8DEB-F6128243EE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obecná doporučení</a:t>
            </a:r>
          </a:p>
          <a:p>
            <a:r>
              <a:rPr lang="cs-CZ" dirty="0"/>
              <a:t>související technologie</a:t>
            </a:r>
          </a:p>
          <a:p>
            <a:r>
              <a:rPr lang="cs-CZ" dirty="0"/>
              <a:t>odkazy na zdroje informací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E7DC696-C1AD-4062-BCB6-28FD6AD0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D8AC3C8-5A17-4F00-9E81-5660D609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2</a:t>
            </a:fld>
            <a:endParaRPr lang="cs-CZ" dirty="0"/>
          </a:p>
        </p:txBody>
      </p:sp>
      <p:sp>
        <p:nvSpPr>
          <p:cNvPr id="7" name="Zástupný symbol pro zápatí 6">
            <a:extLst>
              <a:ext uri="{FF2B5EF4-FFF2-40B4-BE49-F238E27FC236}">
                <a16:creationId xmlns:a16="http://schemas.microsoft.com/office/drawing/2014/main" id="{A8939B26-4EE1-43B1-B8A6-0F5682E3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61340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B413D3-A6BB-4C05-8E56-7D6A7CDC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Jmenný prostor (</a:t>
            </a:r>
            <a:r>
              <a:rPr lang="cs-CZ" dirty="0" err="1"/>
              <a:t>namespace</a:t>
            </a:r>
            <a:r>
              <a:rPr lang="cs-CZ" dirty="0"/>
              <a:t>) IV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E58F63-BF38-4EC6-9AF8-E833BE0F9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využívá se zejména</a:t>
            </a:r>
          </a:p>
          <a:p>
            <a:pPr lvl="1"/>
            <a:r>
              <a:rPr lang="cs-CZ" dirty="0"/>
              <a:t>při počítačovém zpracování</a:t>
            </a:r>
          </a:p>
          <a:p>
            <a:pPr lvl="1"/>
            <a:r>
              <a:rPr lang="cs-CZ" dirty="0"/>
              <a:t>v dotazovacím jazyce </a:t>
            </a:r>
            <a:r>
              <a:rPr lang="cs-CZ" dirty="0" err="1"/>
              <a:t>XPath</a:t>
            </a:r>
            <a:endParaRPr lang="cs-CZ" dirty="0"/>
          </a:p>
          <a:p>
            <a:pPr lvl="1"/>
            <a:r>
              <a:rPr lang="cs-CZ" dirty="0"/>
              <a:t>v transformacích XSLT</a:t>
            </a:r>
          </a:p>
          <a:p>
            <a:r>
              <a:rPr lang="cs-CZ" dirty="0"/>
              <a:t>oXygen XML Editor</a:t>
            </a:r>
          </a:p>
          <a:p>
            <a:pPr lvl="1"/>
            <a:r>
              <a:rPr lang="cs-CZ" dirty="0"/>
              <a:t>v okně </a:t>
            </a:r>
            <a:r>
              <a:rPr lang="cs-CZ" dirty="0" err="1"/>
              <a:t>XPath</a:t>
            </a:r>
            <a:r>
              <a:rPr lang="cs-CZ" dirty="0"/>
              <a:t> umožňuje hledat elementy bez definování jmenného prostoru (prefixu)</a:t>
            </a:r>
          </a:p>
          <a:p>
            <a:pPr lvl="2"/>
            <a:r>
              <a:rPr lang="cs-CZ" dirty="0"/>
              <a:t>užitečné, ale </a:t>
            </a:r>
            <a:r>
              <a:rPr lang="cs-CZ" b="1" dirty="0"/>
              <a:t>nebezpečné</a:t>
            </a:r>
            <a:r>
              <a:rPr lang="cs-CZ" dirty="0"/>
              <a:t> (uživatel zapomene na jmenný prostor v XSLT, </a:t>
            </a:r>
            <a:r>
              <a:rPr lang="cs-CZ" dirty="0" err="1"/>
              <a:t>XQuery</a:t>
            </a:r>
            <a:r>
              <a:rPr lang="cs-CZ" dirty="0"/>
              <a:t> ap.)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EC84DC8-EF38-4E2A-B6C7-ABBAA55E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B7F0484-F85F-4C0D-A69B-91D8A707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20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60BA852-3B7F-4A6B-A7C1-EE213D4C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37914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43D330-D7A0-48E7-8C59-987F8268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Jmenný prostor XML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EEF99B-DD53-40D8-9FAB-BFDE4687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@</a:t>
            </a:r>
            <a:r>
              <a:rPr lang="cs-CZ" dirty="0" err="1"/>
              <a:t>xmlns:xml</a:t>
            </a:r>
            <a:r>
              <a:rPr lang="cs-CZ" dirty="0"/>
              <a:t>="http://www.w3.org/XML/1998/</a:t>
            </a:r>
            <a:r>
              <a:rPr lang="cs-CZ" dirty="0" err="1"/>
              <a:t>namespace</a:t>
            </a:r>
            <a:r>
              <a:rPr lang="cs-CZ" dirty="0"/>
              <a:t>"</a:t>
            </a:r>
          </a:p>
          <a:p>
            <a:pPr lvl="1"/>
            <a:r>
              <a:rPr lang="cs-CZ" dirty="0"/>
              <a:t>nemusí se v dokumentu definovat</a:t>
            </a:r>
          </a:p>
          <a:p>
            <a:pPr lvl="1"/>
            <a:r>
              <a:rPr lang="cs-CZ" dirty="0"/>
              <a:t>slouží pro atributy, které jsou použitelné ve všech dokumentech XML</a:t>
            </a:r>
          </a:p>
          <a:p>
            <a:r>
              <a:rPr lang="cs-CZ" dirty="0"/>
              <a:t>@</a:t>
            </a:r>
            <a:r>
              <a:rPr lang="cs-CZ" dirty="0" err="1"/>
              <a:t>xml:lang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označení jazyka (používaného v obsahu elementu)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cs-CZ" dirty="0"/>
              <a:t>&lt;TEI </a:t>
            </a:r>
            <a:r>
              <a:rPr lang="cs-CZ" dirty="0" err="1"/>
              <a:t>xmlns</a:t>
            </a:r>
            <a:r>
              <a:rPr lang="cs-CZ" dirty="0"/>
              <a:t>="http://www.tei-c.org/</a:t>
            </a:r>
            <a:r>
              <a:rPr lang="cs-CZ" dirty="0" err="1"/>
              <a:t>ns</a:t>
            </a:r>
            <a:r>
              <a:rPr lang="cs-CZ" dirty="0"/>
              <a:t>/1.0" </a:t>
            </a:r>
            <a:r>
              <a:rPr lang="cs-CZ" dirty="0" err="1"/>
              <a:t>xml:lang</a:t>
            </a:r>
            <a:r>
              <a:rPr lang="cs-CZ" dirty="0"/>
              <a:t>="cs"&gt;</a:t>
            </a:r>
          </a:p>
          <a:p>
            <a:r>
              <a:rPr lang="cs-CZ" dirty="0"/>
              <a:t>@</a:t>
            </a:r>
            <a:r>
              <a:rPr lang="cs-CZ" dirty="0" err="1"/>
              <a:t>xml:id</a:t>
            </a:r>
            <a:endParaRPr lang="cs-CZ" dirty="0"/>
          </a:p>
          <a:p>
            <a:pPr lvl="1"/>
            <a:r>
              <a:rPr lang="cs-CZ" dirty="0"/>
              <a:t>jedinečný identifikátor (elementu v rámci dokumentu)</a:t>
            </a:r>
          </a:p>
          <a:p>
            <a:pPr lvl="2"/>
            <a:r>
              <a:rPr lang="cs-CZ" dirty="0"/>
              <a:t>nemůže začínat číslem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cs-CZ" dirty="0"/>
              <a:t>&lt;TEI </a:t>
            </a:r>
            <a:r>
              <a:rPr lang="cs-CZ" dirty="0" err="1"/>
              <a:t>xmlns</a:t>
            </a:r>
            <a:r>
              <a:rPr lang="cs-CZ" dirty="0"/>
              <a:t>="http://www.tei-c.org/</a:t>
            </a:r>
            <a:r>
              <a:rPr lang="cs-CZ" dirty="0" err="1"/>
              <a:t>ns</a:t>
            </a:r>
            <a:r>
              <a:rPr lang="cs-CZ" dirty="0"/>
              <a:t>/1.0" </a:t>
            </a:r>
            <a:r>
              <a:rPr lang="cs-CZ" dirty="0" err="1"/>
              <a:t>xml:id</a:t>
            </a:r>
            <a:r>
              <a:rPr lang="cs-CZ" dirty="0"/>
              <a:t>="</a:t>
            </a:r>
            <a:r>
              <a:rPr lang="cs-CZ" dirty="0" err="1"/>
              <a:t>BiblOl</a:t>
            </a:r>
            <a:r>
              <a:rPr lang="cs-CZ" dirty="0"/>
              <a:t>"&gt;</a:t>
            </a:r>
          </a:p>
          <a:p>
            <a:pPr lvl="1">
              <a:buClr>
                <a:srgbClr val="5B9BD5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při odkazování na hodnotu @</a:t>
            </a:r>
            <a:r>
              <a:rPr lang="cs-CZ" dirty="0" err="1">
                <a:solidFill>
                  <a:prstClr val="black"/>
                </a:solidFill>
              </a:rPr>
              <a:t>xml:id</a:t>
            </a:r>
            <a:r>
              <a:rPr lang="cs-CZ" dirty="0">
                <a:solidFill>
                  <a:prstClr val="black"/>
                </a:solidFill>
              </a:rPr>
              <a:t> se před hodnotu dává </a:t>
            </a:r>
            <a:r>
              <a:rPr lang="cs-CZ" b="1" dirty="0">
                <a:solidFill>
                  <a:srgbClr val="FF0000"/>
                </a:solidFill>
              </a:rPr>
              <a:t>#</a:t>
            </a:r>
          </a:p>
          <a:p>
            <a:pPr lvl="1">
              <a:buClr>
                <a:srgbClr val="5B9BD5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cs-CZ" dirty="0">
                <a:solidFill>
                  <a:prstClr val="black"/>
                </a:solidFill>
              </a:rPr>
              <a:t>&lt;</a:t>
            </a:r>
            <a:r>
              <a:rPr lang="cs-CZ" dirty="0" err="1">
                <a:solidFill>
                  <a:prstClr val="black"/>
                </a:solidFill>
              </a:rPr>
              <a:t>ref</a:t>
            </a:r>
            <a:r>
              <a:rPr lang="cs-CZ" dirty="0">
                <a:solidFill>
                  <a:prstClr val="black"/>
                </a:solidFill>
              </a:rPr>
              <a:t> </a:t>
            </a:r>
            <a:r>
              <a:rPr lang="cs-CZ" dirty="0" err="1">
                <a:solidFill>
                  <a:prstClr val="black"/>
                </a:solidFill>
              </a:rPr>
              <a:t>target</a:t>
            </a:r>
            <a:r>
              <a:rPr lang="cs-CZ" dirty="0">
                <a:solidFill>
                  <a:prstClr val="black"/>
                </a:solidFill>
              </a:rPr>
              <a:t>="</a:t>
            </a:r>
            <a:r>
              <a:rPr lang="cs-CZ" b="1" dirty="0">
                <a:solidFill>
                  <a:srgbClr val="FF0000"/>
                </a:solidFill>
              </a:rPr>
              <a:t>#</a:t>
            </a:r>
            <a:r>
              <a:rPr lang="cs-CZ" b="1" dirty="0" err="1">
                <a:solidFill>
                  <a:srgbClr val="FF0000"/>
                </a:solidFill>
              </a:rPr>
              <a:t>BiblOl</a:t>
            </a:r>
            <a:r>
              <a:rPr lang="cs-CZ" dirty="0">
                <a:solidFill>
                  <a:prstClr val="black"/>
                </a:solidFill>
              </a:rPr>
              <a:t>"&gt;Bible olomoucká&lt;/</a:t>
            </a:r>
            <a:r>
              <a:rPr lang="cs-CZ" dirty="0" err="1">
                <a:solidFill>
                  <a:prstClr val="black"/>
                </a:solidFill>
              </a:rPr>
              <a:t>ref</a:t>
            </a:r>
            <a:r>
              <a:rPr lang="cs-CZ" dirty="0">
                <a:solidFill>
                  <a:prstClr val="black"/>
                </a:solidFill>
              </a:rPr>
              <a:t>&gt;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1B320E8-7BCE-4486-B2F7-148C4D68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42034FB-2711-4B30-AB08-2795C410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21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C335C1F-9421-4D44-9B00-8CCC2053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04258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43D330-D7A0-48E7-8C59-987F8268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Jmenný prostor XML II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EEF99B-DD53-40D8-9FAB-BFDE4687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/>
              <a:t>@</a:t>
            </a:r>
            <a:r>
              <a:rPr lang="cs-CZ" dirty="0" err="1"/>
              <a:t>xml:space</a:t>
            </a:r>
            <a:endParaRPr lang="cs-CZ" dirty="0"/>
          </a:p>
          <a:p>
            <a:pPr lvl="1"/>
            <a:r>
              <a:rPr lang="cs-CZ" dirty="0"/>
              <a:t>jakým způsobem se bude zacházet s mezerami v elementu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cs-CZ" dirty="0"/>
              <a:t>&lt;TEI </a:t>
            </a:r>
            <a:r>
              <a:rPr lang="cs-CZ" dirty="0" err="1"/>
              <a:t>xmlns</a:t>
            </a:r>
            <a:r>
              <a:rPr lang="cs-CZ" dirty="0"/>
              <a:t>="http://www.tei-c.org/</a:t>
            </a:r>
            <a:r>
              <a:rPr lang="cs-CZ" dirty="0" err="1"/>
              <a:t>ns</a:t>
            </a:r>
            <a:r>
              <a:rPr lang="cs-CZ" dirty="0"/>
              <a:t>/1.0" </a:t>
            </a:r>
            <a:r>
              <a:rPr lang="cs-CZ" dirty="0" err="1"/>
              <a:t>xml:space</a:t>
            </a:r>
            <a:r>
              <a:rPr lang="cs-CZ" dirty="0"/>
              <a:t>="</a:t>
            </a:r>
            <a:r>
              <a:rPr lang="cs-CZ" dirty="0" err="1"/>
              <a:t>preserve</a:t>
            </a:r>
            <a:r>
              <a:rPr lang="cs-CZ" dirty="0"/>
              <a:t>"&gt;</a:t>
            </a:r>
          </a:p>
          <a:p>
            <a:pPr lvl="1">
              <a:buClr>
                <a:srgbClr val="5B9BD5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hodnoty</a:t>
            </a:r>
          </a:p>
          <a:p>
            <a:pPr lvl="2">
              <a:buClr>
                <a:srgbClr val="5B9BD5">
                  <a:lumMod val="75000"/>
                </a:srgbClr>
              </a:buClr>
            </a:pPr>
            <a:r>
              <a:rPr lang="cs-CZ" dirty="0" err="1">
                <a:solidFill>
                  <a:prstClr val="black"/>
                </a:solidFill>
              </a:rPr>
              <a:t>preserve</a:t>
            </a:r>
            <a:r>
              <a:rPr lang="cs-CZ" dirty="0">
                <a:solidFill>
                  <a:prstClr val="black"/>
                </a:solidFill>
              </a:rPr>
              <a:t>	=&gt; zachová všechny mezery podle dokumentu </a:t>
            </a:r>
          </a:p>
          <a:p>
            <a:pPr lvl="2">
              <a:buClr>
                <a:srgbClr val="5B9BD5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default	=&gt; odstraní „nadbytečné“ mezery (na začátku/konci elementu,  více mezer po 		      sobě nahradí 1 mezerou)</a:t>
            </a:r>
          </a:p>
          <a:p>
            <a:r>
              <a:rPr lang="cs-CZ" dirty="0"/>
              <a:t>@</a:t>
            </a:r>
            <a:r>
              <a:rPr lang="cs-CZ" dirty="0" err="1"/>
              <a:t>xml:base</a:t>
            </a:r>
            <a:endParaRPr lang="cs-CZ" dirty="0"/>
          </a:p>
          <a:p>
            <a:pPr lvl="1"/>
            <a:r>
              <a:rPr lang="cs-CZ" dirty="0"/>
              <a:t>definuje výchozí URI pro relativní odkazy v dokumentu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cs-CZ" dirty="0"/>
              <a:t>&lt;TEI </a:t>
            </a:r>
            <a:r>
              <a:rPr lang="cs-CZ" dirty="0" err="1"/>
              <a:t>xmlns</a:t>
            </a:r>
            <a:r>
              <a:rPr lang="cs-CZ" dirty="0"/>
              <a:t>="http://www.tei-c.org/</a:t>
            </a:r>
            <a:r>
              <a:rPr lang="cs-CZ" dirty="0" err="1"/>
              <a:t>ns</a:t>
            </a:r>
            <a:r>
              <a:rPr lang="cs-CZ" dirty="0"/>
              <a:t>/1.0" </a:t>
            </a:r>
            <a:r>
              <a:rPr lang="cs-CZ" dirty="0" err="1"/>
              <a:t>xml:base</a:t>
            </a:r>
            <a:r>
              <a:rPr lang="cs-CZ" dirty="0"/>
              <a:t>="http://vokabular.ujc.cas.cz/"&gt; 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1B320E8-7BCE-4486-B2F7-148C4D68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42034FB-2711-4B30-AB08-2795C410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22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358C5B0-C82D-4A67-8533-9549B2B1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20835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>
            <a:extLst>
              <a:ext uri="{FF2B5EF4-FFF2-40B4-BE49-F238E27FC236}">
                <a16:creationId xmlns:a16="http://schemas.microsoft.com/office/drawing/2014/main" id="{5424FCC9-A445-4B8D-B819-B19BBD9B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Mezery v XML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559E3C5E-86D1-43F3-8C11-A01B065245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mezi počáteční závorkou (&lt;) a názvem elementu nesmí být mezera</a:t>
            </a:r>
          </a:p>
          <a:p>
            <a:pPr lvl="1"/>
            <a:r>
              <a:rPr lang="cs-CZ" dirty="0">
                <a:solidFill>
                  <a:schemeClr val="accent6">
                    <a:lumMod val="50000"/>
                  </a:schemeClr>
                </a:solidFill>
              </a:rPr>
              <a:t>&lt;datum&gt;		</a:t>
            </a:r>
            <a:r>
              <a:rPr lang="cs-CZ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</a:t>
            </a:r>
            <a:endParaRPr lang="cs-CZ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cs-CZ" dirty="0">
                <a:solidFill>
                  <a:srgbClr val="7030A0"/>
                </a:solidFill>
              </a:rPr>
              <a:t>&lt; datum&gt;	</a:t>
            </a:r>
            <a:r>
              <a:rPr lang="cs-CZ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</a:t>
            </a:r>
            <a:endParaRPr lang="cs-CZ" dirty="0">
              <a:solidFill>
                <a:srgbClr val="7030A0"/>
              </a:solidFill>
            </a:endParaRPr>
          </a:p>
          <a:p>
            <a:r>
              <a:rPr lang="cs-CZ" dirty="0"/>
              <a:t>počáteční a koncové mezery uvnitř elementu</a:t>
            </a:r>
          </a:p>
          <a:p>
            <a:pPr lvl="1"/>
            <a:r>
              <a:rPr lang="cs-CZ" dirty="0"/>
              <a:t>ve výchozím nastavení se ignorují</a:t>
            </a:r>
          </a:p>
          <a:p>
            <a:pPr lvl="2"/>
            <a:r>
              <a:rPr lang="cs-CZ" dirty="0"/>
              <a:t>&lt;titul&gt; Mgr. &lt;/titul&gt; = „Mgr.‟</a:t>
            </a:r>
          </a:p>
          <a:p>
            <a:pPr lvl="1"/>
            <a:r>
              <a:rPr lang="cs-CZ" dirty="0"/>
              <a:t>s atributem @</a:t>
            </a:r>
            <a:r>
              <a:rPr lang="cs-CZ" dirty="0" err="1"/>
              <a:t>xml:space</a:t>
            </a:r>
            <a:r>
              <a:rPr lang="cs-CZ" dirty="0"/>
              <a:t>="</a:t>
            </a:r>
            <a:r>
              <a:rPr lang="cs-CZ" dirty="0" err="1"/>
              <a:t>preserve</a:t>
            </a:r>
            <a:r>
              <a:rPr lang="cs-CZ" dirty="0"/>
              <a:t>" u elementu se zachovají</a:t>
            </a:r>
          </a:p>
          <a:p>
            <a:pPr lvl="2"/>
            <a:r>
              <a:rPr lang="cs-CZ" dirty="0"/>
              <a:t>&lt;titul </a:t>
            </a:r>
            <a:r>
              <a:rPr lang="cs-CZ" dirty="0" err="1"/>
              <a:t>xml:space</a:t>
            </a:r>
            <a:r>
              <a:rPr lang="cs-CZ" dirty="0"/>
              <a:t>="</a:t>
            </a:r>
            <a:r>
              <a:rPr lang="cs-CZ" dirty="0" err="1"/>
              <a:t>preserve</a:t>
            </a:r>
            <a:r>
              <a:rPr lang="cs-CZ" dirty="0"/>
              <a:t>"&gt; Mgr. &lt;/titul&gt; = „ Mgr. ‟</a:t>
            </a:r>
          </a:p>
          <a:p>
            <a:pPr lvl="1"/>
            <a:endParaRPr lang="cs-CZ" dirty="0"/>
          </a:p>
        </p:txBody>
      </p:sp>
      <p:sp>
        <p:nvSpPr>
          <p:cNvPr id="11" name="Zástupný obsah 10">
            <a:extLst>
              <a:ext uri="{FF2B5EF4-FFF2-40B4-BE49-F238E27FC236}">
                <a16:creationId xmlns:a16="http://schemas.microsoft.com/office/drawing/2014/main" id="{CB66E2C0-0354-49DF-9A6A-7EBE7BACD8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mezery a prázdné odstavce</a:t>
            </a:r>
          </a:p>
          <a:p>
            <a:pPr lvl="1"/>
            <a:r>
              <a:rPr lang="cs-CZ" dirty="0"/>
              <a:t>mezi elementy, které obsahují elementy</a:t>
            </a:r>
          </a:p>
          <a:p>
            <a:pPr lvl="2"/>
            <a:r>
              <a:rPr lang="cs-CZ" dirty="0"/>
              <a:t>ignorují se</a:t>
            </a:r>
          </a:p>
          <a:p>
            <a:pPr lvl="2"/>
            <a:r>
              <a:rPr lang="cs-CZ" dirty="0"/>
              <a:t>zlepšují čitelnost dokumentu</a:t>
            </a:r>
          </a:p>
          <a:p>
            <a:pPr lvl="2"/>
            <a:r>
              <a:rPr lang="cs-CZ" dirty="0"/>
              <a:t>zvětšují velikost souboru</a:t>
            </a:r>
          </a:p>
          <a:p>
            <a:pPr lvl="1"/>
            <a:r>
              <a:rPr lang="cs-CZ" dirty="0"/>
              <a:t>v elementu, který obsahuje kombinaci textu a elementů</a:t>
            </a:r>
          </a:p>
          <a:p>
            <a:pPr lvl="2"/>
            <a:r>
              <a:rPr lang="cs-CZ" dirty="0"/>
              <a:t>tzv. smíšený obsah (</a:t>
            </a:r>
            <a:r>
              <a:rPr lang="cs-CZ" dirty="0" err="1"/>
              <a:t>mixed</a:t>
            </a:r>
            <a:r>
              <a:rPr lang="cs-CZ" dirty="0"/>
              <a:t> </a:t>
            </a:r>
            <a:r>
              <a:rPr lang="cs-CZ" dirty="0" err="1"/>
              <a:t>content</a:t>
            </a:r>
            <a:r>
              <a:rPr lang="cs-CZ" dirty="0"/>
              <a:t>)</a:t>
            </a:r>
          </a:p>
          <a:p>
            <a:pPr lvl="2"/>
            <a:r>
              <a:rPr lang="cs-CZ" dirty="0"/>
              <a:t>ignorují se (pokud není definován atribut @</a:t>
            </a:r>
            <a:r>
              <a:rPr lang="cs-CZ" dirty="0" err="1"/>
              <a:t>xml:space</a:t>
            </a:r>
            <a:r>
              <a:rPr lang="cs-CZ" dirty="0"/>
              <a:t>="</a:t>
            </a:r>
            <a:r>
              <a:rPr lang="cs-CZ" dirty="0" err="1"/>
              <a:t>preserve</a:t>
            </a:r>
            <a:r>
              <a:rPr lang="cs-CZ" dirty="0"/>
              <a:t>")</a:t>
            </a:r>
          </a:p>
          <a:p>
            <a:pPr lvl="3"/>
            <a:r>
              <a:rPr lang="cs-CZ" dirty="0"/>
              <a:t>nemusí být žádoucí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AE7E542-E34B-42D7-BFD5-A511DC1D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B9368966-B667-4D8D-A844-00078F2E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23</a:t>
            </a:fld>
            <a:endParaRPr lang="cs-CZ" dirty="0"/>
          </a:p>
        </p:txBody>
      </p:sp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FC0B9353-7936-4A83-A41F-EA85EEA7D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12626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68E45C-40A1-4056-8F33-40819FC8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Správnost dokumentu XML</a:t>
            </a:r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C12DEA84-AA3A-4670-A951-6417C33437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formátovaný dokument (</a:t>
            </a:r>
            <a:r>
              <a:rPr lang="cs-CZ" dirty="0" err="1"/>
              <a:t>well-formed</a:t>
            </a:r>
            <a:r>
              <a:rPr lang="cs-CZ" dirty="0"/>
              <a:t>)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AED4132F-F455-4034-8E85-D55834B49F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dirty="0"/>
              <a:t>použití značek a atributů odpovídá standardu XML</a:t>
            </a:r>
          </a:p>
          <a:p>
            <a:pPr lvl="1"/>
            <a:r>
              <a:rPr lang="cs-CZ" dirty="0"/>
              <a:t>existuje jediný kořenový element</a:t>
            </a:r>
          </a:p>
          <a:p>
            <a:pPr lvl="1"/>
            <a:r>
              <a:rPr lang="cs-CZ" dirty="0"/>
              <a:t>název značky nezačíná písmenem</a:t>
            </a:r>
          </a:p>
          <a:p>
            <a:pPr lvl="1"/>
            <a:r>
              <a:rPr lang="cs-CZ" dirty="0"/>
              <a:t>značky se nekříží</a:t>
            </a:r>
          </a:p>
          <a:p>
            <a:pPr lvl="1"/>
            <a:r>
              <a:rPr lang="cs-CZ" dirty="0"/>
              <a:t>atributy elementu mají jedinečné názvy</a:t>
            </a:r>
          </a:p>
          <a:p>
            <a:pPr lvl="1"/>
            <a:r>
              <a:rPr lang="cs-CZ" dirty="0"/>
              <a:t>atd.</a:t>
            </a:r>
          </a:p>
          <a:p>
            <a:pPr lvl="2"/>
            <a:endParaRPr lang="cs-CZ" dirty="0"/>
          </a:p>
        </p:txBody>
      </p:sp>
      <p:sp>
        <p:nvSpPr>
          <p:cNvPr id="10" name="Zástupný text 9">
            <a:extLst>
              <a:ext uri="{FF2B5EF4-FFF2-40B4-BE49-F238E27FC236}">
                <a16:creationId xmlns:a16="http://schemas.microsoft.com/office/drawing/2014/main" id="{A0FC9B90-A949-4355-A9DB-005230B48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validní dokument</a:t>
            </a:r>
          </a:p>
        </p:txBody>
      </p:sp>
      <p:sp>
        <p:nvSpPr>
          <p:cNvPr id="11" name="Zástupný obsah 10">
            <a:extLst>
              <a:ext uri="{FF2B5EF4-FFF2-40B4-BE49-F238E27FC236}">
                <a16:creationId xmlns:a16="http://schemas.microsoft.com/office/drawing/2014/main" id="{E6C82B9E-70A3-4C1B-ADA6-CFE93307083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cs-CZ" dirty="0"/>
              <a:t>použití značek a atributů odpovídá definici typu dokumentu</a:t>
            </a:r>
          </a:p>
          <a:p>
            <a:pPr lvl="1"/>
            <a:r>
              <a:rPr lang="cs-CZ" dirty="0"/>
              <a:t>využívá se definice </a:t>
            </a:r>
            <a:r>
              <a:rPr lang="cs-CZ" dirty="0" err="1"/>
              <a:t>XSD</a:t>
            </a:r>
            <a:r>
              <a:rPr lang="cs-CZ" dirty="0"/>
              <a:t>, Relax </a:t>
            </a:r>
            <a:r>
              <a:rPr lang="cs-CZ" dirty="0" err="1"/>
              <a:t>NG</a:t>
            </a:r>
            <a:r>
              <a:rPr lang="cs-CZ" dirty="0"/>
              <a:t>, </a:t>
            </a:r>
            <a:r>
              <a:rPr lang="cs-CZ" dirty="0" err="1"/>
              <a:t>Schematron</a:t>
            </a:r>
            <a:r>
              <a:rPr lang="cs-CZ" dirty="0"/>
              <a:t>, </a:t>
            </a:r>
            <a:r>
              <a:rPr lang="cs-CZ" dirty="0" err="1"/>
              <a:t>DTD</a:t>
            </a:r>
            <a:r>
              <a:rPr lang="cs-CZ" dirty="0"/>
              <a:t> ap.</a:t>
            </a:r>
          </a:p>
          <a:p>
            <a:pPr lvl="1"/>
            <a:r>
              <a:rPr lang="cs-CZ" dirty="0"/>
              <a:t>dokument musí být dobře formátovaný (viz výše)</a:t>
            </a:r>
          </a:p>
          <a:p>
            <a:pPr lvl="1"/>
            <a:r>
              <a:rPr lang="cs-CZ" dirty="0"/>
              <a:t>kontrolují se</a:t>
            </a:r>
          </a:p>
          <a:p>
            <a:pPr lvl="2"/>
            <a:r>
              <a:rPr lang="cs-CZ" dirty="0"/>
              <a:t>názvy elementů, jejich zanoření</a:t>
            </a:r>
          </a:p>
          <a:p>
            <a:pPr lvl="2"/>
            <a:r>
              <a:rPr lang="cs-CZ" dirty="0"/>
              <a:t>hodnoty atributů</a:t>
            </a:r>
          </a:p>
          <a:p>
            <a:endParaRPr lang="cs-CZ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ACE7A2C-08F2-4351-8303-8FF957B8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583E8D2-5DAD-491A-8445-6B593E31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24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7AA4674-0D04-44AB-9307-6BB08D44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04087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84C8CA-72A1-4D4F-9424-AC3E9FD3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Obecná doporučení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EE9547-2964-4DAE-88D9-DE3AF240AC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názvy (elementů, atributů)</a:t>
            </a:r>
          </a:p>
          <a:p>
            <a:pPr lvl="1"/>
            <a:r>
              <a:rPr lang="cs-CZ" dirty="0"/>
              <a:t>můžou mít diakritiku (nedoporučuju)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cs-CZ" dirty="0"/>
              <a:t>&lt;článek&gt;</a:t>
            </a:r>
          </a:p>
          <a:p>
            <a:pPr lvl="1"/>
            <a:r>
              <a:rPr lang="cs-CZ" dirty="0"/>
              <a:t>nemůžou obsahovat mezery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cs-CZ" dirty="0">
                <a:solidFill>
                  <a:srgbClr val="7030A0"/>
                </a:solidFill>
              </a:rPr>
              <a:t>&lt;číslo dílu&gt; </a:t>
            </a:r>
            <a:r>
              <a:rPr lang="cs-CZ" dirty="0">
                <a:solidFill>
                  <a:srgbClr val="7030A0"/>
                </a:solidFill>
                <a:sym typeface="Wingdings" panose="05000000000000000000" pitchFamily="2" charset="2"/>
              </a:rPr>
              <a:t></a:t>
            </a:r>
            <a:endParaRPr lang="cs-CZ" dirty="0">
              <a:solidFill>
                <a:srgbClr val="7030A0"/>
              </a:solidFill>
            </a:endParaRPr>
          </a:p>
          <a:p>
            <a:pPr lvl="1"/>
            <a:r>
              <a:rPr lang="cs-CZ" dirty="0"/>
              <a:t>můžou obsahovat pomlčky, tečky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cs-CZ" dirty="0"/>
              <a:t>&lt;číslo-dílu </a:t>
            </a:r>
            <a:r>
              <a:rPr lang="cs-CZ" dirty="0" err="1"/>
              <a:t>typ.čísla</a:t>
            </a:r>
            <a:r>
              <a:rPr lang="cs-CZ" dirty="0"/>
              <a:t>="arabské"&gt;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cs-CZ" dirty="0"/>
              <a:t>&lt;</a:t>
            </a:r>
            <a:r>
              <a:rPr lang="cs-CZ" dirty="0" err="1"/>
              <a:t>číslo.dílu</a:t>
            </a:r>
            <a:r>
              <a:rPr lang="cs-CZ"/>
              <a:t> typ-čísla="</a:t>
            </a:r>
            <a:r>
              <a:rPr lang="cs-CZ" dirty="0"/>
              <a:t>arabské"&gt;</a:t>
            </a:r>
          </a:p>
          <a:p>
            <a:pPr lvl="1"/>
            <a:r>
              <a:rPr lang="cs-CZ" dirty="0"/>
              <a:t>rozlišují velikost písmen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cs-CZ" dirty="0"/>
              <a:t>&lt;článek&gt; × &lt;Článek&gt;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E41C8AD-E965-43EC-BB49-8AA72B904F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dirty="0"/>
              <a:t>@</a:t>
            </a:r>
            <a:r>
              <a:rPr lang="cs-CZ" dirty="0" err="1"/>
              <a:t>xml:id</a:t>
            </a:r>
            <a:endParaRPr lang="cs-CZ" dirty="0"/>
          </a:p>
          <a:p>
            <a:pPr lvl="1"/>
            <a:r>
              <a:rPr lang="cs-CZ" dirty="0"/>
              <a:t>jedinečný identifikátor v rámci dokumentu</a:t>
            </a:r>
          </a:p>
          <a:p>
            <a:pPr lvl="1"/>
            <a:r>
              <a:rPr lang="cs-CZ" dirty="0"/>
              <a:t>nemůže začínat číslem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cs-CZ" dirty="0"/>
              <a:t>např.  @</a:t>
            </a:r>
            <a:r>
              <a:rPr lang="cs-CZ" dirty="0" err="1"/>
              <a:t>xml:id</a:t>
            </a:r>
            <a:r>
              <a:rPr lang="cs-CZ" dirty="0"/>
              <a:t>="</a:t>
            </a:r>
            <a:r>
              <a:rPr lang="cs-CZ" dirty="0" err="1"/>
              <a:t>1Mach</a:t>
            </a:r>
            <a:r>
              <a:rPr lang="cs-CZ" dirty="0"/>
              <a:t>" </a:t>
            </a:r>
            <a:r>
              <a:rPr lang="cs-CZ" dirty="0">
                <a:sym typeface="Wingdings" panose="05000000000000000000" pitchFamily="2" charset="2"/>
              </a:rPr>
              <a:t></a:t>
            </a:r>
            <a:endParaRPr lang="cs-CZ" dirty="0"/>
          </a:p>
          <a:p>
            <a:pPr lvl="1"/>
            <a:r>
              <a:rPr lang="cs-CZ" dirty="0"/>
              <a:t>měl by začínat písmenem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cs-CZ" dirty="0"/>
              <a:t>např. @</a:t>
            </a:r>
            <a:r>
              <a:rPr lang="cs-CZ" dirty="0" err="1"/>
              <a:t>xml:id</a:t>
            </a:r>
            <a:r>
              <a:rPr lang="cs-CZ" dirty="0"/>
              <a:t>="</a:t>
            </a:r>
            <a:r>
              <a:rPr lang="cs-CZ" dirty="0" err="1"/>
              <a:t>bk-1Mach</a:t>
            </a:r>
            <a:r>
              <a:rPr lang="cs-CZ" dirty="0"/>
              <a:t>" </a:t>
            </a:r>
            <a:r>
              <a:rPr lang="cs-CZ" dirty="0">
                <a:sym typeface="Wingdings" panose="05000000000000000000" pitchFamily="2" charset="2"/>
              </a:rPr>
              <a:t></a:t>
            </a:r>
            <a:r>
              <a:rPr lang="cs-CZ" dirty="0"/>
              <a:t> </a:t>
            </a:r>
          </a:p>
          <a:p>
            <a:r>
              <a:rPr lang="cs-CZ" dirty="0"/>
              <a:t>nezapomenout definovat jmenný prostor dokumentu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2CF9D5E-AB89-46A2-8BB7-8ECB11489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FF570CC-811C-48C0-82A1-9F8F3F6B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25</a:t>
            </a:fld>
            <a:endParaRPr lang="cs-CZ" dirty="0"/>
          </a:p>
        </p:txBody>
      </p:sp>
      <p:sp>
        <p:nvSpPr>
          <p:cNvPr id="7" name="Zástupný symbol pro zápatí 6">
            <a:extLst>
              <a:ext uri="{FF2B5EF4-FFF2-40B4-BE49-F238E27FC236}">
                <a16:creationId xmlns:a16="http://schemas.microsoft.com/office/drawing/2014/main" id="{61A43165-EC0C-43E5-ACF0-D3988795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78337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58ADA2-C28D-4FAE-85F1-82F9517A2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XML a související technologie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B5CA9B6A-07A4-4BAB-ADF0-2284E0E0DD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98" y="1541120"/>
            <a:ext cx="4983250" cy="4763987"/>
          </a:xfrm>
        </p:spPr>
      </p:pic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28D8B13C-0F24-4980-B350-5F1758102E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err="1"/>
              <a:t>XPath</a:t>
            </a:r>
            <a:endParaRPr lang="cs-CZ" dirty="0"/>
          </a:p>
          <a:p>
            <a:pPr lvl="1"/>
            <a:r>
              <a:rPr lang="cs-CZ" dirty="0"/>
              <a:t>dotazovací jazyk</a:t>
            </a:r>
          </a:p>
          <a:p>
            <a:pPr lvl="1"/>
            <a:r>
              <a:rPr lang="cs-CZ" dirty="0"/>
              <a:t>umožňuje identifikovat elementy, atributy (na základě pozice, hodnoty ap.)</a:t>
            </a:r>
          </a:p>
          <a:p>
            <a:r>
              <a:rPr lang="cs-CZ" dirty="0"/>
              <a:t>XSLT</a:t>
            </a:r>
          </a:p>
          <a:p>
            <a:pPr lvl="1"/>
            <a:r>
              <a:rPr lang="cs-CZ" dirty="0"/>
              <a:t>slouží k transformaci XSLT na jiné formáty (HTML, XML, </a:t>
            </a:r>
            <a:r>
              <a:rPr lang="cs-CZ" dirty="0" err="1"/>
              <a:t>TXT</a:t>
            </a:r>
            <a:r>
              <a:rPr lang="cs-CZ" dirty="0"/>
              <a:t>)</a:t>
            </a:r>
          </a:p>
          <a:p>
            <a:r>
              <a:rPr lang="cs-CZ" dirty="0" err="1"/>
              <a:t>XQuery</a:t>
            </a:r>
            <a:endParaRPr lang="cs-CZ" dirty="0"/>
          </a:p>
          <a:p>
            <a:pPr lvl="1"/>
            <a:r>
              <a:rPr lang="cs-CZ" dirty="0"/>
              <a:t>programovací jazyk</a:t>
            </a:r>
          </a:p>
          <a:p>
            <a:pPr lvl="1"/>
            <a:r>
              <a:rPr lang="cs-CZ" dirty="0"/>
              <a:t>dotazování a transformace XML dokumentů</a:t>
            </a:r>
          </a:p>
          <a:p>
            <a:pPr marL="0" indent="0">
              <a:buNone/>
            </a:pPr>
            <a:r>
              <a:rPr lang="cs-CZ" sz="1900" dirty="0">
                <a:hlinkClick r:id="rId3"/>
              </a:rPr>
              <a:t>https://www.javatpoint.com/xml-related-technologies</a:t>
            </a:r>
            <a:endParaRPr lang="cs-CZ" sz="1900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3043157-557C-4A39-A3D7-88880A6F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C966E1A-95F1-4C91-AF4D-447F55D6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26</a:t>
            </a:fld>
            <a:endParaRPr lang="cs-CZ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830B5DE3-A194-4323-B6BC-FC82017E29DA}"/>
              </a:ext>
            </a:extLst>
          </p:cNvPr>
          <p:cNvSpPr/>
          <p:nvPr/>
        </p:nvSpPr>
        <p:spPr>
          <a:xfrm>
            <a:off x="360000" y="5783786"/>
            <a:ext cx="54782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/>
              <a:t>Autor: </a:t>
            </a:r>
            <a:r>
              <a:rPr lang="cs-CZ" sz="1200" dirty="0" err="1">
                <a:hlinkClick r:id="rId4" tooltip="User:Sae1962"/>
              </a:rPr>
              <a:t>Sae1962</a:t>
            </a:r>
            <a:endParaRPr lang="cs-CZ" sz="1200" dirty="0"/>
          </a:p>
          <a:p>
            <a:r>
              <a:rPr lang="cs-CZ" sz="1200" dirty="0"/>
              <a:t>Licence: </a:t>
            </a:r>
            <a:r>
              <a:rPr lang="cs-CZ" sz="1200" dirty="0" err="1"/>
              <a:t>CC</a:t>
            </a:r>
            <a:r>
              <a:rPr lang="cs-CZ" sz="1200" dirty="0"/>
              <a:t> BY-SA</a:t>
            </a:r>
          </a:p>
          <a:p>
            <a:r>
              <a:rPr lang="cs-CZ" sz="1200" dirty="0"/>
              <a:t>Zdroj: </a:t>
            </a:r>
            <a:r>
              <a:rPr lang="cs-CZ" sz="1200" dirty="0">
                <a:hlinkClick r:id="rId5"/>
              </a:rPr>
              <a:t>https://commons.wikimedia.org/wiki/File:XML_languages.svg</a:t>
            </a:r>
            <a:r>
              <a:rPr lang="cs-CZ" sz="1200" dirty="0"/>
              <a:t> 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4C55A452-AAF1-4227-B0F0-A4C9BB01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0072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E8FA8FF6-6793-4B3C-94FF-B33550CD4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Odkazy </a:t>
            </a:r>
            <a:r>
              <a:rPr lang="cs-CZ"/>
              <a:t>na další </a:t>
            </a:r>
            <a:r>
              <a:rPr lang="cs-CZ" dirty="0"/>
              <a:t>zdroje informací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000B9F1D-DDCF-472A-A487-C17EF17BD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XML </a:t>
            </a:r>
            <a:r>
              <a:rPr lang="cs-CZ" dirty="0" err="1"/>
              <a:t>Tutorial</a:t>
            </a:r>
            <a:r>
              <a:rPr lang="cs-CZ" dirty="0"/>
              <a:t> (</a:t>
            </a:r>
            <a:r>
              <a:rPr lang="cs-CZ" dirty="0">
                <a:hlinkClick r:id="rId2"/>
              </a:rPr>
              <a:t>https://www.tutorialspoint.com/</a:t>
            </a:r>
            <a:r>
              <a:rPr lang="cs-CZ" dirty="0" err="1">
                <a:hlinkClick r:id="rId2"/>
              </a:rPr>
              <a:t>xml</a:t>
            </a:r>
            <a:r>
              <a:rPr lang="cs-CZ" dirty="0">
                <a:hlinkClick r:id="rId2"/>
              </a:rPr>
              <a:t>/index.htm</a:t>
            </a:r>
            <a:r>
              <a:rPr lang="cs-CZ" dirty="0"/>
              <a:t>)</a:t>
            </a:r>
          </a:p>
          <a:p>
            <a:r>
              <a:rPr lang="cs-CZ" dirty="0"/>
              <a:t>XML schémata (</a:t>
            </a:r>
            <a:r>
              <a:rPr lang="cs-CZ" dirty="0">
                <a:hlinkClick r:id="rId3"/>
              </a:rPr>
              <a:t>https://www.kosek.cz/</a:t>
            </a:r>
            <a:r>
              <a:rPr lang="cs-CZ" dirty="0" err="1">
                <a:hlinkClick r:id="rId3"/>
              </a:rPr>
              <a:t>xml</a:t>
            </a:r>
            <a:r>
              <a:rPr lang="cs-CZ" dirty="0">
                <a:hlinkClick r:id="rId3"/>
              </a:rPr>
              <a:t>/</a:t>
            </a:r>
            <a:r>
              <a:rPr lang="cs-CZ" dirty="0" err="1">
                <a:hlinkClick r:id="rId3"/>
              </a:rPr>
              <a:t>schema</a:t>
            </a:r>
            <a:r>
              <a:rPr lang="cs-CZ" dirty="0">
                <a:hlinkClick r:id="rId3"/>
              </a:rPr>
              <a:t>/index.html</a:t>
            </a:r>
            <a:r>
              <a:rPr lang="cs-CZ" dirty="0"/>
              <a:t>)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8A461B9-9597-45FF-A14E-87D786A7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8B2DB43-7973-4406-B796-62293B56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27</a:t>
            </a:fld>
            <a:endParaRPr lang="cs-CZ" dirty="0"/>
          </a:p>
        </p:txBody>
      </p:sp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2EBB9528-03F7-4832-8258-69B5012E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9683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81F2EB-47A7-4C37-A5CA-6B35680F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XML jako značkovací jazyk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8ED06F1-865C-4CCB-905F-47E62D80B0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eXtensible Markup Language</a:t>
            </a:r>
            <a:r>
              <a:rPr lang="cs-CZ" dirty="0"/>
              <a:t> (</a:t>
            </a:r>
            <a:r>
              <a:rPr lang="cs-CZ" dirty="0">
                <a:hlinkClick r:id="rId3"/>
              </a:rPr>
              <a:t>https://www.w3.org/TR/xml/</a:t>
            </a:r>
            <a:r>
              <a:rPr lang="cs-CZ" dirty="0"/>
              <a:t>)</a:t>
            </a:r>
            <a:endParaRPr lang="en-US" dirty="0"/>
          </a:p>
          <a:p>
            <a:pPr lvl="1"/>
            <a:r>
              <a:rPr lang="cs-CZ" dirty="0"/>
              <a:t>rozšiřitelný značkovací jazyk</a:t>
            </a:r>
          </a:p>
          <a:p>
            <a:pPr lvl="2"/>
            <a:r>
              <a:rPr lang="cs-CZ" dirty="0"/>
              <a:t>od roku 1998</a:t>
            </a:r>
          </a:p>
          <a:p>
            <a:pPr lvl="2"/>
            <a:r>
              <a:rPr lang="cs-CZ" dirty="0"/>
              <a:t>nástupce SGML</a:t>
            </a:r>
          </a:p>
          <a:p>
            <a:pPr lvl="1"/>
            <a:r>
              <a:rPr lang="cs-CZ" dirty="0"/>
              <a:t>značkovací</a:t>
            </a:r>
          </a:p>
          <a:p>
            <a:pPr lvl="2"/>
            <a:r>
              <a:rPr lang="cs-CZ" dirty="0"/>
              <a:t>slouží k označování údajů obsažených v popisovaném objektu (text, obraz, socha, osoba…)</a:t>
            </a:r>
          </a:p>
          <a:p>
            <a:pPr lvl="1"/>
            <a:r>
              <a:rPr lang="cs-CZ" dirty="0"/>
              <a:t>jazyk</a:t>
            </a:r>
          </a:p>
          <a:p>
            <a:pPr lvl="2"/>
            <a:r>
              <a:rPr lang="cs-CZ" dirty="0"/>
              <a:t>definuje systém jednotek používaných k označování a jak se používají (jak je lze kombinovat)</a:t>
            </a:r>
          </a:p>
          <a:p>
            <a:pPr lvl="1"/>
            <a:r>
              <a:rPr lang="cs-CZ" dirty="0"/>
              <a:t>rozšiřitelný</a:t>
            </a:r>
          </a:p>
          <a:p>
            <a:pPr lvl="2"/>
            <a:r>
              <a:rPr lang="cs-CZ" dirty="0"/>
              <a:t>lze upravit pro specifické potřeby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CB8B37D-0C93-416C-BE37-A585DA4AE5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příklady</a:t>
            </a:r>
          </a:p>
          <a:p>
            <a:pPr lvl="1"/>
            <a:r>
              <a:rPr lang="cs-CZ" dirty="0">
                <a:hlinkClick r:id="rId4"/>
              </a:rPr>
              <a:t>TEI</a:t>
            </a:r>
            <a:r>
              <a:rPr lang="cs-CZ" dirty="0"/>
              <a:t> (Text </a:t>
            </a:r>
            <a:r>
              <a:rPr lang="cs-CZ" dirty="0" err="1"/>
              <a:t>Encoding</a:t>
            </a:r>
            <a:r>
              <a:rPr lang="cs-CZ" dirty="0"/>
              <a:t> </a:t>
            </a:r>
            <a:r>
              <a:rPr lang="cs-CZ" dirty="0" err="1"/>
              <a:t>Initiative</a:t>
            </a:r>
            <a:r>
              <a:rPr lang="cs-CZ" dirty="0"/>
              <a:t>)</a:t>
            </a:r>
          </a:p>
          <a:p>
            <a:pPr lvl="2"/>
            <a:r>
              <a:rPr lang="cs-CZ" dirty="0"/>
              <a:t>historické texty</a:t>
            </a:r>
          </a:p>
          <a:p>
            <a:pPr lvl="1"/>
            <a:r>
              <a:rPr lang="cs-CZ" dirty="0" err="1">
                <a:hlinkClick r:id="rId5"/>
              </a:rPr>
              <a:t>CEI</a:t>
            </a:r>
            <a:r>
              <a:rPr lang="cs-CZ" dirty="0"/>
              <a:t> (</a:t>
            </a:r>
            <a:r>
              <a:rPr lang="cs-CZ" dirty="0" err="1"/>
              <a:t>Charters</a:t>
            </a:r>
            <a:r>
              <a:rPr lang="cs-CZ" dirty="0"/>
              <a:t> </a:t>
            </a:r>
            <a:r>
              <a:rPr lang="cs-CZ" dirty="0" err="1"/>
              <a:t>Encoding</a:t>
            </a:r>
            <a:r>
              <a:rPr lang="cs-CZ" dirty="0"/>
              <a:t> </a:t>
            </a:r>
            <a:r>
              <a:rPr lang="cs-CZ" dirty="0" err="1"/>
              <a:t>Initiative</a:t>
            </a:r>
            <a:r>
              <a:rPr lang="cs-CZ" dirty="0"/>
              <a:t>)</a:t>
            </a:r>
          </a:p>
          <a:p>
            <a:pPr lvl="2"/>
            <a:r>
              <a:rPr lang="cs-CZ" dirty="0"/>
              <a:t>historické listiny</a:t>
            </a:r>
          </a:p>
          <a:p>
            <a:pPr lvl="1"/>
            <a:r>
              <a:rPr lang="cs-CZ" dirty="0" err="1">
                <a:hlinkClick r:id="rId6"/>
              </a:rPr>
              <a:t>OSIS</a:t>
            </a:r>
            <a:r>
              <a:rPr lang="cs-CZ" dirty="0"/>
              <a:t> (Open </a:t>
            </a:r>
            <a:r>
              <a:rPr lang="cs-CZ" dirty="0" err="1"/>
              <a:t>Scriptural</a:t>
            </a:r>
            <a:r>
              <a:rPr lang="cs-CZ" dirty="0"/>
              <a:t> </a:t>
            </a:r>
            <a:r>
              <a:rPr lang="cs-CZ" dirty="0" err="1"/>
              <a:t>Information</a:t>
            </a:r>
            <a:r>
              <a:rPr lang="cs-CZ" dirty="0"/>
              <a:t> Standard)</a:t>
            </a:r>
          </a:p>
          <a:p>
            <a:pPr lvl="2"/>
            <a:r>
              <a:rPr lang="cs-CZ" dirty="0"/>
              <a:t>biblické texty</a:t>
            </a:r>
          </a:p>
          <a:p>
            <a:r>
              <a:rPr lang="cs-CZ" dirty="0"/>
              <a:t>verze</a:t>
            </a:r>
          </a:p>
          <a:p>
            <a:pPr lvl="1"/>
            <a:r>
              <a:rPr lang="cs-CZ" dirty="0"/>
              <a:t>1.0 (od r. 1998)</a:t>
            </a:r>
          </a:p>
          <a:p>
            <a:pPr lvl="1"/>
            <a:r>
              <a:rPr lang="cs-CZ" dirty="0"/>
              <a:t>1.1 (od r. 2006)</a:t>
            </a:r>
          </a:p>
          <a:p>
            <a:pPr lvl="2"/>
            <a:r>
              <a:rPr lang="cs-CZ" dirty="0"/>
              <a:t>zejména použití </a:t>
            </a:r>
            <a:r>
              <a:rPr lang="cs-CZ" dirty="0" err="1"/>
              <a:t>unicodových</a:t>
            </a:r>
            <a:r>
              <a:rPr lang="cs-CZ" dirty="0"/>
              <a:t> znaků v názvech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5CCB345-2346-44DF-9DBC-7030D6F8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31D291C-0F45-4F88-A8F2-F5E6DE4D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3</a:t>
            </a:fld>
            <a:endParaRPr lang="cs-CZ" dirty="0"/>
          </a:p>
        </p:txBody>
      </p:sp>
      <p:sp>
        <p:nvSpPr>
          <p:cNvPr id="7" name="Zástupný symbol pro zápatí 6">
            <a:extLst>
              <a:ext uri="{FF2B5EF4-FFF2-40B4-BE49-F238E27FC236}">
                <a16:creationId xmlns:a16="http://schemas.microsoft.com/office/drawing/2014/main" id="{D0BD56AE-735A-4754-AC5F-99CB8B2A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2775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4ADD1A-5FC5-4AD0-863F-29D03143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stavební prvky XML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74497257-CCCC-4159-996C-93699E8540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vyhrazené textové prvky</a:t>
            </a:r>
          </a:p>
          <a:p>
            <a:pPr lvl="1"/>
            <a:r>
              <a:rPr lang="cs-CZ" dirty="0"/>
              <a:t>špičaté závorky</a:t>
            </a:r>
          </a:p>
          <a:p>
            <a:pPr lvl="2"/>
            <a:r>
              <a:rPr lang="cs-CZ" dirty="0"/>
              <a:t>počáteční, levá: &lt;</a:t>
            </a:r>
          </a:p>
          <a:p>
            <a:pPr lvl="2"/>
            <a:r>
              <a:rPr lang="cs-CZ" dirty="0"/>
              <a:t>koncová, pravá: &gt;</a:t>
            </a:r>
          </a:p>
          <a:p>
            <a:pPr lvl="2"/>
            <a:r>
              <a:rPr lang="cs-CZ" dirty="0"/>
              <a:t>pro ohraničení značky: </a:t>
            </a:r>
            <a:r>
              <a:rPr lang="cs-CZ" b="1" dirty="0">
                <a:solidFill>
                  <a:srgbClr val="FF0000"/>
                </a:solidFill>
              </a:rPr>
              <a:t>&lt;</a:t>
            </a:r>
            <a:r>
              <a:rPr lang="cs-CZ" dirty="0"/>
              <a:t>TEI</a:t>
            </a:r>
            <a:r>
              <a:rPr lang="cs-CZ" b="1" dirty="0">
                <a:solidFill>
                  <a:srgbClr val="FF0000"/>
                </a:solidFill>
              </a:rPr>
              <a:t>&gt;</a:t>
            </a:r>
            <a:r>
              <a:rPr lang="cs-CZ" dirty="0"/>
              <a:t> </a:t>
            </a:r>
            <a:r>
              <a:rPr lang="cs-CZ" b="1" dirty="0">
                <a:solidFill>
                  <a:srgbClr val="FF0000"/>
                </a:solidFill>
              </a:rPr>
              <a:t>&lt;</a:t>
            </a:r>
            <a:r>
              <a:rPr lang="cs-CZ" dirty="0"/>
              <a:t>/TEI</a:t>
            </a:r>
            <a:r>
              <a:rPr lang="cs-CZ" b="1" dirty="0">
                <a:solidFill>
                  <a:srgbClr val="FF0000"/>
                </a:solidFill>
              </a:rPr>
              <a:t>&gt;</a:t>
            </a:r>
          </a:p>
          <a:p>
            <a:pPr lvl="1"/>
            <a:r>
              <a:rPr lang="cs-CZ" dirty="0"/>
              <a:t>uvozovky </a:t>
            </a:r>
          </a:p>
          <a:p>
            <a:pPr lvl="2"/>
            <a:r>
              <a:rPr lang="cs-CZ" dirty="0"/>
              <a:t>dvojité: " </a:t>
            </a:r>
          </a:p>
          <a:p>
            <a:pPr lvl="2"/>
            <a:r>
              <a:rPr lang="cs-CZ" dirty="0"/>
              <a:t>jednoduché: '</a:t>
            </a:r>
          </a:p>
          <a:p>
            <a:pPr lvl="2"/>
            <a:r>
              <a:rPr lang="cs-CZ" dirty="0"/>
              <a:t>pro ohraničení hodnoty atributu: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cs-CZ" dirty="0"/>
              <a:t>&lt;div n=</a:t>
            </a:r>
            <a:r>
              <a:rPr lang="cs-CZ" b="1" dirty="0">
                <a:solidFill>
                  <a:srgbClr val="FF0000"/>
                </a:solidFill>
              </a:rPr>
              <a:t>"</a:t>
            </a:r>
            <a:r>
              <a:rPr lang="cs-CZ" dirty="0"/>
              <a:t>preface</a:t>
            </a:r>
            <a:r>
              <a:rPr lang="cs-CZ" b="1" dirty="0">
                <a:solidFill>
                  <a:srgbClr val="FF0000"/>
                </a:solidFill>
              </a:rPr>
              <a:t>"</a:t>
            </a:r>
            <a:r>
              <a:rPr lang="cs-CZ" dirty="0"/>
              <a:t>&gt;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cs-CZ" dirty="0"/>
              <a:t>&lt;note type=</a:t>
            </a:r>
            <a:r>
              <a:rPr lang="cs-CZ" b="1" dirty="0">
                <a:solidFill>
                  <a:srgbClr val="FF0000"/>
                </a:solidFill>
              </a:rPr>
              <a:t>'</a:t>
            </a:r>
            <a:r>
              <a:rPr lang="cs-CZ" dirty="0" err="1"/>
              <a:t>reading</a:t>
            </a:r>
            <a:r>
              <a:rPr lang="cs-CZ" b="1" dirty="0">
                <a:solidFill>
                  <a:srgbClr val="FF0000"/>
                </a:solidFill>
              </a:rPr>
              <a:t>'</a:t>
            </a:r>
            <a:r>
              <a:rPr lang="cs-CZ" dirty="0"/>
              <a:t>&gt;</a:t>
            </a:r>
          </a:p>
          <a:p>
            <a:pPr lvl="2"/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B55DD7-B6DA-4D10-B029-3C58E89D2A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cs-CZ" dirty="0"/>
              <a:t>ampersand: &amp;</a:t>
            </a:r>
          </a:p>
          <a:p>
            <a:pPr lvl="2"/>
            <a:r>
              <a:rPr lang="cs-CZ" dirty="0"/>
              <a:t>pro označení entit (v </a:t>
            </a:r>
            <a:r>
              <a:rPr lang="cs-CZ" dirty="0">
                <a:hlinkClick r:id="rId2"/>
              </a:rPr>
              <a:t>XML</a:t>
            </a:r>
            <a:r>
              <a:rPr lang="cs-CZ" dirty="0"/>
              <a:t>):</a:t>
            </a:r>
          </a:p>
          <a:p>
            <a:pPr lvl="3"/>
            <a:r>
              <a:rPr lang="cs-CZ" b="1" dirty="0">
                <a:solidFill>
                  <a:srgbClr val="FF0000"/>
                </a:solidFill>
              </a:rPr>
              <a:t>&amp;</a:t>
            </a:r>
            <a:r>
              <a:rPr lang="cs-CZ" dirty="0"/>
              <a:t>quot</a:t>
            </a:r>
            <a:r>
              <a:rPr lang="cs-CZ" dirty="0">
                <a:solidFill>
                  <a:srgbClr val="FF0000"/>
                </a:solidFill>
              </a:rPr>
              <a:t>;</a:t>
            </a:r>
            <a:r>
              <a:rPr lang="cs-CZ" dirty="0"/>
              <a:t> 	"</a:t>
            </a:r>
          </a:p>
          <a:p>
            <a:pPr lvl="3"/>
            <a:r>
              <a:rPr lang="cs-CZ" b="1" dirty="0">
                <a:solidFill>
                  <a:srgbClr val="FF0000"/>
                </a:solidFill>
              </a:rPr>
              <a:t>&amp;</a:t>
            </a:r>
            <a:r>
              <a:rPr lang="cs-CZ" dirty="0"/>
              <a:t>apos</a:t>
            </a:r>
            <a:r>
              <a:rPr lang="cs-CZ" dirty="0">
                <a:solidFill>
                  <a:srgbClr val="FF0000"/>
                </a:solidFill>
              </a:rPr>
              <a:t>;</a:t>
            </a:r>
            <a:r>
              <a:rPr lang="cs-CZ" dirty="0"/>
              <a:t> 	'</a:t>
            </a:r>
          </a:p>
          <a:p>
            <a:pPr lvl="3"/>
            <a:r>
              <a:rPr lang="cs-CZ" b="1" dirty="0">
                <a:solidFill>
                  <a:srgbClr val="FF0000"/>
                </a:solidFill>
              </a:rPr>
              <a:t>&amp;</a:t>
            </a:r>
            <a:r>
              <a:rPr lang="cs-CZ" dirty="0"/>
              <a:t>lt</a:t>
            </a:r>
            <a:r>
              <a:rPr lang="cs-CZ" dirty="0">
                <a:solidFill>
                  <a:srgbClr val="FF0000"/>
                </a:solidFill>
              </a:rPr>
              <a:t>;</a:t>
            </a:r>
            <a:r>
              <a:rPr lang="cs-CZ" dirty="0"/>
              <a:t> 	&lt;</a:t>
            </a:r>
          </a:p>
          <a:p>
            <a:pPr lvl="3"/>
            <a:r>
              <a:rPr lang="cs-CZ" b="1" dirty="0">
                <a:solidFill>
                  <a:srgbClr val="FF0000"/>
                </a:solidFill>
              </a:rPr>
              <a:t>&amp;</a:t>
            </a:r>
            <a:r>
              <a:rPr lang="cs-CZ" dirty="0"/>
              <a:t>gt</a:t>
            </a:r>
            <a:r>
              <a:rPr lang="cs-CZ" dirty="0">
                <a:solidFill>
                  <a:srgbClr val="FF0000"/>
                </a:solidFill>
              </a:rPr>
              <a:t>;</a:t>
            </a:r>
            <a:r>
              <a:rPr lang="cs-CZ" dirty="0"/>
              <a:t> 	&gt;</a:t>
            </a:r>
          </a:p>
          <a:p>
            <a:pPr lvl="3"/>
            <a:r>
              <a:rPr lang="cs-CZ" b="1" dirty="0">
                <a:solidFill>
                  <a:srgbClr val="FF0000"/>
                </a:solidFill>
              </a:rPr>
              <a:t>&amp;</a:t>
            </a:r>
            <a:r>
              <a:rPr lang="cs-CZ" dirty="0"/>
              <a:t>amp</a:t>
            </a:r>
            <a:r>
              <a:rPr lang="cs-CZ" dirty="0">
                <a:solidFill>
                  <a:srgbClr val="FF0000"/>
                </a:solidFill>
              </a:rPr>
              <a:t>;</a:t>
            </a:r>
            <a:r>
              <a:rPr lang="cs-CZ" dirty="0"/>
              <a:t> 	&amp;</a:t>
            </a:r>
          </a:p>
          <a:p>
            <a:pPr lvl="2"/>
            <a:r>
              <a:rPr lang="cs-CZ" dirty="0"/>
              <a:t>entita zastupuje jiný prvek</a:t>
            </a:r>
          </a:p>
          <a:p>
            <a:pPr lvl="3"/>
            <a:r>
              <a:rPr lang="cs-CZ" dirty="0"/>
              <a:t>1 znak, text, kus XML ap.</a:t>
            </a:r>
          </a:p>
          <a:p>
            <a:pPr lvl="3"/>
            <a:r>
              <a:rPr lang="cs-CZ" dirty="0"/>
              <a:t>časté ve starších dokumentech (</a:t>
            </a:r>
            <a:r>
              <a:rPr lang="cs-CZ" dirty="0" err="1"/>
              <a:t>DTD</a:t>
            </a:r>
            <a:r>
              <a:rPr lang="cs-CZ" dirty="0"/>
              <a:t>)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2B3D9B3-D659-4D78-85E4-B8B63023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758DF1D-EBBD-457B-9050-DE0358C0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4</a:t>
            </a:fld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6E51D83-63CE-44C1-991F-A905121F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5872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FCF230-4D6D-4E98-8966-BE2E54DA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části dokumentu XML, elementy</a:t>
            </a:r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945CFC46-1370-4994-B18E-B6C5ABCDD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element/prvek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10F0C705-7F8E-4361-AD14-CA8E995AB5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ohraničuje začátek a konec významné části textu</a:t>
            </a:r>
          </a:p>
          <a:p>
            <a:pPr lvl="1"/>
            <a:r>
              <a:rPr lang="cs-CZ" dirty="0"/>
              <a:t>počáteční značka/tag	</a:t>
            </a:r>
            <a:r>
              <a:rPr lang="cs-CZ" b="1" dirty="0"/>
              <a:t>&lt;název&gt;</a:t>
            </a:r>
          </a:p>
          <a:p>
            <a:pPr lvl="2"/>
            <a:r>
              <a:rPr lang="cs-CZ" dirty="0"/>
              <a:t>začíná </a:t>
            </a:r>
            <a:r>
              <a:rPr lang="cs-CZ" b="1" dirty="0">
                <a:solidFill>
                  <a:srgbClr val="FF0000"/>
                </a:solidFill>
              </a:rPr>
              <a:t>&lt;</a:t>
            </a:r>
            <a:r>
              <a:rPr lang="cs-CZ" dirty="0"/>
              <a:t>, následuje </a:t>
            </a:r>
            <a:r>
              <a:rPr lang="cs-CZ" b="1" dirty="0">
                <a:solidFill>
                  <a:srgbClr val="FF0000"/>
                </a:solidFill>
              </a:rPr>
              <a:t>název</a:t>
            </a:r>
            <a:r>
              <a:rPr lang="cs-CZ" dirty="0"/>
              <a:t>, končí </a:t>
            </a:r>
            <a:r>
              <a:rPr lang="cs-CZ" b="1" dirty="0">
                <a:solidFill>
                  <a:srgbClr val="FF0000"/>
                </a:solidFill>
              </a:rPr>
              <a:t>&gt;</a:t>
            </a:r>
            <a:endParaRPr lang="cs-CZ" dirty="0">
              <a:solidFill>
                <a:srgbClr val="FF0000"/>
              </a:solidFill>
            </a:endParaRPr>
          </a:p>
          <a:p>
            <a:pPr lvl="2"/>
            <a:r>
              <a:rPr lang="cs-CZ" dirty="0"/>
              <a:t>může osahovat atributy (viz dále)</a:t>
            </a:r>
            <a:endParaRPr lang="cs-CZ" b="1" dirty="0">
              <a:solidFill>
                <a:srgbClr val="FF0000"/>
              </a:solidFill>
            </a:endParaRPr>
          </a:p>
          <a:p>
            <a:pPr lvl="1"/>
            <a:r>
              <a:rPr lang="cs-CZ" dirty="0"/>
              <a:t>koncová značka/tag	</a:t>
            </a:r>
            <a:r>
              <a:rPr lang="cs-CZ" b="1" dirty="0"/>
              <a:t>&lt;/název&gt;</a:t>
            </a:r>
          </a:p>
          <a:p>
            <a:pPr lvl="2"/>
            <a:r>
              <a:rPr lang="cs-CZ" dirty="0"/>
              <a:t>obsahuje </a:t>
            </a:r>
            <a:r>
              <a:rPr lang="cs-CZ" b="1" dirty="0">
                <a:solidFill>
                  <a:srgbClr val="FF0000"/>
                </a:solidFill>
              </a:rPr>
              <a:t>/</a:t>
            </a:r>
            <a:r>
              <a:rPr lang="cs-CZ" dirty="0"/>
              <a:t> před názvem značky</a:t>
            </a:r>
          </a:p>
          <a:p>
            <a:pPr lvl="1"/>
            <a:r>
              <a:rPr lang="cs-CZ" dirty="0"/>
              <a:t>počáteční značka/tag musí mít odpovídající koncovou značku/tag</a:t>
            </a:r>
          </a:p>
          <a:p>
            <a:r>
              <a:rPr lang="cs-CZ" dirty="0"/>
              <a:t>prázdný element</a:t>
            </a:r>
          </a:p>
          <a:p>
            <a:pPr lvl="1"/>
            <a:r>
              <a:rPr lang="cs-CZ" dirty="0"/>
              <a:t>obsahuje </a:t>
            </a:r>
            <a:r>
              <a:rPr lang="cs-CZ" dirty="0">
                <a:solidFill>
                  <a:srgbClr val="FF0000"/>
                </a:solidFill>
              </a:rPr>
              <a:t>/</a:t>
            </a:r>
            <a:r>
              <a:rPr lang="cs-CZ" dirty="0"/>
              <a:t> na konci	&lt;název </a:t>
            </a:r>
            <a:r>
              <a:rPr lang="cs-CZ" b="1" dirty="0">
                <a:solidFill>
                  <a:srgbClr val="FF0000"/>
                </a:solidFill>
              </a:rPr>
              <a:t>/</a:t>
            </a:r>
            <a:r>
              <a:rPr lang="cs-CZ" dirty="0"/>
              <a:t>&gt;</a:t>
            </a:r>
          </a:p>
          <a:p>
            <a:pPr lvl="1"/>
            <a:endParaRPr lang="cs-CZ" dirty="0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2B8906A0-54A1-4152-812B-EECEE7EF0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příklady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0DB2E90A-C8E6-4C01-A980-1C821A5E8D5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cs-CZ" dirty="0"/>
              <a:t>  </a:t>
            </a:r>
            <a:r>
              <a:rPr lang="cs-CZ" dirty="0">
                <a:solidFill>
                  <a:schemeClr val="accent2">
                    <a:lumMod val="75000"/>
                  </a:schemeClr>
                </a:solidFill>
              </a:rPr>
              <a:t>poč. značka koncová značka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&lt;titul&gt;Mgr.&lt;/titul&gt;</a:t>
            </a:r>
          </a:p>
          <a:p>
            <a:pPr marL="0" indent="0">
              <a:buNone/>
            </a:pPr>
            <a:r>
              <a:rPr lang="cs-CZ" dirty="0"/>
              <a:t>	  </a:t>
            </a:r>
            <a:r>
              <a:rPr lang="cs-CZ" dirty="0">
                <a:solidFill>
                  <a:schemeClr val="accent2">
                    <a:lumMod val="75000"/>
                  </a:schemeClr>
                </a:solidFill>
              </a:rPr>
              <a:t>element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&lt;titul&gt;Mgr.&lt;/titul&gt;</a:t>
            </a:r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r>
              <a:rPr lang="cs-CZ" dirty="0">
                <a:solidFill>
                  <a:srgbClr val="7030A0"/>
                </a:solidFill>
              </a:rPr>
              <a:t>&lt;titul&gt;Rekonstrukce lexikálního vývoje&lt;/titulek&gt;  </a:t>
            </a:r>
            <a:r>
              <a:rPr lang="cs-CZ" dirty="0">
                <a:solidFill>
                  <a:srgbClr val="7030A0"/>
                </a:solidFill>
                <a:sym typeface="Wingdings" panose="05000000000000000000" pitchFamily="2" charset="2"/>
              </a:rPr>
              <a:t></a:t>
            </a:r>
            <a:endParaRPr lang="cs-CZ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&lt;</a:t>
            </a:r>
            <a:r>
              <a:rPr lang="cs-CZ" dirty="0" err="1"/>
              <a:t>pb</a:t>
            </a:r>
            <a:r>
              <a:rPr lang="cs-CZ" dirty="0"/>
              <a:t> n="1r"/&gt;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269F250-A9BA-4059-9C2E-BAE5A6C7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7916723-70B4-4359-AA9D-9AB7B836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5</a:t>
            </a:fld>
            <a:endParaRPr lang="cs-CZ" dirty="0"/>
          </a:p>
        </p:txBody>
      </p:sp>
      <p:sp>
        <p:nvSpPr>
          <p:cNvPr id="3" name="Levá složená závorka 2">
            <a:extLst>
              <a:ext uri="{FF2B5EF4-FFF2-40B4-BE49-F238E27FC236}">
                <a16:creationId xmlns:a16="http://schemas.microsoft.com/office/drawing/2014/main" id="{BAF69A69-146F-4EF3-A175-5A2CBFBB1062}"/>
              </a:ext>
            </a:extLst>
          </p:cNvPr>
          <p:cNvSpPr/>
          <p:nvPr/>
        </p:nvSpPr>
        <p:spPr>
          <a:xfrm rot="16200000">
            <a:off x="7627034" y="1989317"/>
            <a:ext cx="212271" cy="24787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Pravá složená závorka 3">
            <a:extLst>
              <a:ext uri="{FF2B5EF4-FFF2-40B4-BE49-F238E27FC236}">
                <a16:creationId xmlns:a16="http://schemas.microsoft.com/office/drawing/2014/main" id="{AFA34CF6-ED0A-4436-8D61-25E86B78EFFA}"/>
              </a:ext>
            </a:extLst>
          </p:cNvPr>
          <p:cNvSpPr/>
          <p:nvPr/>
        </p:nvSpPr>
        <p:spPr>
          <a:xfrm rot="16200000">
            <a:off x="8337326" y="2297000"/>
            <a:ext cx="220435" cy="10500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Pravá složená závorka 10">
            <a:extLst>
              <a:ext uri="{FF2B5EF4-FFF2-40B4-BE49-F238E27FC236}">
                <a16:creationId xmlns:a16="http://schemas.microsoft.com/office/drawing/2014/main" id="{D6A22C7D-30BC-489D-9925-5FD140DB00D6}"/>
              </a:ext>
            </a:extLst>
          </p:cNvPr>
          <p:cNvSpPr/>
          <p:nvPr/>
        </p:nvSpPr>
        <p:spPr>
          <a:xfrm rot="16200000">
            <a:off x="6802440" y="2403137"/>
            <a:ext cx="220435" cy="8377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Zástupný symbol pro zápatí 11">
            <a:extLst>
              <a:ext uri="{FF2B5EF4-FFF2-40B4-BE49-F238E27FC236}">
                <a16:creationId xmlns:a16="http://schemas.microsoft.com/office/drawing/2014/main" id="{5C162861-4034-4A33-A3D8-FA3F2DEF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4385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>
            <a:extLst>
              <a:ext uri="{FF2B5EF4-FFF2-40B4-BE49-F238E27FC236}">
                <a16:creationId xmlns:a16="http://schemas.microsoft.com/office/drawing/2014/main" id="{05C2403A-63A3-4487-A5B7-34285B33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části dokumentu XML, elementy II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88CB5BEA-4B72-4CA7-AF93-FAB0ABA426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elementy se nesmějí překrývat</a:t>
            </a:r>
          </a:p>
          <a:p>
            <a:pPr lvl="1"/>
            <a:r>
              <a:rPr lang="cs-CZ" dirty="0"/>
              <a:t>další element může začít až po ukončení předchozího elementu (stejné úrovně)</a:t>
            </a:r>
          </a:p>
          <a:p>
            <a:pPr marL="0" indent="0">
              <a:buNone/>
            </a:pP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&lt;osoba&gt;</a:t>
            </a:r>
          </a:p>
          <a:p>
            <a:pPr marL="0" indent="0">
              <a:buNone/>
            </a:pP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  &lt;titul&gt;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</a:rPr>
              <a:t>Mgr.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&lt;/titul&gt;</a:t>
            </a:r>
            <a:endParaRPr lang="cs-CZ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sz="2400" dirty="0" err="1">
                <a:solidFill>
                  <a:srgbClr val="000096"/>
                </a:solidFill>
                <a:highlight>
                  <a:srgbClr val="FFFFFF"/>
                </a:highlight>
              </a:rPr>
              <a:t>krestni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</a:rPr>
              <a:t>Eva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sz="2400" dirty="0" err="1">
                <a:solidFill>
                  <a:srgbClr val="000096"/>
                </a:solidFill>
                <a:highlight>
                  <a:srgbClr val="FFFFFF"/>
                </a:highlight>
              </a:rPr>
              <a:t>krestni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buNone/>
            </a:pP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sz="2400" dirty="0" err="1">
                <a:solidFill>
                  <a:srgbClr val="000096"/>
                </a:solidFill>
                <a:highlight>
                  <a:srgbClr val="FFFFFF"/>
                </a:highlight>
              </a:rPr>
              <a:t>prijmeni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</a:rPr>
              <a:t>Lehečková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sz="2400" dirty="0" err="1">
                <a:solidFill>
                  <a:srgbClr val="000096"/>
                </a:solidFill>
                <a:highlight>
                  <a:srgbClr val="FFFFFF"/>
                </a:highlight>
              </a:rPr>
              <a:t>prijmeni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buNone/>
            </a:pP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&lt;hodnost&gt;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</a:rPr>
              <a:t>Ph.D.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&lt;/hodnost&gt;</a:t>
            </a:r>
          </a:p>
          <a:p>
            <a:pPr marL="0" indent="0">
              <a:buNone/>
            </a:pP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&lt;/osoba&gt;</a:t>
            </a:r>
            <a:endParaRPr lang="cs-CZ" dirty="0"/>
          </a:p>
          <a:p>
            <a:pPr lvl="1">
              <a:buFont typeface="Wingdings" panose="05000000000000000000" pitchFamily="2" charset="2"/>
              <a:buChar char="v"/>
            </a:pPr>
            <a:endParaRPr lang="cs-CZ" dirty="0"/>
          </a:p>
        </p:txBody>
      </p:sp>
      <p:sp>
        <p:nvSpPr>
          <p:cNvPr id="11" name="Zástupný obsah 10">
            <a:extLst>
              <a:ext uri="{FF2B5EF4-FFF2-40B4-BE49-F238E27FC236}">
                <a16:creationId xmlns:a16="http://schemas.microsoft.com/office/drawing/2014/main" id="{69342950-4B6E-45E1-B87E-BC3C7D76FB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&lt;osoba&gt;</a:t>
            </a:r>
          </a:p>
          <a:p>
            <a:pPr marL="0" indent="0"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  &lt;titul&gt;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Mgr.</a:t>
            </a:r>
            <a:r>
              <a:rPr lang="cs-CZ" dirty="0">
                <a:solidFill>
                  <a:srgbClr val="FF0000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FF0000"/>
                </a:solidFill>
                <a:highlight>
                  <a:srgbClr val="FFFFFF"/>
                </a:highlight>
              </a:rPr>
              <a:t>krestni</a:t>
            </a:r>
            <a:r>
              <a:rPr lang="cs-CZ" dirty="0">
                <a:solidFill>
                  <a:srgbClr val="FF0000"/>
                </a:solidFill>
                <a:highlight>
                  <a:srgbClr val="FFFFFF"/>
                </a:highlight>
              </a:rPr>
              <a:t>&gt;		</a:t>
            </a:r>
            <a:r>
              <a:rPr lang="cs-CZ" dirty="0">
                <a:solidFill>
                  <a:srgbClr val="FF0000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 </a:t>
            </a:r>
            <a:endParaRPr lang="cs-CZ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cs-CZ" dirty="0">
                <a:solidFill>
                  <a:srgbClr val="FF0000"/>
                </a:solidFill>
                <a:highlight>
                  <a:srgbClr val="FFFFFF"/>
                </a:highlight>
              </a:rPr>
              <a:t>   &lt;/titul&gt;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Eva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krestni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prijmeni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Lehečková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prijmeni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&lt;hodnost&gt;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Ph.D.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&lt;/hodnost&gt;</a:t>
            </a:r>
          </a:p>
          <a:p>
            <a:pPr marL="0" indent="0"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&lt;/osoba&gt;</a:t>
            </a: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B440956F-1C5B-46EE-8CF6-5B6FAC2C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589FC7A1-7824-4305-941A-31D51A10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6</a:t>
            </a:fld>
            <a:endParaRPr lang="cs-CZ" dirty="0"/>
          </a:p>
        </p:txBody>
      </p:sp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C558AF43-D7D9-4449-894A-75D8EAAEB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9433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2FD737-6EF6-4588-8139-9D80FBB0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části dokumentu XML, atributy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AE0A3D3-6250-4BED-8697-E2A10239BA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atribut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A80166F-C925-4EAA-8A47-E3DF57FAB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000" y="2505074"/>
            <a:ext cx="5637575" cy="3789399"/>
          </a:xfrm>
        </p:spPr>
        <p:txBody>
          <a:bodyPr>
            <a:normAutofit fontScale="92500"/>
          </a:bodyPr>
          <a:lstStyle/>
          <a:p>
            <a:r>
              <a:rPr lang="cs-CZ" dirty="0"/>
              <a:t>doplňuje k elementu další informace</a:t>
            </a:r>
          </a:p>
          <a:p>
            <a:r>
              <a:rPr lang="cs-CZ" dirty="0"/>
              <a:t>tvoří ho</a:t>
            </a:r>
          </a:p>
          <a:p>
            <a:pPr lvl="1"/>
            <a:r>
              <a:rPr lang="cs-CZ" dirty="0"/>
              <a:t>název atributu</a:t>
            </a:r>
          </a:p>
          <a:p>
            <a:pPr lvl="1"/>
            <a:r>
              <a:rPr lang="cs-CZ" dirty="0"/>
              <a:t>=</a:t>
            </a:r>
          </a:p>
          <a:p>
            <a:pPr lvl="1"/>
            <a:r>
              <a:rPr lang="cs-CZ" dirty="0"/>
              <a:t>hodnota (v uvozovkách: " nebo ')</a:t>
            </a:r>
          </a:p>
          <a:p>
            <a:pPr lvl="2"/>
            <a:r>
              <a:rPr lang="cs-CZ" dirty="0"/>
              <a:t>" a ' se hodí při dotazování: </a:t>
            </a:r>
            <a:r>
              <a:rPr lang="cs-CZ" dirty="0" err="1"/>
              <a:t>XPath</a:t>
            </a:r>
            <a:endParaRPr lang="cs-CZ" dirty="0"/>
          </a:p>
          <a:p>
            <a:r>
              <a:rPr lang="cs-CZ" dirty="0"/>
              <a:t>je součástí </a:t>
            </a:r>
            <a:r>
              <a:rPr lang="cs-CZ" b="1" dirty="0"/>
              <a:t>počáteční</a:t>
            </a:r>
            <a:r>
              <a:rPr lang="cs-CZ" dirty="0"/>
              <a:t> značky elementu</a:t>
            </a:r>
          </a:p>
          <a:p>
            <a:r>
              <a:rPr lang="cs-CZ" dirty="0"/>
              <a:t>více atributů se odděluje mezerou</a:t>
            </a:r>
          </a:p>
          <a:p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8020493-0E1F-4321-B419-AFA9675C6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příklady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91A591C-FFF8-4B18-964E-898DFB42E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505075"/>
            <a:ext cx="5755200" cy="378939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cs-CZ" sz="2000" dirty="0"/>
              <a:t>&lt;titul typ="hlavní"&gt;Český snář&lt;/titul&gt;</a:t>
            </a:r>
          </a:p>
          <a:p>
            <a:pPr>
              <a:buFont typeface="Wingdings" panose="05000000000000000000" pitchFamily="2" charset="2"/>
              <a:buChar char="v"/>
            </a:pPr>
            <a:endParaRPr lang="cs-CZ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cs-CZ" sz="2000" dirty="0"/>
              <a:t>&lt;titul typ="vysokoškolský"&gt;Mgr.&lt;/titul&gt;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sz="2000" dirty="0"/>
              <a:t>&lt;titul typ='vysokoškolský'&gt;Mgr.&lt;/titul&gt;</a:t>
            </a:r>
          </a:p>
          <a:p>
            <a:pPr lvl="0">
              <a:buClr>
                <a:srgbClr val="4472C4">
                  <a:lumMod val="75000"/>
                </a:srgbClr>
              </a:buClr>
            </a:pPr>
            <a:endParaRPr lang="cs-CZ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cs-CZ" sz="2000" dirty="0">
                <a:solidFill>
                  <a:srgbClr val="7030A0"/>
                </a:solidFill>
              </a:rPr>
              <a:t>&lt;titul&gt;Český snář&lt;/titul typ="hlavní"&gt; </a:t>
            </a:r>
            <a:r>
              <a:rPr lang="cs-CZ" sz="2000" dirty="0">
                <a:solidFill>
                  <a:srgbClr val="7030A0"/>
                </a:solidFill>
                <a:sym typeface="Wingdings" panose="05000000000000000000" pitchFamily="2" charset="2"/>
              </a:rPr>
              <a:t></a:t>
            </a:r>
            <a:endParaRPr lang="cs-CZ" sz="2000" dirty="0">
              <a:solidFill>
                <a:srgbClr val="7030A0"/>
              </a:solidFill>
            </a:endParaRPr>
          </a:p>
          <a:p>
            <a:pPr lvl="0">
              <a:buClr>
                <a:srgbClr val="4472C4">
                  <a:lumMod val="75000"/>
                </a:srgbClr>
              </a:buClr>
              <a:buFont typeface="Wingdings" panose="05000000000000000000" pitchFamily="2" charset="2"/>
              <a:buChar char="v"/>
            </a:pPr>
            <a:endParaRPr lang="cs-CZ" sz="2100" dirty="0">
              <a:solidFill>
                <a:prstClr val="black"/>
              </a:solidFill>
            </a:endParaRPr>
          </a:p>
          <a:p>
            <a:pPr lvl="0">
              <a:buClr>
                <a:srgbClr val="4472C4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cs-CZ" sz="2100" dirty="0">
                <a:solidFill>
                  <a:prstClr val="black"/>
                </a:solidFill>
              </a:rPr>
              <a:t>&lt;div n="1" type="</a:t>
            </a:r>
            <a:r>
              <a:rPr lang="cs-CZ" sz="2100" dirty="0" err="1">
                <a:solidFill>
                  <a:prstClr val="black"/>
                </a:solidFill>
              </a:rPr>
              <a:t>foreword</a:t>
            </a:r>
            <a:r>
              <a:rPr lang="cs-CZ" sz="2100" dirty="0">
                <a:solidFill>
                  <a:prstClr val="black"/>
                </a:solidFill>
              </a:rPr>
              <a:t>"&gt;…&lt;/div&gt;</a:t>
            </a:r>
            <a:endParaRPr lang="cs-CZ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cs-CZ" sz="2400" dirty="0"/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8E08B85-4550-4032-A594-4FB46CDE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4E2C9467-A938-42DE-901E-A889A05A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7</a:t>
            </a:fld>
            <a:endParaRPr lang="cs-CZ" dirty="0"/>
          </a:p>
        </p:txBody>
      </p:sp>
      <p:sp>
        <p:nvSpPr>
          <p:cNvPr id="9" name="Zástupný symbol pro zápatí 8">
            <a:extLst>
              <a:ext uri="{FF2B5EF4-FFF2-40B4-BE49-F238E27FC236}">
                <a16:creationId xmlns:a16="http://schemas.microsoft.com/office/drawing/2014/main" id="{B3BF42B1-0984-4D32-91BA-AEA9FDF4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67496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2FD737-6EF6-4588-8139-9D80FBB0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části dokumentu XML, atributy II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AE0A3D3-6250-4BED-8697-E2A10239BA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atribut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A80166F-C925-4EAA-8A47-E3DF57FAB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000" y="2505074"/>
            <a:ext cx="5637575" cy="3789399"/>
          </a:xfrm>
        </p:spPr>
        <p:txBody>
          <a:bodyPr>
            <a:normAutofit/>
          </a:bodyPr>
          <a:lstStyle/>
          <a:p>
            <a:r>
              <a:rPr lang="cs-CZ" dirty="0"/>
              <a:t>v rámci 1 elementu nelze mít více atributů se stejným názvem</a:t>
            </a:r>
          </a:p>
          <a:p>
            <a:r>
              <a:rPr lang="cs-CZ" dirty="0"/>
              <a:t>hodnota </a:t>
            </a:r>
          </a:p>
          <a:p>
            <a:pPr lvl="1"/>
            <a:r>
              <a:rPr lang="cs-CZ" dirty="0"/>
              <a:t>může obsahovat libovolný text (včetně mezer)</a:t>
            </a:r>
          </a:p>
          <a:p>
            <a:pPr lvl="1"/>
            <a:r>
              <a:rPr lang="cs-CZ" dirty="0"/>
              <a:t>nemůže obsahovat element</a:t>
            </a:r>
          </a:p>
          <a:p>
            <a:pPr lvl="1"/>
            <a:r>
              <a:rPr lang="cs-CZ" dirty="0"/>
              <a:t>vyhrazené znaky se vkládají</a:t>
            </a:r>
          </a:p>
          <a:p>
            <a:pPr lvl="2"/>
            <a:r>
              <a:rPr lang="cs-CZ" dirty="0"/>
              <a:t>pomocí entity: &amp;</a:t>
            </a:r>
            <a:r>
              <a:rPr lang="cs-CZ" dirty="0" err="1"/>
              <a:t>apos</a:t>
            </a:r>
            <a:r>
              <a:rPr lang="cs-CZ" dirty="0"/>
              <a:t>; ('), &amp;</a:t>
            </a:r>
            <a:r>
              <a:rPr lang="cs-CZ" dirty="0" err="1"/>
              <a:t>quot</a:t>
            </a:r>
            <a:r>
              <a:rPr lang="cs-CZ" dirty="0"/>
              <a:t>; ("), &amp;</a:t>
            </a:r>
            <a:r>
              <a:rPr lang="cs-CZ" dirty="0" err="1"/>
              <a:t>lt</a:t>
            </a:r>
            <a:r>
              <a:rPr lang="cs-CZ" dirty="0"/>
              <a:t>; (&lt;), &amp;</a:t>
            </a:r>
            <a:r>
              <a:rPr lang="cs-CZ" dirty="0" err="1"/>
              <a:t>gt</a:t>
            </a:r>
            <a:r>
              <a:rPr lang="cs-CZ" dirty="0"/>
              <a:t>; (&gt;), &amp;</a:t>
            </a:r>
            <a:r>
              <a:rPr lang="cs-CZ" dirty="0" err="1"/>
              <a:t>amp</a:t>
            </a:r>
            <a:r>
              <a:rPr lang="cs-CZ" dirty="0"/>
              <a:t>; (&amp;)</a:t>
            </a:r>
          </a:p>
          <a:p>
            <a:pPr lvl="1"/>
            <a:endParaRPr lang="cs-CZ" dirty="0"/>
          </a:p>
          <a:p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8020493-0E1F-4321-B419-AFA9675C6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příklady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91A591C-FFF8-4B18-964E-898DFB42E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505075"/>
            <a:ext cx="5755200" cy="37893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>
                <a:solidFill>
                  <a:srgbClr val="7030A0"/>
                </a:solidFill>
              </a:rPr>
              <a:t>&lt;titul typ="hlavní" typ="knižní"&gt;Český snář&lt;/titul&gt; </a:t>
            </a:r>
            <a:r>
              <a:rPr lang="cs-CZ" dirty="0">
                <a:solidFill>
                  <a:srgbClr val="7030A0"/>
                </a:solidFill>
                <a:sym typeface="Wingdings" panose="05000000000000000000" pitchFamily="2" charset="2"/>
              </a:rPr>
              <a:t></a:t>
            </a:r>
            <a:endParaRPr lang="cs-CZ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r>
              <a:rPr lang="cs-CZ" dirty="0">
                <a:solidFill>
                  <a:srgbClr val="7030A0"/>
                </a:solidFill>
              </a:rPr>
              <a:t>&lt;titul překlad="&lt;</a:t>
            </a:r>
            <a:r>
              <a:rPr lang="cs-CZ" dirty="0" err="1">
                <a:solidFill>
                  <a:srgbClr val="7030A0"/>
                </a:solidFill>
              </a:rPr>
              <a:t>title</a:t>
            </a:r>
            <a:r>
              <a:rPr lang="cs-CZ" dirty="0">
                <a:solidFill>
                  <a:srgbClr val="7030A0"/>
                </a:solidFill>
              </a:rPr>
              <a:t>&gt;</a:t>
            </a:r>
            <a:r>
              <a:rPr lang="cs-CZ" dirty="0" err="1">
                <a:solidFill>
                  <a:srgbClr val="7030A0"/>
                </a:solidFill>
              </a:rPr>
              <a:t>The</a:t>
            </a:r>
            <a:r>
              <a:rPr lang="cs-CZ" dirty="0">
                <a:solidFill>
                  <a:srgbClr val="7030A0"/>
                </a:solidFill>
              </a:rPr>
              <a:t> Czech </a:t>
            </a:r>
            <a:r>
              <a:rPr lang="cs-CZ" dirty="0" err="1">
                <a:solidFill>
                  <a:srgbClr val="7030A0"/>
                </a:solidFill>
              </a:rPr>
              <a:t>Dream</a:t>
            </a:r>
            <a:r>
              <a:rPr lang="cs-CZ" dirty="0">
                <a:solidFill>
                  <a:srgbClr val="7030A0"/>
                </a:solidFill>
              </a:rPr>
              <a:t> </a:t>
            </a:r>
            <a:r>
              <a:rPr lang="cs-CZ" dirty="0" err="1">
                <a:solidFill>
                  <a:srgbClr val="7030A0"/>
                </a:solidFill>
              </a:rPr>
              <a:t>Book</a:t>
            </a:r>
            <a:r>
              <a:rPr lang="cs-CZ" dirty="0">
                <a:solidFill>
                  <a:srgbClr val="7030A0"/>
                </a:solidFill>
              </a:rPr>
              <a:t>&lt;/</a:t>
            </a:r>
            <a:r>
              <a:rPr lang="cs-CZ" dirty="0" err="1">
                <a:solidFill>
                  <a:srgbClr val="7030A0"/>
                </a:solidFill>
              </a:rPr>
              <a:t>title</a:t>
            </a:r>
            <a:r>
              <a:rPr lang="cs-CZ" dirty="0">
                <a:solidFill>
                  <a:srgbClr val="7030A0"/>
                </a:solidFill>
              </a:rPr>
              <a:t>&gt;"&gt;Český snář&lt;/titul&gt; </a:t>
            </a:r>
            <a:r>
              <a:rPr lang="cs-CZ" dirty="0">
                <a:solidFill>
                  <a:srgbClr val="7030A0"/>
                </a:solidFill>
                <a:sym typeface="Wingdings" panose="05000000000000000000" pitchFamily="2" charset="2"/>
              </a:rPr>
              <a:t></a:t>
            </a:r>
            <a:endParaRPr lang="cs-CZ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&lt;titul varianta="Bc. &amp;</a:t>
            </a:r>
            <a:r>
              <a:rPr lang="cs-CZ" dirty="0" err="1"/>
              <a:t>amp</a:t>
            </a:r>
            <a:r>
              <a:rPr lang="cs-CZ" dirty="0"/>
              <a:t>; Mgr."&gt;Bc. et Mgr.&lt;/titul&gt;</a:t>
            </a:r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8E08B85-4550-4032-A594-4FB46CDE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4E2C9467-A938-42DE-901E-A889A05A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8</a:t>
            </a:fld>
            <a:endParaRPr lang="cs-CZ" dirty="0"/>
          </a:p>
        </p:txBody>
      </p:sp>
      <p:sp>
        <p:nvSpPr>
          <p:cNvPr id="9" name="Zástupný symbol pro zápatí 8">
            <a:extLst>
              <a:ext uri="{FF2B5EF4-FFF2-40B4-BE49-F238E27FC236}">
                <a16:creationId xmlns:a16="http://schemas.microsoft.com/office/drawing/2014/main" id="{3533B480-8B64-4355-BC56-7262BEFB9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53685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>
            <a:extLst>
              <a:ext uri="{FF2B5EF4-FFF2-40B4-BE49-F238E27FC236}">
                <a16:creationId xmlns:a16="http://schemas.microsoft.com/office/drawing/2014/main" id="{95099A30-0979-4D93-9518-1F0CAD491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části dokumentu XML, atributy III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88A3F858-65CF-4E00-93E5-DA03EAAF7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nezáleží na pořadí</a:t>
            </a:r>
          </a:p>
          <a:p>
            <a:pPr lvl="1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pořadí atributů v rámci značky může být libovolné</a:t>
            </a:r>
          </a:p>
          <a:p>
            <a:pPr lvl="2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někdy s pevně daným pořadím počítají programy pro zpracování XML, je však lepší řídit se názvem</a:t>
            </a:r>
          </a:p>
          <a:p>
            <a:pPr lvl="0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konvence</a:t>
            </a:r>
          </a:p>
          <a:p>
            <a:pPr lvl="1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v prezentaci názvy atributu s @ (@n)</a:t>
            </a:r>
          </a:p>
          <a:p>
            <a:pPr lvl="2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v XML se používá bez @ (&lt;div n="1"&gt;)</a:t>
            </a:r>
          </a:p>
          <a:p>
            <a:pPr lvl="2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s @ se používá v </a:t>
            </a:r>
            <a:r>
              <a:rPr lang="cs-CZ" dirty="0" err="1">
                <a:solidFill>
                  <a:prstClr val="black"/>
                </a:solidFill>
              </a:rPr>
              <a:t>XPath</a:t>
            </a:r>
            <a:r>
              <a:rPr lang="cs-CZ" dirty="0">
                <a:solidFill>
                  <a:prstClr val="black"/>
                </a:solidFill>
              </a:rPr>
              <a:t> ("p[@n]")</a:t>
            </a:r>
          </a:p>
          <a:p>
            <a:pPr lvl="1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pro rozlišení od názvu elementu (bez @)</a:t>
            </a:r>
          </a:p>
          <a:p>
            <a:endParaRPr lang="cs-CZ" dirty="0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328A056-3756-421E-8CF1-47D78ECC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913983A7-E3FD-4D44-BB86-E2D7932C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9</a:t>
            </a:fld>
            <a:endParaRPr lang="cs-CZ" dirty="0"/>
          </a:p>
        </p:txBody>
      </p:sp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435AC780-DE3B-4791-AEA1-37FE5358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39737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DICS-XML-TEI.potx" id="{451D7133-BB5E-4B8A-A4D7-3179B45679FA}" vid="{99BE29E5-DB8B-41E5-9FB4-7FAC2F916CCF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RIDICS-XML-TEI</Template>
  <TotalTime>814</TotalTime>
  <Words>2536</Words>
  <Application>Microsoft Office PowerPoint</Application>
  <PresentationFormat>Širokoúhlá obrazovka</PresentationFormat>
  <Paragraphs>428</Paragraphs>
  <Slides>27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27</vt:i4>
      </vt:variant>
    </vt:vector>
  </HeadingPairs>
  <TitlesOfParts>
    <vt:vector size="33" baseType="lpstr">
      <vt:lpstr>NanumBarunGothic</vt:lpstr>
      <vt:lpstr>Arial</vt:lpstr>
      <vt:lpstr>Calibri</vt:lpstr>
      <vt:lpstr>Cambria</vt:lpstr>
      <vt:lpstr>Wingdings</vt:lpstr>
      <vt:lpstr>Motiv Office</vt:lpstr>
      <vt:lpstr>Základy XML</vt:lpstr>
      <vt:lpstr>Osnova</vt:lpstr>
      <vt:lpstr>XML jako značkovací jazyk</vt:lpstr>
      <vt:lpstr>Základní stavební prvky XML</vt:lpstr>
      <vt:lpstr>Základní části dokumentu XML, elementy</vt:lpstr>
      <vt:lpstr>Základní části dokumentu XML, elementy II</vt:lpstr>
      <vt:lpstr>Základní části dokumentu XML, atributy</vt:lpstr>
      <vt:lpstr>Základní části dokumentu XML, atributy II</vt:lpstr>
      <vt:lpstr>Základní části dokumentu XML, atributy III</vt:lpstr>
      <vt:lpstr>Jak řešit (ne)překrývání elementů v XML TEI</vt:lpstr>
      <vt:lpstr>Jak řešit (ne)překrývání elementů v XML TEI II</vt:lpstr>
      <vt:lpstr>Další prvky dokumentu XML</vt:lpstr>
      <vt:lpstr>Kombinace prvků v dokumentu XML</vt:lpstr>
      <vt:lpstr>Kombinace prvků v dokumentu XML II</vt:lpstr>
      <vt:lpstr>Smíšený obsah (mixed content)</vt:lpstr>
      <vt:lpstr>Typ dokumentu</vt:lpstr>
      <vt:lpstr>Jmenný prostor (namespace)</vt:lpstr>
      <vt:lpstr>Jmenný prostor (namespace) II</vt:lpstr>
      <vt:lpstr>Jmenný prostor (namespace) III</vt:lpstr>
      <vt:lpstr>Jmenný prostor (namespace) IV</vt:lpstr>
      <vt:lpstr>Jmenný prostor XML</vt:lpstr>
      <vt:lpstr>Jmenný prostor XML II</vt:lpstr>
      <vt:lpstr>Mezery v XML</vt:lpstr>
      <vt:lpstr>Správnost dokumentu XML</vt:lpstr>
      <vt:lpstr>Obecná doporučení</vt:lpstr>
      <vt:lpstr>XML a související technologie</vt:lpstr>
      <vt:lpstr>Odkazy na další zdroje informací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Boris Lehečka</dc:creator>
  <cp:lastModifiedBy>Boris Lehečka</cp:lastModifiedBy>
  <cp:revision>177</cp:revision>
  <dcterms:created xsi:type="dcterms:W3CDTF">2019-04-27T11:47:03Z</dcterms:created>
  <dcterms:modified xsi:type="dcterms:W3CDTF">2019-05-08T22:29:26Z</dcterms:modified>
</cp:coreProperties>
</file>