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0952BA-CBE9-4BE8-8BB5-81DA09D9CCB6}">
  <a:tblStyle styleId="{900952BA-CBE9-4BE8-8BB5-81DA09D9CC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1bb0db56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1bb0db56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1bb0db56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31bb0db56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1bb0db56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1bb0db56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1bb0db56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1bb0db56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1bb0db56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1bb0db56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1bb0db56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1bb0db56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1bb0db56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1bb0db56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1bb0db563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1bb0db563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1bb0db563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31bb0db563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1bb0db56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31bb0db56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1bb0db56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1bb0db56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1bb0db563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31bb0db563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1bb0db563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31bb0db563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1bb0db563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1bb0db563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bce125b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bce125b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cfaa661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cfaa661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1bb0db56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1bb0db56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d0c45682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d0c45682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d0c45682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d0c45682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d0c45682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d0c45682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1bb0db56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1bb0db56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rounakbanik/the-movies-dataset?select=ratings_small.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2004575"/>
            <a:ext cx="8520600" cy="7926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26190"/>
              <a:buFont typeface="Arial"/>
              <a:buNone/>
            </a:pPr>
            <a:r>
              <a:rPr lang="en" sz="4200">
                <a:latin typeface="Calibri"/>
                <a:ea typeface="Calibri"/>
                <a:cs typeface="Calibri"/>
                <a:sym typeface="Calibri"/>
              </a:rPr>
              <a:t>IST 687 - Group 3 -Movies Data Set</a:t>
            </a:r>
            <a:endParaRPr sz="4200"/>
          </a:p>
        </p:txBody>
      </p:sp>
      <p:sp>
        <p:nvSpPr>
          <p:cNvPr id="129" name="Google Shape;129;p13"/>
          <p:cNvSpPr txBox="1"/>
          <p:nvPr>
            <p:ph idx="1" type="subTitle"/>
          </p:nvPr>
        </p:nvSpPr>
        <p:spPr>
          <a:xfrm>
            <a:off x="751675" y="2797175"/>
            <a:ext cx="7788900" cy="120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000000"/>
                </a:solidFill>
                <a:latin typeface="Calibri"/>
                <a:ea typeface="Calibri"/>
                <a:cs typeface="Calibri"/>
                <a:sym typeface="Calibri"/>
              </a:rPr>
              <a:t>Team Members: </a:t>
            </a:r>
            <a:br>
              <a:rPr lang="en" sz="1800">
                <a:solidFill>
                  <a:srgbClr val="000000"/>
                </a:solidFill>
                <a:latin typeface="Calibri"/>
                <a:ea typeface="Calibri"/>
                <a:cs typeface="Calibri"/>
                <a:sym typeface="Calibri"/>
              </a:rPr>
            </a:br>
            <a:r>
              <a:rPr lang="en" sz="1800">
                <a:solidFill>
                  <a:srgbClr val="000000"/>
                </a:solidFill>
                <a:latin typeface="Calibri"/>
                <a:ea typeface="Calibri"/>
                <a:cs typeface="Calibri"/>
                <a:sym typeface="Calibri"/>
              </a:rPr>
              <a:t>Adam Vajdak, Adriana Nowrouzi, Edna Navarro, Tyler Brandon, Gabrielle Iacona</a:t>
            </a:r>
            <a:endParaRPr sz="1800">
              <a:solidFill>
                <a:srgbClr val="000000"/>
              </a:solidFill>
              <a:latin typeface="Calibri"/>
              <a:ea typeface="Calibri"/>
              <a:cs typeface="Calibri"/>
              <a:sym typeface="Calibri"/>
            </a:endParaRPr>
          </a:p>
          <a:p>
            <a:pPr indent="0" lvl="0" marL="0" rtl="0" algn="ctr">
              <a:spcBef>
                <a:spcPts val="0"/>
              </a:spcBef>
              <a:spcAft>
                <a:spcPts val="0"/>
              </a:spcAft>
              <a:buNone/>
            </a:pPr>
            <a:r>
              <a:t/>
            </a:r>
            <a:endParaRPr>
              <a:solidFill>
                <a:srgbClr val="000000"/>
              </a:solidFill>
            </a:endParaRPr>
          </a:p>
        </p:txBody>
      </p:sp>
      <p:pic>
        <p:nvPicPr>
          <p:cNvPr id="130" name="Google Shape;130;p13"/>
          <p:cNvPicPr preferRelativeResize="0"/>
          <p:nvPr/>
        </p:nvPicPr>
        <p:blipFill>
          <a:blip r:embed="rId3">
            <a:alphaModFix/>
          </a:blip>
          <a:stretch>
            <a:fillRect/>
          </a:stretch>
        </p:blipFill>
        <p:spPr>
          <a:xfrm>
            <a:off x="3135350" y="450350"/>
            <a:ext cx="1972675" cy="1554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idx="1" type="body"/>
          </p:nvPr>
        </p:nvSpPr>
        <p:spPr>
          <a:xfrm>
            <a:off x="444075" y="3644150"/>
            <a:ext cx="3715200" cy="1154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Y- axis: Popularity</a:t>
            </a:r>
            <a:endParaRPr/>
          </a:p>
          <a:p>
            <a:pPr indent="0" lvl="0" marL="0" rtl="0" algn="l">
              <a:spcBef>
                <a:spcPts val="1200"/>
              </a:spcBef>
              <a:spcAft>
                <a:spcPts val="0"/>
              </a:spcAft>
              <a:buNone/>
            </a:pPr>
            <a:r>
              <a:rPr lang="en"/>
              <a:t>X-axis: Release Date</a:t>
            </a:r>
            <a:endParaRPr/>
          </a:p>
          <a:p>
            <a:pPr indent="0" lvl="0" marL="0" rtl="0" algn="l">
              <a:spcBef>
                <a:spcPts val="1200"/>
              </a:spcBef>
              <a:spcAft>
                <a:spcPts val="1200"/>
              </a:spcAft>
              <a:buNone/>
            </a:pPr>
            <a:r>
              <a:rPr lang="en"/>
              <a:t>As movies became more recent, the movie (on average) popularity increased</a:t>
            </a:r>
            <a:endParaRPr/>
          </a:p>
        </p:txBody>
      </p:sp>
      <p:pic>
        <p:nvPicPr>
          <p:cNvPr id="189" name="Google Shape;189;p22"/>
          <p:cNvPicPr preferRelativeResize="0"/>
          <p:nvPr/>
        </p:nvPicPr>
        <p:blipFill>
          <a:blip r:embed="rId3">
            <a:alphaModFix/>
          </a:blip>
          <a:stretch>
            <a:fillRect/>
          </a:stretch>
        </p:blipFill>
        <p:spPr>
          <a:xfrm>
            <a:off x="322675" y="389225"/>
            <a:ext cx="3873599" cy="3217925"/>
          </a:xfrm>
          <a:prstGeom prst="rect">
            <a:avLst/>
          </a:prstGeom>
          <a:noFill/>
          <a:ln>
            <a:noFill/>
          </a:ln>
        </p:spPr>
      </p:pic>
      <p:pic>
        <p:nvPicPr>
          <p:cNvPr id="190" name="Google Shape;190;p22"/>
          <p:cNvPicPr preferRelativeResize="0"/>
          <p:nvPr/>
        </p:nvPicPr>
        <p:blipFill>
          <a:blip r:embed="rId4">
            <a:alphaModFix/>
          </a:blip>
          <a:stretch>
            <a:fillRect/>
          </a:stretch>
        </p:blipFill>
        <p:spPr>
          <a:xfrm>
            <a:off x="4618050" y="289400"/>
            <a:ext cx="4092325" cy="3317750"/>
          </a:xfrm>
          <a:prstGeom prst="rect">
            <a:avLst/>
          </a:prstGeom>
          <a:noFill/>
          <a:ln>
            <a:noFill/>
          </a:ln>
        </p:spPr>
      </p:pic>
      <p:sp>
        <p:nvSpPr>
          <p:cNvPr id="191" name="Google Shape;191;p22"/>
          <p:cNvSpPr txBox="1"/>
          <p:nvPr>
            <p:ph idx="1" type="body"/>
          </p:nvPr>
        </p:nvSpPr>
        <p:spPr>
          <a:xfrm>
            <a:off x="4851900" y="3644150"/>
            <a:ext cx="3715200" cy="11547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Y- axis: Run time</a:t>
            </a:r>
            <a:endParaRPr/>
          </a:p>
          <a:p>
            <a:pPr indent="0" lvl="0" marL="0" rtl="0" algn="l">
              <a:spcBef>
                <a:spcPts val="1200"/>
              </a:spcBef>
              <a:spcAft>
                <a:spcPts val="0"/>
              </a:spcAft>
              <a:buNone/>
            </a:pPr>
            <a:r>
              <a:rPr lang="en"/>
              <a:t>X-axis: Release Date</a:t>
            </a:r>
            <a:endParaRPr/>
          </a:p>
          <a:p>
            <a:pPr indent="0" lvl="0" marL="0" rtl="0" algn="l">
              <a:spcBef>
                <a:spcPts val="1200"/>
              </a:spcBef>
              <a:spcAft>
                <a:spcPts val="1200"/>
              </a:spcAft>
              <a:buNone/>
            </a:pPr>
            <a:r>
              <a:rPr lang="en"/>
              <a:t>As movies became more recent, the movie (on average) runtime range increased. However, they tend to </a:t>
            </a:r>
            <a:r>
              <a:rPr lang="en"/>
              <a:t>oscillate</a:t>
            </a:r>
            <a:r>
              <a:rPr lang="en"/>
              <a:t> around 115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idx="1" type="body"/>
          </p:nvPr>
        </p:nvSpPr>
        <p:spPr>
          <a:xfrm>
            <a:off x="444075" y="3644150"/>
            <a:ext cx="3715200" cy="1154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Y- axis: Vote Count</a:t>
            </a:r>
            <a:endParaRPr/>
          </a:p>
          <a:p>
            <a:pPr indent="0" lvl="0" marL="0" rtl="0" algn="l">
              <a:spcBef>
                <a:spcPts val="1200"/>
              </a:spcBef>
              <a:spcAft>
                <a:spcPts val="0"/>
              </a:spcAft>
              <a:buNone/>
            </a:pPr>
            <a:r>
              <a:rPr lang="en"/>
              <a:t>X-axis: Release Date</a:t>
            </a:r>
            <a:endParaRPr/>
          </a:p>
          <a:p>
            <a:pPr indent="0" lvl="0" marL="0" rtl="0" algn="l">
              <a:spcBef>
                <a:spcPts val="1200"/>
              </a:spcBef>
              <a:spcAft>
                <a:spcPts val="1200"/>
              </a:spcAft>
              <a:buNone/>
            </a:pPr>
            <a:r>
              <a:rPr lang="en"/>
              <a:t>As movies became more recent, the number of movie counts (on average) increased</a:t>
            </a:r>
            <a:endParaRPr/>
          </a:p>
        </p:txBody>
      </p:sp>
      <p:sp>
        <p:nvSpPr>
          <p:cNvPr id="197" name="Google Shape;197;p23"/>
          <p:cNvSpPr txBox="1"/>
          <p:nvPr>
            <p:ph idx="1" type="body"/>
          </p:nvPr>
        </p:nvSpPr>
        <p:spPr>
          <a:xfrm>
            <a:off x="4851900" y="3644150"/>
            <a:ext cx="3715200" cy="1154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Y- axis:Vote Average</a:t>
            </a:r>
            <a:endParaRPr/>
          </a:p>
          <a:p>
            <a:pPr indent="0" lvl="0" marL="0" rtl="0" algn="l">
              <a:spcBef>
                <a:spcPts val="1200"/>
              </a:spcBef>
              <a:spcAft>
                <a:spcPts val="0"/>
              </a:spcAft>
              <a:buNone/>
            </a:pPr>
            <a:r>
              <a:rPr lang="en"/>
              <a:t>X-axis: Release Date</a:t>
            </a:r>
            <a:endParaRPr/>
          </a:p>
          <a:p>
            <a:pPr indent="0" lvl="0" marL="0" rtl="0" algn="l">
              <a:spcBef>
                <a:spcPts val="1200"/>
              </a:spcBef>
              <a:spcAft>
                <a:spcPts val="1200"/>
              </a:spcAft>
              <a:buNone/>
            </a:pPr>
            <a:r>
              <a:rPr lang="en"/>
              <a:t>As movies became more recent, the movie vote average appears to be trending downwards, with a center of 6.25</a:t>
            </a:r>
            <a:endParaRPr/>
          </a:p>
        </p:txBody>
      </p:sp>
      <p:pic>
        <p:nvPicPr>
          <p:cNvPr id="198" name="Google Shape;198;p23"/>
          <p:cNvPicPr preferRelativeResize="0"/>
          <p:nvPr/>
        </p:nvPicPr>
        <p:blipFill>
          <a:blip r:embed="rId3">
            <a:alphaModFix/>
          </a:blip>
          <a:stretch>
            <a:fillRect/>
          </a:stretch>
        </p:blipFill>
        <p:spPr>
          <a:xfrm>
            <a:off x="343738" y="278600"/>
            <a:ext cx="3915864" cy="3339350"/>
          </a:xfrm>
          <a:prstGeom prst="rect">
            <a:avLst/>
          </a:prstGeom>
          <a:noFill/>
          <a:ln>
            <a:noFill/>
          </a:ln>
        </p:spPr>
      </p:pic>
      <p:pic>
        <p:nvPicPr>
          <p:cNvPr id="199" name="Google Shape;199;p23"/>
          <p:cNvPicPr preferRelativeResize="0"/>
          <p:nvPr/>
        </p:nvPicPr>
        <p:blipFill>
          <a:blip r:embed="rId4">
            <a:alphaModFix/>
          </a:blip>
          <a:stretch>
            <a:fillRect/>
          </a:stretch>
        </p:blipFill>
        <p:spPr>
          <a:xfrm>
            <a:off x="4743189" y="278600"/>
            <a:ext cx="3932613" cy="3339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362600" y="623575"/>
            <a:ext cx="6911400" cy="471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SzPts val="990"/>
              <a:buNone/>
            </a:pPr>
            <a:r>
              <a:rPr lang="en" sz="2400"/>
              <a:t>Understand Correlations </a:t>
            </a:r>
            <a:endParaRPr/>
          </a:p>
        </p:txBody>
      </p:sp>
      <p:sp>
        <p:nvSpPr>
          <p:cNvPr id="205" name="Google Shape;205;p24"/>
          <p:cNvSpPr txBox="1"/>
          <p:nvPr>
            <p:ph idx="1" type="body"/>
          </p:nvPr>
        </p:nvSpPr>
        <p:spPr>
          <a:xfrm>
            <a:off x="6386825" y="1531875"/>
            <a:ext cx="24126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Strongest </a:t>
            </a:r>
            <a:r>
              <a:rPr lang="en"/>
              <a:t>Correlations (Descending)</a:t>
            </a:r>
            <a:r>
              <a:rPr lang="en"/>
              <a:t> </a:t>
            </a:r>
            <a:endParaRPr/>
          </a:p>
          <a:p>
            <a:pPr indent="-311150" lvl="0" marL="457200" rtl="0" algn="l">
              <a:spcBef>
                <a:spcPts val="1200"/>
              </a:spcBef>
              <a:spcAft>
                <a:spcPts val="0"/>
              </a:spcAft>
              <a:buSzPts val="1300"/>
              <a:buAutoNum type="arabicPeriod"/>
            </a:pPr>
            <a:r>
              <a:rPr lang="en"/>
              <a:t>Vote Count &amp; Revenue</a:t>
            </a:r>
            <a:endParaRPr/>
          </a:p>
          <a:p>
            <a:pPr indent="-311150" lvl="0" marL="457200" rtl="0" algn="l">
              <a:spcBef>
                <a:spcPts val="0"/>
              </a:spcBef>
              <a:spcAft>
                <a:spcPts val="0"/>
              </a:spcAft>
              <a:buSzPts val="1300"/>
              <a:buAutoNum type="arabicPeriod"/>
            </a:pPr>
            <a:r>
              <a:rPr lang="en"/>
              <a:t>Revenue &amp; Budget</a:t>
            </a:r>
            <a:endParaRPr/>
          </a:p>
          <a:p>
            <a:pPr indent="-311150" lvl="0" marL="457200" rtl="0" algn="l">
              <a:spcBef>
                <a:spcPts val="0"/>
              </a:spcBef>
              <a:spcAft>
                <a:spcPts val="0"/>
              </a:spcAft>
              <a:buSzPts val="1300"/>
              <a:buAutoNum type="arabicPeriod"/>
            </a:pPr>
            <a:r>
              <a:rPr lang="en"/>
              <a:t>Vote Count &amp; Budget</a:t>
            </a:r>
            <a:endParaRPr/>
          </a:p>
        </p:txBody>
      </p:sp>
      <p:pic>
        <p:nvPicPr>
          <p:cNvPr id="206" name="Google Shape;206;p24"/>
          <p:cNvPicPr preferRelativeResize="0"/>
          <p:nvPr/>
        </p:nvPicPr>
        <p:blipFill>
          <a:blip r:embed="rId3">
            <a:alphaModFix/>
          </a:blip>
          <a:stretch>
            <a:fillRect/>
          </a:stretch>
        </p:blipFill>
        <p:spPr>
          <a:xfrm>
            <a:off x="281225" y="1689400"/>
            <a:ext cx="5987199" cy="2290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412100" y="386750"/>
            <a:ext cx="79803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Plot Line Graphs to Understand Strong Correlations</a:t>
            </a:r>
            <a:endParaRPr sz="2400"/>
          </a:p>
        </p:txBody>
      </p:sp>
      <p:sp>
        <p:nvSpPr>
          <p:cNvPr id="212" name="Google Shape;212;p25"/>
          <p:cNvSpPr txBox="1"/>
          <p:nvPr>
            <p:ph idx="1" type="body"/>
          </p:nvPr>
        </p:nvSpPr>
        <p:spPr>
          <a:xfrm>
            <a:off x="5994575" y="1909300"/>
            <a:ext cx="2286900" cy="122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the movie budget increases, it appears that movie revenue (on average) also tends to increase</a:t>
            </a:r>
            <a:endParaRPr/>
          </a:p>
        </p:txBody>
      </p:sp>
      <p:pic>
        <p:nvPicPr>
          <p:cNvPr id="213" name="Google Shape;213;p25"/>
          <p:cNvPicPr preferRelativeResize="0"/>
          <p:nvPr/>
        </p:nvPicPr>
        <p:blipFill>
          <a:blip r:embed="rId3">
            <a:alphaModFix/>
          </a:blip>
          <a:stretch>
            <a:fillRect/>
          </a:stretch>
        </p:blipFill>
        <p:spPr>
          <a:xfrm>
            <a:off x="412100" y="983100"/>
            <a:ext cx="5124300" cy="38445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412100" y="386750"/>
            <a:ext cx="79803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Plot Line Graphs to Understand Strong Correlations</a:t>
            </a:r>
            <a:endParaRPr sz="2400"/>
          </a:p>
        </p:txBody>
      </p:sp>
      <p:sp>
        <p:nvSpPr>
          <p:cNvPr id="219" name="Google Shape;219;p26"/>
          <p:cNvSpPr txBox="1"/>
          <p:nvPr>
            <p:ph idx="1" type="body"/>
          </p:nvPr>
        </p:nvSpPr>
        <p:spPr>
          <a:xfrm>
            <a:off x="6024175" y="1990725"/>
            <a:ext cx="2316300" cy="1302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As the movie revenue increases, it appears that the vote count (on average) also increases</a:t>
            </a:r>
            <a:endParaRPr/>
          </a:p>
          <a:p>
            <a:pPr indent="0" lvl="0" marL="0" rtl="0" algn="l">
              <a:spcBef>
                <a:spcPts val="0"/>
              </a:spcBef>
              <a:spcAft>
                <a:spcPts val="1200"/>
              </a:spcAft>
              <a:buNone/>
            </a:pPr>
            <a:r>
              <a:t/>
            </a:r>
            <a:endParaRPr/>
          </a:p>
        </p:txBody>
      </p:sp>
      <p:pic>
        <p:nvPicPr>
          <p:cNvPr id="220" name="Google Shape;220;p26"/>
          <p:cNvPicPr preferRelativeResize="0"/>
          <p:nvPr/>
        </p:nvPicPr>
        <p:blipFill>
          <a:blip r:embed="rId3">
            <a:alphaModFix/>
          </a:blip>
          <a:stretch>
            <a:fillRect/>
          </a:stretch>
        </p:blipFill>
        <p:spPr>
          <a:xfrm>
            <a:off x="485450" y="909075"/>
            <a:ext cx="5111326" cy="3834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412100" y="386750"/>
            <a:ext cx="79803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Plot Line Graphs to Understand Strong Correlations</a:t>
            </a:r>
            <a:endParaRPr sz="2400"/>
          </a:p>
        </p:txBody>
      </p:sp>
      <p:sp>
        <p:nvSpPr>
          <p:cNvPr id="226" name="Google Shape;226;p27"/>
          <p:cNvSpPr txBox="1"/>
          <p:nvPr>
            <p:ph idx="1" type="body"/>
          </p:nvPr>
        </p:nvSpPr>
        <p:spPr>
          <a:xfrm>
            <a:off x="5979775" y="1635788"/>
            <a:ext cx="23007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As the movie budget increases, it appears that the vote average has a normal distribution curve</a:t>
            </a:r>
            <a:endParaRPr/>
          </a:p>
          <a:p>
            <a:pPr indent="-311150" lvl="0" marL="457200" rtl="0" algn="l">
              <a:lnSpc>
                <a:spcPct val="100000"/>
              </a:lnSpc>
              <a:spcBef>
                <a:spcPts val="0"/>
              </a:spcBef>
              <a:spcAft>
                <a:spcPts val="0"/>
              </a:spcAft>
              <a:buSzPts val="1300"/>
              <a:buChar char="●"/>
            </a:pPr>
            <a:r>
              <a:rPr lang="en"/>
              <a:t>The highest voted movies do not necessarily have the highest budget</a:t>
            </a:r>
            <a:endParaRPr/>
          </a:p>
          <a:p>
            <a:pPr indent="-311150" lvl="0" marL="457200" rtl="0" algn="l">
              <a:lnSpc>
                <a:spcPct val="100000"/>
              </a:lnSpc>
              <a:spcBef>
                <a:spcPts val="0"/>
              </a:spcBef>
              <a:spcAft>
                <a:spcPts val="0"/>
              </a:spcAft>
              <a:buSzPts val="1300"/>
              <a:buChar char="●"/>
            </a:pPr>
            <a:r>
              <a:rPr lang="en"/>
              <a:t>The highest budgeted movie has a vote average or 6.25</a:t>
            </a:r>
            <a:endParaRPr/>
          </a:p>
        </p:txBody>
      </p:sp>
      <p:pic>
        <p:nvPicPr>
          <p:cNvPr id="227" name="Google Shape;227;p27"/>
          <p:cNvPicPr preferRelativeResize="0"/>
          <p:nvPr/>
        </p:nvPicPr>
        <p:blipFill>
          <a:blip r:embed="rId3">
            <a:alphaModFix/>
          </a:blip>
          <a:stretch>
            <a:fillRect/>
          </a:stretch>
        </p:blipFill>
        <p:spPr>
          <a:xfrm>
            <a:off x="448425" y="960900"/>
            <a:ext cx="5062001" cy="3797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412100" y="386750"/>
            <a:ext cx="79803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Plot Line Graphs to Understand Strong Correlations</a:t>
            </a:r>
            <a:endParaRPr sz="2400"/>
          </a:p>
        </p:txBody>
      </p:sp>
      <p:sp>
        <p:nvSpPr>
          <p:cNvPr id="233" name="Google Shape;233;p28"/>
          <p:cNvSpPr txBox="1"/>
          <p:nvPr>
            <p:ph idx="1" type="body"/>
          </p:nvPr>
        </p:nvSpPr>
        <p:spPr>
          <a:xfrm>
            <a:off x="6016775" y="1628363"/>
            <a:ext cx="2300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 average, as the vote average increases, the movie revenue tends to also increase</a:t>
            </a:r>
            <a:endParaRPr/>
          </a:p>
          <a:p>
            <a:pPr indent="-311150" lvl="0" marL="457200" rtl="0" algn="l">
              <a:spcBef>
                <a:spcPts val="1200"/>
              </a:spcBef>
              <a:spcAft>
                <a:spcPts val="0"/>
              </a:spcAft>
              <a:buSzPts val="1300"/>
              <a:buChar char="●"/>
            </a:pPr>
            <a:r>
              <a:rPr lang="en"/>
              <a:t>However, the highest revenue movie does not have the highest vote average</a:t>
            </a:r>
            <a:endParaRPr/>
          </a:p>
        </p:txBody>
      </p:sp>
      <p:pic>
        <p:nvPicPr>
          <p:cNvPr id="234" name="Google Shape;234;p28"/>
          <p:cNvPicPr preferRelativeResize="0"/>
          <p:nvPr/>
        </p:nvPicPr>
        <p:blipFill>
          <a:blip r:embed="rId3">
            <a:alphaModFix/>
          </a:blip>
          <a:stretch>
            <a:fillRect/>
          </a:stretch>
        </p:blipFill>
        <p:spPr>
          <a:xfrm>
            <a:off x="485450" y="975675"/>
            <a:ext cx="5002826" cy="3753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774750" y="460775"/>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33"/>
              <a:t>Regression Analysis</a:t>
            </a:r>
            <a:endParaRPr/>
          </a:p>
        </p:txBody>
      </p:sp>
      <p:sp>
        <p:nvSpPr>
          <p:cNvPr id="240" name="Google Shape;240;p29"/>
          <p:cNvSpPr txBox="1"/>
          <p:nvPr>
            <p:ph idx="1" type="subTitle"/>
          </p:nvPr>
        </p:nvSpPr>
        <p:spPr>
          <a:xfrm>
            <a:off x="375075" y="100305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Model 1: Revenue as dependent variable</a:t>
            </a:r>
            <a:endParaRPr/>
          </a:p>
        </p:txBody>
      </p:sp>
      <p:pic>
        <p:nvPicPr>
          <p:cNvPr id="241" name="Google Shape;241;p29"/>
          <p:cNvPicPr preferRelativeResize="0"/>
          <p:nvPr/>
        </p:nvPicPr>
        <p:blipFill>
          <a:blip r:embed="rId3">
            <a:alphaModFix/>
          </a:blip>
          <a:stretch>
            <a:fillRect/>
          </a:stretch>
        </p:blipFill>
        <p:spPr>
          <a:xfrm>
            <a:off x="318225" y="1650850"/>
            <a:ext cx="4017350" cy="2600375"/>
          </a:xfrm>
          <a:prstGeom prst="rect">
            <a:avLst/>
          </a:prstGeom>
          <a:noFill/>
          <a:ln>
            <a:noFill/>
          </a:ln>
        </p:spPr>
      </p:pic>
      <p:pic>
        <p:nvPicPr>
          <p:cNvPr id="242" name="Google Shape;242;p29"/>
          <p:cNvPicPr preferRelativeResize="0"/>
          <p:nvPr/>
        </p:nvPicPr>
        <p:blipFill>
          <a:blip r:embed="rId4">
            <a:alphaModFix/>
          </a:blip>
          <a:stretch>
            <a:fillRect/>
          </a:stretch>
        </p:blipFill>
        <p:spPr>
          <a:xfrm>
            <a:off x="4335575" y="845775"/>
            <a:ext cx="4601051" cy="3451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774750" y="460775"/>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33"/>
              <a:t>Regression Analysis</a:t>
            </a:r>
            <a:endParaRPr/>
          </a:p>
        </p:txBody>
      </p:sp>
      <p:sp>
        <p:nvSpPr>
          <p:cNvPr id="248" name="Google Shape;248;p30"/>
          <p:cNvSpPr txBox="1"/>
          <p:nvPr>
            <p:ph idx="1" type="subTitle"/>
          </p:nvPr>
        </p:nvSpPr>
        <p:spPr>
          <a:xfrm>
            <a:off x="375075" y="100305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Model 2: Budget as dependent variable</a:t>
            </a:r>
            <a:endParaRPr/>
          </a:p>
        </p:txBody>
      </p:sp>
      <p:pic>
        <p:nvPicPr>
          <p:cNvPr id="249" name="Google Shape;249;p30"/>
          <p:cNvPicPr preferRelativeResize="0"/>
          <p:nvPr/>
        </p:nvPicPr>
        <p:blipFill>
          <a:blip r:embed="rId3">
            <a:alphaModFix/>
          </a:blip>
          <a:stretch>
            <a:fillRect/>
          </a:stretch>
        </p:blipFill>
        <p:spPr>
          <a:xfrm>
            <a:off x="278200" y="1657750"/>
            <a:ext cx="4244125" cy="2730875"/>
          </a:xfrm>
          <a:prstGeom prst="rect">
            <a:avLst/>
          </a:prstGeom>
          <a:noFill/>
          <a:ln>
            <a:noFill/>
          </a:ln>
        </p:spPr>
      </p:pic>
      <p:pic>
        <p:nvPicPr>
          <p:cNvPr id="250" name="Google Shape;250;p30"/>
          <p:cNvPicPr preferRelativeResize="0"/>
          <p:nvPr/>
        </p:nvPicPr>
        <p:blipFill>
          <a:blip r:embed="rId4">
            <a:alphaModFix/>
          </a:blip>
          <a:stretch>
            <a:fillRect/>
          </a:stretch>
        </p:blipFill>
        <p:spPr>
          <a:xfrm>
            <a:off x="4410189" y="845625"/>
            <a:ext cx="4492585" cy="33705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774750" y="460775"/>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33"/>
              <a:t>Regression Analysis</a:t>
            </a:r>
            <a:endParaRPr/>
          </a:p>
        </p:txBody>
      </p:sp>
      <p:sp>
        <p:nvSpPr>
          <p:cNvPr id="256" name="Google Shape;256;p31"/>
          <p:cNvSpPr txBox="1"/>
          <p:nvPr>
            <p:ph idx="1" type="subTitle"/>
          </p:nvPr>
        </p:nvSpPr>
        <p:spPr>
          <a:xfrm>
            <a:off x="375075" y="100305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Model 3: Vote Average as dependent variable</a:t>
            </a:r>
            <a:endParaRPr/>
          </a:p>
        </p:txBody>
      </p:sp>
      <p:pic>
        <p:nvPicPr>
          <p:cNvPr id="257" name="Google Shape;257;p31"/>
          <p:cNvPicPr preferRelativeResize="0"/>
          <p:nvPr/>
        </p:nvPicPr>
        <p:blipFill>
          <a:blip r:embed="rId3">
            <a:alphaModFix/>
          </a:blip>
          <a:stretch>
            <a:fillRect/>
          </a:stretch>
        </p:blipFill>
        <p:spPr>
          <a:xfrm>
            <a:off x="344825" y="1508968"/>
            <a:ext cx="4096975" cy="2897482"/>
          </a:xfrm>
          <a:prstGeom prst="rect">
            <a:avLst/>
          </a:prstGeom>
          <a:noFill/>
          <a:ln>
            <a:noFill/>
          </a:ln>
        </p:spPr>
      </p:pic>
      <p:pic>
        <p:nvPicPr>
          <p:cNvPr id="258" name="Google Shape;258;p31"/>
          <p:cNvPicPr preferRelativeResize="0"/>
          <p:nvPr/>
        </p:nvPicPr>
        <p:blipFill>
          <a:blip r:embed="rId4">
            <a:alphaModFix/>
          </a:blip>
          <a:stretch>
            <a:fillRect/>
          </a:stretch>
        </p:blipFill>
        <p:spPr>
          <a:xfrm>
            <a:off x="4711776" y="1258700"/>
            <a:ext cx="4096974" cy="30737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708125" y="527375"/>
            <a:ext cx="78693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a:p>
            <a:pPr indent="0" lvl="0" marL="0" rtl="0" algn="l">
              <a:spcBef>
                <a:spcPts val="0"/>
              </a:spcBef>
              <a:spcAft>
                <a:spcPts val="0"/>
              </a:spcAft>
              <a:buNone/>
            </a:pPr>
            <a:r>
              <a:t/>
            </a:r>
            <a:endParaRPr/>
          </a:p>
          <a:p>
            <a:pPr indent="-361949" lvl="0" marL="457200" rtl="0" algn="l">
              <a:spcBef>
                <a:spcPts val="0"/>
              </a:spcBef>
              <a:spcAft>
                <a:spcPts val="0"/>
              </a:spcAft>
              <a:buSzPct val="100000"/>
              <a:buChar char="●"/>
            </a:pPr>
            <a:r>
              <a:rPr lang="en" sz="2333"/>
              <a:t>Introduction to Dataset</a:t>
            </a:r>
            <a:endParaRPr sz="2333"/>
          </a:p>
          <a:p>
            <a:pPr indent="-361949" lvl="0" marL="457200" rtl="0" algn="l">
              <a:spcBef>
                <a:spcPts val="0"/>
              </a:spcBef>
              <a:spcAft>
                <a:spcPts val="0"/>
              </a:spcAft>
              <a:buSzPct val="100000"/>
              <a:buChar char="●"/>
            </a:pPr>
            <a:r>
              <a:rPr lang="en" sz="2333"/>
              <a:t>Explore Dataset/ Descriptive Statistics</a:t>
            </a:r>
            <a:endParaRPr sz="2333"/>
          </a:p>
          <a:p>
            <a:pPr indent="-361949" lvl="0" marL="457200" rtl="0" algn="l">
              <a:spcBef>
                <a:spcPts val="0"/>
              </a:spcBef>
              <a:spcAft>
                <a:spcPts val="0"/>
              </a:spcAft>
              <a:buSzPct val="100000"/>
              <a:buChar char="●"/>
            </a:pPr>
            <a:r>
              <a:rPr lang="en" sz="2333"/>
              <a:t>Graph Data to Understand Distribution/ Additional Bar Plots</a:t>
            </a:r>
            <a:endParaRPr sz="2333"/>
          </a:p>
          <a:p>
            <a:pPr indent="-361949" lvl="0" marL="457200" rtl="0" algn="l">
              <a:spcBef>
                <a:spcPts val="0"/>
              </a:spcBef>
              <a:spcAft>
                <a:spcPts val="0"/>
              </a:spcAft>
              <a:buSzPct val="100000"/>
              <a:buChar char="●"/>
            </a:pPr>
            <a:r>
              <a:rPr lang="en" sz="2333"/>
              <a:t>Variables Trended Over time</a:t>
            </a:r>
            <a:endParaRPr sz="2333"/>
          </a:p>
          <a:p>
            <a:pPr indent="-361949" lvl="0" marL="457200" rtl="0" algn="l">
              <a:spcBef>
                <a:spcPts val="0"/>
              </a:spcBef>
              <a:spcAft>
                <a:spcPts val="0"/>
              </a:spcAft>
              <a:buSzPct val="100000"/>
              <a:buChar char="●"/>
            </a:pPr>
            <a:r>
              <a:rPr lang="en" sz="2333"/>
              <a:t>Understand Correlations </a:t>
            </a:r>
            <a:endParaRPr sz="2333"/>
          </a:p>
          <a:p>
            <a:pPr indent="-361949" lvl="0" marL="457200" rtl="0" algn="l">
              <a:spcBef>
                <a:spcPts val="0"/>
              </a:spcBef>
              <a:spcAft>
                <a:spcPts val="0"/>
              </a:spcAft>
              <a:buSzPct val="100000"/>
              <a:buChar char="●"/>
            </a:pPr>
            <a:r>
              <a:rPr lang="en" sz="2333"/>
              <a:t>Regression Analysis</a:t>
            </a:r>
            <a:endParaRPr sz="2333"/>
          </a:p>
          <a:p>
            <a:pPr indent="-361949" lvl="0" marL="457200" rtl="0" algn="l">
              <a:spcBef>
                <a:spcPts val="0"/>
              </a:spcBef>
              <a:spcAft>
                <a:spcPts val="0"/>
              </a:spcAft>
              <a:buSzPct val="100000"/>
              <a:buChar char="●"/>
            </a:pPr>
            <a:r>
              <a:rPr lang="en" sz="2333"/>
              <a:t>Final Model Selection</a:t>
            </a:r>
            <a:endParaRPr sz="2333"/>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426925" y="35715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33"/>
              <a:t>Regression Analysis: Final Model Selection</a:t>
            </a:r>
            <a:endParaRPr/>
          </a:p>
        </p:txBody>
      </p:sp>
      <p:graphicFrame>
        <p:nvGraphicFramePr>
          <p:cNvPr id="264" name="Google Shape;264;p32"/>
          <p:cNvGraphicFramePr/>
          <p:nvPr/>
        </p:nvGraphicFramePr>
        <p:xfrm>
          <a:off x="726800" y="1521125"/>
          <a:ext cx="3000000" cy="3000000"/>
        </p:xfrm>
        <a:graphic>
          <a:graphicData uri="http://schemas.openxmlformats.org/drawingml/2006/table">
            <a:tbl>
              <a:tblPr>
                <a:noFill/>
                <a:tableStyleId>{900952BA-CBE9-4BE8-8BB5-81DA09D9CCB6}</a:tableStyleId>
              </a:tblPr>
              <a:tblGrid>
                <a:gridCol w="1873575"/>
                <a:gridCol w="1873575"/>
                <a:gridCol w="1873575"/>
                <a:gridCol w="1873575"/>
              </a:tblGrid>
              <a:tr h="435275">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Model 1</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Model 2</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Model 3</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8550">
                <a:tc>
                  <a:txBody>
                    <a:bodyPr/>
                    <a:lstStyle/>
                    <a:p>
                      <a:pPr indent="0" lvl="0" marL="0" rtl="0" algn="l">
                        <a:spcBef>
                          <a:spcPts val="0"/>
                        </a:spcBef>
                        <a:spcAft>
                          <a:spcPts val="0"/>
                        </a:spcAft>
                        <a:buNone/>
                      </a:pPr>
                      <a:r>
                        <a:rPr lang="en" sz="1200"/>
                        <a:t>P-Value</a:t>
                      </a:r>
                      <a:endParaRPr sz="1200"/>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ctr">
                        <a:spcBef>
                          <a:spcPts val="0"/>
                        </a:spcBef>
                        <a:spcAft>
                          <a:spcPts val="0"/>
                        </a:spcAft>
                        <a:buNone/>
                      </a:pPr>
                      <a:r>
                        <a:rPr lang="en"/>
                        <a:t>&lt; 2.2e-16</a:t>
                      </a:r>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ctr">
                        <a:spcBef>
                          <a:spcPts val="0"/>
                        </a:spcBef>
                        <a:spcAft>
                          <a:spcPts val="0"/>
                        </a:spcAft>
                        <a:buNone/>
                      </a:pPr>
                      <a:r>
                        <a:rPr lang="en"/>
                        <a:t> &lt; 2.2e-16</a:t>
                      </a:r>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ctr">
                        <a:spcBef>
                          <a:spcPts val="0"/>
                        </a:spcBef>
                        <a:spcAft>
                          <a:spcPts val="0"/>
                        </a:spcAft>
                        <a:buNone/>
                      </a:pPr>
                      <a:r>
                        <a:rPr lang="en"/>
                        <a:t>&lt; 2.2e-16</a:t>
                      </a:r>
                      <a:endParaRPr/>
                    </a:p>
                  </a:txBody>
                  <a:tcPr marT="91425" marB="91425" marR="91425" marL="91425">
                    <a:lnT cap="flat" cmpd="sng" w="9525">
                      <a:solidFill>
                        <a:schemeClr val="lt1"/>
                      </a:solidFill>
                      <a:prstDash val="solid"/>
                      <a:round/>
                      <a:headEnd len="sm" w="sm" type="none"/>
                      <a:tailEnd len="sm" w="sm" type="none"/>
                    </a:lnT>
                  </a:tcPr>
                </a:tc>
              </a:tr>
              <a:tr h="418550">
                <a:tc>
                  <a:txBody>
                    <a:bodyPr/>
                    <a:lstStyle/>
                    <a:p>
                      <a:pPr indent="0" lvl="0" marL="0" rtl="0" algn="l">
                        <a:spcBef>
                          <a:spcPts val="0"/>
                        </a:spcBef>
                        <a:spcAft>
                          <a:spcPts val="0"/>
                        </a:spcAft>
                        <a:buNone/>
                      </a:pPr>
                      <a:r>
                        <a:rPr lang="en" sz="1200"/>
                        <a:t>Adjusted R Squared</a:t>
                      </a:r>
                      <a:endParaRPr sz="1200"/>
                    </a:p>
                  </a:txBody>
                  <a:tcPr marT="91425" marB="91425" marR="91425" marL="91425"/>
                </a:tc>
                <a:tc>
                  <a:txBody>
                    <a:bodyPr/>
                    <a:lstStyle/>
                    <a:p>
                      <a:pPr indent="0" lvl="0" marL="0" rtl="0" algn="ctr">
                        <a:spcBef>
                          <a:spcPts val="0"/>
                        </a:spcBef>
                        <a:spcAft>
                          <a:spcPts val="0"/>
                        </a:spcAft>
                        <a:buNone/>
                      </a:pPr>
                      <a:r>
                        <a:rPr lang="en"/>
                        <a:t>0.7167</a:t>
                      </a:r>
                      <a:endParaRPr/>
                    </a:p>
                  </a:txBody>
                  <a:tcPr marT="91425" marB="91425" marR="91425" marL="91425"/>
                </a:tc>
                <a:tc>
                  <a:txBody>
                    <a:bodyPr/>
                    <a:lstStyle/>
                    <a:p>
                      <a:pPr indent="0" lvl="0" marL="0" rtl="0" algn="ctr">
                        <a:spcBef>
                          <a:spcPts val="0"/>
                        </a:spcBef>
                        <a:spcAft>
                          <a:spcPts val="0"/>
                        </a:spcAft>
                        <a:buNone/>
                      </a:pPr>
                      <a:r>
                        <a:rPr lang="en"/>
                        <a:t>0.5674</a:t>
                      </a:r>
                      <a:endParaRPr/>
                    </a:p>
                  </a:txBody>
                  <a:tcPr marT="91425" marB="91425" marR="91425" marL="91425"/>
                </a:tc>
                <a:tc>
                  <a:txBody>
                    <a:bodyPr/>
                    <a:lstStyle/>
                    <a:p>
                      <a:pPr indent="0" lvl="0" marL="0" rtl="0" algn="ctr">
                        <a:spcBef>
                          <a:spcPts val="0"/>
                        </a:spcBef>
                        <a:spcAft>
                          <a:spcPts val="0"/>
                        </a:spcAft>
                        <a:buNone/>
                      </a:pPr>
                      <a:r>
                        <a:rPr lang="en"/>
                        <a:t>0.241</a:t>
                      </a:r>
                      <a:endParaRPr/>
                    </a:p>
                  </a:txBody>
                  <a:tcPr marT="91425" marB="91425" marR="91425" marL="91425"/>
                </a:tc>
              </a:tr>
            </a:tbl>
          </a:graphicData>
        </a:graphic>
      </p:graphicFrame>
      <p:sp>
        <p:nvSpPr>
          <p:cNvPr id="265" name="Google Shape;265;p32"/>
          <p:cNvSpPr txBox="1"/>
          <p:nvPr/>
        </p:nvSpPr>
        <p:spPr>
          <a:xfrm>
            <a:off x="377425" y="3071300"/>
            <a:ext cx="8340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Model 1: (Formula = Revenue ~ ID + Budget + Popularity + Vote_count), is the best model given that it produced the highest Adjusted R Squared. This means that 72% of the </a:t>
            </a:r>
            <a:r>
              <a:rPr lang="en">
                <a:latin typeface="Calibri"/>
                <a:ea typeface="Calibri"/>
                <a:cs typeface="Calibri"/>
                <a:sym typeface="Calibri"/>
              </a:rPr>
              <a:t>volatility</a:t>
            </a:r>
            <a:r>
              <a:rPr lang="en">
                <a:latin typeface="Calibri"/>
                <a:ea typeface="Calibri"/>
                <a:cs typeface="Calibri"/>
                <a:sym typeface="Calibri"/>
              </a:rPr>
              <a:t> in the Movie revenue can be explained by the attributes included in this model.</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367725" y="606850"/>
            <a:ext cx="3103200" cy="75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Fun: World Cloud</a:t>
            </a:r>
            <a:endParaRPr/>
          </a:p>
        </p:txBody>
      </p:sp>
      <p:sp>
        <p:nvSpPr>
          <p:cNvPr id="271" name="Google Shape;271;p33"/>
          <p:cNvSpPr txBox="1"/>
          <p:nvPr>
            <p:ph idx="1" type="subTitle"/>
          </p:nvPr>
        </p:nvSpPr>
        <p:spPr>
          <a:xfrm>
            <a:off x="708150" y="1686225"/>
            <a:ext cx="2082000" cy="10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common words used in Movie Titles, min term frequency 2</a:t>
            </a:r>
            <a:endParaRPr/>
          </a:p>
        </p:txBody>
      </p:sp>
      <p:pic>
        <p:nvPicPr>
          <p:cNvPr id="272" name="Google Shape;272;p33"/>
          <p:cNvPicPr preferRelativeResize="0"/>
          <p:nvPr/>
        </p:nvPicPr>
        <p:blipFill>
          <a:blip r:embed="rId3">
            <a:alphaModFix/>
          </a:blip>
          <a:stretch>
            <a:fillRect/>
          </a:stretch>
        </p:blipFill>
        <p:spPr>
          <a:xfrm>
            <a:off x="3104950" y="488450"/>
            <a:ext cx="5553601" cy="4166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367725" y="606850"/>
            <a:ext cx="3103200" cy="75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Fun: World Cloud</a:t>
            </a:r>
            <a:endParaRPr/>
          </a:p>
        </p:txBody>
      </p:sp>
      <p:sp>
        <p:nvSpPr>
          <p:cNvPr id="278" name="Google Shape;278;p34"/>
          <p:cNvSpPr txBox="1"/>
          <p:nvPr>
            <p:ph idx="1" type="subTitle"/>
          </p:nvPr>
        </p:nvSpPr>
        <p:spPr>
          <a:xfrm>
            <a:off x="708150" y="1686225"/>
            <a:ext cx="2082000" cy="10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common words used in Movie Titles, min term frequency 10</a:t>
            </a:r>
            <a:endParaRPr/>
          </a:p>
        </p:txBody>
      </p:sp>
      <p:pic>
        <p:nvPicPr>
          <p:cNvPr id="279" name="Google Shape;279;p34"/>
          <p:cNvPicPr preferRelativeResize="0"/>
          <p:nvPr/>
        </p:nvPicPr>
        <p:blipFill>
          <a:blip r:embed="rId3">
            <a:alphaModFix/>
          </a:blip>
          <a:stretch>
            <a:fillRect/>
          </a:stretch>
        </p:blipFill>
        <p:spPr>
          <a:xfrm>
            <a:off x="3145325" y="606850"/>
            <a:ext cx="5468876" cy="41030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626750" y="423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33"/>
              <a:t>Introduction to Dataset</a:t>
            </a:r>
            <a:endParaRPr/>
          </a:p>
        </p:txBody>
      </p:sp>
      <p:sp>
        <p:nvSpPr>
          <p:cNvPr id="141" name="Google Shape;141;p15"/>
          <p:cNvSpPr txBox="1"/>
          <p:nvPr>
            <p:ph idx="1" type="body"/>
          </p:nvPr>
        </p:nvSpPr>
        <p:spPr>
          <a:xfrm>
            <a:off x="626750" y="1087825"/>
            <a:ext cx="7505700" cy="24480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Clr>
                <a:schemeClr val="dk1"/>
              </a:buClr>
              <a:buSzPct val="91666"/>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ct val="91666"/>
              <a:buFont typeface="Arial"/>
              <a:buNone/>
            </a:pPr>
            <a:r>
              <a:t/>
            </a:r>
            <a:endParaRPr sz="1200">
              <a:solidFill>
                <a:schemeClr val="dk1"/>
              </a:solidFill>
              <a:latin typeface="Calibri"/>
              <a:ea typeface="Calibri"/>
              <a:cs typeface="Calibri"/>
              <a:sym typeface="Calibri"/>
            </a:endParaRPr>
          </a:p>
          <a:p>
            <a:pPr indent="-312443" lvl="0" marL="457200" rtl="0" algn="l">
              <a:spcBef>
                <a:spcPts val="0"/>
              </a:spcBef>
              <a:spcAft>
                <a:spcPts val="0"/>
              </a:spcAft>
              <a:buClr>
                <a:srgbClr val="000000"/>
              </a:buClr>
              <a:buSzPct val="100000"/>
              <a:buFont typeface="Calibri"/>
              <a:buChar char="●"/>
            </a:pPr>
            <a:r>
              <a:rPr lang="en" sz="3300">
                <a:solidFill>
                  <a:srgbClr val="000000"/>
                </a:solidFill>
                <a:latin typeface="Calibri"/>
                <a:ea typeface="Calibri"/>
                <a:cs typeface="Calibri"/>
                <a:sym typeface="Calibri"/>
              </a:rPr>
              <a:t>Data Set:</a:t>
            </a:r>
            <a:r>
              <a:rPr lang="en" sz="3300" u="sng">
                <a:solidFill>
                  <a:srgbClr val="000000"/>
                </a:solidFill>
                <a:highlight>
                  <a:srgbClr val="FFFFFF"/>
                </a:highlight>
                <a:latin typeface="Calibri"/>
                <a:ea typeface="Calibri"/>
                <a:cs typeface="Calibri"/>
                <a:sym typeface="Calibri"/>
                <a:hlinkClick r:id="rId3">
                  <a:extLst>
                    <a:ext uri="{A12FA001-AC4F-418D-AE19-62706E023703}">
                      <ahyp:hlinkClr val="tx"/>
                    </a:ext>
                  </a:extLst>
                </a:hlinkClick>
              </a:rPr>
              <a:t>https://kaggle.com/datasets/rounakbanik/the-movies-dataset?select=ratings_small.csv</a:t>
            </a:r>
            <a:endParaRPr sz="3300">
              <a:solidFill>
                <a:srgbClr val="000000"/>
              </a:solidFill>
            </a:endParaRPr>
          </a:p>
          <a:p>
            <a:pPr indent="-312443" lvl="0" marL="457200" rtl="0" algn="l">
              <a:spcBef>
                <a:spcPts val="0"/>
              </a:spcBef>
              <a:spcAft>
                <a:spcPts val="0"/>
              </a:spcAft>
              <a:buClr>
                <a:srgbClr val="000000"/>
              </a:buClr>
              <a:buSzPct val="100000"/>
              <a:buChar char="●"/>
            </a:pPr>
            <a:r>
              <a:rPr lang="en" sz="3300">
                <a:solidFill>
                  <a:srgbClr val="000000"/>
                </a:solidFill>
              </a:rPr>
              <a:t>21 Columns</a:t>
            </a:r>
            <a:endParaRPr sz="3300">
              <a:solidFill>
                <a:srgbClr val="000000"/>
              </a:solidFill>
            </a:endParaRPr>
          </a:p>
          <a:p>
            <a:pPr indent="-312443" lvl="1" marL="914400" rtl="0" algn="l">
              <a:spcBef>
                <a:spcPts val="0"/>
              </a:spcBef>
              <a:spcAft>
                <a:spcPts val="0"/>
              </a:spcAft>
              <a:buClr>
                <a:srgbClr val="000000"/>
              </a:buClr>
              <a:buSzPct val="100000"/>
              <a:buChar char="○"/>
            </a:pPr>
            <a:r>
              <a:rPr lang="en" sz="3300">
                <a:solidFill>
                  <a:srgbClr val="000000"/>
                </a:solidFill>
              </a:rPr>
              <a:t>Id, title, adult, belongs to collection, budget, original language, popularity, release date, revenue, runtime, status, vote count, main production company, top production country, top genre, genre 2, genre 3, genre 4, genre 5, genre 6, vote average</a:t>
            </a:r>
            <a:endParaRPr sz="3300">
              <a:solidFill>
                <a:srgbClr val="000000"/>
              </a:solidFill>
            </a:endParaRPr>
          </a:p>
          <a:p>
            <a:pPr indent="-312443" lvl="0" marL="457200" rtl="0" algn="l">
              <a:spcBef>
                <a:spcPts val="0"/>
              </a:spcBef>
              <a:spcAft>
                <a:spcPts val="0"/>
              </a:spcAft>
              <a:buClr>
                <a:srgbClr val="000000"/>
              </a:buClr>
              <a:buSzPct val="100000"/>
              <a:buChar char="●"/>
            </a:pPr>
            <a:r>
              <a:rPr lang="en" sz="3300">
                <a:solidFill>
                  <a:srgbClr val="000000"/>
                </a:solidFill>
              </a:rPr>
              <a:t>5381 Rows</a:t>
            </a:r>
            <a:endParaRPr sz="3300">
              <a:solidFill>
                <a:srgbClr val="000000"/>
              </a:solidFill>
            </a:endParaRPr>
          </a:p>
          <a:p>
            <a:pPr indent="-310913" lvl="0" marL="457200" rtl="0" algn="l">
              <a:spcBef>
                <a:spcPts val="0"/>
              </a:spcBef>
              <a:spcAft>
                <a:spcPts val="0"/>
              </a:spcAft>
              <a:buClr>
                <a:srgbClr val="000000"/>
              </a:buClr>
              <a:buSzPct val="100000"/>
              <a:buChar char="●"/>
            </a:pPr>
            <a:r>
              <a:rPr lang="en" sz="3240">
                <a:solidFill>
                  <a:srgbClr val="000000"/>
                </a:solidFill>
              </a:rPr>
              <a:t>Date range: 1915 - 2017</a:t>
            </a:r>
            <a:endParaRPr sz="3240">
              <a:solidFill>
                <a:srgbClr val="000000"/>
              </a:solidFill>
            </a:endParaRPr>
          </a:p>
          <a:p>
            <a:pPr indent="0" lvl="0" marL="0" rtl="0" algn="l">
              <a:spcBef>
                <a:spcPts val="0"/>
              </a:spcBef>
              <a:spcAft>
                <a:spcPts val="0"/>
              </a:spcAft>
              <a:buClr>
                <a:schemeClr val="dk1"/>
              </a:buClr>
              <a:buSzPct val="57075"/>
              <a:buFont typeface="Arial"/>
              <a:buNone/>
            </a:pPr>
            <a:r>
              <a:t/>
            </a:r>
            <a:endParaRPr sz="1927">
              <a:solidFill>
                <a:schemeClr val="dk1"/>
              </a:solidFill>
            </a:endParaRPr>
          </a:p>
          <a:p>
            <a:pPr indent="0" lvl="0" marL="0" rtl="0" algn="l">
              <a:spcBef>
                <a:spcPts val="0"/>
              </a:spcBef>
              <a:spcAft>
                <a:spcPts val="0"/>
              </a:spcAft>
              <a:buClr>
                <a:schemeClr val="dk1"/>
              </a:buClr>
              <a:buSzPct val="91666"/>
              <a:buFont typeface="Arial"/>
              <a:buNone/>
            </a:pPr>
            <a:r>
              <a:t/>
            </a:r>
            <a:endParaRPr sz="1200">
              <a:solidFill>
                <a:schemeClr val="dk1"/>
              </a:solidFill>
            </a:endParaRPr>
          </a:p>
          <a:p>
            <a:pPr indent="0" lvl="0" marL="0" rtl="0" algn="l">
              <a:spcBef>
                <a:spcPts val="0"/>
              </a:spcBef>
              <a:spcAft>
                <a:spcPts val="0"/>
              </a:spcAft>
              <a:buClr>
                <a:schemeClr val="dk1"/>
              </a:buClr>
              <a:buSzPct val="91666"/>
              <a:buFont typeface="Arial"/>
              <a:buNone/>
            </a:pPr>
            <a:r>
              <a:t/>
            </a:r>
            <a:endParaRPr sz="1200">
              <a:solidFill>
                <a:schemeClr val="dk1"/>
              </a:solidFill>
            </a:endParaRPr>
          </a:p>
          <a:p>
            <a:pPr indent="0" lvl="0" marL="0" rtl="0" algn="l">
              <a:spcBef>
                <a:spcPts val="0"/>
              </a:spcBef>
              <a:spcAft>
                <a:spcPts val="0"/>
              </a:spcAft>
              <a:buClr>
                <a:schemeClr val="dk1"/>
              </a:buClr>
              <a:buSzPct val="91666"/>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ct val="91666"/>
              <a:buFont typeface="Arial"/>
              <a:buNone/>
            </a:pPr>
            <a:r>
              <a:rPr lang="en" sz="1200">
                <a:solidFill>
                  <a:schemeClr val="dk1"/>
                </a:solidFill>
                <a:latin typeface="Calibri"/>
                <a:ea typeface="Calibri"/>
                <a:cs typeface="Calibri"/>
                <a:sym typeface="Calibri"/>
              </a:rPr>
              <a:t>Data Set Requirements:</a:t>
            </a:r>
            <a:endParaRPr sz="1200">
              <a:solidFill>
                <a:schemeClr val="dk1"/>
              </a:solidFill>
              <a:latin typeface="Calibri"/>
              <a:ea typeface="Calibri"/>
              <a:cs typeface="Calibri"/>
              <a:sym typeface="Calibri"/>
            </a:endParaRPr>
          </a:p>
          <a:p>
            <a:pPr indent="-259080" lvl="0" marL="457200" rtl="0" algn="l">
              <a:spcBef>
                <a:spcPts val="0"/>
              </a:spcBef>
              <a:spcAft>
                <a:spcPts val="0"/>
              </a:spcAft>
              <a:buClr>
                <a:schemeClr val="dk1"/>
              </a:buClr>
              <a:buSzPct val="100000"/>
              <a:buFont typeface="Calibri"/>
              <a:buChar char="-"/>
            </a:pPr>
            <a:r>
              <a:rPr lang="en" sz="1200">
                <a:solidFill>
                  <a:schemeClr val="dk1"/>
                </a:solidFill>
                <a:latin typeface="Calibri"/>
                <a:ea typeface="Calibri"/>
                <a:cs typeface="Calibri"/>
                <a:sym typeface="Calibri"/>
              </a:rPr>
              <a:t>At Least 10,000 Points of Data</a:t>
            </a:r>
            <a:endParaRPr sz="1200">
              <a:solidFill>
                <a:schemeClr val="dk1"/>
              </a:solidFill>
              <a:latin typeface="Calibri"/>
              <a:ea typeface="Calibri"/>
              <a:cs typeface="Calibri"/>
              <a:sym typeface="Calibri"/>
            </a:endParaRPr>
          </a:p>
          <a:p>
            <a:pPr indent="-259080" lvl="1" marL="914400" rtl="0" algn="l">
              <a:spcBef>
                <a:spcPts val="0"/>
              </a:spcBef>
              <a:spcAft>
                <a:spcPts val="0"/>
              </a:spcAft>
              <a:buClr>
                <a:schemeClr val="dk1"/>
              </a:buClr>
              <a:buSzPct val="100000"/>
              <a:buFont typeface="Calibri"/>
              <a:buChar char="-"/>
            </a:pPr>
            <a:r>
              <a:rPr lang="en" sz="1200">
                <a:solidFill>
                  <a:schemeClr val="dk1"/>
                </a:solidFill>
                <a:latin typeface="Calibri"/>
                <a:ea typeface="Calibri"/>
                <a:cs typeface="Calibri"/>
                <a:sym typeface="Calibri"/>
              </a:rPr>
              <a:t>The data set contains 45,467 movies, 26 columns, and over 26 million ratings, creating over 100 million points of data</a:t>
            </a:r>
            <a:endParaRPr sz="1200">
              <a:solidFill>
                <a:schemeClr val="dk1"/>
              </a:solidFill>
              <a:latin typeface="Calibri"/>
              <a:ea typeface="Calibri"/>
              <a:cs typeface="Calibri"/>
              <a:sym typeface="Calibri"/>
            </a:endParaRPr>
          </a:p>
          <a:p>
            <a:pPr indent="-259080" lvl="0" marL="457200" rtl="0" algn="l">
              <a:spcBef>
                <a:spcPts val="0"/>
              </a:spcBef>
              <a:spcAft>
                <a:spcPts val="0"/>
              </a:spcAft>
              <a:buClr>
                <a:schemeClr val="dk1"/>
              </a:buClr>
              <a:buSzPct val="100000"/>
              <a:buFont typeface="Calibri"/>
              <a:buChar char="-"/>
            </a:pPr>
            <a:r>
              <a:rPr lang="en" sz="1200">
                <a:solidFill>
                  <a:schemeClr val="dk1"/>
                </a:solidFill>
                <a:latin typeface="Calibri"/>
                <a:ea typeface="Calibri"/>
                <a:cs typeface="Calibri"/>
                <a:sym typeface="Calibri"/>
              </a:rPr>
              <a:t>At Least 10 Columns</a:t>
            </a:r>
            <a:endParaRPr sz="1200">
              <a:solidFill>
                <a:schemeClr val="dk1"/>
              </a:solidFill>
              <a:latin typeface="Calibri"/>
              <a:ea typeface="Calibri"/>
              <a:cs typeface="Calibri"/>
              <a:sym typeface="Calibri"/>
            </a:endParaRPr>
          </a:p>
          <a:p>
            <a:pPr indent="-259080" lvl="1" marL="914400" rtl="0" algn="l">
              <a:spcBef>
                <a:spcPts val="0"/>
              </a:spcBef>
              <a:spcAft>
                <a:spcPts val="0"/>
              </a:spcAft>
              <a:buClr>
                <a:schemeClr val="dk1"/>
              </a:buClr>
              <a:buSzPct val="100000"/>
              <a:buFont typeface="Calibri"/>
              <a:buChar char="-"/>
            </a:pPr>
            <a:r>
              <a:rPr lang="en" sz="1200">
                <a:solidFill>
                  <a:schemeClr val="dk1"/>
                </a:solidFill>
                <a:latin typeface="Calibri"/>
                <a:ea typeface="Calibri"/>
                <a:cs typeface="Calibri"/>
                <a:sym typeface="Calibri"/>
              </a:rPr>
              <a:t>The data set contains 26 columns of information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0" y="290200"/>
            <a:ext cx="7854300" cy="5238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 sz="2333"/>
              <a:t>Explore Dataset/ Descriptive Statistics</a:t>
            </a:r>
            <a:endParaRPr/>
          </a:p>
        </p:txBody>
      </p:sp>
      <p:pic>
        <p:nvPicPr>
          <p:cNvPr id="147" name="Google Shape;147;p16"/>
          <p:cNvPicPr preferRelativeResize="0"/>
          <p:nvPr/>
        </p:nvPicPr>
        <p:blipFill>
          <a:blip r:embed="rId3">
            <a:alphaModFix/>
          </a:blip>
          <a:stretch>
            <a:fillRect/>
          </a:stretch>
        </p:blipFill>
        <p:spPr>
          <a:xfrm>
            <a:off x="6174950" y="2026600"/>
            <a:ext cx="2297250" cy="2496400"/>
          </a:xfrm>
          <a:prstGeom prst="rect">
            <a:avLst/>
          </a:prstGeom>
          <a:noFill/>
          <a:ln>
            <a:noFill/>
          </a:ln>
        </p:spPr>
      </p:pic>
      <p:sp>
        <p:nvSpPr>
          <p:cNvPr id="148" name="Google Shape;148;p16"/>
          <p:cNvSpPr txBox="1"/>
          <p:nvPr/>
        </p:nvSpPr>
        <p:spPr>
          <a:xfrm>
            <a:off x="4847450" y="873200"/>
            <a:ext cx="4153800" cy="985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Calibri"/>
              <a:buChar char="●"/>
            </a:pPr>
            <a:r>
              <a:rPr lang="en" sz="1300">
                <a:latin typeface="Calibri"/>
                <a:ea typeface="Calibri"/>
                <a:cs typeface="Calibri"/>
                <a:sym typeface="Calibri"/>
              </a:rPr>
              <a:t>Understand the structure</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Explore Min, Max, Median of numeric attributes etc.</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Understand NA’s, Distinct Responses, Highest and Lowest Responses</a:t>
            </a:r>
            <a:endParaRPr sz="1300">
              <a:latin typeface="Calibri"/>
              <a:ea typeface="Calibri"/>
              <a:cs typeface="Calibri"/>
              <a:sym typeface="Calibri"/>
            </a:endParaRPr>
          </a:p>
        </p:txBody>
      </p:sp>
      <p:pic>
        <p:nvPicPr>
          <p:cNvPr id="149" name="Google Shape;149;p16"/>
          <p:cNvPicPr preferRelativeResize="0"/>
          <p:nvPr/>
        </p:nvPicPr>
        <p:blipFill>
          <a:blip r:embed="rId4">
            <a:alphaModFix/>
          </a:blip>
          <a:stretch>
            <a:fillRect/>
          </a:stretch>
        </p:blipFill>
        <p:spPr>
          <a:xfrm>
            <a:off x="378733" y="2270150"/>
            <a:ext cx="5530567" cy="2496400"/>
          </a:xfrm>
          <a:prstGeom prst="rect">
            <a:avLst/>
          </a:prstGeom>
          <a:noFill/>
          <a:ln>
            <a:noFill/>
          </a:ln>
        </p:spPr>
      </p:pic>
      <p:pic>
        <p:nvPicPr>
          <p:cNvPr id="150" name="Google Shape;150;p16"/>
          <p:cNvPicPr preferRelativeResize="0"/>
          <p:nvPr/>
        </p:nvPicPr>
        <p:blipFill>
          <a:blip r:embed="rId5">
            <a:alphaModFix/>
          </a:blip>
          <a:stretch>
            <a:fillRect/>
          </a:stretch>
        </p:blipFill>
        <p:spPr>
          <a:xfrm>
            <a:off x="304723" y="747375"/>
            <a:ext cx="4426528" cy="1352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idx="1" type="body"/>
          </p:nvPr>
        </p:nvSpPr>
        <p:spPr>
          <a:xfrm>
            <a:off x="1053300" y="63525"/>
            <a:ext cx="7415100" cy="605100"/>
          </a:xfrm>
          <a:prstGeom prst="rect">
            <a:avLst/>
          </a:prstGeom>
        </p:spPr>
        <p:txBody>
          <a:bodyPr anchorCtr="0" anchor="b" bIns="91425" lIns="91425" spcFirstLastPara="1" rIns="91425" wrap="square" tIns="91425">
            <a:normAutofit fontScale="77500"/>
          </a:bodyPr>
          <a:lstStyle/>
          <a:p>
            <a:pPr indent="0" lvl="0" marL="457200" rtl="0" algn="l">
              <a:spcBef>
                <a:spcPts val="0"/>
              </a:spcBef>
              <a:spcAft>
                <a:spcPts val="0"/>
              </a:spcAft>
              <a:buNone/>
            </a:pPr>
            <a:r>
              <a:rPr lang="en" sz="2333">
                <a:solidFill>
                  <a:schemeClr val="lt1"/>
                </a:solidFill>
                <a:latin typeface="Nunito"/>
                <a:ea typeface="Nunito"/>
                <a:cs typeface="Nunito"/>
                <a:sym typeface="Nunito"/>
              </a:rPr>
              <a:t>Graph Data to Understand Distribution/ Additional Bar Plots</a:t>
            </a:r>
            <a:endParaRPr/>
          </a:p>
        </p:txBody>
      </p:sp>
      <p:pic>
        <p:nvPicPr>
          <p:cNvPr id="156" name="Google Shape;156;p17"/>
          <p:cNvPicPr preferRelativeResize="0"/>
          <p:nvPr/>
        </p:nvPicPr>
        <p:blipFill>
          <a:blip r:embed="rId3">
            <a:alphaModFix/>
          </a:blip>
          <a:stretch>
            <a:fillRect/>
          </a:stretch>
        </p:blipFill>
        <p:spPr>
          <a:xfrm>
            <a:off x="367025" y="735250"/>
            <a:ext cx="4634426" cy="3564574"/>
          </a:xfrm>
          <a:prstGeom prst="rect">
            <a:avLst/>
          </a:prstGeom>
          <a:noFill/>
          <a:ln>
            <a:noFill/>
          </a:ln>
        </p:spPr>
      </p:pic>
      <p:sp>
        <p:nvSpPr>
          <p:cNvPr id="157" name="Google Shape;157;p17"/>
          <p:cNvSpPr txBox="1"/>
          <p:nvPr/>
        </p:nvSpPr>
        <p:spPr>
          <a:xfrm>
            <a:off x="5210125" y="1324725"/>
            <a:ext cx="3537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Plotted </a:t>
            </a:r>
            <a:r>
              <a:rPr lang="en">
                <a:latin typeface="Calibri"/>
                <a:ea typeface="Calibri"/>
                <a:cs typeface="Calibri"/>
                <a:sym typeface="Calibri"/>
              </a:rPr>
              <a:t>histograms</a:t>
            </a:r>
            <a:r>
              <a:rPr lang="en">
                <a:latin typeface="Calibri"/>
                <a:ea typeface="Calibri"/>
                <a:cs typeface="Calibri"/>
                <a:sym typeface="Calibri"/>
              </a:rPr>
              <a:t> on numeric attributes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Budget, Popularity, Revenue, &amp; Vote Count skewed right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Runtime &amp; Vote Average appear to be normally distributed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Id and adult variables do not add additional value</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8"/>
          <p:cNvPicPr preferRelativeResize="0"/>
          <p:nvPr/>
        </p:nvPicPr>
        <p:blipFill>
          <a:blip r:embed="rId3">
            <a:alphaModFix/>
          </a:blip>
          <a:stretch>
            <a:fillRect/>
          </a:stretch>
        </p:blipFill>
        <p:spPr>
          <a:xfrm>
            <a:off x="315200" y="499351"/>
            <a:ext cx="5160599" cy="3852301"/>
          </a:xfrm>
          <a:prstGeom prst="rect">
            <a:avLst/>
          </a:prstGeom>
          <a:noFill/>
          <a:ln>
            <a:noFill/>
          </a:ln>
        </p:spPr>
      </p:pic>
      <p:sp>
        <p:nvSpPr>
          <p:cNvPr id="163" name="Google Shape;163;p18"/>
          <p:cNvSpPr txBox="1"/>
          <p:nvPr/>
        </p:nvSpPr>
        <p:spPr>
          <a:xfrm>
            <a:off x="5617150" y="1494975"/>
            <a:ext cx="315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Plotted boxplots on numeric attributes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Almost all attributes appear to have a wide range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Potential outliers evident in all attributes</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nvSpPr>
        <p:spPr>
          <a:xfrm>
            <a:off x="6349825" y="1346950"/>
            <a:ext cx="22572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Drama, Action, and Comedy are the top 3 genres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TV Movie, Foreign, and Other are bottom 3 genres</a:t>
            </a:r>
            <a:endParaRPr>
              <a:latin typeface="Calibri"/>
              <a:ea typeface="Calibri"/>
              <a:cs typeface="Calibri"/>
              <a:sym typeface="Calibri"/>
            </a:endParaRPr>
          </a:p>
        </p:txBody>
      </p:sp>
      <p:pic>
        <p:nvPicPr>
          <p:cNvPr id="169" name="Google Shape;169;p19"/>
          <p:cNvPicPr preferRelativeResize="0"/>
          <p:nvPr/>
        </p:nvPicPr>
        <p:blipFill>
          <a:blip r:embed="rId3">
            <a:alphaModFix/>
          </a:blip>
          <a:stretch>
            <a:fillRect/>
          </a:stretch>
        </p:blipFill>
        <p:spPr>
          <a:xfrm>
            <a:off x="722275" y="319725"/>
            <a:ext cx="5781174" cy="440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idx="1" type="body"/>
          </p:nvPr>
        </p:nvSpPr>
        <p:spPr>
          <a:xfrm>
            <a:off x="6164675" y="1827950"/>
            <a:ext cx="2205600" cy="209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 axis: Movie Budget</a:t>
            </a:r>
            <a:endParaRPr/>
          </a:p>
          <a:p>
            <a:pPr indent="0" lvl="0" marL="0" rtl="0" algn="l">
              <a:spcBef>
                <a:spcPts val="1200"/>
              </a:spcBef>
              <a:spcAft>
                <a:spcPts val="0"/>
              </a:spcAft>
              <a:buNone/>
            </a:pPr>
            <a:r>
              <a:rPr lang="en"/>
              <a:t>X-axis: Release Date</a:t>
            </a:r>
            <a:endParaRPr/>
          </a:p>
          <a:p>
            <a:pPr indent="0" lvl="0" marL="0" rtl="0" algn="l">
              <a:spcBef>
                <a:spcPts val="1200"/>
              </a:spcBef>
              <a:spcAft>
                <a:spcPts val="1200"/>
              </a:spcAft>
              <a:buNone/>
            </a:pPr>
            <a:r>
              <a:rPr lang="en"/>
              <a:t>As movies became more recent, the movie (on average) budget increased</a:t>
            </a:r>
            <a:endParaRPr/>
          </a:p>
        </p:txBody>
      </p:sp>
      <p:sp>
        <p:nvSpPr>
          <p:cNvPr id="175" name="Google Shape;175;p20"/>
          <p:cNvSpPr txBox="1"/>
          <p:nvPr>
            <p:ph type="title"/>
          </p:nvPr>
        </p:nvSpPr>
        <p:spPr>
          <a:xfrm>
            <a:off x="5683775" y="342350"/>
            <a:ext cx="3167400" cy="434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 sz="2333"/>
              <a:t>Variables Trended</a:t>
            </a:r>
            <a:endParaRPr/>
          </a:p>
        </p:txBody>
      </p:sp>
      <p:pic>
        <p:nvPicPr>
          <p:cNvPr id="176" name="Google Shape;176;p20"/>
          <p:cNvPicPr preferRelativeResize="0"/>
          <p:nvPr/>
        </p:nvPicPr>
        <p:blipFill>
          <a:blip r:embed="rId3">
            <a:alphaModFix/>
          </a:blip>
          <a:stretch>
            <a:fillRect/>
          </a:stretch>
        </p:blipFill>
        <p:spPr>
          <a:xfrm>
            <a:off x="254375" y="302975"/>
            <a:ext cx="5541799" cy="4537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idx="1" type="body"/>
          </p:nvPr>
        </p:nvSpPr>
        <p:spPr>
          <a:xfrm>
            <a:off x="6164675" y="1827950"/>
            <a:ext cx="2205600" cy="209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 axis: Movie Revenue</a:t>
            </a:r>
            <a:endParaRPr/>
          </a:p>
          <a:p>
            <a:pPr indent="0" lvl="0" marL="0" rtl="0" algn="l">
              <a:spcBef>
                <a:spcPts val="1200"/>
              </a:spcBef>
              <a:spcAft>
                <a:spcPts val="0"/>
              </a:spcAft>
              <a:buNone/>
            </a:pPr>
            <a:r>
              <a:rPr lang="en"/>
              <a:t>X-axis: Release Date</a:t>
            </a:r>
            <a:endParaRPr/>
          </a:p>
          <a:p>
            <a:pPr indent="0" lvl="0" marL="0" rtl="0" algn="l">
              <a:spcBef>
                <a:spcPts val="1200"/>
              </a:spcBef>
              <a:spcAft>
                <a:spcPts val="1200"/>
              </a:spcAft>
              <a:buNone/>
            </a:pPr>
            <a:r>
              <a:rPr lang="en"/>
              <a:t>As movies became more recent, the movie (on average) Revenue increased</a:t>
            </a:r>
            <a:endParaRPr/>
          </a:p>
        </p:txBody>
      </p:sp>
      <p:sp>
        <p:nvSpPr>
          <p:cNvPr id="182" name="Google Shape;182;p21"/>
          <p:cNvSpPr txBox="1"/>
          <p:nvPr>
            <p:ph type="title"/>
          </p:nvPr>
        </p:nvSpPr>
        <p:spPr>
          <a:xfrm>
            <a:off x="5683775" y="342350"/>
            <a:ext cx="3167400" cy="434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 sz="2333"/>
              <a:t>Variables Trended</a:t>
            </a:r>
            <a:endParaRPr/>
          </a:p>
        </p:txBody>
      </p:sp>
      <p:pic>
        <p:nvPicPr>
          <p:cNvPr id="183" name="Google Shape;183;p21"/>
          <p:cNvPicPr preferRelativeResize="0"/>
          <p:nvPr/>
        </p:nvPicPr>
        <p:blipFill>
          <a:blip r:embed="rId3">
            <a:alphaModFix/>
          </a:blip>
          <a:stretch>
            <a:fillRect/>
          </a:stretch>
        </p:blipFill>
        <p:spPr>
          <a:xfrm>
            <a:off x="304800" y="233800"/>
            <a:ext cx="5378976" cy="44188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