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62" r:id="rId4"/>
    <p:sldId id="285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929F9F4-4A8F-4326-A1B4-22849713DDAB}" styleName="Styl ciemny 1 — Ak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9" autoAdjust="0"/>
  </p:normalViewPr>
  <p:slideViewPr>
    <p:cSldViewPr snapToGrid="0">
      <p:cViewPr>
        <p:scale>
          <a:sx n="69" d="100"/>
          <a:sy n="69" d="100"/>
        </p:scale>
        <p:origin x="-1086" y="666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262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Only</a:t>
            </a:r>
            <a:r>
              <a:rPr lang="pl-PL" dirty="0" smtClean="0"/>
              <a:t> R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PCA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634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Phi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baseline="0" dirty="0" smtClean="0"/>
              <a:t> PCA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79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    Second idea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dimension</a:t>
            </a:r>
            <a:r>
              <a:rPr lang="pl-PL" baseline="0" dirty="0" smtClean="0"/>
              <a:t> </a:t>
            </a:r>
            <a:r>
              <a:rPr lang="pl-PL" dirty="0" err="1" smtClean="0"/>
              <a:t>reduction</a:t>
            </a:r>
            <a:r>
              <a:rPr lang="pl-PL" dirty="0" smtClean="0"/>
              <a:t> was </a:t>
            </a:r>
            <a:r>
              <a:rPr lang="pl-PL" dirty="0" err="1" smtClean="0"/>
              <a:t>reduction</a:t>
            </a:r>
            <a:r>
              <a:rPr lang="pl-PL" dirty="0" smtClean="0"/>
              <a:t> by </a:t>
            </a:r>
            <a:r>
              <a:rPr lang="pl-PL" dirty="0" err="1" smtClean="0"/>
              <a:t>autoencoder</a:t>
            </a:r>
            <a:r>
              <a:rPr lang="pl-PL" dirty="0" smtClean="0"/>
              <a:t>. </a:t>
            </a:r>
            <a:r>
              <a:rPr lang="pl-PL" dirty="0" err="1" smtClean="0"/>
              <a:t>Autoencoder</a:t>
            </a:r>
            <a:r>
              <a:rPr lang="pl-PL" dirty="0" smtClean="0"/>
              <a:t> model was </a:t>
            </a:r>
            <a:r>
              <a:rPr lang="pl-PL" dirty="0" err="1" smtClean="0"/>
              <a:t>created</a:t>
            </a:r>
            <a:r>
              <a:rPr lang="pl-PL" dirty="0" smtClean="0"/>
              <a:t> by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Keras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. 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layers</a:t>
            </a:r>
            <a:r>
              <a:rPr lang="pl-PL" baseline="0" dirty="0" smtClean="0"/>
              <a:t> with „</a:t>
            </a:r>
            <a:r>
              <a:rPr lang="pl-PL" baseline="0" dirty="0" err="1" smtClean="0"/>
              <a:t>relu</a:t>
            </a:r>
            <a:r>
              <a:rPr lang="pl-PL" baseline="0" dirty="0" smtClean="0"/>
              <a:t>” </a:t>
            </a:r>
            <a:r>
              <a:rPr lang="pl-PL" baseline="0" dirty="0" err="1" smtClean="0"/>
              <a:t>function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activation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encoding</a:t>
            </a:r>
            <a:r>
              <a:rPr lang="pl-PL" baseline="0" dirty="0" smtClean="0"/>
              <a:t> and for </a:t>
            </a:r>
            <a:r>
              <a:rPr lang="pl-PL" baseline="0" dirty="0" err="1" smtClean="0"/>
              <a:t>decoding</a:t>
            </a:r>
            <a:r>
              <a:rPr lang="pl-PL" baseline="0" dirty="0" smtClean="0"/>
              <a:t>. In the </a:t>
            </a:r>
            <a:r>
              <a:rPr lang="pl-PL" baseline="0" dirty="0" err="1" smtClean="0"/>
              <a:t>midle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caled</a:t>
            </a:r>
            <a:r>
              <a:rPr lang="pl-PL" baseline="0" dirty="0" smtClean="0"/>
              <a:t> „</a:t>
            </a:r>
            <a:r>
              <a:rPr lang="pl-PL" baseline="0" dirty="0" err="1" smtClean="0"/>
              <a:t>bottleneck</a:t>
            </a:r>
            <a:r>
              <a:rPr lang="pl-PL" baseline="0" dirty="0" smtClean="0"/>
              <a:t>” and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data </a:t>
            </a:r>
            <a:r>
              <a:rPr lang="pl-PL" baseline="0" dirty="0" err="1" smtClean="0"/>
              <a:t>reduced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dimensions</a:t>
            </a:r>
            <a:r>
              <a:rPr lang="pl-PL" baseline="0" dirty="0" smtClean="0"/>
              <a:t>. T</a:t>
            </a:r>
            <a:r>
              <a:rPr lang="en-US" baseline="0" dirty="0" smtClean="0"/>
              <a:t>he picture is only demonstrative of how the </a:t>
            </a:r>
            <a:r>
              <a:rPr lang="en-US" baseline="0" dirty="0" err="1" smtClean="0"/>
              <a:t>autoencoder</a:t>
            </a:r>
            <a:r>
              <a:rPr lang="en-US" baseline="0" dirty="0" smtClean="0"/>
              <a:t> works</a:t>
            </a:r>
            <a:r>
              <a:rPr lang="pl-PL" baseline="0" dirty="0" smtClean="0"/>
              <a:t>. </a:t>
            </a:r>
            <a:r>
              <a:rPr lang="en-US" baseline="0" dirty="0" smtClean="0"/>
              <a:t>Giving the next calibration data to the </a:t>
            </a:r>
            <a:r>
              <a:rPr lang="en-US" baseline="0" dirty="0" err="1" smtClean="0"/>
              <a:t>autoenoder</a:t>
            </a:r>
            <a:r>
              <a:rPr lang="en-US" baseline="0" dirty="0" smtClean="0"/>
              <a:t> input, the </a:t>
            </a:r>
            <a:r>
              <a:rPr lang="en-US" baseline="0" dirty="0" err="1" smtClean="0"/>
              <a:t>eutoenkoder</a:t>
            </a:r>
            <a:r>
              <a:rPr lang="en-US" baseline="0" dirty="0" smtClean="0"/>
              <a:t> learned how to reduce them and tried to reproduce them</a:t>
            </a:r>
            <a:r>
              <a:rPr lang="pl-PL" baseline="0" dirty="0" smtClean="0"/>
              <a:t>. In </a:t>
            </a:r>
            <a:r>
              <a:rPr lang="pl-PL" baseline="0" dirty="0" err="1" smtClean="0"/>
              <a:t>final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rezults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only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encoder</a:t>
            </a:r>
            <a:r>
              <a:rPr lang="pl-PL" baseline="0" dirty="0" smtClean="0"/>
              <a:t> part to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985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reduction</a:t>
            </a:r>
            <a:r>
              <a:rPr lang="pl-PL" dirty="0" smtClean="0"/>
              <a:t> by </a:t>
            </a:r>
            <a:r>
              <a:rPr lang="pl-PL" dirty="0" err="1" smtClean="0"/>
              <a:t>autoencoder</a:t>
            </a:r>
            <a:r>
              <a:rPr lang="pl-PL" dirty="0" smtClean="0"/>
              <a:t>.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distinc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53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</a:t>
            </a:r>
            <a:r>
              <a:rPr lang="pl-PL" dirty="0" err="1" smtClean="0"/>
              <a:t>trash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5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2734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</a:t>
            </a:r>
            <a:r>
              <a:rPr lang="pl-PL" dirty="0" err="1" smtClean="0"/>
              <a:t>grin</a:t>
            </a:r>
            <a:r>
              <a:rPr lang="pl-PL" dirty="0" smtClean="0"/>
              <a:t> </a:t>
            </a:r>
            <a:r>
              <a:rPr lang="pl-PL" dirty="0" err="1" smtClean="0"/>
              <a:t>barr</a:t>
            </a:r>
            <a:r>
              <a:rPr lang="pl-PL" dirty="0" smtClean="0"/>
              <a:t> </a:t>
            </a:r>
            <a:r>
              <a:rPr lang="pl-PL" dirty="0" err="1" smtClean="0"/>
              <a:t>splited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bars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7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28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Reduction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grups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PCA (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 10)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475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small </a:t>
            </a:r>
            <a:r>
              <a:rPr lang="pl-PL" dirty="0" err="1" smtClean="0"/>
              <a:t>bars</a:t>
            </a:r>
            <a:r>
              <a:rPr lang="pl-PL" dirty="0" smtClean="0"/>
              <a:t> in </a:t>
            </a:r>
            <a:r>
              <a:rPr lang="pl-PL" dirty="0" err="1" smtClean="0"/>
              <a:t>green</a:t>
            </a:r>
            <a:r>
              <a:rPr lang="pl-PL" dirty="0" smtClean="0"/>
              <a:t> and </a:t>
            </a:r>
            <a:r>
              <a:rPr lang="pl-PL" dirty="0" err="1" smtClean="0"/>
              <a:t>blue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11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73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5806941a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5806941a_8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smtClean="0"/>
              <a:t>T</a:t>
            </a:r>
            <a:r>
              <a:rPr lang="en-US" dirty="0" smtClean="0"/>
              <a:t>he database used in the analysis comes from the</a:t>
            </a:r>
            <a:r>
              <a:rPr lang="pl-PL" dirty="0" smtClean="0"/>
              <a:t> </a:t>
            </a:r>
            <a:r>
              <a:rPr lang="en-US" sz="1800" dirty="0" err="1" smtClean="0"/>
              <a:t>LHCb</a:t>
            </a:r>
            <a:r>
              <a:rPr lang="en-US" sz="1800" dirty="0" smtClean="0"/>
              <a:t> vertex detector</a:t>
            </a:r>
            <a:r>
              <a:rPr lang="pl-PL" sz="1800" dirty="0" smtClean="0"/>
              <a:t>.</a:t>
            </a:r>
            <a:r>
              <a:rPr lang="pl-PL" sz="1800" baseline="0" dirty="0" smtClean="0"/>
              <a:t> </a:t>
            </a:r>
            <a:r>
              <a:rPr lang="en-US" sz="1800" baseline="0" dirty="0" smtClean="0"/>
              <a:t>The database has values from forty-four calibrations and is divided into four values: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, </a:t>
            </a:r>
            <a:r>
              <a:rPr lang="pl-PL" sz="1800" baseline="0" dirty="0" err="1" smtClean="0"/>
              <a:t>low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thesholds</a:t>
            </a:r>
            <a:r>
              <a:rPr lang="pl-PL" sz="1800" baseline="0" dirty="0" smtClean="0"/>
              <a:t>, link </a:t>
            </a:r>
            <a:r>
              <a:rPr lang="pl-PL" sz="1800" baseline="0" dirty="0" err="1" smtClean="0"/>
              <a:t>masks</a:t>
            </a:r>
            <a:r>
              <a:rPr lang="pl-PL" sz="1800" baseline="0" dirty="0" smtClean="0"/>
              <a:t> and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. T</a:t>
            </a:r>
            <a:r>
              <a:rPr lang="en-US" sz="1800" baseline="0" dirty="0" smtClean="0"/>
              <a:t>he database also has module names</a:t>
            </a:r>
            <a:r>
              <a:rPr lang="pl-PL" sz="1800" baseline="0" dirty="0" smtClean="0"/>
              <a:t>. D</a:t>
            </a:r>
            <a:r>
              <a:rPr lang="en-US" sz="1800" baseline="0" dirty="0" err="1" smtClean="0"/>
              <a:t>uring</a:t>
            </a:r>
            <a:r>
              <a:rPr lang="en-US" sz="1800" baseline="0" dirty="0" smtClean="0"/>
              <a:t> the analysis the focus was on the values highlighted on the slide, namely: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values</a:t>
            </a:r>
            <a:r>
              <a:rPr lang="pl-PL" sz="1800" baseline="0" dirty="0" smtClean="0"/>
              <a:t> and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values</a:t>
            </a:r>
            <a:r>
              <a:rPr lang="pl-PL" sz="1800" baseline="0" dirty="0" smtClean="0"/>
              <a:t>. In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analysis</a:t>
            </a:r>
            <a:r>
              <a:rPr lang="pl-PL" sz="1800" baseline="0" dirty="0" smtClean="0"/>
              <a:t> we </a:t>
            </a:r>
            <a:r>
              <a:rPr lang="pl-PL" sz="1800" baseline="0" dirty="0" err="1" smtClean="0"/>
              <a:t>have</a:t>
            </a:r>
            <a:r>
              <a:rPr lang="pl-PL" sz="1800" baseline="0" dirty="0" smtClean="0"/>
              <a:t> 44 </a:t>
            </a:r>
            <a:r>
              <a:rPr lang="pl-PL" sz="1800" baseline="0" dirty="0" err="1" smtClean="0"/>
              <a:t>calibrations</a:t>
            </a:r>
            <a:r>
              <a:rPr lang="pl-PL" sz="1800" baseline="0" dirty="0" smtClean="0"/>
              <a:t> with 84 </a:t>
            </a:r>
            <a:r>
              <a:rPr lang="pl-PL" sz="1800" baseline="0" dirty="0" err="1" smtClean="0"/>
              <a:t>modules</a:t>
            </a:r>
            <a:r>
              <a:rPr lang="pl-PL" sz="1800" baseline="0" dirty="0" smtClean="0"/>
              <a:t> and 2048 </a:t>
            </a:r>
            <a:r>
              <a:rPr lang="pl-PL" sz="1800" baseline="0" dirty="0" err="1" smtClean="0"/>
              <a:t>channels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reduce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two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dimensions</a:t>
            </a:r>
            <a:r>
              <a:rPr lang="pl-PL" sz="1800" baseline="0" dirty="0" smtClean="0"/>
              <a:t>. </a:t>
            </a:r>
            <a:r>
              <a:rPr lang="pl-PL" sz="1800" baseline="0" dirty="0" err="1" smtClean="0"/>
              <a:t>Whereas</a:t>
            </a:r>
            <a:r>
              <a:rPr lang="pl-PL" sz="1800" baseline="0" dirty="0" smtClean="0"/>
              <a:t>, in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analysis</a:t>
            </a:r>
            <a:r>
              <a:rPr lang="pl-PL" sz="1800" baseline="0" dirty="0" smtClean="0"/>
              <a:t> we </a:t>
            </a:r>
            <a:r>
              <a:rPr lang="pl-PL" sz="1800" baseline="0" dirty="0" err="1" smtClean="0"/>
              <a:t>have</a:t>
            </a:r>
            <a:r>
              <a:rPr lang="pl-PL" sz="1800" baseline="0" dirty="0" smtClean="0"/>
              <a:t> 44 </a:t>
            </a:r>
            <a:r>
              <a:rPr lang="pl-PL" sz="1800" baseline="0" dirty="0" err="1" smtClean="0"/>
              <a:t>calibrations</a:t>
            </a:r>
            <a:r>
              <a:rPr lang="pl-PL" sz="1800" baseline="0" dirty="0" smtClean="0"/>
              <a:t> with 84 </a:t>
            </a:r>
            <a:r>
              <a:rPr lang="pl-PL" sz="1800" baseline="0" dirty="0" err="1" smtClean="0"/>
              <a:t>modules</a:t>
            </a:r>
            <a:r>
              <a:rPr lang="pl-PL" sz="1800" baseline="0" dirty="0" smtClean="0"/>
              <a:t> and 2304 </a:t>
            </a:r>
            <a:r>
              <a:rPr lang="pl-PL" sz="1800" baseline="0" dirty="0" err="1" smtClean="0"/>
              <a:t>channels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reduce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two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dimensions</a:t>
            </a:r>
            <a:r>
              <a:rPr lang="pl-PL" sz="1800" baseline="0" dirty="0" smtClean="0"/>
              <a:t>. </a:t>
            </a:r>
            <a:r>
              <a:rPr lang="en-US" sz="1800" baseline="0" dirty="0" smtClean="0"/>
              <a:t>In this case we have more channels because we additionally have </a:t>
            </a:r>
            <a:r>
              <a:rPr lang="pl-PL" sz="1800" baseline="0" dirty="0" smtClean="0"/>
              <a:t>„</a:t>
            </a:r>
            <a:r>
              <a:rPr lang="en-US" sz="1800" baseline="0" dirty="0" smtClean="0"/>
              <a:t>dummy</a:t>
            </a:r>
            <a:r>
              <a:rPr lang="pl-PL" sz="1800" baseline="0" dirty="0" smtClean="0"/>
              <a:t>”</a:t>
            </a:r>
            <a:r>
              <a:rPr lang="en-US" sz="1800" baseline="0" dirty="0" smtClean="0"/>
              <a:t> channels</a:t>
            </a:r>
            <a:r>
              <a:rPr lang="pl-PL" sz="1800" baseline="0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     </a:t>
            </a:r>
            <a:r>
              <a:rPr lang="en-US" dirty="0" smtClean="0"/>
              <a:t>The first reduction was carried out using the PCA method. An attempt was made to reduce by </a:t>
            </a:r>
            <a:r>
              <a:rPr lang="pl-PL" dirty="0" err="1" smtClean="0"/>
              <a:t>conversi</a:t>
            </a:r>
            <a:r>
              <a:rPr lang="en-US" dirty="0" smtClean="0"/>
              <a:t>ng into channels and modules</a:t>
            </a:r>
            <a:r>
              <a:rPr lang="pl-PL" dirty="0" smtClean="0"/>
              <a:t>. </a:t>
            </a:r>
            <a:r>
              <a:rPr lang="pl-PL" dirty="0" err="1" smtClean="0"/>
              <a:t>Firstly</a:t>
            </a:r>
            <a:r>
              <a:rPr lang="pl-PL" baseline="0" dirty="0" smtClean="0"/>
              <a:t>, data was </a:t>
            </a:r>
            <a:r>
              <a:rPr lang="pl-PL" baseline="0" dirty="0" err="1" smtClean="0"/>
              <a:t>prepered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StandardScaler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sklearn.preprocessing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. 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</a:t>
            </a:r>
            <a:r>
              <a:rPr lang="pl-PL" sz="18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tandardize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features by removing the mean and scaling to unit variance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step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PCA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reduction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B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the channels, interesting results have been obtained which will be presented in a moment. However, by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modules, random values were obtained.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262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5806941a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5806941a_8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</a:t>
            </a:r>
            <a:r>
              <a:rPr lang="en-US" dirty="0" err="1" smtClean="0"/>
              <a:t>fter</a:t>
            </a:r>
            <a:r>
              <a:rPr lang="en-US" dirty="0" smtClean="0"/>
              <a:t> the reduction of PCA, two groups were distinguished. This reduction was done without module splitting on R and Phi</a:t>
            </a:r>
            <a:r>
              <a:rPr lang="pl-PL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806941a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806941a_8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Thoes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</a:t>
            </a:r>
            <a:r>
              <a:rPr lang="pl-PL" dirty="0" err="1" smtClean="0"/>
              <a:t>visualize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many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them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calculated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previous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groups</a:t>
            </a:r>
            <a:r>
              <a:rPr lang="pl-PL" baseline="0" dirty="0" smtClean="0"/>
              <a:t>. Maximum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number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calibrations</a:t>
            </a:r>
            <a:r>
              <a:rPr lang="pl-PL" baseline="0" dirty="0" smtClean="0"/>
              <a:t>(44). We </a:t>
            </a:r>
            <a:r>
              <a:rPr lang="pl-PL" baseline="0" dirty="0" err="1" smtClean="0"/>
              <a:t>see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green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narrow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numers</a:t>
            </a:r>
            <a:r>
              <a:rPr lang="pl-PL" baseline="0" dirty="0" smtClean="0"/>
              <a:t> 1792 – 1823.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PCA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also</a:t>
            </a:r>
            <a:r>
              <a:rPr lang="pl-PL" baseline="0" dirty="0" smtClean="0"/>
              <a:t> small bar in 448 channel.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rejected</a:t>
            </a:r>
            <a:r>
              <a:rPr lang="pl-PL" baseline="0" dirty="0" smtClean="0"/>
              <a:t>. The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clear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show in a moment.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f153b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f153bc5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PCA </a:t>
            </a:r>
            <a:r>
              <a:rPr lang="pl-PL" dirty="0" err="1" smtClean="0"/>
              <a:t>reduction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baseline="0" dirty="0" smtClean="0"/>
              <a:t> module </a:t>
            </a:r>
            <a:r>
              <a:rPr lang="pl-PL" baseline="0" dirty="0" err="1" smtClean="0"/>
              <a:t>split</a:t>
            </a:r>
            <a:r>
              <a:rPr lang="pl-PL" baseline="0" dirty="0" smtClean="0"/>
              <a:t>.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case</a:t>
            </a:r>
            <a:r>
              <a:rPr lang="pl-PL" baseline="0" dirty="0" smtClean="0"/>
              <a:t> R module.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PCA reduction after</a:t>
            </a:r>
            <a:r>
              <a:rPr lang="en-US" baseline="0" dirty="0" smtClean="0"/>
              <a:t> module split. In this case </a:t>
            </a:r>
            <a:r>
              <a:rPr lang="pl-PL" baseline="0" dirty="0" smtClean="0"/>
              <a:t>Phi</a:t>
            </a:r>
            <a:r>
              <a:rPr lang="en-US" baseline="0" dirty="0" smtClean="0"/>
              <a:t> module.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66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    Hit </a:t>
            </a:r>
            <a:r>
              <a:rPr lang="pl-PL" dirty="0" err="1" smtClean="0"/>
              <a:t>tresholds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PCA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spliting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groups</a:t>
            </a:r>
            <a:r>
              <a:rPr lang="pl-PL" baseline="0" dirty="0" smtClean="0"/>
              <a:t>. </a:t>
            </a:r>
            <a:br>
              <a:rPr lang="pl-PL" baseline="0" dirty="0" smtClean="0"/>
            </a:br>
            <a:r>
              <a:rPr lang="pl-PL" baseline="0" dirty="0" err="1" smtClean="0"/>
              <a:t>Reduction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without</a:t>
            </a:r>
            <a:r>
              <a:rPr lang="pl-PL" baseline="0" dirty="0" smtClean="0"/>
              <a:t> module </a:t>
            </a:r>
            <a:r>
              <a:rPr lang="pl-PL" baseline="0" dirty="0" err="1" smtClean="0"/>
              <a:t>spliting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717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find</a:t>
            </a:r>
            <a:r>
              <a:rPr lang="pl-PL" dirty="0" smtClean="0"/>
              <a:t> </a:t>
            </a:r>
            <a:r>
              <a:rPr lang="pl-PL" dirty="0" err="1" smtClean="0"/>
              <a:t>peroids</a:t>
            </a:r>
            <a:r>
              <a:rPr lang="pl-PL" dirty="0" smtClean="0"/>
              <a:t> in </a:t>
            </a:r>
            <a:r>
              <a:rPr lang="pl-PL" dirty="0" err="1" smtClean="0"/>
              <a:t>thoes</a:t>
            </a:r>
            <a:r>
              <a:rPr lang="pl-PL" dirty="0" smtClean="0"/>
              <a:t> </a:t>
            </a:r>
            <a:r>
              <a:rPr lang="pl-PL" dirty="0" err="1" smtClean="0"/>
              <a:t>plosts</a:t>
            </a:r>
            <a:r>
              <a:rPr lang="pl-PL" dirty="0" smtClean="0"/>
              <a:t>. </a:t>
            </a:r>
            <a:r>
              <a:rPr lang="pl-PL" dirty="0" err="1" smtClean="0"/>
              <a:t>Also</a:t>
            </a:r>
            <a:r>
              <a:rPr lang="pl-PL" dirty="0" smtClean="0"/>
              <a:t> we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green</a:t>
            </a:r>
            <a:r>
              <a:rPr lang="pl-PL" dirty="0" smtClean="0"/>
              <a:t> and </a:t>
            </a:r>
            <a:r>
              <a:rPr lang="pl-PL" dirty="0" err="1" smtClean="0"/>
              <a:t>blue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small </a:t>
            </a:r>
            <a:r>
              <a:rPr lang="pl-PL" baseline="0" dirty="0" err="1" smtClean="0"/>
              <a:t>bars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clean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show </a:t>
            </a:r>
            <a:r>
              <a:rPr lang="pl-PL" baseline="0" dirty="0" err="1" smtClean="0"/>
              <a:t>later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214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marL="914400" lvl="1" indent="-406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1905000" y="3657600"/>
            <a:ext cx="82395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SzPts val="3200"/>
            </a:pPr>
            <a:r>
              <a:rPr lang="en-US" sz="3200" dirty="0"/>
              <a:t>Studying the dimensionality reduction and </a:t>
            </a:r>
            <a:r>
              <a:rPr lang="en-US" sz="3200" dirty="0" err="1"/>
              <a:t>visualisation</a:t>
            </a:r>
            <a:r>
              <a:rPr lang="en-US" sz="3200" dirty="0"/>
              <a:t> problem of the calibration data for the </a:t>
            </a:r>
            <a:r>
              <a:rPr lang="en-US" sz="3200" dirty="0" err="1"/>
              <a:t>LHCb</a:t>
            </a:r>
            <a:r>
              <a:rPr lang="en-US" sz="3200" dirty="0"/>
              <a:t> vertex detector</a:t>
            </a:r>
            <a:endParaRPr dirty="0"/>
          </a:p>
        </p:txBody>
      </p:sp>
      <p:sp>
        <p:nvSpPr>
          <p:cNvPr id="110" name="Google Shape;110;p25"/>
          <p:cNvSpPr txBox="1"/>
          <p:nvPr/>
        </p:nvSpPr>
        <p:spPr>
          <a:xfrm>
            <a:off x="1905000" y="6477000"/>
            <a:ext cx="520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1985275" y="5009950"/>
            <a:ext cx="59871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Hit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272002"/>
            <a:ext cx="9821717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7833" y="38056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46037"/>
            <a:ext cx="9863282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4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419" y="317500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211389"/>
            <a:ext cx="9877136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3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3564" y="422130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Autoencoder</a:t>
            </a:r>
            <a:endParaRPr lang="pl-PL" dirty="0"/>
          </a:p>
        </p:txBody>
      </p:sp>
      <p:pic>
        <p:nvPicPr>
          <p:cNvPr id="3074" name="Picture 2" descr="Znalezione obrazy dla zapytania 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01" y="1842655"/>
            <a:ext cx="9788297" cy="557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2655165"/>
            <a:ext cx="987713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9396" y="408275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343438"/>
            <a:ext cx="982171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9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Dataset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l-PL" dirty="0" err="1" smtClean="0"/>
              <a:t>Calibration</a:t>
            </a:r>
            <a:r>
              <a:rPr lang="pl-PL" dirty="0" smtClean="0"/>
              <a:t> data: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err="1" smtClean="0"/>
              <a:t>Pedestals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smtClean="0"/>
              <a:t>Link </a:t>
            </a:r>
            <a:r>
              <a:rPr lang="pl-PL" dirty="0" err="1" smtClean="0"/>
              <a:t>masks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smtClean="0"/>
              <a:t>Hit </a:t>
            </a:r>
            <a:r>
              <a:rPr lang="pl-PL" u="sng" dirty="0" err="1" smtClean="0"/>
              <a:t>tresholds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  <a:endParaRPr dirty="0"/>
          </a:p>
        </p:txBody>
      </p:sp>
      <p:sp>
        <p:nvSpPr>
          <p:cNvPr id="2" name="AutoShape 2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4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69" y="3454834"/>
            <a:ext cx="28940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73978" y="408276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410114"/>
            <a:ext cx="987713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297439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5" y="2410113"/>
            <a:ext cx="983557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380566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363355"/>
            <a:ext cx="9877136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35285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2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Principal </a:t>
            </a:r>
            <a:r>
              <a:rPr lang="pl-PL" dirty="0"/>
              <a:t>component </a:t>
            </a:r>
            <a:r>
              <a:rPr lang="pl-PL" dirty="0" err="1"/>
              <a:t>analysis</a:t>
            </a:r>
            <a:endParaRPr lang="pl-PL" dirty="0"/>
          </a:p>
        </p:txBody>
      </p:sp>
      <p:sp>
        <p:nvSpPr>
          <p:cNvPr id="12" name="Strzałka w prawo 11"/>
          <p:cNvSpPr/>
          <p:nvPr/>
        </p:nvSpPr>
        <p:spPr>
          <a:xfrm>
            <a:off x="6040582" y="42949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63898"/>
              </p:ext>
            </p:extLst>
          </p:nvPr>
        </p:nvGraphicFramePr>
        <p:xfrm>
          <a:off x="2087156" y="3205941"/>
          <a:ext cx="3565152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63862"/>
                <a:gridCol w="900430"/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Module </a:t>
                      </a:r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91515"/>
              </p:ext>
            </p:extLst>
          </p:nvPr>
        </p:nvGraphicFramePr>
        <p:xfrm>
          <a:off x="928254" y="3756889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Channel</a:t>
                      </a:r>
                      <a:r>
                        <a:rPr lang="pl-PL" sz="1600" dirty="0" smtClean="0"/>
                        <a:t> </a:t>
                      </a:r>
                      <a:r>
                        <a:rPr lang="pl-PL" sz="1600" b="0" dirty="0" smtClean="0"/>
                        <a:t>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24861"/>
              </p:ext>
            </p:extLst>
          </p:nvPr>
        </p:nvGraphicFramePr>
        <p:xfrm>
          <a:off x="8447462" y="3205941"/>
          <a:ext cx="1800860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Module </a:t>
                      </a:r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600"/>
              </p:ext>
            </p:extLst>
          </p:nvPr>
        </p:nvGraphicFramePr>
        <p:xfrm>
          <a:off x="7260852" y="3743036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Channel</a:t>
                      </a:r>
                      <a:r>
                        <a:rPr lang="pl-PL" sz="1600" dirty="0" smtClean="0"/>
                        <a:t> </a:t>
                      </a:r>
                      <a:r>
                        <a:rPr lang="pl-PL" sz="1600" b="0" dirty="0" smtClean="0"/>
                        <a:t>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" name="pole tekstowe 16"/>
          <p:cNvSpPr txBox="1"/>
          <p:nvPr/>
        </p:nvSpPr>
        <p:spPr>
          <a:xfrm>
            <a:off x="4793673" y="593750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N</a:t>
            </a:r>
            <a:endParaRPr lang="pl-PL" sz="20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9379528" y="5937508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2</a:t>
            </a:r>
            <a:endParaRPr lang="pl-PL" sz="2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117273" y="46754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3" name="pole tekstowe 22"/>
          <p:cNvSpPr txBox="1"/>
          <p:nvPr/>
        </p:nvSpPr>
        <p:spPr>
          <a:xfrm>
            <a:off x="3117273" y="48278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3117273" y="4997116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8672946" y="46155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8672946" y="47679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8672946" y="4937181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801675" y="671500"/>
            <a:ext cx="96681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Pedestals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(PCA)</a:t>
            </a:r>
            <a:endParaRPr dirty="0"/>
          </a:p>
        </p:txBody>
      </p:sp>
      <p:sp>
        <p:nvSpPr>
          <p:cNvPr id="2" name="AutoShape 2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5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2178917"/>
            <a:ext cx="9849427" cy="480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898670" y="451261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Distribution of the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channels</a:t>
            </a:r>
            <a:r>
              <a:rPr lang="pl-PL" dirty="0" smtClean="0"/>
              <a:t> in </a:t>
            </a:r>
            <a:r>
              <a:rPr lang="pl-PL" dirty="0" err="1" smtClean="0"/>
              <a:t>groups</a:t>
            </a:r>
            <a:endParaRPr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lvl="0"/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183678"/>
            <a:ext cx="982172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420" y="394421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</a:t>
            </a:r>
            <a:r>
              <a:rPr lang="pl-PL" dirty="0" err="1" smtClean="0"/>
              <a:t>Pedestals</a:t>
            </a:r>
            <a:r>
              <a:rPr lang="pl-PL" dirty="0" smtClean="0"/>
              <a:t> 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193205"/>
            <a:ext cx="9821718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4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272" y="33178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819</Words>
  <Application>Microsoft Office PowerPoint</Application>
  <PresentationFormat>Niestandardowy</PresentationFormat>
  <Paragraphs>77</Paragraphs>
  <Slides>26</Slides>
  <Notes>17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Blank Presentation - Default</vt:lpstr>
      <vt:lpstr>Blank Presentation</vt:lpstr>
      <vt:lpstr>Prezentacja programu PowerPoint</vt:lpstr>
      <vt:lpstr>Dataset</vt:lpstr>
      <vt:lpstr>  Principal component analysis</vt:lpstr>
      <vt:lpstr>Pedestals all modules (PCA)</vt:lpstr>
      <vt:lpstr>Distribution of the number of channels in groups</vt:lpstr>
      <vt:lpstr>Pedestals R modules (PCA)</vt:lpstr>
      <vt:lpstr>Distribution of the number of channels in groups</vt:lpstr>
      <vt:lpstr>  Pedestals Phi modules (PCA)</vt:lpstr>
      <vt:lpstr>Distribution of the number of channels in groups</vt:lpstr>
      <vt:lpstr> Hit tresholds all modules (PCA)</vt:lpstr>
      <vt:lpstr>Distribution of the number of channels in groups</vt:lpstr>
      <vt:lpstr>  Hit tresholds R modules (PCA)</vt:lpstr>
      <vt:lpstr>Distribution of the number of channels in groups</vt:lpstr>
      <vt:lpstr>Hit tresholds Phi modules (PCA)</vt:lpstr>
      <vt:lpstr>Distribution of the number of channels in groups</vt:lpstr>
      <vt:lpstr>Autoencoder</vt:lpstr>
      <vt:lpstr>Pedestals all modules (autoencoder)</vt:lpstr>
      <vt:lpstr>Distribution of the number of channels in groups</vt:lpstr>
      <vt:lpstr>Pedestals R modules (autoencoder)</vt:lpstr>
      <vt:lpstr>Distribution of the number of channels in groups</vt:lpstr>
      <vt:lpstr>Hit tresholds all modules (autoencoder)</vt:lpstr>
      <vt:lpstr>Distribution of the number of channels in groups</vt:lpstr>
      <vt:lpstr>Hit tresholds R modules (autoencoder)</vt:lpstr>
      <vt:lpstr>Distribution of the number of channels in groups</vt:lpstr>
      <vt:lpstr>Hit tresholds Phi modules (autoencoder)</vt:lpstr>
      <vt:lpstr>Distribution of the number of channels in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User</cp:lastModifiedBy>
  <cp:revision>35</cp:revision>
  <dcterms:modified xsi:type="dcterms:W3CDTF">2019-07-10T13:31:52Z</dcterms:modified>
</cp:coreProperties>
</file>