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8.xml.rels" ContentType="application/vnd.openxmlformats-package.relationships+xml"/>
  <Override PartName="/ppt/notesSlides/notesSlide58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A dia áthelyezéséhez kattintson ide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2000" spc="-1" strike="noStrike">
                <a:latin typeface="Arial"/>
              </a:rPr>
              <a:t>A jegyzetformátum szerkesztéséhez kattintson ide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latin typeface="Times New Roman"/>
              </a:rPr>
              <a:t> 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hu-HU" sz="1400" spc="-1" strike="noStrike">
                <a:latin typeface="Times New Roman"/>
              </a:rPr>
              <a:t> 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hu-HU" sz="1400" spc="-1" strike="noStrike">
                <a:latin typeface="Times New Roman"/>
              </a:rPr>
              <a:t> 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5122FF-C57E-4711-800A-22DBFDFB662C}" type="slidenum">
              <a:rPr b="0" lang="hu-HU" sz="1400" spc="-1" strike="noStrike">
                <a:latin typeface="Times New Roman"/>
              </a:rPr>
              <a:t>1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A31FE0-2720-4F70-8A2A-900CC4F4877A}" type="slidenum">
              <a:rPr b="0" lang="hu-HU" sz="1200" spc="-1" strike="noStrike">
                <a:solidFill>
                  <a:srgbClr val="000000"/>
                </a:solidFill>
                <a:latin typeface="+mn-lt"/>
                <a:ea typeface="+mn-ea"/>
              </a:rPr>
              <a:t>&lt;szám&gt;</a:t>
            </a:fld>
            <a:endParaRPr b="0" lang="hu-H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Címszöveg </a:t>
            </a:r>
            <a:r>
              <a:rPr b="0" lang="hu-HU" sz="4400" spc="-1" strike="noStrike">
                <a:latin typeface="Arial"/>
              </a:rPr>
              <a:t>formátumának </a:t>
            </a:r>
            <a:r>
              <a:rPr b="0" lang="hu-HU" sz="4400" spc="-1" strike="noStrike">
                <a:latin typeface="Arial"/>
              </a:rPr>
              <a:t>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Vázlatszöveg formátumának szerkesztése</a:t>
            </a:r>
            <a:endParaRPr b="0" lang="hu-H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Második vázlatszint</a:t>
            </a:r>
            <a:endParaRPr b="0" lang="hu-H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Harmadik vázlatszint</a:t>
            </a:r>
            <a:endParaRPr b="0" lang="hu-H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Negyedik vázlatszint</a:t>
            </a:r>
            <a:endParaRPr b="0" lang="hu-H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Ötödik vázlatszint</a:t>
            </a:r>
            <a:endParaRPr b="0" lang="hu-H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Hatodik vázlatszint</a:t>
            </a:r>
            <a:endParaRPr b="0" lang="hu-H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Hetedik vázlatszint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Vázlatszöveg formátumának szerkesztése</a:t>
            </a:r>
            <a:endParaRPr b="0" lang="hu-H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Második vázlatszint</a:t>
            </a:r>
            <a:endParaRPr b="0" lang="hu-H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Harmadik vázlatszint</a:t>
            </a:r>
            <a:endParaRPr b="0" lang="hu-H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Negyedik vázlatszint</a:t>
            </a:r>
            <a:endParaRPr b="0" lang="hu-H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Ötödik vázlatszint</a:t>
            </a:r>
            <a:endParaRPr b="0" lang="hu-H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Hatodik vázlatszint</a:t>
            </a:r>
            <a:endParaRPr b="0" lang="hu-H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Hetedik vázlatszint</a:t>
            </a:r>
            <a:endParaRPr b="0" lang="hu-H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php.net/" TargetMode="External"/><Relationship Id="rId2" Type="http://schemas.openxmlformats.org/officeDocument/2006/relationships/hyperlink" Target="http://www.wampserver.com/en/" TargetMode="External"/><Relationship Id="rId3" Type="http://schemas.openxmlformats.org/officeDocument/2006/relationships/hyperlink" Target="http://wamp5.extra.hu/download.html" TargetMode="External"/><Relationship Id="rId4" Type="http://schemas.openxmlformats.org/officeDocument/2006/relationships/hyperlink" Target="http://wamp5.extra.hu/download.html" TargetMode="External"/><Relationship Id="rId5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Internetes alkalmazás fejlesztés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8b8b8b"/>
                </a:solidFill>
                <a:latin typeface="Calibri"/>
              </a:rPr>
              <a:t>PHP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Az Apache beállítása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Miután sikeresen lefordítottuk az Apache-t és a PHP-t, módosítanunk kell az Apache beállításait tartalmazó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httpd.conf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 fájlt. Ez az Apache könyvtárának conf alkönyvtárban található. A következő sorok hozzáadása szükséges: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AddType application/x-httpd-php .php .php3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AddType application/x-httpd-php-source .phps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Ha ügyfeleink miatt esetleg a hagyományos oldalaknál megszokott .html kiterjesztést választjuk a PHP számára, a következő beállítást kell alkalmaznunk: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AddType application/x-httpd-php .html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működését a fordítás vagy telepítés után is befolyásolhatjuk, a php.ini használatával. UNIX rendszereken az alapbeállítású könyvtár a php.ini fájl számára a /usr/local/lib, Windows rendszereken a Windows könyvtára.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Emellett a feldolgozásra kerülő PHP oldal könyvtárában . a munkakönyvtárban . Elhelyezett php.ini fájlban felülbírálhatjuk a korábban beállított értékeket, így akár könyvtáranként különböző beállításokat adhatunk meg.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Az első PHP program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("Hello Web!");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PHP blokkok kezdése és befejezése</a:t>
            </a:r>
            <a:endParaRPr b="0" lang="hu-HU" sz="4400" spc="-1" strike="noStrike"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457200" y="1600200"/>
          <a:ext cx="8229240" cy="2407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57120"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Kezdő és záró elemek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Elnevezés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Kezdő elem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Záró elem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Hagyományos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&lt;?php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?&gt;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Rövid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&lt;?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?&gt;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ASP stílus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&lt;%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%&gt;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Script elem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&lt;SCRIPT Language=„PHP”&gt;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&lt;/script&gt;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3"/>
          <p:cNvSpPr/>
          <p:nvPr/>
        </p:nvSpPr>
        <p:spPr>
          <a:xfrm>
            <a:off x="500040" y="4214880"/>
            <a:ext cx="800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rövid és ASP stílusú elemeket engedélyezni kell a php.ini fájlban.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Ha PHP-ben egysoros kódot írunk, nem kell külön sorba tennünk a kezdő- és záró elemeket , illetve a programsort: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 print("Hello Web!"); ?&gt;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HTML és PHP kód egy oldalon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 PHP program HTML tartalommal&lt;/title&gt;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("Hello Web!");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Megjegyzések a PHP kódokban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Ez megjegyzés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# Ez is megjegyzés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/*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Ez egy megjegyzés.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PHP-értelmező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ezen sorok egyikét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sem fogja feldolgozni.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print() függvény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print() függvény kiírja a kapott adatokat. A legtöbb esetben minden, ami a print() függvény kimenetén megjelenik, a böngészőhöz kerül.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nyelv alkotó elemei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Mik a változók és hogyan használjuk azokat?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Hogyan hozhatunk létre változókat és hogyan érhetjük el azokat?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Mik azok az adattípusok?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Melyek a leggyakrabban használt műveletek?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Hogyan hozhatunk létre kifejezéseket műveletjelek használatával?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Hogyan határozhatunk meg állandókat és hogyan használhatjuk azokat?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Változók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változók különleges tárolók, amiket abból a célból hozunk létre, hogy értéket helyezzünk el bennük.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változók egy dollárjelből ($) és egy tetszőlegesen választott névből tevődnek össze.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név betűket, számokat és aláhúzás karaktereket (_) tartalmazhat , számmal azonban nem kezdődhet! 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Szóközöket és más olyan karaktereket, amelyek nem számok vagy betűk, viszont nem.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Mi a PHP?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nyelv túlnőtt eredeti jelentőségén. Születésekor csupán egy makró készlet volt, amely személyes honlapok karbantartására készült. Innen ered neve is: Personal Home Page Tools. Később a PHP képességei kibővültek, így egy önállóan használható programozási nyelv alakult ki, amely képes nagyméretű webes adatbázis-alapú alkalmazások működtetésére is.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Változók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Változó létrehozásához (deklarálásához, vagyis bevezetéséhez) egyszerűen csak bele kell írni azt a programunkba.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Létrehozáskor általában rögtön értéket is szoktunk adni a változónak.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$szam1 = 8;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$szam2 = 23;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Dinamikus változók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Szokatlan, ám hasznos, hogy a változó nevét is tárolhatjuk változóban.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Tehát ha az alábbi módon értéket rendelünk egy változóhoz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$felhasznalo = "Anna";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ekvivalens ezzel: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$tarolo = "felhasznalo";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$$tarolo = "Anna";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Dinamikus változók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Dinamikus változókat karakterlánc-konstanssal is létrehozhatunk.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Ekkor a változó nevéül szolgáló karakterláncot kapcsos zárójelbe tesszük: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${"felhasznalonev"} = "Anna";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&lt;title&gt;4.1. program Dinamikusan beállított és elért változók&lt;/title&gt;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$tarolo = "felhasznalo";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$$tarolo = "Anna";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lehetne egyszerűen csak: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$felhasznalo = "Anna";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vagy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${"felhasznalo"} = "Anna"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persze ekkor nem kellenek dinamikus változók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"$felhasznalo&lt;br&gt;";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$$tarolo;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"${$tarolo}&lt;br&gt;";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"${'felhasznalo'}&lt;br&gt;";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&lt;title&gt;4.2. program Változók érték szerinti hozzárendelése&lt;/title&gt;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$egyikValtozo = 42;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$masikValtozo = $egyikValtozo;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$masikValtozo-ba $egyikValtozo tartalmának másolata kerül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$egyikValtozo = 325;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$masikValtozo; // kiírja, hogy 42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&lt;title&gt;4.3. program Változóra mutató hivatkozás&lt;/title&gt;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$egyikValtozo = 42;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$masikValtozo = &amp;$egyikValtozo;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$masikValtozo-ba $egyikValtozo-ra mutató hivatkozás kerül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$egyikValtozo = 325;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$masikValtozo; // kiírja, hogy 325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Adattípusok</a:t>
            </a:r>
            <a:endParaRPr b="0" lang="hu-HU" sz="4400" spc="-1" strike="noStrike">
              <a:latin typeface="Arial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457200" y="1600200"/>
          <a:ext cx="8228880" cy="2764800"/>
        </p:xfrm>
        <a:graphic>
          <a:graphicData uri="http://schemas.openxmlformats.org/drawingml/2006/table">
            <a:tbl>
              <a:tblPr/>
              <a:tblGrid>
                <a:gridCol w="1471320"/>
                <a:gridCol w="4014720"/>
                <a:gridCol w="27432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Típus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Leírás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Példa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Egész szám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Lebegő pontos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3,3456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Karakterek sorozata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„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Hello”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Logikai változó, értéke igaz vagy hamis (true vagy false)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Objektum 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Tömb 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változó típusának meghatározására a PHP 4 beépített gettype() függvényét használhatjuk.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Ha a függvényhívás zárójelei közé változót teszünk, a gettype() egy karakterlánccal tér vissza, amely a változó típusát adja meg.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57200" y="1000080"/>
            <a:ext cx="8228880" cy="54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&lt;title&gt;4.4. program Változó típusának vizsgálata&lt;/title&gt;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$proba = 5;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$proba ); // integer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"&lt;br&gt;"; // új sor, hogy ne follyanak össze a típusnevek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$proba = "öt";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$proba ); // string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$proba = 5.0;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$proba ); // double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$proba = true;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$proba ); // boolean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a változó típusának módosítására a settype() függvényt biztosítja.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settype()-ot úgy kell használnunk, hogy a megváltoztatandó típusú változót, valamint a változó új típusát a zárójelek közé kell tennünk, vesszővel elválasztva.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Mi a PHP?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Tulajdonképpen kiszolgáló-oldali programozási nyelv, amit jellemzően HTML oldalakon használnak.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hagyományos HTML lapokkal ellentétben azonban a kiszolgáló a PHP parancsokat nem küldi el az ügyfélnek, azokat a kiszolgáló oldalán a PHP- értelmező dolgozza fel.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457200" y="571320"/>
            <a:ext cx="8228880" cy="55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&lt;title&gt;4.5. program Változó típusának módosítása a settype() függvény segítségével&lt;/title&gt;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$ki_tudja_milyen_tipusu = 3.14;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$ki_tudja_milyen_tipusu ); // double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 - $ki_tudja_milyen_tipusu&lt;br&gt;"; // 3.14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settype( $ki_tudja_milyen_tipusu, "string"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$ki_tudja_milyen_tipusu ); // string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 - $ki_tudja_milyen_tipusu&lt;br&gt;"; // 3.14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settype( $ki_tudja_milyen_tipusu, "integer"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$ki_tudja_milyen_tipusu ); // integer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 - $ki_tudja_milyen_tipusu&lt;br&gt;"; // 3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settype( $ki_tudja_milyen_tipusu, "double"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$ki_tudja_milyen_tipusu ); // double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 - $ki_tudja_milyen_tipusu&lt;br&gt;"; // 3.0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settype( $ki_tudja_milyen_tipusu, "boolean"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gettype( $ki_tudja_milyen_tipusu ); // boolean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 - $ki_tudja_milyen_tipusu&lt;br&gt;"; // 1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változó neve elé zárójelbe írt adattípus segítségével a változó értékének általunk meghatározott típusúvá alakított másolatát kapjuk.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lényegi különbség a settype() függvény és a típus-átalakítás között, hogy az átalakítás során az eredeti változó típusa és értéke változatlan marad,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míg a settype() alkalmazása során az eredeti változó típusa és értéke az új adattípus értelmezési tartományához idomul.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8760" y="357120"/>
            <a:ext cx="822888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Műveletjelek és kifejezések</a:t>
            </a:r>
            <a:endParaRPr b="0" lang="hu-HU" sz="4400" spc="-1" strike="noStrike">
              <a:latin typeface="Arial"/>
            </a:endParaRPr>
          </a:p>
        </p:txBody>
      </p:sp>
      <p:graphicFrame>
        <p:nvGraphicFramePr>
          <p:cNvPr id="185" name="Table 2"/>
          <p:cNvGraphicFramePr/>
          <p:nvPr/>
        </p:nvGraphicFramePr>
        <p:xfrm>
          <a:off x="500040" y="1643040"/>
          <a:ext cx="8143560" cy="2590200"/>
        </p:xfrm>
        <a:graphic>
          <a:graphicData uri="http://schemas.openxmlformats.org/drawingml/2006/table">
            <a:tbl>
              <a:tblPr/>
              <a:tblGrid>
                <a:gridCol w="4071960"/>
                <a:gridCol w="407196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elnevezés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példa</a:t>
                      </a:r>
                      <a:endParaRPr b="0" lang="hu-H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hozzárendelés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$nev = ”aaaa”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összeadás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 + 4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kivonás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6 - 3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szorzás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*4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osztás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 / 2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maradék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10 % 3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összefűzés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”</a:t>
                      </a:r>
                      <a:r>
                        <a:rPr b="0" lang="hu-H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alma” . ”fa”</a:t>
                      </a:r>
                      <a:endParaRPr b="0" lang="hu-H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műveletek kiértékelési sorrendje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értelmező a kifejezéseket általában balról jobbra olvassa. A több műveletjelet tartalmazó összetettebb kifejezéseknél már bonyolultabb a helyzet.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 a helyzet a következő esetben?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4 + 5 * 2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Állandók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Egy adott név alatt tárolt érték ne változzon a program futása során, létrehozhatunk állandókat (konstansokat) is.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Ezt a PHP beépített define() függvénye segítségével tehetjük meg. Miután az állandót létrehoztuk, annak értékét nem szabad (nem tudjuk) megváltoztatni.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állandó nevét, mint karakterláncot és az értéket vesszővel elválasztva a zárójeleken belülre kell írnunk.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define( "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ALLANDO_NEVE", 42);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Vezérlési Szerkezetek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8b8b8b"/>
                </a:solidFill>
                <a:latin typeface="Calibri"/>
              </a:rPr>
              <a:t>Elágazások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Elágazások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Az if utasítás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if ( kifejezés )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ha a kifejezés értéke igaz,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ez a blokk végrehajtódik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Az if utasítás else ága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if (feltétel)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itt következik az a programrész, amely akkor kerül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végrehajtásra, ha a feltétel értéke igaz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else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itt pedig az a programrész található, amely akkor fut le,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ha a feltétel értéke hamis</a:t>
            </a:r>
            <a:br/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457200" y="642960"/>
            <a:ext cx="8228880" cy="54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&lt;title&gt;5.2. program Az else ággal kiegészített if utasítás&lt;/title&gt;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$hangulat = "szomorú";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if ( $hangulat == "boldog" 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"Hurrá, jó kedvem van!";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"$hangulat vagyok, nem boldog.";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Elágazások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Az if utasítás elseif ága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if ( feltétel )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ez a rész akkor fut le, ha a feltétel igaz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elseif ( másik feltétel )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ez a rész akkor fut le, ha a másik feltétel igaz,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és minden elõzõ feltétel hamis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itt még tetszõleges számú elseif rész következhet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ez a rész akkor kerül végrehajtásra, ha egyik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feltétel sem volt igaz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Elágazások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 switch utasítás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switch ( kifejezés )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érték1: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ez történjen, ha kifejezés értéke érték1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érték2: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ez történjen, ha kifejezés értéke érték2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default: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ez történjen, ha a kifejezés értéke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egyik felsorolt értékkel sem egyezett meg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az ördög nem alszik, jobban járunk, ha kitesszük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// ezt a .felesleges. break utasítást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előnyei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programozási szakasz érezhetően gyorsabb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PHP,mint nyílt forráskódú termék jó támogatással rendelkezik, amit a képzett fejlesztői gárda és az elkötelezett közösség nyújt számunkra.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legfontosabb operációs rendszerek bármelyikén képes futni, a legtöbb kiszolgálóprogrammal együttműködve.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Hordozhatósság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Teljesítmény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457200" y="500040"/>
            <a:ext cx="8228880" cy="56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switch( $hetnapja )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"Péntek":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"Kikapcsolni a vekkert, holnap nem kell dolgozni!&lt;br&gt;";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"Hétfõ":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"Szerda":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"Ma délelõtt dolgozom&lt;br&gt;";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"Kedd":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"Csütörtök":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"Ma délután dolgozom&lt;br&gt;";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"Vasárnap":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"Bekapcsolni a vekkert!&lt;br&gt;";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case "Szombat":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"Hurrá, szabadnap!&lt;br&gt;";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default:</a:t>
            </a:r>
            <a:br/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"Azt hiszem ideje lenne egy új programoz ót és/vagy egy jobb naptárat keríteni&lt;br&gt;";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Elágazások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 ?: műveletjel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( feltétel ) ? érték_ha_a_feltétel_igaz : érték_ha_a_feltétel_hamis 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Vezérlési szerkezetek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8b8b8b"/>
                </a:solidFill>
                <a:latin typeface="Calibri"/>
              </a:rPr>
              <a:t>Ciklusok 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Ciklusok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 while ciklus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while ciklus szerkezete rendkívül hasonlít az if elágazáséhoz: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while ( feltétel )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// valamilyen tevékenység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457200" y="857160"/>
            <a:ext cx="8228880" cy="52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&lt;title&gt;5.6. program A while ciklus&lt;/title&gt;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$szamlalo = 1;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while ( $szamlalo &lt;= 12 )</a:t>
            </a:r>
            <a:endParaRPr b="0" lang="hu-HU" sz="28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 "$szamlalo kétszerese ".($szamlalo*2)."&lt;br&gt;";</a:t>
            </a:r>
            <a:endParaRPr b="0" lang="hu-HU" sz="28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$szamlalo++;</a:t>
            </a:r>
            <a:endParaRPr b="0" lang="hu-HU" sz="28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Ciklusok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 do..while ciklus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do..while ciklus kicsit hasonlít a while-hoz. A lényegi különbség abban van,hogy ebben a szerkezetben először hajtódik végre a kód és csak azután értékelődik ki a feltétel: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do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végrehajtandó programrész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while ( feltétel );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&lt;title&gt;5.7. program A do..while ciklus&lt;/title&gt;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$szam = 1;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do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"Végrehajtások száma: $szam&lt;br&gt;\n";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$szam++;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} while ( $szam &gt; 200 &amp;&amp; $szam &lt; 400 );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Ciklusok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A for ciklus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 ( változó_hozzárendelése; feltétel; számláló_növelése)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a végrehajtandó programblokk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ezt megvalósító egyenértékű while: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változó_hozzárendelése;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while ( feltétel 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a végrehajtandó programblokk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számláló_növelése;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Ciklusok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Következő ismétlés azonnali elkezdése a continue utasítás segítségével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&lt;title&gt;5.11. program A continue utasítás használata&lt;/title&gt;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$szamlalo = -4;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for ( ; $szamlalo &lt;= 10; $szamlalo++ )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if ( $szamlalo == 0 )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continue;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$seged = 4000/$szamlalo;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print "4000 $szamlalo részre osztva $seged.&lt;br&gt;";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9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Ciklusok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Egymásba ágyazott ciklusok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ciklusok törzsében is lehetnek ciklusok. Ez a lehetőség különösen hasznos, ha futási időben előállított HTML táblázatokkal dolgozunk.</a:t>
            </a:r>
            <a:endParaRPr b="0" lang="hu-H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telepítése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Milyen platformokat, kiszolgálókat és adatbázisokat támogat a PHP?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Honnan szerezhetjük be a PHP-t és más nyílt forráskódú programokat?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Hogyan telepíthető a PHP Linux rendszerre?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Hogyan állíthatók be a fontosabb paraméterek?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Hol található segítség, ha nem sikerül a telepítés?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85840"/>
            <a:ext cx="8228880" cy="63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5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5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&lt;title&gt;5.12. program Két for ciklus egymásba ágyazása&lt;/title&gt;</a:t>
            </a:r>
            <a:endParaRPr b="0" lang="hu-HU" sz="15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5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5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5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"&lt;table border=1&gt;\n"; // HTML táblázat kezdete</a:t>
            </a:r>
            <a:endParaRPr b="0" lang="hu-HU" sz="15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for ( $y=1; $y&lt;=12; $y++ )</a:t>
            </a:r>
            <a:endParaRPr b="0" lang="hu-HU" sz="15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5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"&lt;tr&gt;\n"; // sor kezdete a HTML táblázatban</a:t>
            </a:r>
            <a:endParaRPr b="0" lang="hu-HU" sz="15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for ( $x=1; $x&lt;=12; $x++ )</a:t>
            </a:r>
            <a:endParaRPr b="0" lang="hu-HU" sz="15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5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"\t&lt;td&gt;"; // cella kezdete</a:t>
            </a:r>
            <a:endParaRPr b="0" lang="hu-HU" sz="15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($x*$y);</a:t>
            </a:r>
            <a:endParaRPr b="0" lang="hu-HU" sz="15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"&lt;/td&gt;\n"; // cella vége</a:t>
            </a:r>
            <a:endParaRPr b="0" lang="hu-HU" sz="1500" spc="-1" strike="noStrike">
              <a:latin typeface="Arial"/>
            </a:endParaRPr>
          </a:p>
          <a:p>
            <a:pPr marL="20574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5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"&lt;/tr&gt;\n"; // sor vége</a:t>
            </a:r>
            <a:endParaRPr b="0" lang="hu-HU" sz="15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5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print "&lt;/table&gt;\n"; // táblázat vége</a:t>
            </a:r>
            <a:endParaRPr b="0" lang="hu-HU" sz="15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5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</a:pPr>
            <a:r>
              <a:rPr b="0" lang="hu-HU" sz="15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5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Kétféle függvény létezik: a nyelvbe beépített függvény és az általunk létrehozott függvény.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i="1" lang="hu-HU" sz="2600" spc="-1" strike="noStrike">
                <a:solidFill>
                  <a:srgbClr val="000000"/>
                </a:solidFill>
                <a:latin typeface="Calibri"/>
              </a:rPr>
              <a:t>valamilyen_fuggveny ( $elso_parameter, $masodik_parameter );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print() abból a szempontból tipikus függvény, hogy van visszatérési értéke.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legtöbb függvény, ha nincs .értelmes. visszatérési értéke, információt ad arról, hogy munkáját sikeresen befejezte-e. A print() visszatérési értéke logikai típusú (true, ha sikeres volt).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500120"/>
            <a:ext cx="822888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&lt;title&gt;6.2. program Függvény létrehozása&lt;/title&gt;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function nagyHello()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print "&lt;h1&gt;HELLO!&lt;/h1&gt;";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nagyHello();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428840"/>
            <a:ext cx="822888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&lt;title&gt;6.3. program Egy paramétert váró függvény létrehozása&lt;/title&gt;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6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function sorKiir( $sor )</a:t>
            </a:r>
            <a:endParaRPr b="0" lang="hu-HU" sz="16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6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print ("$sor&lt;br&gt;\n");</a:t>
            </a:r>
            <a:endParaRPr b="0" lang="hu-HU" sz="16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6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sorKiir("Ez egy sor");</a:t>
            </a:r>
            <a:endParaRPr b="0" lang="hu-HU" sz="16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sorKiir("Ez már egy másik sor");</a:t>
            </a:r>
            <a:endParaRPr b="0" lang="hu-HU" sz="16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sorKiir("Ez megint egy új sor");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</a:pPr>
            <a:r>
              <a:rPr b="0" lang="hu-HU" sz="16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Függvények visszatérési értéke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függvényeknek visszatérési értéke is lehet, ehhez a return utasításra van szükség. A return befejezi a függvény futtatását és az utána írt kifejezést küldi vissza a hívónak.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457200" y="857160"/>
            <a:ext cx="8228880" cy="52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&lt;title&gt;6.4. program Visszatérési értékkel rendelkező függvény&lt;/title&gt;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function osszead( $elsoszam, $masodikszam )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$eredmeny = $elsoszam + $masodikszam;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return $eredmeny;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print osszead(3,5); // kiírja, hogy "8„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4200" spc="-1" strike="noStrike">
                <a:solidFill>
                  <a:srgbClr val="000000"/>
                </a:solidFill>
                <a:latin typeface="Calibri"/>
              </a:rPr>
              <a:t>Lehetőségünk van rá, hogy karakterláncba tegyük egy függvény nevét és ezt a változót pontosan úgy tekintsük, mint ha maga a függvény neve lenne.</a:t>
            </a:r>
            <a:endParaRPr b="0" lang="hu-HU" sz="4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&lt;title&gt;6.5. program Dinamikus függvényhívás&lt;/title&gt;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function koszon()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print "Jó napot!&lt;br&gt;";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$fuggveny_tarolo = "koszon";</a:t>
            </a:r>
            <a:endParaRPr b="0" lang="hu-HU" sz="29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$fuggveny_tarolo();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9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9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Változók hatásköre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függvényben használt változók az adott függvényre nézve helyiek maradnak.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Más szavakkal: a változó a függvényen kívülről vagy más függvényekből nem lesz elérhető.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Nagyobb projektek esetén ez megóvhat minket attól, hogy véletlenül két függvény felülírja azonos nevű változóik tartalmát.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Hozzáférés változókhoz a global kulcsszó segítségével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Alapértelmezés szerint a függvényeken belülről nem érhetjük el a máshol meghatározott változókat.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Ha mégis megpróbáljuk ezeket használni, akkor helyi változót fogunk létrehozni vagy elérni.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Mindent figyelembe véve ez egy jó dolog. Megmenekültünk az azonos nevű változók ütközésétől és a függvény paramétert igényelhet, ha meg szeretne tudni valamit a külvilágról.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Esetenként azonban egy-egy fontos globális (függvényen kívüli) változót anélkül szeretnénk elérni, hogy azt paraméterként át kellene adnunk.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Ez az a helyzet, ahol a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global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 kulcsszónak létjogosultsága van.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telepítése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teljesen platform független, ami azt jelenti, hogy fut Windows operációs rendszeren,a legtöbb UNIX rendszeren . beleértve a Linuxot ., sőt még Macintosh gépeken is. A támogatott kiszolgálók köre igen széles.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legnépszerűbbek: Apache (szintén nyílt forráskódú és platform független), Microsoft Internet Information Server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571320"/>
            <a:ext cx="8228880" cy="55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&lt;title&gt;6.8. program Globális változó elérése a global kulcsszó segítségével&lt;/title&gt;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$elet=42;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function eletErtelme()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global $elet;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print "Az élet értelme: $elet&lt;br&gt;";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eletErtelme();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&lt;title&gt;6.10. program Függvényhívások közötti állapot megőrzése a static kulcsszó használatával&lt;/title&gt;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function szamozottCimsor( $cimszoveg )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static $fvHivasokSzama = 0;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$fvHivasokSzama++;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 "&lt;h1&gt;$fvHivasokSzama. $cimszoveg&lt;/h1&gt;";</a:t>
            </a:r>
            <a:endParaRPr b="0" lang="hu-HU" sz="2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szamozottCimsor("Alkatrészek");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print("Az alkatrészek széles skáláját gyártjuk&lt;p&gt;");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szamozottCimsor("Mütyürök");</a:t>
            </a:r>
            <a:endParaRPr b="0" lang="hu-HU" sz="2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print("A legjobbak a világon&lt;p&gt;");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Ha egy függvényen belül egy változót a static kulcsszóval hozunk létre, a változó az adott függvényre nézve helyi marad. Másrészt a függvény hívásról hívásra emlékszik a változó értékére.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Paraméterek alapértelmezett értéke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nyelv remek lehetőséget biztosít számunkra rugalmas függvények kialakításához.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Eddig azt mondtuk, hogy a függvények többsége paramétert igényel.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Néhány paramétert elhagyhatóvá téve függvényeink rugalmasabbá válnak.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6.11. példaprogram létrehoz egy hasznos kis függvényt, amely egy karakterláncot egy HTML font elembe zár.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függvény használójának megadja a lehetőséget, hogy megváltoztathassa a font elem size tulajdonságát, ezért a karakterlánc mellé kell egy $meret nevű paraméter is.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&lt;title&gt;6.11. program Két paramétert igénylő függvény&lt;/title&gt;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function meretez( $szoveg, $meret )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print "&lt;font size=\"$meret\„ face=\"Helvetica,Arial,Sans-Serif\"&gt; $szoveg&lt;/font&gt;";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meretez("Egy címsor&lt;br&gt;",5);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meretez("szöveg&lt;br&gt;",3);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meretez("újabb szöveg&lt;BR&gt;",3);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meretez("még több szöveg&lt;BR&gt;",3);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&lt;title&gt;6.11. program Függvény elhagyható paraméterrel &lt;/title&gt;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function meretez( $szoveg, $meret = 3)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print "&lt;font size=\"$meret\„ face=\"Helvetica,Arial,Sans-Serif\"&gt; $szoveg&lt;/font&gt;";</a:t>
            </a:r>
            <a:endParaRPr b="0" lang="hu-HU" sz="1800" spc="-1" strike="noStrike">
              <a:latin typeface="Arial"/>
            </a:endParaRPr>
          </a:p>
          <a:p>
            <a:pPr marL="16002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meretez("Egy címsor&lt;br&gt;",5);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meretez("szöveg&lt;br&gt;");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meretez("újabb szöveg&lt;BR&gt;");</a:t>
            </a:r>
            <a:endParaRPr b="0" lang="hu-HU" sz="18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meretez("még több szöveg&lt;BR&gt;");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Amikor a függvényeknek paramétereket adunk át, a helyi paraméter-változókba a paraméterek értékének másolata kerül.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e változókon végzett műveleteknek a függvényhívás befejeződése után nincs hatásuk az átadott paraméterekre.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Függvények 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Lehetőségünk van arra is, hogy ne a változó értékét, hanem arra mutató hivatkozást adjunk át. (Ezt cím szerinti paraméterátadásnak is hívják.)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Ez azt jelenti, hogy a változóra mutató hivatkozással dolgozunk a függvényben és nem a változó értékének másolatával.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paraméteren végzett bármilyen művelet megváltoztatja az eredeti változó értékét is.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Hivatkozásokat függvényeknek úgy adhatunk át, hogy az átadandó változó vagy a paraméter neve elé egy &amp; jelet teszünk.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Érték vs. címszerinti paraméter átadás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&lt;title&gt;6.13. program Függvényparaméter érték szerinti átadása&lt;/title&gt;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function ottelTobb( $szam )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$szam += 5;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$regiSzam = 10;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ottelTobb( $regiSzam );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print( $regiSzam );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&lt;title&gt;6.14. program Cím szerinti paraméterátadás változóra mutató hivatkozás segítségével&lt;/title&gt;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function ottelTobb( $szam )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$szam += 5;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$regiSzam = 10;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ottelTobb( &amp;$regiSzam );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print( $regiSzam );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telepítése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fordítható önálló alkalmazássá is, így az értelmező parancssorból is hívható.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PHP-t alapvetően úgy tervezték, hogy könnyen összhangba hozható legyen a különböző adatbázisokkal.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beszerzése: 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www.php.net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WAMP szerver </a:t>
            </a:r>
            <a:r>
              <a:rPr b="0" lang="hu-HU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http://www.wampserver.com/en/</a:t>
            </a: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Magyar változat (nem a legfrissebb) </a:t>
            </a:r>
            <a:r>
              <a:rPr b="0" lang="hu-HU" sz="2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http://wamp5.extra.hu/</a:t>
            </a:r>
            <a:r>
              <a:rPr b="0" lang="hu-HU" sz="28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download.html</a:t>
            </a: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hu-H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hu-H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Egy változóban azonban sajnos csak egy értéket tárolhatunk.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tömb olyan különleges szerkezetű változó, amelyben nincs ilyen korlátozás.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Egy tömbbe annyi adatot lehet beletenni, amennyit csak akarunk (amennyi memóriánk van).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Minden elemet egy szám vagy egy karakterlánc segítségével azonosíthatunk.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tömb elemeit az index segítségével könnyen elérhetjük. Az index lehet szám, de akár karakterlánc is.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Tömbök létrehozása az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array() 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függvény segítségével: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 = array ("Berci", "Mariska", "Aladár", "Eleonóra");</a:t>
            </a:r>
            <a:endParaRPr b="0" lang="hu-H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Tömb létrehozása vagy elem hozzáadása a tömbhöz szögletes zárójel segítségével: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$felhasznalok[] = "Berci";</a:t>
            </a:r>
            <a:endParaRPr b="0" lang="hu-H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$felhasznalok[] = "Mariska";</a:t>
            </a:r>
            <a:endParaRPr b="0" lang="hu-H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$felhasznalok[] = "Aladár";</a:t>
            </a:r>
            <a:endParaRPr b="0" lang="hu-H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$felhasznalok[] = "Eleonóra";</a:t>
            </a:r>
            <a:endParaRPr b="0" lang="hu-HU" sz="24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Asszociatív 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asszociatív tömb egy karakterláncokkal indexelt tömb. 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Képzeljünk el egy telefonkönyvet: melyik a jobb megoldás: a név mezőt a 4-gyel vagy a névvel indexelni?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Asszociatív 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tömbök létrehozása az array() függvény segítségével: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$karakter = array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"nev" =&gt; "János",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"tevekenyseg" =&gt; "szuperhős",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"eletkor" =&gt; 30,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"kulonleges kepesseg" =&gt; "röntgenszem"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hu-HU" sz="26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Asszociatív 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tömbök létrehozása és elérése közvetlen értékadással: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$karakter["nev"] =&gt; "János";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$karakter["tevekenyseg"] =&gt; "szuperhős";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$karakter["eletkor"] =&gt; 30;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$karakter["kulonleges kepesseg"] =&gt; "röntgenszem";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tömböt úgy is létrehozhatunk vagy új név-érték párt adhatunk hozzá, ha egyszerűen a megnevezett elemhez (mezőhöz) új értéket adunk.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Többdimenziós 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1285920"/>
            <a:ext cx="8228880" cy="52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&lt;title&gt;7.1. program Többdimenziós tömb létrehozása&lt;/title&gt;</a:t>
            </a:r>
            <a:endParaRPr b="0" lang="hu-HU" sz="1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$karakter = array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array (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"nev" =&gt; "János",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"tevekenyseg" =&gt; "szuperhős",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"eletkor" =&gt; 30,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"kulonleges kepesseg" =&gt; "röntgenszem„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),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array (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"nev" =&gt; "Szilvia",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"tevekenyseg" =&gt; "szuperhős",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"eletkor" =&gt; 24,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"kulonleges kepesseg" =&gt; "nagyon erős„</a:t>
            </a:r>
            <a:endParaRPr b="0" lang="hu-HU" sz="1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281"/>
              </a:spcBef>
            </a:pPr>
            <a:r>
              <a:rPr b="0" lang="hu-HU" sz="1400" spc="-1" strike="noStrike">
                <a:solidFill>
                  <a:srgbClr val="000000"/>
                </a:solidFill>
                <a:latin typeface="Calibri"/>
              </a:rPr>
              <a:t>),</a:t>
            </a:r>
            <a:endParaRPr b="0" lang="hu-HU" sz="14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Többdimenziós tömbök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array (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"nev" =&gt; "Mari",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"tevekenyseg" =&gt; "főgonosz",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"eletkor" =&gt; 63,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"kulonleges kepesseg" =&gt;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"nanotechnológia„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hu-HU" sz="24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hu-HU" sz="24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 $karakter[0]["tevekenyseg"]; //kiírja, hogy szuperhős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 elérése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Tömb méretének lekérdezése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 a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count() 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függvényt biztosítja erre a feladatra.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count() 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tömbben levő elemek számával tér vissza.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 = array ("Berci", "Marci", "Ödön", "Télapó");</a:t>
            </a:r>
            <a:endParaRPr b="0" lang="hu-H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$felhasznalok[count($felhasznalok)-1];</a:t>
            </a:r>
            <a:endParaRPr b="0" lang="hu-HU" sz="24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 elérése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Tömb bejárása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Több módja van annak, hogy egy tömb minden elemét végigjárjuk.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számmal indexelt tömbökre a foreach szerkezetet így kell használni: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foreach($tombnev as $atmeneti)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$felhasznalok = array ("Berci", "Marci", "Ödön");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$felhasznalok[10] = "Télapó";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foreach($felhasznalok as $szemely)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print"$szemely&lt;br&gt;";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 elérése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 bejárása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foreach( $tomb as $kulcs =&gt; $ertek 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// a tömbelem feldolgozása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telepítése Linux rendszeren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Jelentkezz be </a:t>
            </a: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root</a:t>
            </a: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 felhasználóval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PHP-t kétféleképpen lehet Apache modulként előállítani. Egyrészt újrafordíthatjuk a webkiszolgálót és beépíthetjük a PHP-értelmezőt, másrészt a PHP-t dinamikusan megosztott objektumként (DSO, Dynamic Shared Object) is fordíthatjuk.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le kell töltenünk a PHP legfrissebb változatát.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ki kell csomagolnunk: </a:t>
            </a:r>
            <a:r>
              <a:rPr b="0" i="1" lang="hu-HU" sz="3200" spc="-1" strike="noStrike">
                <a:solidFill>
                  <a:srgbClr val="000000"/>
                </a:solidFill>
                <a:latin typeface="Calibri"/>
              </a:rPr>
              <a:t>tar -xvzf php-4.x.x.tar.gz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cd ../php-4.x.x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./configure   --enable-track-vars  --with-gd  --with-mysql  --with-apxs=/www/bin/apxs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Amikor a configure lefutott, elindítható a make program. Ennek futtatásához a rendszernek tartalmaznia kell egy C fordítót.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make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make install</a:t>
            </a:r>
            <a:endParaRPr b="0" lang="hu-H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28760" y="500040"/>
            <a:ext cx="8228880" cy="58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&lt;title&gt;7.2 példaprogram Asszociatív tömb bejárása a </a:t>
            </a:r>
            <a:r>
              <a:rPr b="0" i="1" lang="hu-HU" sz="1700" spc="-1" strike="noStrike">
                <a:solidFill>
                  <a:srgbClr val="000000"/>
                </a:solidFill>
                <a:latin typeface="Calibri"/>
              </a:rPr>
              <a:t>foreach</a:t>
            </a: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 segítségével&lt;/title&gt;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$karakter = array (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"nev" =&gt; "János",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"tevekenyseg" =&gt; "szuperhõs",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"eletkor" =&gt; 30,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"kulonleges kepesseg" =&gt; "röntgenszem„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foreach ( $karakter as $kulcs =&gt; $ertek )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print "$kulcs = $ertek&lt;br&gt;";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1700" spc="-1" strike="noStrike">
              <a:latin typeface="Arial"/>
            </a:endParaRPr>
          </a:p>
          <a:p>
            <a:pPr marL="1143000" indent="-22788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17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hu-HU" sz="17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40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hu-HU" sz="17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Műveletek tömbökkel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Két tömb egyesítése az array_merge() függvény segítségével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array_merge() függvény legalább két paramétert vár: az egyesítendő tömböket. A visszatérési érték az egyesített tömb lesz.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$elso = array( "a", "b", "c" );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$masodik = array( 1, 2, 3 );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$harmadik = array_merge( $elso, $masodik );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foreach( $harmadik as $ertek )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print "$ertek&lt;br&gt;";</a:t>
            </a:r>
            <a:endParaRPr b="0" lang="hu-HU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b="0" lang="hu-HU" sz="2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6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Műveletek tömbökkel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Egyszerre több elem hozzáadása egy tömbhöz az array_push() függvény segítségével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array_push() függvény egy tömböt és tetszőleges számú további paramétert fogad. A megadott értékek a tömbbe kerülnek. 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 függvény visszatérési értéke a tömbben lévő elemek száma (miután az elemeket hozzáadta).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$elso = array( "a", "b", "c" );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$elemszam = array_push( $elso, 1, 2, 3 );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print "Összesen $elemszam elem van az \$elso tömbben&lt;P&gt;";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foreach( $elso as $ertek )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print "$ertek&lt;br&gt;";</a:t>
            </a:r>
            <a:endParaRPr b="0" lang="hu-HU" sz="2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hu-HU" sz="29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9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Műveletek tömbökkel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Az első elem eltávolítása az array_shift() függvény segítségével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array_shift() eltávolítja a paraméterként átadott tömb elsõ elemét és az elem értékével tér vissza.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hu-HU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$egy_tomb = array( "a", "b", "c" );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while ( count( $egy_tomb ) )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$ertek = array_shift( $egy_tomb );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 "$ertek&lt;br&gt;";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print  ”$egy_tomb-ben most ” . count( $egy_tomb ). ”elem van&lt;br&gt;”;</a:t>
            </a:r>
            <a:endParaRPr b="0" lang="hu-HU" sz="28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6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Műveletek tömbökkel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Tömb részének kinyerése az array_slice() függvény segítségével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array_slice() függvény egy tömb egy darabját adja vissza. 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függvény egy tömböt, egy kezdőpozíciót (a szelet első elemének tömbbeli indexét) és egy (elhagyható) hossz paramétert vár. 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Ha ez utóbbit elhagyjuk, a függvény feltételezi, hogy a kezdőpozíciótól a tömb végéig tartó szeletet szeretnénk megkapni.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array_slice() nem változtatja meg a paraméterként átadott tömböt, hanem újat ad vissza, amelyben a hívó által kért elemek vannak.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Tömbök rendezése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Számmal indexelt tömb rendezése a sort() függvény segítségével: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sort() függvény egy tömb típusú paramétert vár és a tömb rendezését végzi el.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Ha a tömbben van karakterlánc, a rendezés (alapbeállításban angol!) ábécésorrend szerinti lesz, ha a tömbben minden elem szám, akkor szám szerint történik. </a:t>
            </a:r>
            <a:endParaRPr b="0" lang="hu-H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függvénynek nincs visszatérési értéke, a paraméterként kapott tömböt alakítja át.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$tomb = array( 10, 2, 9 );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sort( $tomb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'___Rendezés szám szerint___'&lt;br&gt;;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 ($tomb as $elem)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"$elem&lt;br&gt;";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$tomb[]="a";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sort( $tomb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'___Rendezés ábécésorrend szerint___&lt;br&gt;';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 ($tomb as $elem)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"$elem&lt;br&gt;";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 rendezése érték szerint az asort() függvény segítségével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Az asort() függvény egy asszociatív tömb típusú paramétert vár és a tömböt a sort() függvényhez hasonlóan rendezi. Az egyetlen különbség, hogy az asort() használata után megmaradnak a karakterlánc-kulcsok: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$a_tomb = array( "elso"=&gt;5, "masodik"=&gt;2, "harmadik"=&gt;1 );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asort( $a_tomb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foreach( $a_tomb as $kulcs =&gt; $ertek 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"$kulcs = $ertek&lt;br&gt;";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Asszociatív tömb rendezése kulcs szerint a ksort() függvény segítségével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ksort() a paraméterben megadott asszociatív tömböt rendezi kulcs szerint.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$tomb = array( "x" =&gt; 5, "a" =&gt; 2, "f" =&gt; 1 );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ksort( $tomb );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foreach( $tomb as $kulcs =&gt; $ertek )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print "$kulcs = $ertek&lt;BR&gt;";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"/>
              </a:rPr>
              <a:t>A PHP telepítése Linux rendszeren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kapcsolók: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--enable-track-vars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Ez a szolgáltatás automatikusan előállítja számunkra a PHP oldalakon kívülről érkező adatokhoz tartozó asszociatív tömböket. Ezek a GET vagy POST kéréssel érkezett adatok, a visszaérkező süti-értékek, a kiszolgálói és környezeti változók.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--with-gd</a:t>
            </a:r>
            <a:endParaRPr b="0" lang="hu-H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 --with-gd paraméter engedélyezi a GD könyvtár támogatását. Amennyiben a GD könyvtár telepítve van a rendszeren, ez a paraméter lehetőséget ad dinamikus GIF, JPEG vagy PNG képek készítésére a PHP programokból.</a:t>
            </a:r>
            <a:endParaRPr b="0" lang="hu-H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hu-HU" sz="3200" spc="-1" strike="noStrike">
                <a:solidFill>
                  <a:srgbClr val="000000"/>
                </a:solidFill>
                <a:latin typeface="Calibri"/>
              </a:rPr>
              <a:t>--with-mysql</a:t>
            </a:r>
            <a:endParaRPr b="0" lang="hu-H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3200" spc="-1" strike="noStrike">
                <a:solidFill>
                  <a:srgbClr val="000000"/>
                </a:solidFill>
                <a:latin typeface="Calibri"/>
              </a:rPr>
              <a:t>A --with-mysql engedélyezi a MySQL adatbázisok támogatását. Ha a rendszeren a MySQL nem az alapbeállítású könyvtárban található, megadható a szokásostól eltérő elérési út is</a:t>
            </a:r>
            <a:endParaRPr b="0" lang="hu-H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Application>LibreOffice/6.0.7.3$Linux_X86_64 LibreOffice_project/00m0$Build-3</Application>
  <Words>4055</Words>
  <Paragraphs>878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2009-08-31T09:44:09Z</dcterms:created>
  <dc:creator>pepe</dc:creator>
  <dc:description/>
  <dc:language>hu-HU</dc:language>
  <cp:lastModifiedBy/>
  <dcterms:modified xsi:type="dcterms:W3CDTF">2019-09-07T12:11:41Z</dcterms:modified>
  <cp:revision>96</cp:revision>
  <dc:subject/>
  <dc:title>Internetes alkalmazás fejlesztés II.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Diavetítés a képernyőre (4:3 oldalarány)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91</vt:i4>
  </property>
</Properties>
</file>