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750" r:id="rId2"/>
    <p:sldMasterId id="2147483762" r:id="rId3"/>
    <p:sldMasterId id="2147483774" r:id="rId4"/>
  </p:sldMasterIdLst>
  <p:notesMasterIdLst>
    <p:notesMasterId r:id="rId50"/>
  </p:notesMasterIdLst>
  <p:sldIdLst>
    <p:sldId id="256" r:id="rId5"/>
    <p:sldId id="565" r:id="rId6"/>
    <p:sldId id="605" r:id="rId7"/>
    <p:sldId id="620" r:id="rId8"/>
    <p:sldId id="589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6" r:id="rId18"/>
    <p:sldId id="609" r:id="rId19"/>
    <p:sldId id="672" r:id="rId20"/>
    <p:sldId id="673" r:id="rId21"/>
    <p:sldId id="612" r:id="rId22"/>
    <p:sldId id="613" r:id="rId23"/>
    <p:sldId id="615" r:id="rId24"/>
    <p:sldId id="618" r:id="rId25"/>
    <p:sldId id="619" r:id="rId26"/>
    <p:sldId id="639" r:id="rId27"/>
    <p:sldId id="640" r:id="rId28"/>
    <p:sldId id="621" r:id="rId29"/>
    <p:sldId id="622" r:id="rId30"/>
    <p:sldId id="623" r:id="rId31"/>
    <p:sldId id="626" r:id="rId32"/>
    <p:sldId id="674" r:id="rId33"/>
    <p:sldId id="675" r:id="rId34"/>
    <p:sldId id="629" r:id="rId35"/>
    <p:sldId id="676" r:id="rId36"/>
    <p:sldId id="677" r:id="rId37"/>
    <p:sldId id="631" r:id="rId38"/>
    <p:sldId id="632" r:id="rId39"/>
    <p:sldId id="633" r:id="rId40"/>
    <p:sldId id="634" r:id="rId41"/>
    <p:sldId id="635" r:id="rId42"/>
    <p:sldId id="636" r:id="rId43"/>
    <p:sldId id="641" r:id="rId44"/>
    <p:sldId id="642" r:id="rId45"/>
    <p:sldId id="643" r:id="rId46"/>
    <p:sldId id="644" r:id="rId47"/>
    <p:sldId id="645" r:id="rId48"/>
    <p:sldId id="646" r:id="rId49"/>
  </p:sldIdLst>
  <p:sldSz cx="9144000" cy="6858000" type="screen4x3"/>
  <p:notesSz cx="7099300" cy="102346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94660"/>
  </p:normalViewPr>
  <p:slideViewPr>
    <p:cSldViewPr>
      <p:cViewPr>
        <p:scale>
          <a:sx n="85" d="100"/>
          <a:sy n="85" d="100"/>
        </p:scale>
        <p:origin x="-18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563C43-385B-4E9E-A645-C7F4EAA51998}" type="datetimeFigureOut">
              <a:rPr lang="da-DK" smtClean="0"/>
              <a:t>18/11/16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A9E3C63-2049-49BC-AB7A-B1A67895B7A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50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" pitchFamily="-8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" pitchFamily="-8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E3C63-2049-49BC-AB7A-B1A67895B7A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31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40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0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522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1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1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7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0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44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7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7092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59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84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36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12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5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8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578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7822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62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68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3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19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3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52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7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06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501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806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85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63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528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70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7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7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80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34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05-11-2015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44AB-B35C-435E-B2AE-A00F01106C7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62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05-11-2015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1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da-DK" sz="7200" dirty="0" err="1" smtClean="0"/>
              <a:t>Concurrency</a:t>
            </a:r>
            <a:r>
              <a:rPr lang="da-DK" sz="7200" dirty="0" smtClean="0"/>
              <a:t> </a:t>
            </a:r>
            <a:endParaRPr lang="da-DK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1752600"/>
          </a:xfrm>
        </p:spPr>
        <p:txBody>
          <a:bodyPr/>
          <a:lstStyle/>
          <a:p>
            <a:r>
              <a:rPr lang="da-DK" dirty="0" smtClean="0"/>
              <a:t>Q2, 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22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Expressing</a:t>
            </a:r>
            <a:r>
              <a:rPr lang="da-DK" dirty="0" smtClean="0"/>
              <a:t> G and F in terms of 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</a:t>
            </a:r>
            <a:r>
              <a:rPr lang="da-DK" dirty="0" smtClean="0"/>
              <a:t> p is </a:t>
            </a:r>
            <a:r>
              <a:rPr lang="da-DK" dirty="0" err="1" smtClean="0"/>
              <a:t>semantically</a:t>
            </a:r>
            <a:r>
              <a:rPr lang="da-DK" dirty="0" smtClean="0"/>
              <a:t> </a:t>
            </a:r>
            <a:r>
              <a:rPr lang="da-DK" dirty="0" err="1" smtClean="0"/>
              <a:t>equivalent</a:t>
            </a:r>
            <a:r>
              <a:rPr lang="da-DK" dirty="0" smtClean="0"/>
              <a:t> to T U p</a:t>
            </a:r>
          </a:p>
          <a:p>
            <a:r>
              <a:rPr lang="da-DK" dirty="0" smtClean="0"/>
              <a:t>G p is </a:t>
            </a:r>
            <a:r>
              <a:rPr lang="da-DK" dirty="0" err="1" smtClean="0"/>
              <a:t>semantically</a:t>
            </a:r>
            <a:r>
              <a:rPr lang="da-DK" dirty="0" smtClean="0"/>
              <a:t> </a:t>
            </a:r>
            <a:r>
              <a:rPr lang="da-DK" dirty="0" err="1" smtClean="0"/>
              <a:t>equivalent</a:t>
            </a:r>
            <a:r>
              <a:rPr lang="da-DK" dirty="0" smtClean="0"/>
              <a:t> to </a:t>
            </a:r>
            <a:r>
              <a:rPr lang="da-DK" dirty="0" smtClean="0">
                <a:sym typeface="Symbol"/>
              </a:rPr>
              <a:t>(T U p)</a:t>
            </a:r>
          </a:p>
          <a:p>
            <a:r>
              <a:rPr lang="da-DK" dirty="0" smtClean="0">
                <a:sym typeface="Symbol"/>
              </a:rPr>
              <a:t>… but U </a:t>
            </a:r>
            <a:r>
              <a:rPr lang="da-DK" dirty="0" err="1" smtClean="0">
                <a:sym typeface="Symbol"/>
              </a:rPr>
              <a:t>cannot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be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expressed</a:t>
            </a:r>
            <a:r>
              <a:rPr lang="da-DK" dirty="0" smtClean="0">
                <a:sym typeface="Symbol"/>
              </a:rPr>
              <a:t> in terms of the operators </a:t>
            </a:r>
            <a:r>
              <a:rPr lang="da-DK" dirty="0" err="1" smtClean="0">
                <a:sym typeface="Symbol"/>
              </a:rPr>
              <a:t>previously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introduced</a:t>
            </a:r>
            <a:r>
              <a:rPr lang="da-DK" dirty="0" smtClean="0">
                <a:sym typeface="Symbol"/>
              </a:rPr>
              <a:t>.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Weak</a:t>
            </a:r>
            <a:r>
              <a:rPr lang="da-DK" dirty="0" err="1"/>
              <a:t>-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 W q</a:t>
            </a:r>
          </a:p>
          <a:p>
            <a:pPr lvl="1"/>
            <a:r>
              <a:rPr lang="da-DK" dirty="0" smtClean="0"/>
              <a:t>Read ”p-</a:t>
            </a:r>
            <a:r>
              <a:rPr lang="da-DK" dirty="0" err="1" smtClean="0"/>
              <a:t>weakly</a:t>
            </a:r>
            <a:r>
              <a:rPr lang="da-DK" dirty="0" smtClean="0"/>
              <a:t>-</a:t>
            </a:r>
            <a:r>
              <a:rPr lang="da-DK" dirty="0" err="1" smtClean="0"/>
              <a:t>until</a:t>
            </a:r>
            <a:r>
              <a:rPr lang="da-DK" dirty="0"/>
              <a:t>-</a:t>
            </a:r>
            <a:r>
              <a:rPr lang="da-DK" dirty="0" smtClean="0"/>
              <a:t>q”</a:t>
            </a:r>
          </a:p>
          <a:p>
            <a:pPr lvl="1"/>
            <a:r>
              <a:rPr lang="da-DK" dirty="0" smtClean="0"/>
              <a:t>p is true </a:t>
            </a:r>
            <a:r>
              <a:rPr lang="da-DK" dirty="0" err="1" smtClean="0"/>
              <a:t>until</a:t>
            </a:r>
            <a:r>
              <a:rPr lang="da-DK" dirty="0" smtClean="0"/>
              <a:t> the </a:t>
            </a:r>
            <a:r>
              <a:rPr lang="da-DK" dirty="0" err="1" smtClean="0"/>
              <a:t>first</a:t>
            </a:r>
            <a:r>
              <a:rPr lang="da-DK" dirty="0" smtClean="0"/>
              <a:t> time in the future </a:t>
            </a:r>
            <a:r>
              <a:rPr lang="da-DK" dirty="0" err="1" smtClean="0"/>
              <a:t>that</a:t>
            </a:r>
            <a:r>
              <a:rPr lang="da-DK" dirty="0" smtClean="0"/>
              <a:t> q is true – 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never </a:t>
            </a:r>
            <a:r>
              <a:rPr lang="da-DK" dirty="0" err="1" smtClean="0"/>
              <a:t>happens</a:t>
            </a:r>
            <a:r>
              <a:rPr lang="da-DK" dirty="0" smtClean="0"/>
              <a:t>, p is </a:t>
            </a:r>
            <a:r>
              <a:rPr lang="da-DK" dirty="0" err="1" smtClean="0"/>
              <a:t>always</a:t>
            </a:r>
            <a:r>
              <a:rPr lang="da-DK" dirty="0" smtClean="0"/>
              <a:t> true.</a:t>
            </a:r>
          </a:p>
          <a:p>
            <a:r>
              <a:rPr lang="da-DK" dirty="0" err="1" smtClean="0"/>
              <a:t>Augmenting</a:t>
            </a:r>
            <a:r>
              <a:rPr lang="da-DK" dirty="0" smtClean="0"/>
              <a:t> the formal </a:t>
            </a:r>
            <a:r>
              <a:rPr lang="da-DK" dirty="0" err="1" smtClean="0"/>
              <a:t>semantics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>
                <a:ea typeface="ＭＳ Ｐゴシック" pitchFamily="34" charset="-128"/>
                <a:sym typeface="Symbol" pitchFamily="18" charset="2"/>
              </a:rPr>
              <a:t>Just </a:t>
            </a:r>
            <a:r>
              <a:rPr lang="da-DK" dirty="0" err="1" smtClean="0">
                <a:ea typeface="ＭＳ Ｐゴシック" pitchFamily="34" charset="-128"/>
                <a:sym typeface="Symbol" pitchFamily="18" charset="2"/>
              </a:rPr>
              <a:t>view</a:t>
            </a:r>
            <a:r>
              <a:rPr lang="da-DK" smtClean="0">
                <a:ea typeface="ＭＳ Ｐゴシック" pitchFamily="34" charset="-128"/>
                <a:sym typeface="Symbol" pitchFamily="18" charset="2"/>
              </a:rPr>
              <a:t> p W q </a:t>
            </a:r>
            <a:r>
              <a:rPr lang="da-DK" dirty="0" smtClean="0">
                <a:ea typeface="ＭＳ Ｐゴシック" pitchFamily="34" charset="-128"/>
                <a:sym typeface="Symbol" pitchFamily="18" charset="2"/>
              </a:rPr>
              <a:t>as a </a:t>
            </a:r>
            <a:r>
              <a:rPr lang="da-DK" dirty="0" err="1" smtClean="0">
                <a:ea typeface="ＭＳ Ｐゴシック" pitchFamily="34" charset="-128"/>
                <a:sym typeface="Symbol" pitchFamily="18" charset="2"/>
              </a:rPr>
              <a:t>shorthand</a:t>
            </a:r>
            <a:r>
              <a:rPr lang="da-DK" dirty="0" smtClean="0">
                <a:ea typeface="ＭＳ Ｐゴシック" pitchFamily="34" charset="-128"/>
                <a:sym typeface="Symbol" pitchFamily="18" charset="2"/>
              </a:rPr>
              <a:t> for (p U q) </a:t>
            </a:r>
            <a:r>
              <a:rPr lang="da-DK" dirty="0" smtClean="0">
                <a:ea typeface="ＭＳ Ｐゴシック" pitchFamily="34" charset="-128"/>
                <a:sym typeface="Symbol"/>
              </a:rPr>
              <a:t> Gp.</a:t>
            </a:r>
            <a:endParaRPr lang="da-DK" dirty="0">
              <a:ea typeface="ＭＳ Ｐゴシック" pitchFamily="34" charset="-128"/>
              <a:sym typeface="Symbol" pitchFamily="18" charset="2"/>
            </a:endParaRPr>
          </a:p>
          <a:p>
            <a:pPr marL="0" indent="0">
              <a:buNone/>
            </a:pP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5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p-Releases-q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</a:t>
            </a:r>
            <a:r>
              <a:rPr lang="da-DK" dirty="0" smtClean="0"/>
              <a:t> R q</a:t>
            </a:r>
          </a:p>
          <a:p>
            <a:pPr lvl="1"/>
            <a:r>
              <a:rPr lang="da-DK" dirty="0" smtClean="0"/>
              <a:t>Read ”p-</a:t>
            </a:r>
            <a:r>
              <a:rPr lang="da-DK" dirty="0" err="1" smtClean="0"/>
              <a:t>releases</a:t>
            </a:r>
            <a:r>
              <a:rPr lang="da-DK" dirty="0"/>
              <a:t>-</a:t>
            </a:r>
            <a:r>
              <a:rPr lang="da-DK" dirty="0" smtClean="0"/>
              <a:t>q”</a:t>
            </a:r>
          </a:p>
          <a:p>
            <a:pPr lvl="1"/>
            <a:r>
              <a:rPr lang="da-DK" dirty="0" smtClean="0"/>
              <a:t>q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remain</a:t>
            </a:r>
            <a:r>
              <a:rPr lang="da-DK" dirty="0" smtClean="0"/>
              <a:t> true up to and </a:t>
            </a:r>
            <a:r>
              <a:rPr lang="da-DK" dirty="0" err="1" smtClean="0"/>
              <a:t>including</a:t>
            </a:r>
            <a:r>
              <a:rPr lang="da-DK" dirty="0" smtClean="0"/>
              <a:t> the moment </a:t>
            </a:r>
            <a:r>
              <a:rPr lang="da-DK" dirty="0" err="1" smtClean="0"/>
              <a:t>when</a:t>
            </a:r>
            <a:r>
              <a:rPr lang="da-DK" dirty="0" smtClean="0"/>
              <a:t> p </a:t>
            </a:r>
            <a:r>
              <a:rPr lang="da-DK" dirty="0" err="1" smtClean="0"/>
              <a:t>becomes</a:t>
            </a:r>
            <a:r>
              <a:rPr lang="da-DK" dirty="0" smtClean="0"/>
              <a:t> true. If p never </a:t>
            </a:r>
            <a:r>
              <a:rPr lang="da-DK" dirty="0" err="1" smtClean="0"/>
              <a:t>becomes</a:t>
            </a:r>
            <a:r>
              <a:rPr lang="da-DK" dirty="0" smtClean="0"/>
              <a:t> true </a:t>
            </a:r>
            <a:r>
              <a:rPr lang="da-DK" dirty="0" err="1" smtClean="0"/>
              <a:t>then</a:t>
            </a:r>
            <a:r>
              <a:rPr lang="da-DK" dirty="0" smtClean="0"/>
              <a:t> q </a:t>
            </a:r>
            <a:r>
              <a:rPr lang="da-DK" dirty="0" err="1" smtClean="0"/>
              <a:t>stays</a:t>
            </a:r>
            <a:r>
              <a:rPr lang="da-DK" dirty="0" smtClean="0"/>
              <a:t> true for </a:t>
            </a:r>
            <a:r>
              <a:rPr lang="da-DK" dirty="0" err="1" smtClean="0"/>
              <a:t>ever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p R q is </a:t>
            </a:r>
            <a:r>
              <a:rPr lang="da-DK" dirty="0" err="1" smtClean="0"/>
              <a:t>semantically</a:t>
            </a:r>
            <a:r>
              <a:rPr lang="da-DK" dirty="0" smtClean="0"/>
              <a:t> </a:t>
            </a:r>
            <a:r>
              <a:rPr lang="da-DK" dirty="0" err="1" smtClean="0"/>
              <a:t>equivalent</a:t>
            </a:r>
            <a:r>
              <a:rPr lang="da-DK" dirty="0" smtClean="0"/>
              <a:t> to </a:t>
            </a:r>
            <a:r>
              <a:rPr lang="da-DK" dirty="0" smtClean="0">
                <a:sym typeface="Symbol"/>
              </a:rPr>
              <a:t>(p U q)</a:t>
            </a:r>
          </a:p>
          <a:p>
            <a:pPr lvl="2"/>
            <a:r>
              <a:rPr lang="da-DK" dirty="0" err="1" smtClean="0">
                <a:sym typeface="Symbol"/>
              </a:rPr>
              <a:t>Exercise</a:t>
            </a:r>
            <a:r>
              <a:rPr lang="da-DK" dirty="0" smtClean="0">
                <a:sym typeface="Symbol"/>
              </a:rPr>
              <a:t>: </a:t>
            </a:r>
            <a:r>
              <a:rPr lang="da-DK" dirty="0" err="1" smtClean="0">
                <a:sym typeface="Symbol"/>
              </a:rPr>
              <a:t>Prove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!</a:t>
            </a:r>
          </a:p>
          <a:p>
            <a:pPr lvl="1"/>
            <a:r>
              <a:rPr lang="da-DK" dirty="0" err="1" smtClean="0">
                <a:sym typeface="Symbol"/>
              </a:rPr>
              <a:t>We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can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also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take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 as </a:t>
            </a:r>
            <a:r>
              <a:rPr lang="da-DK" dirty="0" err="1" smtClean="0">
                <a:sym typeface="Symbol"/>
              </a:rPr>
              <a:t>its</a:t>
            </a:r>
            <a:r>
              <a:rPr lang="da-DK" dirty="0" smtClean="0">
                <a:sym typeface="Symbol"/>
              </a:rPr>
              <a:t> formal </a:t>
            </a:r>
            <a:r>
              <a:rPr lang="da-DK" dirty="0" err="1" smtClean="0">
                <a:sym typeface="Symbol"/>
              </a:rPr>
              <a:t>semantic</a:t>
            </a:r>
            <a:r>
              <a:rPr lang="da-DK" dirty="0" smtClean="0">
                <a:sym typeface="Symbol"/>
              </a:rPr>
              <a:t> definition.</a:t>
            </a: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U, R and W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p </a:t>
            </a:r>
            <a:r>
              <a:rPr lang="da-DK" sz="2400" dirty="0"/>
              <a:t>W q    is </a:t>
            </a:r>
            <a:r>
              <a:rPr lang="da-DK" sz="2400" dirty="0" err="1"/>
              <a:t>semantically</a:t>
            </a:r>
            <a:r>
              <a:rPr lang="da-DK" sz="2400" dirty="0"/>
              <a:t> </a:t>
            </a:r>
            <a:r>
              <a:rPr lang="da-DK" sz="2400" dirty="0" err="1"/>
              <a:t>equivalent</a:t>
            </a:r>
            <a:r>
              <a:rPr lang="da-DK" sz="2400" dirty="0"/>
              <a:t> to ¬(¬q U (</a:t>
            </a:r>
            <a:r>
              <a:rPr lang="da-DK" sz="2400" dirty="0">
                <a:sym typeface="Symbol"/>
              </a:rPr>
              <a:t>p </a:t>
            </a:r>
            <a:r>
              <a:rPr lang="da-DK" sz="2400" dirty="0"/>
              <a:t>¬q))</a:t>
            </a:r>
          </a:p>
          <a:p>
            <a:r>
              <a:rPr lang="da-DK" sz="2400" dirty="0" smtClean="0"/>
              <a:t>p </a:t>
            </a:r>
            <a:r>
              <a:rPr lang="da-DK" sz="2400" dirty="0"/>
              <a:t>R q    is </a:t>
            </a:r>
            <a:r>
              <a:rPr lang="da-DK" sz="2400" dirty="0" err="1"/>
              <a:t>semantically</a:t>
            </a:r>
            <a:r>
              <a:rPr lang="da-DK" sz="2400" dirty="0"/>
              <a:t> </a:t>
            </a:r>
            <a:r>
              <a:rPr lang="da-DK" sz="2400" dirty="0" err="1"/>
              <a:t>equivalent</a:t>
            </a:r>
            <a:r>
              <a:rPr lang="da-DK" sz="2400" dirty="0"/>
              <a:t> to   ¬(¬p U ¬q)</a:t>
            </a:r>
          </a:p>
          <a:p>
            <a:endParaRPr lang="da-DK" sz="2400" dirty="0" smtClean="0"/>
          </a:p>
          <a:p>
            <a:r>
              <a:rPr lang="da-DK" sz="2400" dirty="0" smtClean="0"/>
              <a:t>p U q    is </a:t>
            </a:r>
            <a:r>
              <a:rPr lang="da-DK" sz="2400" dirty="0" err="1" smtClean="0"/>
              <a:t>semantically</a:t>
            </a:r>
            <a:r>
              <a:rPr lang="da-DK" sz="2400" dirty="0" smtClean="0"/>
              <a:t> </a:t>
            </a:r>
            <a:r>
              <a:rPr lang="da-DK" sz="2400" dirty="0" err="1" smtClean="0"/>
              <a:t>equivalent</a:t>
            </a:r>
            <a:r>
              <a:rPr lang="da-DK" sz="2400" dirty="0" smtClean="0"/>
              <a:t> to   ¬(¬p R ¬q)</a:t>
            </a:r>
          </a:p>
          <a:p>
            <a:r>
              <a:rPr lang="da-DK" sz="2400" dirty="0" smtClean="0"/>
              <a:t>p W q   is </a:t>
            </a:r>
            <a:r>
              <a:rPr lang="da-DK" sz="2400" dirty="0" err="1" smtClean="0"/>
              <a:t>semantically</a:t>
            </a:r>
            <a:r>
              <a:rPr lang="da-DK" sz="2400" dirty="0" smtClean="0"/>
              <a:t> </a:t>
            </a:r>
            <a:r>
              <a:rPr lang="da-DK" sz="2400" dirty="0" err="1" smtClean="0"/>
              <a:t>equivalent</a:t>
            </a:r>
            <a:r>
              <a:rPr lang="da-DK" sz="2400" dirty="0" smtClean="0"/>
              <a:t> to    q R (</a:t>
            </a:r>
            <a:r>
              <a:rPr lang="da-DK" sz="2400" dirty="0" err="1" smtClean="0"/>
              <a:t>p</a:t>
            </a:r>
            <a:r>
              <a:rPr lang="da-DK" sz="2400" dirty="0" err="1" smtClean="0">
                <a:sym typeface="Symbol"/>
              </a:rPr>
              <a:t>q</a:t>
            </a:r>
            <a:r>
              <a:rPr lang="da-DK" sz="2400" dirty="0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da-DK" sz="2400" dirty="0" smtClean="0"/>
          </a:p>
          <a:p>
            <a:r>
              <a:rPr lang="da-DK" sz="2400" dirty="0" smtClean="0"/>
              <a:t>p U q    is </a:t>
            </a:r>
            <a:r>
              <a:rPr lang="da-DK" sz="2400" dirty="0" err="1" smtClean="0"/>
              <a:t>semantically</a:t>
            </a:r>
            <a:r>
              <a:rPr lang="da-DK" sz="2400" dirty="0" smtClean="0"/>
              <a:t> </a:t>
            </a:r>
            <a:r>
              <a:rPr lang="da-DK" sz="2400" dirty="0" err="1" smtClean="0"/>
              <a:t>equivalent</a:t>
            </a:r>
            <a:r>
              <a:rPr lang="da-DK" sz="2400" dirty="0" smtClean="0"/>
              <a:t> to ¬(¬q W (</a:t>
            </a:r>
            <a:r>
              <a:rPr lang="da-DK" sz="2400" dirty="0" smtClean="0">
                <a:sym typeface="Symbol"/>
              </a:rPr>
              <a:t>p </a:t>
            </a:r>
            <a:r>
              <a:rPr lang="da-DK" sz="2400" dirty="0" smtClean="0"/>
              <a:t>¬q))</a:t>
            </a:r>
          </a:p>
          <a:p>
            <a:r>
              <a:rPr lang="da-DK" sz="2400" dirty="0">
                <a:solidFill>
                  <a:prstClr val="black"/>
                </a:solidFill>
                <a:sym typeface="Symbol"/>
              </a:rPr>
              <a:t>p R q    is </a:t>
            </a:r>
            <a:r>
              <a:rPr lang="da-DK" sz="2400" dirty="0" err="1">
                <a:solidFill>
                  <a:prstClr val="black"/>
                </a:solidFill>
                <a:sym typeface="Symbol"/>
              </a:rPr>
              <a:t>semantically</a:t>
            </a:r>
            <a:r>
              <a:rPr lang="da-DK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da-DK" sz="2400" dirty="0" err="1">
                <a:solidFill>
                  <a:prstClr val="black"/>
                </a:solidFill>
                <a:sym typeface="Symbol"/>
              </a:rPr>
              <a:t>equivalent</a:t>
            </a:r>
            <a:r>
              <a:rPr lang="da-DK" sz="2400" dirty="0">
                <a:solidFill>
                  <a:prstClr val="black"/>
                </a:solidFill>
                <a:sym typeface="Symbol"/>
              </a:rPr>
              <a:t> to    q W (</a:t>
            </a:r>
            <a:r>
              <a:rPr lang="da-DK" sz="2400" dirty="0" err="1">
                <a:solidFill>
                  <a:prstClr val="black"/>
                </a:solidFill>
                <a:sym typeface="Symbol"/>
              </a:rPr>
              <a:t>pq</a:t>
            </a:r>
            <a:r>
              <a:rPr lang="da-DK" sz="2400" dirty="0">
                <a:solidFill>
                  <a:prstClr val="black"/>
                </a:solidFill>
                <a:sym typeface="Symbol"/>
              </a:rPr>
              <a:t>)</a:t>
            </a:r>
            <a:endParaRPr lang="da-DK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8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: </a:t>
            </a:r>
            <a:r>
              <a:rPr lang="da-DK" dirty="0" err="1" smtClean="0"/>
              <a:t>Promela</a:t>
            </a:r>
            <a:r>
              <a:rPr lang="da-DK" dirty="0" smtClean="0"/>
              <a:t> and Spin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 smtClean="0"/>
              <a:t>Promela</a:t>
            </a:r>
            <a:endParaRPr lang="da-DK" b="1" dirty="0" smtClean="0"/>
          </a:p>
          <a:p>
            <a:pPr lvl="1"/>
            <a:r>
              <a:rPr lang="da-DK" dirty="0" smtClean="0"/>
              <a:t>A </a:t>
            </a:r>
            <a:r>
              <a:rPr lang="da-DK" dirty="0" err="1" smtClean="0"/>
              <a:t>modeling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for </a:t>
            </a:r>
            <a:r>
              <a:rPr lang="da-DK" dirty="0" err="1" smtClean="0"/>
              <a:t>concurrency</a:t>
            </a:r>
            <a:r>
              <a:rPr lang="da-DK" dirty="0" smtClean="0"/>
              <a:t>.</a:t>
            </a:r>
          </a:p>
          <a:p>
            <a:pPr lvl="1"/>
            <a:r>
              <a:rPr lang="da-DK" dirty="0" err="1" smtClean="0"/>
              <a:t>Think</a:t>
            </a:r>
            <a:r>
              <a:rPr lang="da-DK" dirty="0" smtClean="0"/>
              <a:t> of a </a:t>
            </a:r>
            <a:r>
              <a:rPr lang="da-DK" dirty="0" err="1" smtClean="0"/>
              <a:t>Promela</a:t>
            </a:r>
            <a:r>
              <a:rPr lang="da-DK" dirty="0" smtClean="0"/>
              <a:t> program (or </a:t>
            </a:r>
            <a:r>
              <a:rPr lang="da-DK" dirty="0" err="1" smtClean="0"/>
              <a:t>Promela</a:t>
            </a:r>
            <a:r>
              <a:rPr lang="da-DK" dirty="0" smtClean="0"/>
              <a:t> </a:t>
            </a:r>
            <a:r>
              <a:rPr lang="da-DK" i="1" dirty="0" smtClean="0"/>
              <a:t>model</a:t>
            </a:r>
            <a:r>
              <a:rPr lang="da-DK" dirty="0" smtClean="0"/>
              <a:t>) as a </a:t>
            </a:r>
            <a:r>
              <a:rPr lang="da-DK" dirty="0" err="1" smtClean="0"/>
              <a:t>specification</a:t>
            </a:r>
            <a:r>
              <a:rPr lang="da-DK" dirty="0" smtClean="0"/>
              <a:t> of a transition diagram.</a:t>
            </a:r>
          </a:p>
          <a:p>
            <a:r>
              <a:rPr lang="da-DK" b="1" dirty="0" smtClean="0"/>
              <a:t>Spin</a:t>
            </a:r>
          </a:p>
          <a:p>
            <a:pPr lvl="1"/>
            <a:r>
              <a:rPr lang="da-DK" dirty="0" smtClean="0"/>
              <a:t>A </a:t>
            </a:r>
            <a:r>
              <a:rPr lang="da-DK" dirty="0" err="1" smtClean="0"/>
              <a:t>tool</a:t>
            </a:r>
            <a:r>
              <a:rPr lang="da-DK" dirty="0" smtClean="0"/>
              <a:t> for </a:t>
            </a:r>
            <a:r>
              <a:rPr lang="da-DK" dirty="0" err="1" smtClean="0"/>
              <a:t>analyzing</a:t>
            </a:r>
            <a:r>
              <a:rPr lang="da-DK" dirty="0" smtClean="0"/>
              <a:t> </a:t>
            </a:r>
            <a:r>
              <a:rPr lang="da-DK" dirty="0" err="1" smtClean="0"/>
              <a:t>Promela</a:t>
            </a:r>
            <a:r>
              <a:rPr lang="da-DK" dirty="0" smtClean="0"/>
              <a:t> models, </a:t>
            </a:r>
            <a:r>
              <a:rPr lang="da-DK" dirty="0" err="1" smtClean="0"/>
              <a:t>e.g</a:t>
            </a:r>
            <a:r>
              <a:rPr lang="da-DK" dirty="0" smtClean="0"/>
              <a:t>.</a:t>
            </a:r>
          </a:p>
          <a:p>
            <a:pPr lvl="2"/>
            <a:r>
              <a:rPr lang="da-DK" dirty="0" err="1" smtClean="0"/>
              <a:t>Does</a:t>
            </a:r>
            <a:r>
              <a:rPr lang="da-DK" dirty="0" smtClean="0"/>
              <a:t> the model </a:t>
            </a:r>
            <a:r>
              <a:rPr lang="da-DK" dirty="0" err="1" smtClean="0"/>
              <a:t>satisfy</a:t>
            </a:r>
            <a:r>
              <a:rPr lang="da-DK" dirty="0" smtClean="0"/>
              <a:t> LTL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da-DK" dirty="0" smtClean="0">
                <a:sym typeface="Symbol"/>
              </a:rPr>
              <a:t>?</a:t>
            </a:r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810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Promela</a:t>
            </a:r>
            <a:r>
              <a:rPr lang="da-DK" dirty="0" smtClean="0"/>
              <a:t> variables and processes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15</a:t>
            </a:fld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1691680" y="1844824"/>
            <a:ext cx="2717411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ltl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&lt;&gt;[](m==1)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 = 0;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96793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Is the LTL </a:t>
            </a:r>
            <a:r>
              <a:rPr lang="da-DK" sz="2400" dirty="0" err="1" smtClean="0"/>
              <a:t>formula</a:t>
            </a:r>
            <a:r>
              <a:rPr lang="da-DK" sz="2400" dirty="0" smtClean="0"/>
              <a:t> a </a:t>
            </a:r>
            <a:r>
              <a:rPr lang="da-DK" sz="2400" dirty="0" err="1" smtClean="0"/>
              <a:t>correct</a:t>
            </a:r>
            <a:r>
              <a:rPr lang="da-DK" sz="2400" dirty="0" smtClean="0"/>
              <a:t> statement</a:t>
            </a:r>
          </a:p>
          <a:p>
            <a:r>
              <a:rPr lang="da-DK" sz="2400" dirty="0" smtClean="0"/>
              <a:t> </a:t>
            </a:r>
            <a:r>
              <a:rPr lang="da-DK" sz="2400" dirty="0" err="1" smtClean="0"/>
              <a:t>about</a:t>
            </a:r>
            <a:r>
              <a:rPr lang="da-DK" sz="2400" dirty="0" smtClean="0"/>
              <a:t> the program?</a:t>
            </a:r>
          </a:p>
          <a:p>
            <a:endParaRPr lang="da-DK" sz="2400" dirty="0"/>
          </a:p>
          <a:p>
            <a:r>
              <a:rPr lang="da-DK" sz="2400" dirty="0" smtClean="0"/>
              <a:t>A: Yes</a:t>
            </a:r>
          </a:p>
          <a:p>
            <a:r>
              <a:rPr lang="da-DK" sz="2400" dirty="0" smtClean="0"/>
              <a:t>B: No</a:t>
            </a:r>
          </a:p>
          <a:p>
            <a:r>
              <a:rPr lang="da-DK" sz="2400" dirty="0" smtClean="0"/>
              <a:t>C: I </a:t>
            </a:r>
            <a:r>
              <a:rPr lang="da-DK" sz="2400" dirty="0" err="1" smtClean="0"/>
              <a:t>don’t</a:t>
            </a:r>
            <a:r>
              <a:rPr lang="da-DK" sz="2400" dirty="0" smtClean="0"/>
              <a:t> know</a:t>
            </a:r>
          </a:p>
        </p:txBody>
      </p:sp>
    </p:spTree>
    <p:extLst>
      <p:ext uri="{BB962C8B-B14F-4D97-AF65-F5344CB8AC3E}">
        <p14:creationId xmlns:p14="http://schemas.microsoft.com/office/powerpoint/2010/main" val="27405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Promela</a:t>
            </a:r>
            <a:r>
              <a:rPr lang="da-DK" dirty="0" smtClean="0"/>
              <a:t> variables and processes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16</a:t>
            </a:fld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1691680" y="1844824"/>
            <a:ext cx="2717411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ltl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&lt;&gt;(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m==1) 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 = 0;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96793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Is the LTL </a:t>
            </a:r>
            <a:r>
              <a:rPr lang="da-DK" sz="2400" dirty="0" err="1" smtClean="0"/>
              <a:t>formula</a:t>
            </a:r>
            <a:r>
              <a:rPr lang="da-DK" sz="2400" dirty="0" smtClean="0"/>
              <a:t> a </a:t>
            </a:r>
            <a:r>
              <a:rPr lang="da-DK" sz="2400" dirty="0" err="1" smtClean="0"/>
              <a:t>correct</a:t>
            </a:r>
            <a:r>
              <a:rPr lang="da-DK" sz="2400" dirty="0" smtClean="0"/>
              <a:t> statement</a:t>
            </a:r>
          </a:p>
          <a:p>
            <a:r>
              <a:rPr lang="da-DK" sz="2400" dirty="0" smtClean="0"/>
              <a:t> </a:t>
            </a:r>
            <a:r>
              <a:rPr lang="da-DK" sz="2400" dirty="0" err="1" smtClean="0"/>
              <a:t>about</a:t>
            </a:r>
            <a:r>
              <a:rPr lang="da-DK" sz="2400" dirty="0" smtClean="0"/>
              <a:t> the program?</a:t>
            </a:r>
          </a:p>
          <a:p>
            <a:endParaRPr lang="da-DK" sz="2400" dirty="0"/>
          </a:p>
          <a:p>
            <a:r>
              <a:rPr lang="da-DK" sz="2400" dirty="0" smtClean="0"/>
              <a:t>A: Yes</a:t>
            </a:r>
          </a:p>
          <a:p>
            <a:r>
              <a:rPr lang="da-DK" sz="2400" dirty="0" smtClean="0"/>
              <a:t>B: No</a:t>
            </a:r>
          </a:p>
          <a:p>
            <a:r>
              <a:rPr lang="da-DK" sz="2400" dirty="0" smtClean="0"/>
              <a:t>C: I </a:t>
            </a:r>
            <a:r>
              <a:rPr lang="da-DK" sz="2400" dirty="0" err="1" smtClean="0"/>
              <a:t>don’t</a:t>
            </a:r>
            <a:r>
              <a:rPr lang="da-DK" sz="2400" dirty="0" smtClean="0"/>
              <a:t> know</a:t>
            </a:r>
          </a:p>
        </p:txBody>
      </p:sp>
    </p:spTree>
    <p:extLst>
      <p:ext uri="{BB962C8B-B14F-4D97-AF65-F5344CB8AC3E}">
        <p14:creationId xmlns:p14="http://schemas.microsoft.com/office/powerpoint/2010/main" val="10640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Promela</a:t>
            </a:r>
            <a:r>
              <a:rPr lang="da-DK" dirty="0" smtClean="0"/>
              <a:t> variables and processes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17</a:t>
            </a:fld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4644008" y="1967936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/>
              <a:t>Is the LTL </a:t>
            </a:r>
            <a:r>
              <a:rPr lang="da-DK" sz="2400" dirty="0" err="1" smtClean="0"/>
              <a:t>formula</a:t>
            </a:r>
            <a:r>
              <a:rPr lang="da-DK" sz="2400" dirty="0" smtClean="0"/>
              <a:t> a </a:t>
            </a:r>
            <a:r>
              <a:rPr lang="da-DK" sz="2400" dirty="0" err="1" smtClean="0"/>
              <a:t>correct</a:t>
            </a:r>
            <a:r>
              <a:rPr lang="da-DK" sz="2400" dirty="0" smtClean="0"/>
              <a:t> statement</a:t>
            </a:r>
          </a:p>
          <a:p>
            <a:r>
              <a:rPr lang="da-DK" sz="2400" dirty="0" smtClean="0"/>
              <a:t> </a:t>
            </a:r>
            <a:r>
              <a:rPr lang="da-DK" sz="2400" dirty="0" err="1" smtClean="0"/>
              <a:t>about</a:t>
            </a:r>
            <a:r>
              <a:rPr lang="da-DK" sz="2400" dirty="0" smtClean="0"/>
              <a:t> the program?</a:t>
            </a:r>
          </a:p>
          <a:p>
            <a:endParaRPr lang="da-DK" sz="2400" dirty="0"/>
          </a:p>
          <a:p>
            <a:r>
              <a:rPr lang="da-DK" sz="2400" dirty="0" smtClean="0"/>
              <a:t>A: Yes</a:t>
            </a:r>
          </a:p>
          <a:p>
            <a:r>
              <a:rPr lang="da-DK" sz="2400" dirty="0" smtClean="0"/>
              <a:t>B: No</a:t>
            </a:r>
          </a:p>
          <a:p>
            <a:r>
              <a:rPr lang="da-DK" sz="2400" dirty="0" smtClean="0"/>
              <a:t>C: I </a:t>
            </a:r>
            <a:r>
              <a:rPr lang="da-DK" sz="2400" dirty="0" err="1" smtClean="0"/>
              <a:t>don’t</a:t>
            </a:r>
            <a:r>
              <a:rPr lang="da-DK" sz="2400" dirty="0" smtClean="0"/>
              <a:t> know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640" y="1844824"/>
            <a:ext cx="2717411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ltl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&lt;&gt;[](n==2)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0;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n = n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n = n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4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Atomic</a:t>
            </a:r>
            <a:r>
              <a:rPr lang="da-DK" dirty="0" smtClean="0"/>
              <a:t> statements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18</a:t>
            </a:fld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1403648" y="1822198"/>
            <a:ext cx="2717411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ltl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&lt;&gt;[](n==2)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0;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n = n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n = n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2160" y="1844824"/>
            <a:ext cx="1656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Unlike</a:t>
            </a:r>
            <a:r>
              <a:rPr lang="da-DK" dirty="0" smtClean="0"/>
              <a:t> in </a:t>
            </a:r>
            <a:r>
              <a:rPr lang="da-DK" dirty="0" err="1" smtClean="0"/>
              <a:t>java</a:t>
            </a:r>
            <a:r>
              <a:rPr lang="da-DK" dirty="0" smtClean="0"/>
              <a:t>,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Promela</a:t>
            </a:r>
            <a:r>
              <a:rPr lang="da-DK" dirty="0" smtClean="0"/>
              <a:t> statement is </a:t>
            </a:r>
            <a:r>
              <a:rPr lang="da-DK" dirty="0" err="1" smtClean="0"/>
              <a:t>carried</a:t>
            </a:r>
            <a:r>
              <a:rPr lang="da-DK" dirty="0" smtClean="0"/>
              <a:t> out </a:t>
            </a:r>
            <a:r>
              <a:rPr lang="da-DK" dirty="0" err="1" smtClean="0"/>
              <a:t>atomically</a:t>
            </a:r>
            <a:r>
              <a:rPr lang="da-DK" dirty="0" smtClean="0"/>
              <a:t> – i.e., </a:t>
            </a:r>
            <a:r>
              <a:rPr lang="da-DK" dirty="0" err="1" smtClean="0"/>
              <a:t>corresponds</a:t>
            </a:r>
            <a:r>
              <a:rPr lang="da-DK" dirty="0" smtClean="0"/>
              <a:t> to a </a:t>
            </a:r>
            <a:r>
              <a:rPr lang="da-DK" b="1" i="1" dirty="0" smtClean="0"/>
              <a:t>single </a:t>
            </a:r>
            <a:r>
              <a:rPr lang="da-DK" dirty="0" smtClean="0"/>
              <a:t>transition in the transition 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394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Atomic</a:t>
            </a:r>
            <a:r>
              <a:rPr lang="da-DK" dirty="0" smtClean="0"/>
              <a:t> </a:t>
            </a:r>
            <a:r>
              <a:rPr lang="da-DK" dirty="0" err="1" smtClean="0"/>
              <a:t>construction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19</a:t>
            </a:fld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2699792" y="1628800"/>
            <a:ext cx="398378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ltl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&lt;&gt;[](n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==2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atomic{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n; n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atomic{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n; n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26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Recap</a:t>
            </a:r>
            <a:r>
              <a:rPr lang="da-DK" dirty="0" smtClean="0"/>
              <a:t> from last </a:t>
            </a:r>
            <a:r>
              <a:rPr lang="da-DK" dirty="0" err="1" smtClean="0"/>
              <a:t>week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Bakery</a:t>
            </a:r>
            <a:r>
              <a:rPr lang="da-DK" dirty="0" smtClean="0"/>
              <a:t> </a:t>
            </a:r>
            <a:r>
              <a:rPr lang="da-DK" dirty="0" err="1" smtClean="0"/>
              <a:t>lock</a:t>
            </a:r>
            <a:endParaRPr lang="da-DK" dirty="0" smtClean="0"/>
          </a:p>
          <a:p>
            <a:pPr lvl="1"/>
            <a:r>
              <a:rPr lang="da-DK" dirty="0" smtClean="0"/>
              <a:t>First-</a:t>
            </a:r>
            <a:r>
              <a:rPr lang="da-DK" dirty="0" err="1" smtClean="0"/>
              <a:t>come</a:t>
            </a:r>
            <a:r>
              <a:rPr lang="da-DK" dirty="0" smtClean="0"/>
              <a:t>-</a:t>
            </a:r>
            <a:r>
              <a:rPr lang="da-DK" dirty="0" err="1" smtClean="0"/>
              <a:t>first-served</a:t>
            </a:r>
            <a:r>
              <a:rPr lang="da-DK" dirty="0" smtClean="0"/>
              <a:t> and r-</a:t>
            </a:r>
            <a:r>
              <a:rPr lang="da-DK" dirty="0" err="1" smtClean="0"/>
              <a:t>bounded</a:t>
            </a:r>
            <a:r>
              <a:rPr lang="da-DK" dirty="0" smtClean="0"/>
              <a:t> waiting</a:t>
            </a:r>
          </a:p>
          <a:p>
            <a:r>
              <a:rPr lang="da-DK" dirty="0" err="1" smtClean="0"/>
              <a:t>Lower</a:t>
            </a:r>
            <a:r>
              <a:rPr lang="da-DK" dirty="0" smtClean="0"/>
              <a:t> </a:t>
            </a:r>
            <a:r>
              <a:rPr lang="da-DK" dirty="0" err="1" smtClean="0"/>
              <a:t>bound</a:t>
            </a:r>
            <a:r>
              <a:rPr lang="da-DK" dirty="0" smtClean="0"/>
              <a:t> on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dirty="0" err="1" smtClean="0"/>
              <a:t>read</a:t>
            </a:r>
            <a:r>
              <a:rPr lang="da-DK" dirty="0" smtClean="0"/>
              <a:t>/</a:t>
            </a:r>
            <a:r>
              <a:rPr lang="da-DK" dirty="0" err="1" smtClean="0"/>
              <a:t>write</a:t>
            </a:r>
            <a:r>
              <a:rPr lang="da-DK" dirty="0" smtClean="0"/>
              <a:t> registers for </a:t>
            </a:r>
            <a:r>
              <a:rPr lang="da-DK" dirty="0" err="1" smtClean="0"/>
              <a:t>constructing</a:t>
            </a:r>
            <a:r>
              <a:rPr lang="da-DK" dirty="0" smtClean="0"/>
              <a:t> </a:t>
            </a:r>
            <a:r>
              <a:rPr lang="da-DK" dirty="0" err="1" smtClean="0"/>
              <a:t>lock</a:t>
            </a:r>
            <a:r>
              <a:rPr lang="da-DK" dirty="0" smtClean="0"/>
              <a:t>.</a:t>
            </a:r>
            <a:endParaRPr lang="da-DK" dirty="0"/>
          </a:p>
          <a:p>
            <a:r>
              <a:rPr lang="da-DK" dirty="0" err="1" smtClean="0"/>
              <a:t>Linear</a:t>
            </a:r>
            <a:r>
              <a:rPr lang="da-DK" dirty="0" smtClean="0"/>
              <a:t> time temporal </a:t>
            </a:r>
            <a:r>
              <a:rPr lang="da-DK" dirty="0" err="1" smtClean="0"/>
              <a:t>logic</a:t>
            </a:r>
            <a:endParaRPr lang="da-DK" dirty="0" smtClean="0"/>
          </a:p>
          <a:p>
            <a:pPr lvl="1"/>
            <a:r>
              <a:rPr lang="da-DK" smtClean="0"/>
              <a:t>Transition systems</a:t>
            </a:r>
            <a:endParaRPr lang="da-DK" dirty="0" smtClean="0"/>
          </a:p>
          <a:p>
            <a:pPr lvl="1"/>
            <a:r>
              <a:rPr lang="da-DK" dirty="0" smtClean="0"/>
              <a:t>F, G, X</a:t>
            </a:r>
          </a:p>
          <a:p>
            <a:pPr lvl="1"/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23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 </a:t>
            </a:r>
            <a:r>
              <a:rPr lang="da-DK" dirty="0" err="1" smtClean="0"/>
              <a:t>Promela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r>
              <a:rPr lang="da-DK" dirty="0" smtClean="0"/>
              <a:t> model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a-DK" sz="2400" dirty="0" smtClean="0"/>
              <a:t>At </a:t>
            </a:r>
            <a:r>
              <a:rPr lang="da-DK" sz="2400" dirty="0" err="1" smtClean="0"/>
              <a:t>any</a:t>
            </a:r>
            <a:r>
              <a:rPr lang="da-DK" sz="2400" dirty="0" smtClean="0"/>
              <a:t> </a:t>
            </a:r>
            <a:r>
              <a:rPr lang="da-DK" sz="2400" dirty="0" err="1" smtClean="0"/>
              <a:t>state</a:t>
            </a:r>
            <a:r>
              <a:rPr lang="da-DK" sz="2400" dirty="0" smtClean="0"/>
              <a:t>, </a:t>
            </a:r>
            <a:r>
              <a:rPr lang="da-DK" sz="2400" dirty="0" err="1"/>
              <a:t>e</a:t>
            </a:r>
            <a:r>
              <a:rPr lang="da-DK" sz="2400" dirty="0" err="1" smtClean="0"/>
              <a:t>ach</a:t>
            </a:r>
            <a:r>
              <a:rPr lang="da-DK" sz="2400" dirty="0" smtClean="0"/>
              <a:t>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is </a:t>
            </a:r>
            <a:r>
              <a:rPr lang="da-DK" sz="2400" dirty="0" err="1" smtClean="0"/>
              <a:t>either</a:t>
            </a:r>
            <a:r>
              <a:rPr lang="da-DK" sz="2400" dirty="0" smtClean="0"/>
              <a:t> </a:t>
            </a:r>
            <a:r>
              <a:rPr lang="da-DK" sz="2400" b="1" i="1" dirty="0" err="1" smtClean="0"/>
              <a:t>enabled</a:t>
            </a:r>
            <a:r>
              <a:rPr lang="da-DK" sz="2400" dirty="0" smtClean="0"/>
              <a:t> or </a:t>
            </a:r>
            <a:r>
              <a:rPr lang="da-DK" sz="2400" b="1" i="1" dirty="0" err="1" smtClean="0"/>
              <a:t>blocked</a:t>
            </a:r>
            <a:r>
              <a:rPr lang="da-DK" sz="2400" dirty="0" smtClean="0"/>
              <a:t>.</a:t>
            </a:r>
          </a:p>
          <a:p>
            <a:pPr lvl="2"/>
            <a:r>
              <a:rPr lang="da-DK" sz="2000" dirty="0" smtClean="0"/>
              <a:t>”</a:t>
            </a:r>
            <a:r>
              <a:rPr lang="da-DK" sz="2000" dirty="0" err="1" smtClean="0"/>
              <a:t>Between</a:t>
            </a:r>
            <a:r>
              <a:rPr lang="da-DK" sz="2000" dirty="0" smtClean="0"/>
              <a:t> </a:t>
            </a:r>
            <a:r>
              <a:rPr lang="da-DK" sz="2000" dirty="0" err="1" smtClean="0"/>
              <a:t>states</a:t>
            </a:r>
            <a:r>
              <a:rPr lang="da-DK" sz="2000" dirty="0" smtClean="0"/>
              <a:t>”, </a:t>
            </a:r>
            <a:r>
              <a:rPr lang="da-DK" sz="2000" dirty="0" err="1" smtClean="0"/>
              <a:t>during</a:t>
            </a:r>
            <a:r>
              <a:rPr lang="da-DK" sz="2000" dirty="0" smtClean="0"/>
              <a:t> a transition, </a:t>
            </a:r>
            <a:r>
              <a:rPr lang="da-DK" sz="2000" dirty="0" err="1" smtClean="0"/>
              <a:t>exactly</a:t>
            </a:r>
            <a:r>
              <a:rPr lang="da-DK" sz="2000" dirty="0" smtClean="0"/>
              <a:t> </a:t>
            </a:r>
            <a:r>
              <a:rPr lang="da-DK" sz="2000" dirty="0" err="1" smtClean="0"/>
              <a:t>one</a:t>
            </a:r>
            <a:r>
              <a:rPr lang="da-DK" sz="2000" dirty="0" smtClean="0"/>
              <a:t> </a:t>
            </a:r>
            <a:r>
              <a:rPr lang="da-DK" sz="2000" dirty="0" err="1" smtClean="0"/>
              <a:t>process</a:t>
            </a:r>
            <a:r>
              <a:rPr lang="da-DK" sz="2000" dirty="0" smtClean="0"/>
              <a:t> is </a:t>
            </a:r>
            <a:r>
              <a:rPr lang="da-DK" sz="2000" b="1" i="1" dirty="0" err="1" smtClean="0"/>
              <a:t>running</a:t>
            </a:r>
            <a:r>
              <a:rPr lang="da-DK" sz="2000" dirty="0" smtClean="0"/>
              <a:t>.</a:t>
            </a:r>
          </a:p>
          <a:p>
            <a:pPr lvl="1"/>
            <a:r>
              <a:rPr lang="da-DK" sz="2400" dirty="0" smtClean="0"/>
              <a:t>A </a:t>
            </a:r>
            <a:r>
              <a:rPr lang="da-DK" sz="2400" dirty="0" err="1" smtClean="0"/>
              <a:t>blocked</a:t>
            </a:r>
            <a:r>
              <a:rPr lang="da-DK" sz="2400" dirty="0" smtClean="0"/>
              <a:t>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is not </a:t>
            </a:r>
            <a:r>
              <a:rPr lang="da-DK" sz="2400" dirty="0" err="1" smtClean="0"/>
              <a:t>allowed</a:t>
            </a:r>
            <a:r>
              <a:rPr lang="da-DK" sz="2400" dirty="0" smtClean="0"/>
              <a:t> to </a:t>
            </a:r>
            <a:r>
              <a:rPr lang="da-DK" sz="2400" dirty="0" err="1" smtClean="0"/>
              <a:t>move</a:t>
            </a:r>
            <a:r>
              <a:rPr lang="da-DK" sz="2400" dirty="0" smtClean="0"/>
              <a:t> </a:t>
            </a:r>
            <a:r>
              <a:rPr lang="da-DK" sz="2400" dirty="0" err="1" smtClean="0"/>
              <a:t>its</a:t>
            </a:r>
            <a:r>
              <a:rPr lang="da-DK" sz="2400" dirty="0" smtClean="0"/>
              <a:t> </a:t>
            </a:r>
            <a:r>
              <a:rPr lang="da-DK" sz="2400" dirty="0" err="1" smtClean="0"/>
              <a:t>control</a:t>
            </a:r>
            <a:r>
              <a:rPr lang="da-DK" sz="2400" dirty="0" smtClean="0"/>
              <a:t> pointer and the </a:t>
            </a:r>
            <a:r>
              <a:rPr lang="da-DK" sz="2400" dirty="0" err="1" smtClean="0"/>
              <a:t>scheduler</a:t>
            </a:r>
            <a:r>
              <a:rPr lang="da-DK" sz="2400" dirty="0" smtClean="0"/>
              <a:t> </a:t>
            </a:r>
            <a:r>
              <a:rPr lang="da-DK" sz="2400" dirty="0" err="1" smtClean="0"/>
              <a:t>will</a:t>
            </a:r>
            <a:r>
              <a:rPr lang="da-DK" sz="2400" dirty="0" smtClean="0"/>
              <a:t> </a:t>
            </a:r>
            <a:r>
              <a:rPr lang="da-DK" sz="2400" dirty="0" err="1" smtClean="0"/>
              <a:t>ignore</a:t>
            </a:r>
            <a:r>
              <a:rPr lang="da-DK" sz="2400" dirty="0" smtClean="0"/>
              <a:t> it.</a:t>
            </a:r>
          </a:p>
          <a:p>
            <a:pPr lvl="1"/>
            <a:r>
              <a:rPr lang="da-DK" sz="2400" dirty="0" smtClean="0"/>
              <a:t>This is </a:t>
            </a:r>
            <a:r>
              <a:rPr lang="da-DK" sz="2400" dirty="0" err="1" smtClean="0"/>
              <a:t>conveniently</a:t>
            </a:r>
            <a:r>
              <a:rPr lang="da-DK" sz="2400" dirty="0" smtClean="0"/>
              <a:t> </a:t>
            </a:r>
            <a:r>
              <a:rPr lang="da-DK" sz="2400" dirty="0" err="1" smtClean="0"/>
              <a:t>similar</a:t>
            </a:r>
            <a:r>
              <a:rPr lang="da-DK" sz="2400" dirty="0" smtClean="0"/>
              <a:t> to the </a:t>
            </a:r>
            <a:r>
              <a:rPr lang="da-DK" sz="2400" dirty="0" err="1" smtClean="0"/>
              <a:t>java</a:t>
            </a:r>
            <a:r>
              <a:rPr lang="da-DK" sz="2400" dirty="0" smtClean="0"/>
              <a:t>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model.</a:t>
            </a:r>
          </a:p>
          <a:p>
            <a:pPr lvl="1"/>
            <a:r>
              <a:rPr lang="da-DK" sz="2400" dirty="0" smtClean="0"/>
              <a:t>A </a:t>
            </a:r>
            <a:r>
              <a:rPr lang="da-DK" sz="2400" dirty="0" err="1" smtClean="0"/>
              <a:t>blocked</a:t>
            </a:r>
            <a:r>
              <a:rPr lang="da-DK" sz="2400" dirty="0" smtClean="0"/>
              <a:t>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is </a:t>
            </a:r>
            <a:r>
              <a:rPr lang="da-DK" sz="2400" dirty="0" err="1" smtClean="0"/>
              <a:t>unblocked</a:t>
            </a:r>
            <a:r>
              <a:rPr lang="da-DK" sz="2400" dirty="0" smtClean="0"/>
              <a:t> </a:t>
            </a:r>
            <a:r>
              <a:rPr lang="da-DK" sz="2400" dirty="0" err="1" smtClean="0"/>
              <a:t>when</a:t>
            </a:r>
            <a:r>
              <a:rPr lang="da-DK" sz="2400" dirty="0" smtClean="0"/>
              <a:t> </a:t>
            </a:r>
            <a:r>
              <a:rPr lang="da-DK" sz="2400" dirty="0" err="1" smtClean="0"/>
              <a:t>some</a:t>
            </a:r>
            <a:r>
              <a:rPr lang="da-DK" sz="2400" dirty="0" smtClean="0"/>
              <a:t> </a:t>
            </a:r>
            <a:r>
              <a:rPr lang="da-DK" sz="2400" dirty="0" err="1" smtClean="0"/>
              <a:t>boolean</a:t>
            </a:r>
            <a:r>
              <a:rPr lang="da-DK" sz="2400" dirty="0" smtClean="0"/>
              <a:t> </a:t>
            </a:r>
            <a:r>
              <a:rPr lang="da-DK" sz="2400" dirty="0" err="1" smtClean="0"/>
              <a:t>condition</a:t>
            </a:r>
            <a:r>
              <a:rPr lang="da-DK" sz="2400" dirty="0" smtClean="0"/>
              <a:t> </a:t>
            </a:r>
            <a:r>
              <a:rPr lang="da-DK" sz="2400" dirty="0" err="1" smtClean="0"/>
              <a:t>becomes</a:t>
            </a:r>
            <a:r>
              <a:rPr lang="da-DK" sz="2400" dirty="0" smtClean="0"/>
              <a:t> true.  </a:t>
            </a:r>
          </a:p>
          <a:p>
            <a:pPr lvl="2"/>
            <a:r>
              <a:rPr lang="da-DK" sz="2000" dirty="0" smtClean="0"/>
              <a:t>More </a:t>
            </a:r>
            <a:r>
              <a:rPr lang="da-DK" sz="2000" dirty="0" err="1" smtClean="0"/>
              <a:t>flexible</a:t>
            </a:r>
            <a:r>
              <a:rPr lang="da-DK" sz="2000" dirty="0" smtClean="0"/>
              <a:t> </a:t>
            </a:r>
            <a:r>
              <a:rPr lang="da-DK" sz="2000" dirty="0" err="1" smtClean="0"/>
              <a:t>than</a:t>
            </a:r>
            <a:r>
              <a:rPr lang="da-DK" sz="2000" dirty="0" smtClean="0"/>
              <a:t> in </a:t>
            </a:r>
            <a:r>
              <a:rPr lang="da-DK" sz="2000" dirty="0" err="1" smtClean="0"/>
              <a:t>java</a:t>
            </a:r>
            <a:endParaRPr lang="da-DK" sz="2000" dirty="0" smtClean="0"/>
          </a:p>
          <a:p>
            <a:pPr lvl="1"/>
            <a:r>
              <a:rPr lang="da-DK" sz="2400" dirty="0" smtClean="0"/>
              <a:t>In terms of the transition system, a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</a:t>
            </a:r>
            <a:r>
              <a:rPr lang="da-DK" sz="2400" dirty="0" err="1" smtClean="0"/>
              <a:t>that</a:t>
            </a:r>
            <a:r>
              <a:rPr lang="da-DK" sz="2400" dirty="0" smtClean="0"/>
              <a:t> is </a:t>
            </a:r>
            <a:r>
              <a:rPr lang="da-DK" sz="2400" dirty="0" err="1" smtClean="0"/>
              <a:t>blocked</a:t>
            </a:r>
            <a:r>
              <a:rPr lang="da-DK" sz="2400" dirty="0" smtClean="0"/>
              <a:t> at a </a:t>
            </a:r>
            <a:r>
              <a:rPr lang="da-DK" sz="2400" dirty="0" err="1" smtClean="0"/>
              <a:t>state</a:t>
            </a:r>
            <a:r>
              <a:rPr lang="da-DK" sz="2400" dirty="0" smtClean="0"/>
              <a:t> </a:t>
            </a:r>
            <a:r>
              <a:rPr lang="da-DK" sz="2400" dirty="0" err="1" smtClean="0"/>
              <a:t>simply</a:t>
            </a:r>
            <a:r>
              <a:rPr lang="da-DK" sz="2400" dirty="0" smtClean="0"/>
              <a:t> </a:t>
            </a:r>
            <a:r>
              <a:rPr lang="da-DK" sz="2400" i="1" dirty="0" smtClean="0"/>
              <a:t>has </a:t>
            </a:r>
            <a:r>
              <a:rPr lang="da-DK" sz="2400" i="1" dirty="0" err="1" smtClean="0"/>
              <a:t>no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outgoing</a:t>
            </a:r>
            <a:r>
              <a:rPr lang="da-DK" sz="2400" i="1" dirty="0" smtClean="0"/>
              <a:t> transition from </a:t>
            </a:r>
            <a:r>
              <a:rPr lang="da-DK" sz="2400" i="1" dirty="0" err="1" smtClean="0"/>
              <a:t>that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state</a:t>
            </a:r>
            <a:r>
              <a:rPr lang="da-DK" sz="2400" dirty="0" smtClean="0"/>
              <a:t>.</a:t>
            </a:r>
            <a:endParaRPr lang="da-DK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872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Promela</a:t>
            </a:r>
            <a:r>
              <a:rPr lang="da-DK" dirty="0" smtClean="0"/>
              <a:t> </a:t>
            </a:r>
            <a:r>
              <a:rPr lang="da-DK" dirty="0" err="1" smtClean="0"/>
              <a:t>selection</a:t>
            </a:r>
            <a:r>
              <a:rPr lang="da-DK" dirty="0" smtClean="0"/>
              <a:t> and </a:t>
            </a:r>
            <a:r>
              <a:rPr lang="da-DK" dirty="0" err="1" smtClean="0"/>
              <a:t>blocking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21</a:t>
            </a:fld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902201" y="1239142"/>
            <a:ext cx="297068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!= b) -&gt; option1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== b) -&gt; option2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fi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2710" y="1388148"/>
            <a:ext cx="351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Option 1 is </a:t>
            </a:r>
            <a:r>
              <a:rPr lang="da-DK" dirty="0" err="1" smtClean="0"/>
              <a:t>executed</a:t>
            </a:r>
            <a:r>
              <a:rPr lang="da-DK" dirty="0" smtClean="0"/>
              <a:t> if a is not </a:t>
            </a:r>
            <a:r>
              <a:rPr lang="da-DK" dirty="0" err="1" smtClean="0"/>
              <a:t>equal</a:t>
            </a:r>
            <a:r>
              <a:rPr lang="da-DK" dirty="0" smtClean="0"/>
              <a:t> to b. </a:t>
            </a:r>
            <a:r>
              <a:rPr lang="da-DK" dirty="0" err="1" smtClean="0"/>
              <a:t>Otherwise</a:t>
            </a:r>
            <a:r>
              <a:rPr lang="da-DK" dirty="0" smtClean="0"/>
              <a:t> option 2 is </a:t>
            </a:r>
            <a:r>
              <a:rPr lang="da-DK" dirty="0" err="1" smtClean="0"/>
              <a:t>executed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806771" y="3888619"/>
            <a:ext cx="297068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==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-&gt; option1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== a) -&gt; option2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fi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7480" y="3910514"/>
            <a:ext cx="351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Either</a:t>
            </a:r>
            <a:r>
              <a:rPr lang="da-DK" dirty="0" smtClean="0"/>
              <a:t> option 1 or option 2 is </a:t>
            </a:r>
            <a:r>
              <a:rPr lang="da-DK" dirty="0" err="1" smtClean="0"/>
              <a:t>executed</a:t>
            </a:r>
            <a:r>
              <a:rPr lang="da-DK" dirty="0" smtClean="0"/>
              <a:t>.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is </a:t>
            </a:r>
            <a:r>
              <a:rPr lang="da-DK" i="1" dirty="0" err="1" smtClean="0"/>
              <a:t>nondeterministically</a:t>
            </a:r>
            <a:r>
              <a:rPr lang="da-DK" dirty="0" smtClean="0"/>
              <a:t> </a:t>
            </a:r>
            <a:r>
              <a:rPr lang="da-DK" dirty="0" err="1" smtClean="0"/>
              <a:t>chosen</a:t>
            </a:r>
            <a:r>
              <a:rPr lang="da-DK" dirty="0" smtClean="0"/>
              <a:t>, i.e. </a:t>
            </a:r>
            <a:r>
              <a:rPr lang="da-DK" dirty="0" err="1" smtClean="0"/>
              <a:t>both</a:t>
            </a:r>
            <a:r>
              <a:rPr lang="da-DK" dirty="0" smtClean="0"/>
              <a:t> transitions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possible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2325643" y="5102601"/>
            <a:ext cx="297068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!=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-&gt; option1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!= a) -&gt; option2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fi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5013176"/>
            <a:ext cx="3011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process</a:t>
            </a:r>
            <a:r>
              <a:rPr lang="da-DK" dirty="0" smtClean="0"/>
              <a:t> is </a:t>
            </a:r>
            <a:r>
              <a:rPr lang="da-DK" b="1" i="1" dirty="0" err="1" smtClean="0"/>
              <a:t>blocked</a:t>
            </a:r>
            <a:r>
              <a:rPr lang="da-DK" dirty="0" smtClean="0"/>
              <a:t> 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of the </a:t>
            </a:r>
            <a:r>
              <a:rPr lang="da-DK" dirty="0" err="1" smtClean="0"/>
              <a:t>conditions</a:t>
            </a:r>
            <a:r>
              <a:rPr lang="da-DK" dirty="0" smtClean="0"/>
              <a:t> </a:t>
            </a:r>
            <a:r>
              <a:rPr lang="da-DK" dirty="0" err="1" smtClean="0"/>
              <a:t>become</a:t>
            </a:r>
            <a:r>
              <a:rPr lang="da-DK" dirty="0" smtClean="0"/>
              <a:t> </a:t>
            </a:r>
            <a:r>
              <a:rPr lang="da-DK" smtClean="0"/>
              <a:t>true (in </a:t>
            </a:r>
            <a:r>
              <a:rPr lang="da-DK" dirty="0" err="1" smtClean="0"/>
              <a:t>this</a:t>
            </a:r>
            <a:r>
              <a:rPr lang="da-DK" dirty="0" smtClean="0"/>
              <a:t> case, 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blocked</a:t>
            </a:r>
            <a:r>
              <a:rPr lang="da-DK" dirty="0" smtClean="0"/>
              <a:t> </a:t>
            </a:r>
            <a:r>
              <a:rPr lang="da-DK" dirty="0" err="1" smtClean="0"/>
              <a:t>forever</a:t>
            </a:r>
            <a:r>
              <a:rPr lang="da-DK" dirty="0" smtClean="0"/>
              <a:t>).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2589084"/>
            <a:ext cx="297068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(a != b) -&gt; option1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:: else -&gt; option2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fi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6987" y="2951225"/>
            <a:ext cx="351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Same </a:t>
            </a:r>
            <a:r>
              <a:rPr lang="da-DK" dirty="0" err="1" smtClean="0"/>
              <a:t>behavior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674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Promela</a:t>
            </a:r>
            <a:r>
              <a:rPr lang="da-DK" dirty="0" smtClean="0"/>
              <a:t> repetition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22</a:t>
            </a:fld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971600" y="1700808"/>
            <a:ext cx="32528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do</a:t>
            </a:r>
            <a:endParaRPr lang="en-US" dirty="0">
              <a:latin typeface="Lucida Console" panose="020B0609040504020204" pitchFamily="49" charset="0"/>
              <a:cs typeface="Consolas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:: (a != b) -&gt; option1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:: (a == b) -&gt; break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od</a:t>
            </a:r>
            <a:endParaRPr lang="da-DK" dirty="0">
              <a:latin typeface="Lucida Console" panose="020B0609040504020204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4125" y="2116306"/>
            <a:ext cx="351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</a:t>
            </a:r>
            <a:r>
              <a:rPr lang="da-DK" dirty="0" err="1" smtClean="0"/>
              <a:t>hile</a:t>
            </a:r>
            <a:r>
              <a:rPr lang="da-DK" dirty="0" smtClean="0"/>
              <a:t> (a!=b) { option1 }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1124000" y="3151728"/>
            <a:ext cx="32528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do</a:t>
            </a:r>
            <a:endParaRPr lang="en-US" dirty="0">
              <a:latin typeface="Lucida Console" panose="020B0609040504020204" pitchFamily="49" charset="0"/>
              <a:cs typeface="Consolas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:: (a != b) -&gt; option1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:: else -&gt; break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nsolas" pitchFamily="49" charset="0"/>
              </a:rPr>
              <a:t>od</a:t>
            </a:r>
            <a:endParaRPr lang="da-DK" dirty="0">
              <a:latin typeface="Lucida Console" panose="020B060904050402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4125" y="3567226"/>
            <a:ext cx="351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Same </a:t>
            </a:r>
            <a:r>
              <a:rPr lang="da-DK" dirty="0" err="1" smtClean="0"/>
              <a:t>thing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591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Live AMP-relevant </a:t>
            </a:r>
            <a:r>
              <a:rPr lang="da-DK" dirty="0" err="1" smtClean="0"/>
              <a:t>verification</a:t>
            </a:r>
            <a:r>
              <a:rPr lang="da-DK" dirty="0" smtClean="0"/>
              <a:t> and </a:t>
            </a:r>
            <a:r>
              <a:rPr lang="da-DK" dirty="0" err="1" smtClean="0"/>
              <a:t>falsification</a:t>
            </a:r>
            <a:r>
              <a:rPr lang="da-DK" dirty="0" smtClean="0"/>
              <a:t> demo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LockOne</a:t>
            </a:r>
            <a:r>
              <a:rPr lang="da-DK" dirty="0" smtClean="0"/>
              <a:t> and </a:t>
            </a:r>
            <a:r>
              <a:rPr lang="da-DK" dirty="0" err="1" smtClean="0"/>
              <a:t>LockTwo</a:t>
            </a:r>
            <a:r>
              <a:rPr lang="da-DK" dirty="0" smtClean="0"/>
              <a:t> from AMP, </a:t>
            </a:r>
            <a:r>
              <a:rPr lang="da-DK" dirty="0" err="1" smtClean="0"/>
              <a:t>Chapter</a:t>
            </a:r>
            <a:r>
              <a:rPr lang="da-DK" dirty="0" smtClean="0"/>
              <a:t> 2</a:t>
            </a:r>
          </a:p>
          <a:p>
            <a:pPr lvl="1"/>
            <a:r>
              <a:rPr lang="da-DK" dirty="0" err="1" smtClean="0"/>
              <a:t>Both</a:t>
            </a:r>
            <a:r>
              <a:rPr lang="da-DK" dirty="0" smtClean="0"/>
              <a:t> </a:t>
            </a:r>
            <a:r>
              <a:rPr lang="da-DK" dirty="0" err="1" smtClean="0"/>
              <a:t>satisfy</a:t>
            </a:r>
            <a:r>
              <a:rPr lang="da-DK" dirty="0" smtClean="0"/>
              <a:t> </a:t>
            </a:r>
            <a:r>
              <a:rPr lang="da-DK" dirty="0" err="1" smtClean="0"/>
              <a:t>mutual</a:t>
            </a:r>
            <a:r>
              <a:rPr lang="da-DK" dirty="0" smtClean="0"/>
              <a:t> </a:t>
            </a:r>
            <a:r>
              <a:rPr lang="da-DK" dirty="0" err="1" smtClean="0"/>
              <a:t>exclusion</a:t>
            </a:r>
            <a:endParaRPr lang="da-DK" dirty="0" smtClean="0"/>
          </a:p>
          <a:p>
            <a:pPr lvl="1"/>
            <a:r>
              <a:rPr lang="da-DK" dirty="0" err="1" smtClean="0"/>
              <a:t>Neither</a:t>
            </a:r>
            <a:r>
              <a:rPr lang="da-DK" dirty="0" smtClean="0"/>
              <a:t> </a:t>
            </a:r>
            <a:r>
              <a:rPr lang="da-DK" dirty="0" err="1" smtClean="0"/>
              <a:t>satisfy</a:t>
            </a:r>
            <a:r>
              <a:rPr lang="da-DK" dirty="0" smtClean="0"/>
              <a:t> </a:t>
            </a:r>
            <a:r>
              <a:rPr lang="da-DK" dirty="0" err="1" smtClean="0"/>
              <a:t>starvation</a:t>
            </a:r>
            <a:r>
              <a:rPr lang="da-DK" dirty="0" smtClean="0"/>
              <a:t> </a:t>
            </a:r>
            <a:r>
              <a:rPr lang="da-DK" dirty="0" err="1" smtClean="0"/>
              <a:t>freedom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err="1" smtClean="0"/>
              <a:t>Let’s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Spin </a:t>
            </a:r>
            <a:r>
              <a:rPr lang="da-DK" dirty="0" err="1" smtClean="0"/>
              <a:t>establish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facts!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3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Weakly</a:t>
            </a:r>
            <a:r>
              <a:rPr lang="da-DK" dirty="0" smtClean="0"/>
              <a:t> fair </a:t>
            </a:r>
            <a:r>
              <a:rPr lang="da-DK" dirty="0" err="1" smtClean="0"/>
              <a:t>executions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1400" dirty="0" smtClean="0"/>
              <a:t>An </a:t>
            </a:r>
            <a:r>
              <a:rPr lang="da-DK" sz="1400" dirty="0" err="1" smtClean="0"/>
              <a:t>execution</a:t>
            </a:r>
            <a:r>
              <a:rPr lang="da-DK" sz="1400" dirty="0" smtClean="0"/>
              <a:t> is </a:t>
            </a:r>
            <a:r>
              <a:rPr lang="da-DK" sz="1400" dirty="0" err="1" smtClean="0"/>
              <a:t>said</a:t>
            </a:r>
            <a:r>
              <a:rPr lang="da-DK" sz="1400" dirty="0" smtClean="0"/>
              <a:t> to </a:t>
            </a:r>
            <a:r>
              <a:rPr lang="da-DK" sz="1400" dirty="0" err="1" smtClean="0"/>
              <a:t>be</a:t>
            </a:r>
            <a:r>
              <a:rPr lang="da-DK" sz="1400" dirty="0" smtClean="0"/>
              <a:t> </a:t>
            </a:r>
            <a:r>
              <a:rPr lang="da-DK" sz="1400" i="1" dirty="0" err="1" smtClean="0"/>
              <a:t>weakly</a:t>
            </a:r>
            <a:r>
              <a:rPr lang="da-DK" sz="1400" i="1" dirty="0" smtClean="0"/>
              <a:t> fair</a:t>
            </a:r>
            <a:r>
              <a:rPr lang="da-DK" sz="1400" dirty="0" smtClean="0"/>
              <a:t>, if it is </a:t>
            </a:r>
            <a:r>
              <a:rPr lang="da-DK" sz="1400" i="1" dirty="0" smtClean="0"/>
              <a:t>not</a:t>
            </a:r>
            <a:r>
              <a:rPr lang="da-DK" sz="1400" dirty="0" smtClean="0"/>
              <a:t> the case </a:t>
            </a:r>
            <a:r>
              <a:rPr lang="da-DK" sz="1400" dirty="0" err="1" smtClean="0"/>
              <a:t>that</a:t>
            </a:r>
            <a:r>
              <a:rPr lang="da-DK" sz="1400" dirty="0" smtClean="0"/>
              <a:t> the system </a:t>
            </a:r>
            <a:r>
              <a:rPr lang="da-DK" sz="1400" dirty="0" err="1" smtClean="0"/>
              <a:t>after</a:t>
            </a:r>
            <a:r>
              <a:rPr lang="da-DK" sz="1400" dirty="0" smtClean="0"/>
              <a:t> </a:t>
            </a:r>
            <a:r>
              <a:rPr lang="da-DK" sz="1400" dirty="0" err="1" smtClean="0"/>
              <a:t>some</a:t>
            </a:r>
            <a:r>
              <a:rPr lang="da-DK" sz="1400" dirty="0" smtClean="0"/>
              <a:t> point </a:t>
            </a:r>
            <a:r>
              <a:rPr lang="da-DK" sz="1400" dirty="0" err="1" smtClean="0"/>
              <a:t>fails</a:t>
            </a:r>
            <a:r>
              <a:rPr lang="da-DK" sz="1400" dirty="0" smtClean="0"/>
              <a:t> to </a:t>
            </a:r>
            <a:r>
              <a:rPr lang="da-DK" sz="1400" dirty="0" err="1" smtClean="0"/>
              <a:t>move</a:t>
            </a:r>
            <a:r>
              <a:rPr lang="da-DK" sz="1400" dirty="0" smtClean="0"/>
              <a:t> a </a:t>
            </a:r>
            <a:r>
              <a:rPr lang="da-DK" sz="1400" dirty="0" err="1" smtClean="0"/>
              <a:t>process</a:t>
            </a:r>
            <a:r>
              <a:rPr lang="da-DK" sz="1400" dirty="0" smtClean="0"/>
              <a:t> forward </a:t>
            </a:r>
            <a:r>
              <a:rPr lang="da-DK" sz="1400" dirty="0" err="1" smtClean="0"/>
              <a:t>forever</a:t>
            </a:r>
            <a:r>
              <a:rPr lang="da-DK" sz="1400" dirty="0" smtClean="0"/>
              <a:t> </a:t>
            </a:r>
            <a:r>
              <a:rPr lang="da-DK" sz="1400" dirty="0" err="1" smtClean="0"/>
              <a:t>even</a:t>
            </a:r>
            <a:r>
              <a:rPr lang="da-DK" sz="1400" dirty="0" smtClean="0"/>
              <a:t> </a:t>
            </a:r>
            <a:r>
              <a:rPr lang="da-DK" sz="1400" dirty="0" err="1" smtClean="0"/>
              <a:t>though</a:t>
            </a:r>
            <a:r>
              <a:rPr lang="da-DK" sz="1400" dirty="0" smtClean="0"/>
              <a:t> </a:t>
            </a:r>
            <a:r>
              <a:rPr lang="da-DK" sz="1400" dirty="0" err="1" smtClean="0"/>
              <a:t>that</a:t>
            </a:r>
            <a:r>
              <a:rPr lang="da-DK" sz="1400" dirty="0" smtClean="0"/>
              <a:t> </a:t>
            </a:r>
            <a:r>
              <a:rPr lang="da-DK" sz="1400" dirty="0" err="1" smtClean="0"/>
              <a:t>process</a:t>
            </a:r>
            <a:r>
              <a:rPr lang="da-DK" sz="1400" dirty="0" smtClean="0"/>
              <a:t> is </a:t>
            </a:r>
            <a:r>
              <a:rPr lang="da-DK" sz="1400" dirty="0" err="1" smtClean="0"/>
              <a:t>enabled</a:t>
            </a:r>
            <a:r>
              <a:rPr lang="da-DK" sz="1400" dirty="0" smtClean="0"/>
              <a:t> at </a:t>
            </a:r>
            <a:r>
              <a:rPr lang="da-DK" sz="1400" dirty="0" err="1" smtClean="0"/>
              <a:t>every</a:t>
            </a:r>
            <a:r>
              <a:rPr lang="da-DK" sz="1400" dirty="0" smtClean="0"/>
              <a:t> time step </a:t>
            </a:r>
            <a:r>
              <a:rPr lang="da-DK" sz="1400" dirty="0" err="1" smtClean="0"/>
              <a:t>after</a:t>
            </a:r>
            <a:r>
              <a:rPr lang="da-DK" sz="1400" dirty="0" smtClean="0"/>
              <a:t> </a:t>
            </a:r>
            <a:r>
              <a:rPr lang="da-DK" sz="1400" dirty="0" err="1" smtClean="0"/>
              <a:t>than</a:t>
            </a:r>
            <a:r>
              <a:rPr lang="da-DK" sz="1400" dirty="0" smtClean="0"/>
              <a:t> point.</a:t>
            </a:r>
          </a:p>
          <a:p>
            <a:r>
              <a:rPr lang="da-DK" sz="1400" dirty="0" smtClean="0"/>
              <a:t>To </a:t>
            </a:r>
            <a:r>
              <a:rPr lang="da-DK" sz="1400" dirty="0" err="1" smtClean="0"/>
              <a:t>formalize</a:t>
            </a:r>
            <a:r>
              <a:rPr lang="da-DK" sz="1400" dirty="0" smtClean="0"/>
              <a:t> </a:t>
            </a:r>
            <a:r>
              <a:rPr lang="da-DK" sz="1400" dirty="0" err="1" smtClean="0"/>
              <a:t>this</a:t>
            </a:r>
            <a:r>
              <a:rPr lang="da-DK" sz="1400" dirty="0" smtClean="0"/>
              <a:t>, let </a:t>
            </a:r>
            <a:r>
              <a:rPr lang="da-DK" sz="1400" dirty="0" err="1" smtClean="0"/>
              <a:t>us</a:t>
            </a:r>
            <a:r>
              <a:rPr lang="da-DK" sz="1400" dirty="0" smtClean="0"/>
              <a:t> </a:t>
            </a:r>
            <a:r>
              <a:rPr lang="da-DK" sz="1400" dirty="0" err="1" smtClean="0"/>
              <a:t>assume</a:t>
            </a:r>
            <a:r>
              <a:rPr lang="da-DK" sz="1400" dirty="0" smtClean="0"/>
              <a:t> </a:t>
            </a:r>
            <a:r>
              <a:rPr lang="da-DK" sz="1400" dirty="0" err="1" smtClean="0"/>
              <a:t>that</a:t>
            </a:r>
            <a:r>
              <a:rPr lang="da-DK" sz="1400" dirty="0" smtClean="0"/>
              <a:t> </a:t>
            </a:r>
            <a:r>
              <a:rPr lang="da-DK" sz="1400" dirty="0" err="1" smtClean="0"/>
              <a:t>we</a:t>
            </a:r>
            <a:r>
              <a:rPr lang="da-DK" sz="1400" dirty="0" smtClean="0"/>
              <a:t> for </a:t>
            </a:r>
            <a:r>
              <a:rPr lang="da-DK" sz="1400" dirty="0" err="1" smtClean="0"/>
              <a:t>each</a:t>
            </a:r>
            <a:r>
              <a:rPr lang="da-DK" sz="1400" dirty="0" smtClean="0"/>
              <a:t> </a:t>
            </a:r>
            <a:r>
              <a:rPr lang="da-DK" sz="1400" dirty="0" err="1" smtClean="0"/>
              <a:t>process</a:t>
            </a:r>
            <a:r>
              <a:rPr lang="da-DK" sz="1400" dirty="0" smtClean="0"/>
              <a:t> p have atoms </a:t>
            </a:r>
          </a:p>
          <a:p>
            <a:pPr lvl="1"/>
            <a:r>
              <a:rPr lang="da-DK" sz="1200" dirty="0" err="1" smtClean="0"/>
              <a:t>Enabled</a:t>
            </a:r>
            <a:r>
              <a:rPr lang="da-DK" sz="1200" dirty="0" smtClean="0"/>
              <a:t>(p), </a:t>
            </a:r>
            <a:r>
              <a:rPr lang="da-DK" sz="1200" dirty="0" err="1" smtClean="0"/>
              <a:t>which</a:t>
            </a:r>
            <a:r>
              <a:rPr lang="da-DK" sz="1200" dirty="0" smtClean="0"/>
              <a:t> is true in </a:t>
            </a:r>
            <a:r>
              <a:rPr lang="da-DK" sz="1200" dirty="0" err="1" smtClean="0"/>
              <a:t>states</a:t>
            </a:r>
            <a:r>
              <a:rPr lang="da-DK" sz="1200" dirty="0" smtClean="0"/>
              <a:t> </a:t>
            </a:r>
            <a:r>
              <a:rPr lang="da-DK" sz="1200" dirty="0" err="1" smtClean="0"/>
              <a:t>where</a:t>
            </a:r>
            <a:r>
              <a:rPr lang="da-DK" sz="1200" dirty="0" smtClean="0"/>
              <a:t> it is </a:t>
            </a:r>
            <a:r>
              <a:rPr lang="da-DK" sz="1200" i="1" dirty="0" err="1" smtClean="0"/>
              <a:t>possible</a:t>
            </a:r>
            <a:r>
              <a:rPr lang="da-DK" sz="1200" dirty="0" smtClean="0"/>
              <a:t> for p to </a:t>
            </a:r>
            <a:r>
              <a:rPr lang="da-DK" sz="1200" dirty="0" err="1" smtClean="0"/>
              <a:t>move</a:t>
            </a:r>
            <a:r>
              <a:rPr lang="da-DK" sz="1200" dirty="0" smtClean="0"/>
              <a:t> </a:t>
            </a:r>
            <a:r>
              <a:rPr lang="da-DK" sz="1200" dirty="0" err="1" smtClean="0"/>
              <a:t>its</a:t>
            </a:r>
            <a:r>
              <a:rPr lang="da-DK" sz="1200" dirty="0" smtClean="0"/>
              <a:t> program </a:t>
            </a:r>
            <a:r>
              <a:rPr lang="da-DK" sz="1200" dirty="0" err="1" smtClean="0"/>
              <a:t>counter</a:t>
            </a:r>
            <a:r>
              <a:rPr lang="da-DK" sz="1200" dirty="0" smtClean="0"/>
              <a:t> (p is </a:t>
            </a:r>
            <a:r>
              <a:rPr lang="da-DK" sz="1200" dirty="0" err="1" smtClean="0"/>
              <a:t>neither</a:t>
            </a:r>
            <a:r>
              <a:rPr lang="da-DK" sz="1200" dirty="0" smtClean="0"/>
              <a:t> </a:t>
            </a:r>
            <a:r>
              <a:rPr lang="da-DK" sz="1200" dirty="0" err="1" smtClean="0"/>
              <a:t>blocked</a:t>
            </a:r>
            <a:r>
              <a:rPr lang="da-DK" sz="1200" dirty="0" smtClean="0"/>
              <a:t> nor </a:t>
            </a:r>
            <a:r>
              <a:rPr lang="da-DK" sz="1200" dirty="0" err="1" smtClean="0"/>
              <a:t>terminated</a:t>
            </a:r>
            <a:r>
              <a:rPr lang="da-DK" sz="1200" dirty="0" smtClean="0"/>
              <a:t>).</a:t>
            </a:r>
          </a:p>
          <a:p>
            <a:pPr lvl="1"/>
            <a:r>
              <a:rPr lang="da-DK" sz="1200" dirty="0" err="1" smtClean="0"/>
              <a:t>Moved</a:t>
            </a:r>
            <a:r>
              <a:rPr lang="da-DK" sz="1200" dirty="0" smtClean="0"/>
              <a:t>(p), </a:t>
            </a:r>
            <a:r>
              <a:rPr lang="da-DK" sz="1200" dirty="0" err="1" smtClean="0"/>
              <a:t>which</a:t>
            </a:r>
            <a:r>
              <a:rPr lang="da-DK" sz="1200" dirty="0" smtClean="0"/>
              <a:t> is true in </a:t>
            </a:r>
            <a:r>
              <a:rPr lang="da-DK" sz="1200" dirty="0" err="1" smtClean="0"/>
              <a:t>states</a:t>
            </a:r>
            <a:r>
              <a:rPr lang="da-DK" sz="1200" dirty="0" smtClean="0"/>
              <a:t> </a:t>
            </a:r>
            <a:r>
              <a:rPr lang="da-DK" sz="1200" dirty="0" err="1" smtClean="0"/>
              <a:t>where</a:t>
            </a:r>
            <a:r>
              <a:rPr lang="da-DK" sz="1200" dirty="0" smtClean="0"/>
              <a:t> </a:t>
            </a:r>
            <a:r>
              <a:rPr lang="da-DK" sz="1200" dirty="0" err="1" smtClean="0"/>
              <a:t>we</a:t>
            </a:r>
            <a:r>
              <a:rPr lang="da-DK" sz="1200" dirty="0" smtClean="0"/>
              <a:t> </a:t>
            </a:r>
            <a:r>
              <a:rPr lang="da-DK" sz="1200" i="1" dirty="0" err="1" smtClean="0"/>
              <a:t>actually</a:t>
            </a:r>
            <a:r>
              <a:rPr lang="da-DK" sz="1200" dirty="0" smtClean="0"/>
              <a:t> just </a:t>
            </a:r>
            <a:r>
              <a:rPr lang="da-DK" sz="1200" dirty="0" err="1" smtClean="0"/>
              <a:t>moved</a:t>
            </a:r>
            <a:r>
              <a:rPr lang="da-DK" sz="1200" dirty="0" smtClean="0"/>
              <a:t> p’s program </a:t>
            </a:r>
            <a:r>
              <a:rPr lang="da-DK" sz="1200" dirty="0" err="1" smtClean="0"/>
              <a:t>counter</a:t>
            </a:r>
            <a:r>
              <a:rPr lang="da-DK" sz="1200" dirty="0"/>
              <a:t> </a:t>
            </a:r>
            <a:r>
              <a:rPr lang="da-DK" sz="1200" dirty="0" smtClean="0"/>
              <a:t>– I </a:t>
            </a:r>
            <a:r>
              <a:rPr lang="da-DK" sz="1200" dirty="0" err="1" smtClean="0"/>
              <a:t>don’t</a:t>
            </a:r>
            <a:r>
              <a:rPr lang="da-DK" sz="1200" dirty="0" smtClean="0"/>
              <a:t> </a:t>
            </a:r>
            <a:r>
              <a:rPr lang="da-DK" sz="1200" dirty="0" err="1" smtClean="0"/>
              <a:t>think</a:t>
            </a:r>
            <a:r>
              <a:rPr lang="da-DK" sz="1200" dirty="0" smtClean="0"/>
              <a:t> </a:t>
            </a:r>
            <a:r>
              <a:rPr lang="da-DK" sz="1200" dirty="0" err="1" smtClean="0"/>
              <a:t>we</a:t>
            </a:r>
            <a:r>
              <a:rPr lang="da-DK" sz="1200" dirty="0" smtClean="0"/>
              <a:t> have </a:t>
            </a:r>
            <a:r>
              <a:rPr lang="da-DK" sz="1200" dirty="0" err="1" smtClean="0"/>
              <a:t>this</a:t>
            </a:r>
            <a:r>
              <a:rPr lang="da-DK" sz="1200" dirty="0" smtClean="0"/>
              <a:t> </a:t>
            </a:r>
            <a:r>
              <a:rPr lang="da-DK" sz="1200" dirty="0" err="1" smtClean="0"/>
              <a:t>built</a:t>
            </a:r>
            <a:r>
              <a:rPr lang="da-DK" sz="1200" dirty="0" smtClean="0"/>
              <a:t> </a:t>
            </a:r>
            <a:r>
              <a:rPr lang="da-DK" sz="1200" dirty="0" err="1" smtClean="0"/>
              <a:t>into</a:t>
            </a:r>
            <a:r>
              <a:rPr lang="da-DK" sz="1200" dirty="0" smtClean="0"/>
              <a:t> </a:t>
            </a:r>
            <a:r>
              <a:rPr lang="da-DK" sz="1200" dirty="0" err="1" smtClean="0"/>
              <a:t>Promela</a:t>
            </a:r>
            <a:r>
              <a:rPr lang="da-DK" sz="1200" dirty="0" smtClean="0"/>
              <a:t>, </a:t>
            </a:r>
            <a:r>
              <a:rPr lang="da-DK" sz="1200" dirty="0" err="1" smtClean="0"/>
              <a:t>which</a:t>
            </a:r>
            <a:r>
              <a:rPr lang="da-DK" sz="1200" dirty="0" smtClean="0"/>
              <a:t> is a bit </a:t>
            </a:r>
            <a:r>
              <a:rPr lang="da-DK" sz="1200" dirty="0" err="1" smtClean="0"/>
              <a:t>annoying</a:t>
            </a:r>
            <a:r>
              <a:rPr lang="da-DK" sz="1200" dirty="0" smtClean="0"/>
              <a:t>; it </a:t>
            </a:r>
            <a:r>
              <a:rPr lang="da-DK" sz="1200" dirty="0" err="1" smtClean="0"/>
              <a:t>would</a:t>
            </a:r>
            <a:r>
              <a:rPr lang="da-DK" sz="1200" dirty="0" smtClean="0"/>
              <a:t> </a:t>
            </a:r>
            <a:r>
              <a:rPr lang="da-DK" sz="1200" dirty="0" err="1" smtClean="0"/>
              <a:t>be</a:t>
            </a:r>
            <a:r>
              <a:rPr lang="da-DK" sz="1200" dirty="0" smtClean="0"/>
              <a:t> a </a:t>
            </a:r>
            <a:r>
              <a:rPr lang="da-DK" sz="1200" dirty="0" err="1" smtClean="0"/>
              <a:t>nice</a:t>
            </a:r>
            <a:r>
              <a:rPr lang="da-DK" sz="1200" dirty="0" smtClean="0"/>
              <a:t> addition! The </a:t>
            </a:r>
            <a:r>
              <a:rPr lang="da-DK" sz="1200" dirty="0" err="1" smtClean="0"/>
              <a:t>reason</a:t>
            </a:r>
            <a:r>
              <a:rPr lang="da-DK" sz="1200" dirty="0" smtClean="0"/>
              <a:t> </a:t>
            </a:r>
            <a:r>
              <a:rPr lang="da-DK" sz="1200" dirty="0" err="1" smtClean="0"/>
              <a:t>probably</a:t>
            </a:r>
            <a:r>
              <a:rPr lang="da-DK" sz="1200" dirty="0" smtClean="0"/>
              <a:t> is </a:t>
            </a:r>
            <a:r>
              <a:rPr lang="da-DK" sz="1200" dirty="0" err="1" smtClean="0"/>
              <a:t>that</a:t>
            </a:r>
            <a:r>
              <a:rPr lang="da-DK" sz="1200" dirty="0" smtClean="0"/>
              <a:t> </a:t>
            </a:r>
            <a:r>
              <a:rPr lang="da-DK" sz="1200" dirty="0" err="1" smtClean="0"/>
              <a:t>including</a:t>
            </a:r>
            <a:r>
              <a:rPr lang="da-DK" sz="1200" dirty="0" smtClean="0"/>
              <a:t> it  </a:t>
            </a:r>
            <a:r>
              <a:rPr lang="da-DK" sz="1200" dirty="0" err="1" smtClean="0"/>
              <a:t>increases</a:t>
            </a:r>
            <a:r>
              <a:rPr lang="da-DK" sz="1200" dirty="0" smtClean="0"/>
              <a:t> the </a:t>
            </a:r>
            <a:r>
              <a:rPr lang="da-DK" sz="1200" dirty="0" err="1" smtClean="0"/>
              <a:t>size</a:t>
            </a:r>
            <a:r>
              <a:rPr lang="da-DK" sz="1200" dirty="0" smtClean="0"/>
              <a:t> of the </a:t>
            </a:r>
            <a:r>
              <a:rPr lang="da-DK" sz="1200" dirty="0" err="1" smtClean="0"/>
              <a:t>state</a:t>
            </a:r>
            <a:r>
              <a:rPr lang="da-DK" sz="1200" dirty="0" smtClean="0"/>
              <a:t> </a:t>
            </a:r>
            <a:r>
              <a:rPr lang="da-DK" sz="1200" dirty="0" err="1" smtClean="0"/>
              <a:t>space</a:t>
            </a:r>
            <a:r>
              <a:rPr lang="da-DK" sz="1200" dirty="0" smtClean="0"/>
              <a:t> </a:t>
            </a:r>
            <a:r>
              <a:rPr lang="da-DK" sz="1200" dirty="0" smtClean="0"/>
              <a:t>(</a:t>
            </a:r>
            <a:r>
              <a:rPr lang="da-DK" sz="1200" dirty="0" err="1" smtClean="0"/>
              <a:t>why</a:t>
            </a:r>
            <a:r>
              <a:rPr lang="da-DK" sz="1200" dirty="0" smtClean="0"/>
              <a:t>?)</a:t>
            </a:r>
            <a:endParaRPr lang="da-DK" sz="1200" dirty="0" smtClean="0"/>
          </a:p>
          <a:p>
            <a:r>
              <a:rPr lang="da-DK" sz="1400" i="1" dirty="0" smtClean="0"/>
              <a:t>Not</a:t>
            </a:r>
            <a:r>
              <a:rPr lang="da-DK" sz="1400" dirty="0" smtClean="0"/>
              <a:t> </a:t>
            </a:r>
            <a:r>
              <a:rPr lang="da-DK" sz="1400" dirty="0" err="1" smtClean="0"/>
              <a:t>weakly</a:t>
            </a:r>
            <a:r>
              <a:rPr lang="da-DK" sz="1400" dirty="0" smtClean="0"/>
              <a:t> fair for p: </a:t>
            </a:r>
            <a:r>
              <a:rPr lang="da-DK" sz="1400" b="1" dirty="0" smtClean="0"/>
              <a:t>F G (</a:t>
            </a:r>
            <a:r>
              <a:rPr lang="da-DK" sz="1400" b="1" dirty="0" err="1" smtClean="0"/>
              <a:t>Enabled</a:t>
            </a:r>
            <a:r>
              <a:rPr lang="da-DK" sz="1400" b="1" dirty="0" smtClean="0"/>
              <a:t>(p) </a:t>
            </a:r>
            <a:r>
              <a:rPr lang="da-DK" sz="1400" b="1" dirty="0" smtClean="0">
                <a:sym typeface="Symbol"/>
              </a:rPr>
              <a:t>   </a:t>
            </a:r>
            <a:r>
              <a:rPr lang="da-DK" sz="1400" b="1" dirty="0" err="1" smtClean="0">
                <a:sym typeface="Symbol"/>
              </a:rPr>
              <a:t>Moved</a:t>
            </a:r>
            <a:r>
              <a:rPr lang="da-DK" sz="1400" b="1" dirty="0" smtClean="0">
                <a:sym typeface="Symbol"/>
              </a:rPr>
              <a:t>(p))</a:t>
            </a:r>
          </a:p>
          <a:p>
            <a:r>
              <a:rPr lang="da-DK" sz="1400" dirty="0" smtClean="0">
                <a:sym typeface="Symbol"/>
              </a:rPr>
              <a:t>Spin has an option to </a:t>
            </a:r>
            <a:r>
              <a:rPr lang="da-DK" sz="1400" i="1" dirty="0" err="1" smtClean="0">
                <a:sym typeface="Symbol"/>
              </a:rPr>
              <a:t>only</a:t>
            </a:r>
            <a:r>
              <a:rPr lang="da-DK" sz="1400" i="1" dirty="0" smtClean="0">
                <a:sym typeface="Symbol"/>
              </a:rPr>
              <a:t> </a:t>
            </a:r>
            <a:r>
              <a:rPr lang="da-DK" sz="1400" dirty="0" smtClean="0">
                <a:sym typeface="Symbol"/>
              </a:rPr>
              <a:t>check the </a:t>
            </a:r>
            <a:r>
              <a:rPr lang="da-DK" sz="1400" dirty="0" err="1" smtClean="0">
                <a:sym typeface="Symbol"/>
              </a:rPr>
              <a:t>validity</a:t>
            </a:r>
            <a:r>
              <a:rPr lang="da-DK" sz="1400" dirty="0" smtClean="0">
                <a:sym typeface="Symbol"/>
              </a:rPr>
              <a:t> of a LTL </a:t>
            </a:r>
            <a:r>
              <a:rPr lang="da-DK" sz="1400" dirty="0" err="1" smtClean="0">
                <a:sym typeface="Symbol"/>
              </a:rPr>
              <a:t>formula</a:t>
            </a:r>
            <a:r>
              <a:rPr lang="da-DK" sz="1400" dirty="0" smtClean="0">
                <a:sym typeface="Symbol"/>
              </a:rPr>
              <a:t> on </a:t>
            </a:r>
            <a:r>
              <a:rPr lang="da-DK" sz="1400" dirty="0" err="1" smtClean="0">
                <a:sym typeface="Symbol"/>
              </a:rPr>
              <a:t>weakly</a:t>
            </a:r>
            <a:r>
              <a:rPr lang="da-DK" sz="1400" dirty="0" smtClean="0">
                <a:sym typeface="Symbol"/>
              </a:rPr>
              <a:t> fair </a:t>
            </a:r>
            <a:r>
              <a:rPr lang="da-DK" sz="1400" dirty="0" err="1" smtClean="0">
                <a:sym typeface="Symbol"/>
              </a:rPr>
              <a:t>executions</a:t>
            </a:r>
            <a:r>
              <a:rPr lang="da-DK" sz="1400" dirty="0" smtClean="0">
                <a:sym typeface="Symbol"/>
              </a:rPr>
              <a:t>.</a:t>
            </a:r>
          </a:p>
          <a:p>
            <a:pPr lvl="2"/>
            <a:r>
              <a:rPr lang="da-DK" sz="1200" dirty="0" err="1" smtClean="0">
                <a:sym typeface="Symbol"/>
              </a:rPr>
              <a:t>pan</a:t>
            </a:r>
            <a:r>
              <a:rPr lang="da-DK" sz="1200" dirty="0" smtClean="0">
                <a:sym typeface="Symbol"/>
              </a:rPr>
              <a:t> –a </a:t>
            </a:r>
            <a:r>
              <a:rPr lang="da-DK" sz="1200" b="1" dirty="0" smtClean="0">
                <a:solidFill>
                  <a:srgbClr val="FF0000"/>
                </a:solidFill>
                <a:sym typeface="Symbol"/>
              </a:rPr>
              <a:t>–f  </a:t>
            </a:r>
          </a:p>
          <a:p>
            <a:pPr lvl="2"/>
            <a:r>
              <a:rPr lang="da-DK" sz="1200" dirty="0" smtClean="0">
                <a:sym typeface="Symbol"/>
              </a:rPr>
              <a:t>It most situations, </a:t>
            </a:r>
            <a:r>
              <a:rPr lang="da-DK" sz="1200" dirty="0" err="1" smtClean="0">
                <a:sym typeface="Symbol"/>
              </a:rPr>
              <a:t>you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want</a:t>
            </a:r>
            <a:r>
              <a:rPr lang="da-DK" sz="1200" dirty="0" smtClean="0">
                <a:sym typeface="Symbol"/>
              </a:rPr>
              <a:t> to </a:t>
            </a:r>
            <a:r>
              <a:rPr lang="da-DK" sz="1200" dirty="0" err="1" smtClean="0">
                <a:sym typeface="Symbol"/>
              </a:rPr>
              <a:t>use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this</a:t>
            </a:r>
            <a:r>
              <a:rPr lang="da-DK" sz="1200" dirty="0" smtClean="0">
                <a:sym typeface="Symbol"/>
              </a:rPr>
              <a:t> option…. </a:t>
            </a:r>
            <a:endParaRPr lang="da-DK" sz="1200" dirty="0">
              <a:sym typeface="Symbol"/>
            </a:endParaRPr>
          </a:p>
          <a:p>
            <a:pPr lvl="3"/>
            <a:r>
              <a:rPr lang="da-DK" sz="800" dirty="0" err="1" smtClean="0">
                <a:sym typeface="Symbol"/>
              </a:rPr>
              <a:t>Exception</a:t>
            </a:r>
            <a:r>
              <a:rPr lang="da-DK" sz="800" dirty="0" smtClean="0">
                <a:sym typeface="Symbol"/>
              </a:rPr>
              <a:t>: </a:t>
            </a:r>
            <a:r>
              <a:rPr lang="da-DK" sz="800" dirty="0" err="1" smtClean="0">
                <a:sym typeface="Symbol"/>
              </a:rPr>
              <a:t>Verification</a:t>
            </a:r>
            <a:r>
              <a:rPr lang="da-DK" sz="800" dirty="0" smtClean="0">
                <a:sym typeface="Symbol"/>
              </a:rPr>
              <a:t> of </a:t>
            </a:r>
            <a:r>
              <a:rPr lang="da-DK" sz="800" dirty="0" err="1" smtClean="0">
                <a:sym typeface="Symbol"/>
              </a:rPr>
              <a:t>resilience</a:t>
            </a:r>
            <a:r>
              <a:rPr lang="da-DK" sz="800" dirty="0" smtClean="0">
                <a:sym typeface="Symbol"/>
              </a:rPr>
              <a:t> to </a:t>
            </a:r>
            <a:r>
              <a:rPr lang="da-DK" sz="800" b="1" dirty="0" err="1" smtClean="0">
                <a:sym typeface="Symbol"/>
              </a:rPr>
              <a:t>crash</a:t>
            </a:r>
            <a:r>
              <a:rPr lang="da-DK" sz="800" b="1" dirty="0" smtClean="0">
                <a:sym typeface="Symbol"/>
              </a:rPr>
              <a:t> </a:t>
            </a:r>
            <a:r>
              <a:rPr lang="da-DK" sz="800" b="1" dirty="0" err="1" smtClean="0">
                <a:sym typeface="Symbol"/>
              </a:rPr>
              <a:t>failures</a:t>
            </a:r>
            <a:r>
              <a:rPr lang="da-DK" sz="800" dirty="0" smtClean="0">
                <a:sym typeface="Symbol"/>
              </a:rPr>
              <a:t>.</a:t>
            </a:r>
          </a:p>
          <a:p>
            <a:pPr lvl="2"/>
            <a:endParaRPr lang="da-DK" sz="1400" dirty="0">
              <a:sym typeface="Symbol"/>
            </a:endParaRPr>
          </a:p>
          <a:p>
            <a:r>
              <a:rPr lang="da-DK" sz="1400" dirty="0" smtClean="0">
                <a:sym typeface="Symbol"/>
              </a:rPr>
              <a:t>Not </a:t>
            </a:r>
            <a:r>
              <a:rPr lang="da-DK" sz="1400" b="1" i="1" dirty="0" err="1" smtClean="0">
                <a:sym typeface="Symbol"/>
              </a:rPr>
              <a:t>strongly</a:t>
            </a:r>
            <a:r>
              <a:rPr lang="da-DK" sz="1400" b="1" dirty="0" smtClean="0">
                <a:sym typeface="Symbol"/>
              </a:rPr>
              <a:t> </a:t>
            </a:r>
            <a:r>
              <a:rPr lang="da-DK" sz="1400" dirty="0" smtClean="0">
                <a:sym typeface="Symbol"/>
              </a:rPr>
              <a:t>fair for p: (</a:t>
            </a:r>
            <a:r>
              <a:rPr lang="da-DK" sz="1400" b="1" dirty="0" smtClean="0">
                <a:sym typeface="Symbol"/>
              </a:rPr>
              <a:t>G F </a:t>
            </a:r>
            <a:r>
              <a:rPr lang="da-DK" sz="1400" b="1" dirty="0" err="1" smtClean="0">
                <a:sym typeface="Symbol"/>
              </a:rPr>
              <a:t>Enabled</a:t>
            </a:r>
            <a:r>
              <a:rPr lang="da-DK" sz="1400" b="1" dirty="0" smtClean="0">
                <a:sym typeface="Symbol"/>
              </a:rPr>
              <a:t>(p)) 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b="1" dirty="0" smtClean="0">
                <a:sym typeface="Symbol"/>
              </a:rPr>
              <a:t>(F G  </a:t>
            </a:r>
            <a:r>
              <a:rPr lang="da-DK" sz="1400" b="1" dirty="0" err="1" smtClean="0">
                <a:sym typeface="Symbol"/>
              </a:rPr>
              <a:t>Moved</a:t>
            </a:r>
            <a:r>
              <a:rPr lang="da-DK" sz="1400" b="1" dirty="0" smtClean="0">
                <a:sym typeface="Symbol"/>
              </a:rPr>
              <a:t>(p))</a:t>
            </a:r>
          </a:p>
          <a:p>
            <a:pPr lvl="1"/>
            <a:r>
              <a:rPr lang="da-DK" sz="1200" dirty="0" smtClean="0">
                <a:sym typeface="Symbol"/>
              </a:rPr>
              <a:t>Not </a:t>
            </a:r>
            <a:r>
              <a:rPr lang="da-DK" sz="1200" dirty="0" err="1" smtClean="0">
                <a:sym typeface="Symbol"/>
              </a:rPr>
              <a:t>being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strongly</a:t>
            </a:r>
            <a:r>
              <a:rPr lang="da-DK" sz="1200" dirty="0" smtClean="0">
                <a:sym typeface="Symbol"/>
              </a:rPr>
              <a:t> fair is a </a:t>
            </a:r>
            <a:r>
              <a:rPr lang="da-DK" sz="1200" dirty="0" err="1" smtClean="0">
                <a:sym typeface="Symbol"/>
              </a:rPr>
              <a:t>weaker</a:t>
            </a:r>
            <a:r>
              <a:rPr lang="da-DK" sz="1200" dirty="0" smtClean="0">
                <a:sym typeface="Symbol"/>
              </a:rPr>
              <a:t>(!) (more permissive) </a:t>
            </a:r>
            <a:r>
              <a:rPr lang="da-DK" sz="1200" dirty="0" err="1" smtClean="0">
                <a:sym typeface="Symbol"/>
              </a:rPr>
              <a:t>property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than</a:t>
            </a:r>
            <a:r>
              <a:rPr lang="da-DK" sz="1200" dirty="0" smtClean="0">
                <a:sym typeface="Symbol"/>
              </a:rPr>
              <a:t> not </a:t>
            </a:r>
            <a:r>
              <a:rPr lang="da-DK" sz="1200" dirty="0" err="1" smtClean="0">
                <a:sym typeface="Symbol"/>
              </a:rPr>
              <a:t>being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weakly</a:t>
            </a:r>
            <a:r>
              <a:rPr lang="da-DK" sz="1200" dirty="0" smtClean="0">
                <a:sym typeface="Symbol"/>
              </a:rPr>
              <a:t> fair.</a:t>
            </a:r>
          </a:p>
          <a:p>
            <a:pPr lvl="1"/>
            <a:r>
              <a:rPr lang="da-DK" sz="1200" dirty="0" smtClean="0">
                <a:sym typeface="Symbol"/>
              </a:rPr>
              <a:t>In a not-</a:t>
            </a:r>
            <a:r>
              <a:rPr lang="da-DK" sz="1200" dirty="0" err="1" smtClean="0">
                <a:sym typeface="Symbol"/>
              </a:rPr>
              <a:t>strongly</a:t>
            </a:r>
            <a:r>
              <a:rPr lang="da-DK" sz="1200" dirty="0" smtClean="0">
                <a:sym typeface="Symbol"/>
              </a:rPr>
              <a:t>-fair </a:t>
            </a:r>
            <a:r>
              <a:rPr lang="da-DK" sz="1200" dirty="0" err="1" smtClean="0">
                <a:sym typeface="Symbol"/>
              </a:rPr>
              <a:t>execution</a:t>
            </a:r>
            <a:r>
              <a:rPr lang="da-DK" sz="1200" dirty="0" smtClean="0">
                <a:sym typeface="Symbol"/>
              </a:rPr>
              <a:t>, the system at </a:t>
            </a:r>
            <a:r>
              <a:rPr lang="da-DK" sz="1200" dirty="0" err="1" smtClean="0">
                <a:sym typeface="Symbol"/>
              </a:rPr>
              <a:t>some</a:t>
            </a:r>
            <a:r>
              <a:rPr lang="da-DK" sz="1200" dirty="0" smtClean="0">
                <a:sym typeface="Symbol"/>
              </a:rPr>
              <a:t> point stops </a:t>
            </a:r>
            <a:r>
              <a:rPr lang="da-DK" sz="1200" dirty="0" err="1" smtClean="0">
                <a:sym typeface="Symbol"/>
              </a:rPr>
              <a:t>moving</a:t>
            </a:r>
            <a:r>
              <a:rPr lang="da-DK" sz="1200" dirty="0" smtClean="0">
                <a:sym typeface="Symbol"/>
              </a:rPr>
              <a:t> p forward </a:t>
            </a:r>
            <a:r>
              <a:rPr lang="da-DK" sz="1200" dirty="0" err="1" smtClean="0">
                <a:sym typeface="Symbol"/>
              </a:rPr>
              <a:t>forever</a:t>
            </a:r>
            <a:r>
              <a:rPr lang="da-DK" sz="1200" dirty="0" smtClean="0">
                <a:sym typeface="Symbol"/>
              </a:rPr>
              <a:t>, </a:t>
            </a:r>
            <a:r>
              <a:rPr lang="da-DK" sz="1200" dirty="0" err="1" smtClean="0">
                <a:sym typeface="Symbol"/>
              </a:rPr>
              <a:t>even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though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there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are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infinitely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many</a:t>
            </a:r>
            <a:r>
              <a:rPr lang="da-DK" sz="1200" dirty="0" smtClean="0">
                <a:sym typeface="Symbol"/>
              </a:rPr>
              <a:t> points in time </a:t>
            </a:r>
            <a:r>
              <a:rPr lang="da-DK" sz="1200" dirty="0" err="1" smtClean="0">
                <a:sym typeface="Symbol"/>
              </a:rPr>
              <a:t>where</a:t>
            </a:r>
            <a:r>
              <a:rPr lang="da-DK" sz="1200" dirty="0" smtClean="0">
                <a:sym typeface="Symbol"/>
              </a:rPr>
              <a:t> it </a:t>
            </a:r>
            <a:r>
              <a:rPr lang="da-DK" sz="1200" i="1" dirty="0" err="1" smtClean="0">
                <a:sym typeface="Symbol"/>
              </a:rPr>
              <a:t>could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move</a:t>
            </a:r>
            <a:r>
              <a:rPr lang="da-DK" sz="1200" dirty="0" smtClean="0">
                <a:sym typeface="Symbol"/>
              </a:rPr>
              <a:t> p forward.</a:t>
            </a:r>
          </a:p>
          <a:p>
            <a:pPr lvl="1"/>
            <a:r>
              <a:rPr lang="da-DK" sz="1200" dirty="0" smtClean="0">
                <a:sym typeface="Symbol"/>
              </a:rPr>
              <a:t>If </a:t>
            </a:r>
            <a:r>
              <a:rPr lang="da-DK" sz="1200" dirty="0" err="1" smtClean="0">
                <a:sym typeface="Symbol"/>
              </a:rPr>
              <a:t>you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only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want</a:t>
            </a:r>
            <a:r>
              <a:rPr lang="da-DK" sz="1200" dirty="0" smtClean="0">
                <a:sym typeface="Symbol"/>
              </a:rPr>
              <a:t> to </a:t>
            </a:r>
            <a:r>
              <a:rPr lang="da-DK" sz="1200" dirty="0" err="1" smtClean="0">
                <a:sym typeface="Symbol"/>
              </a:rPr>
              <a:t>consider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such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executions</a:t>
            </a:r>
            <a:r>
              <a:rPr lang="da-DK" sz="1200" dirty="0" smtClean="0">
                <a:sym typeface="Symbol"/>
              </a:rPr>
              <a:t>, </a:t>
            </a:r>
            <a:r>
              <a:rPr lang="da-DK" sz="1200" dirty="0" err="1" smtClean="0">
                <a:sym typeface="Symbol"/>
              </a:rPr>
              <a:t>you</a:t>
            </a:r>
            <a:r>
              <a:rPr lang="da-DK" sz="1200" dirty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can</a:t>
            </a:r>
            <a:r>
              <a:rPr lang="da-DK" sz="1200" dirty="0" smtClean="0">
                <a:sym typeface="Symbol"/>
              </a:rPr>
              <a:t> ”</a:t>
            </a:r>
            <a:r>
              <a:rPr lang="da-DK" sz="1200" dirty="0" err="1" smtClean="0">
                <a:sym typeface="Symbol"/>
              </a:rPr>
              <a:t>simulate</a:t>
            </a:r>
            <a:r>
              <a:rPr lang="da-DK" sz="1200" dirty="0" smtClean="0">
                <a:sym typeface="Symbol"/>
              </a:rPr>
              <a:t>” </a:t>
            </a:r>
            <a:r>
              <a:rPr lang="da-DK" sz="1200" dirty="0" err="1" smtClean="0">
                <a:sym typeface="Symbol"/>
              </a:rPr>
              <a:t>Moved</a:t>
            </a:r>
            <a:r>
              <a:rPr lang="da-DK" sz="1200" dirty="0" smtClean="0">
                <a:sym typeface="Symbol"/>
              </a:rPr>
              <a:t> by </a:t>
            </a:r>
            <a:r>
              <a:rPr lang="da-DK" sz="1200" dirty="0" err="1" smtClean="0">
                <a:sym typeface="Symbol"/>
              </a:rPr>
              <a:t>adding</a:t>
            </a:r>
            <a:r>
              <a:rPr lang="da-DK" sz="1200" dirty="0" smtClean="0">
                <a:sym typeface="Symbol"/>
              </a:rPr>
              <a:t> a single </a:t>
            </a:r>
            <a:r>
              <a:rPr lang="da-DK" sz="1200" dirty="0" err="1" smtClean="0">
                <a:sym typeface="Symbol"/>
              </a:rPr>
              <a:t>boolean</a:t>
            </a:r>
            <a:r>
              <a:rPr lang="da-DK" sz="1200" dirty="0" smtClean="0">
                <a:sym typeface="Symbol"/>
              </a:rPr>
              <a:t> ”</a:t>
            </a:r>
            <a:r>
              <a:rPr lang="da-DK" sz="1200" dirty="0" err="1" smtClean="0">
                <a:sym typeface="Symbol"/>
              </a:rPr>
              <a:t>help</a:t>
            </a:r>
            <a:r>
              <a:rPr lang="da-DK" sz="1200" dirty="0" smtClean="0">
                <a:sym typeface="Symbol"/>
              </a:rPr>
              <a:t> variable” to </a:t>
            </a:r>
            <a:r>
              <a:rPr lang="da-DK" sz="1200" dirty="0" err="1" smtClean="0">
                <a:sym typeface="Symbol"/>
              </a:rPr>
              <a:t>your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Promela</a:t>
            </a:r>
            <a:r>
              <a:rPr lang="da-DK" sz="1200" dirty="0" smtClean="0">
                <a:sym typeface="Symbol"/>
              </a:rPr>
              <a:t> program. See </a:t>
            </a:r>
            <a:r>
              <a:rPr lang="da-DK" sz="1200" dirty="0" err="1" smtClean="0">
                <a:sym typeface="Symbol"/>
              </a:rPr>
              <a:t>exercises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next</a:t>
            </a:r>
            <a:r>
              <a:rPr lang="da-DK" sz="1200" dirty="0" smtClean="0">
                <a:sym typeface="Symbol"/>
              </a:rPr>
              <a:t> </a:t>
            </a:r>
            <a:r>
              <a:rPr lang="da-DK" sz="1200" dirty="0" err="1" smtClean="0">
                <a:sym typeface="Symbol"/>
              </a:rPr>
              <a:t>week</a:t>
            </a:r>
            <a:r>
              <a:rPr lang="da-DK" sz="1200" dirty="0" smtClean="0">
                <a:sym typeface="Symbol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628800"/>
            <a:ext cx="8424936" cy="2520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 the </a:t>
            </a:r>
            <a:r>
              <a:rPr lang="da-DK" dirty="0" err="1" smtClean="0"/>
              <a:t>hood</a:t>
            </a:r>
            <a:r>
              <a:rPr lang="da-DK" dirty="0" smtClean="0"/>
              <a:t> of the Spin </a:t>
            </a:r>
            <a:r>
              <a:rPr lang="da-DK" dirty="0" err="1" smtClean="0"/>
              <a:t>tool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 smtClean="0"/>
              <a:t>   The </a:t>
            </a:r>
            <a:r>
              <a:rPr lang="da-DK" dirty="0" err="1" smtClean="0"/>
              <a:t>Vardi-Wolper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(1986)</a:t>
            </a:r>
          </a:p>
          <a:p>
            <a:pPr lvl="1"/>
            <a:r>
              <a:rPr lang="da-DK" dirty="0" smtClean="0"/>
              <a:t>Input: A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 in </a:t>
            </a:r>
            <a:r>
              <a:rPr lang="da-DK" dirty="0" err="1" smtClean="0"/>
              <a:t>linear</a:t>
            </a:r>
            <a:r>
              <a:rPr lang="da-DK" dirty="0" smtClean="0"/>
              <a:t>-time temporal </a:t>
            </a:r>
            <a:r>
              <a:rPr lang="da-DK" dirty="0" err="1" smtClean="0"/>
              <a:t>logic</a:t>
            </a:r>
            <a:r>
              <a:rPr lang="da-DK" dirty="0" smtClean="0"/>
              <a:t> and a transition system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Output: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 </a:t>
            </a:r>
            <a:r>
              <a:rPr lang="da-DK" dirty="0" err="1" smtClean="0"/>
              <a:t>satisfy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? If not, a </a:t>
            </a:r>
            <a:r>
              <a:rPr lang="da-DK" dirty="0" err="1" smtClean="0"/>
              <a:t>description</a:t>
            </a:r>
            <a:r>
              <a:rPr lang="da-DK" dirty="0" smtClean="0"/>
              <a:t> of an </a:t>
            </a:r>
            <a:r>
              <a:rPr lang="da-DK" dirty="0" err="1" smtClean="0"/>
              <a:t>execution</a:t>
            </a:r>
            <a:r>
              <a:rPr lang="da-DK" dirty="0" smtClean="0"/>
              <a:t> (i.e., </a:t>
            </a:r>
            <a:r>
              <a:rPr lang="da-DK" dirty="0" err="1" smtClean="0"/>
              <a:t>path</a:t>
            </a:r>
            <a:r>
              <a:rPr lang="da-DK" dirty="0" smtClean="0"/>
              <a:t>) of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falsifies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err="1" smtClean="0"/>
              <a:t>Running</a:t>
            </a:r>
            <a:r>
              <a:rPr lang="da-DK" dirty="0" smtClean="0"/>
              <a:t> time: O(4</a:t>
            </a:r>
            <a:r>
              <a:rPr lang="da-DK" baseline="30000" dirty="0" smtClean="0"/>
              <a:t>|</a:t>
            </a:r>
            <a:r>
              <a:rPr lang="el-GR" baseline="30000" dirty="0" smtClean="0"/>
              <a:t>φ</a:t>
            </a:r>
            <a:r>
              <a:rPr lang="da-DK" baseline="30000" dirty="0" smtClean="0"/>
              <a:t>|</a:t>
            </a:r>
            <a:r>
              <a:rPr lang="da-DK" dirty="0" smtClean="0"/>
              <a:t>|</a:t>
            </a:r>
            <a:r>
              <a:rPr lang="da-DK" altLang="da-DK" dirty="0" smtClean="0">
                <a:ea typeface="ＭＳ Ｐゴシック" pitchFamily="34" charset="-128"/>
              </a:rPr>
              <a:t>ℳ</a:t>
            </a:r>
            <a:r>
              <a:rPr lang="da-DK" dirty="0" smtClean="0"/>
              <a:t>|)</a:t>
            </a:r>
          </a:p>
          <a:p>
            <a:r>
              <a:rPr lang="da-DK" b="1" i="1" dirty="0" smtClean="0"/>
              <a:t>The VW-</a:t>
            </a:r>
            <a:r>
              <a:rPr lang="da-DK" b="1" i="1" dirty="0" err="1" smtClean="0"/>
              <a:t>algorithm</a:t>
            </a:r>
            <a:r>
              <a:rPr lang="da-DK" b="1" i="1" dirty="0" smtClean="0"/>
              <a:t>: </a:t>
            </a:r>
            <a:r>
              <a:rPr lang="da-DK" b="1" i="1" dirty="0" err="1" smtClean="0"/>
              <a:t>dADS</a:t>
            </a:r>
            <a:r>
              <a:rPr lang="da-DK" b="1" i="1" dirty="0" smtClean="0"/>
              <a:t> </a:t>
            </a:r>
            <a:r>
              <a:rPr lang="da-DK" b="1" i="1" dirty="0" err="1" smtClean="0"/>
              <a:t>meets</a:t>
            </a:r>
            <a:r>
              <a:rPr lang="da-DK" b="1" i="1" dirty="0" smtClean="0"/>
              <a:t> </a:t>
            </a:r>
            <a:r>
              <a:rPr lang="da-DK" b="1" i="1" dirty="0" err="1" smtClean="0"/>
              <a:t>dRegAut</a:t>
            </a:r>
            <a:r>
              <a:rPr lang="da-DK" b="1" i="1" dirty="0" smtClean="0"/>
              <a:t> </a:t>
            </a:r>
            <a:r>
              <a:rPr lang="da-DK" b="1" i="1" dirty="0" err="1" smtClean="0"/>
              <a:t>meets</a:t>
            </a:r>
            <a:r>
              <a:rPr lang="da-DK" b="1" i="1" dirty="0" smtClean="0"/>
              <a:t> </a:t>
            </a:r>
            <a:r>
              <a:rPr lang="da-DK" b="1" i="1" dirty="0" err="1" smtClean="0"/>
              <a:t>dBerLog</a:t>
            </a:r>
            <a:r>
              <a:rPr lang="da-DK" b="1" i="1" dirty="0" smtClean="0"/>
              <a:t> </a:t>
            </a:r>
            <a:r>
              <a:rPr lang="da-DK" b="1" i="1" dirty="0" err="1" smtClean="0"/>
              <a:t>meets</a:t>
            </a:r>
            <a:r>
              <a:rPr lang="da-DK" b="1" i="1" dirty="0" smtClean="0"/>
              <a:t> </a:t>
            </a:r>
            <a:r>
              <a:rPr lang="da-DK" b="1" i="1" dirty="0" err="1" smtClean="0"/>
              <a:t>dConc</a:t>
            </a:r>
            <a:r>
              <a:rPr lang="da-DK" b="1" i="1" dirty="0" smtClean="0"/>
              <a:t> </a:t>
            </a:r>
            <a:r>
              <a:rPr lang="da-DK" b="1" i="1" dirty="0" err="1" smtClean="0"/>
              <a:t>meets</a:t>
            </a:r>
            <a:r>
              <a:rPr lang="da-DK" b="1" i="1" dirty="0" smtClean="0"/>
              <a:t> </a:t>
            </a:r>
            <a:r>
              <a:rPr lang="da-DK" b="1" i="1" dirty="0" err="1" smtClean="0"/>
              <a:t>dKombSoeg</a:t>
            </a:r>
            <a:r>
              <a:rPr lang="da-DK" b="1" i="1" dirty="0" smtClean="0"/>
              <a:t>.</a:t>
            </a:r>
            <a:endParaRPr lang="da-DK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3848" y="6309320"/>
            <a:ext cx="2895600" cy="365125"/>
          </a:xfrm>
        </p:spPr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9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1124" y="617939"/>
            <a:ext cx="4464496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prstClr val="white"/>
                </a:solidFill>
              </a:rPr>
              <a:t>S</a:t>
            </a:r>
            <a:endParaRPr lang="da-DK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3844" y="64582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prstClr val="black"/>
                </a:solidFill>
              </a:rPr>
              <a:t>The VW </a:t>
            </a:r>
            <a:r>
              <a:rPr lang="da-DK" dirty="0" err="1" smtClean="0">
                <a:solidFill>
                  <a:prstClr val="black"/>
                </a:solidFill>
              </a:rPr>
              <a:t>algorithm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966" y="1500453"/>
            <a:ext cx="20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prstClr val="black"/>
                </a:solidFill>
              </a:rPr>
              <a:t>Transition system M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170" y="104998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prstClr val="black"/>
                </a:solidFill>
              </a:rPr>
              <a:t>LTL </a:t>
            </a:r>
            <a:r>
              <a:rPr lang="da-DK" dirty="0" err="1" smtClean="0">
                <a:solidFill>
                  <a:prstClr val="black"/>
                </a:solidFill>
              </a:rPr>
              <a:t>formula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el-GR" dirty="0" smtClean="0">
                <a:solidFill>
                  <a:prstClr val="black"/>
                </a:solidFill>
              </a:rPr>
              <a:t>φ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5707" y="1868904"/>
            <a:ext cx="835617" cy="108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15420" y="1419319"/>
            <a:ext cx="504615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1364" y="2217258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prstClr val="black"/>
                </a:solidFill>
              </a:rPr>
              <a:t>Büchi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automaton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81364" y="2586590"/>
            <a:ext cx="405806" cy="37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515" y="3053462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prstClr val="black"/>
                </a:solidFill>
              </a:rPr>
              <a:t>Directed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graph</a:t>
            </a:r>
            <a:r>
              <a:rPr lang="da-DK" dirty="0" smtClean="0">
                <a:solidFill>
                  <a:prstClr val="black"/>
                </a:solidFill>
              </a:rPr>
              <a:t> G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2920431" y="3422794"/>
            <a:ext cx="99385" cy="579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0241" y="4018263"/>
            <a:ext cx="36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solidFill>
                  <a:prstClr val="black"/>
                </a:solidFill>
              </a:rPr>
              <a:t>Strongly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connected</a:t>
            </a:r>
            <a:r>
              <a:rPr lang="da-DK" dirty="0" smtClean="0">
                <a:solidFill>
                  <a:prstClr val="black"/>
                </a:solidFill>
              </a:rPr>
              <a:t> components of G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81364" y="4387595"/>
            <a:ext cx="88759" cy="406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8684" y="47944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prstClr val="black"/>
                </a:solidFill>
              </a:rPr>
              <a:t>The </a:t>
            </a:r>
            <a:r>
              <a:rPr lang="da-DK" dirty="0" err="1" smtClean="0">
                <a:solidFill>
                  <a:prstClr val="black"/>
                </a:solidFill>
              </a:rPr>
              <a:t>answer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5" idx="3"/>
          </p:cNvCxnSpPr>
          <p:nvPr/>
        </p:nvCxnSpPr>
        <p:spPr>
          <a:xfrm flipH="1">
            <a:off x="4756483" y="1234653"/>
            <a:ext cx="8191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0277" y="911487"/>
            <a:ext cx="297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>
                <a:solidFill>
                  <a:prstClr val="black"/>
                </a:solidFill>
              </a:rPr>
              <a:t>dBerLog</a:t>
            </a:r>
            <a:r>
              <a:rPr lang="da-DK" dirty="0" smtClean="0">
                <a:solidFill>
                  <a:prstClr val="black"/>
                </a:solidFill>
              </a:rPr>
              <a:t> provides </a:t>
            </a:r>
            <a:r>
              <a:rPr lang="da-DK" dirty="0" err="1" smtClean="0">
                <a:solidFill>
                  <a:prstClr val="black"/>
                </a:solidFill>
              </a:rPr>
              <a:t>background</a:t>
            </a:r>
            <a:endParaRPr lang="da-DK" dirty="0" smtClean="0">
              <a:solidFill>
                <a:prstClr val="black"/>
              </a:solidFill>
            </a:endParaRPr>
          </a:p>
          <a:p>
            <a:r>
              <a:rPr lang="da-DK" dirty="0" err="1">
                <a:solidFill>
                  <a:prstClr val="black"/>
                </a:solidFill>
              </a:rPr>
              <a:t>c</a:t>
            </a:r>
            <a:r>
              <a:rPr lang="da-DK" dirty="0" err="1" smtClean="0">
                <a:solidFill>
                  <a:prstClr val="black"/>
                </a:solidFill>
              </a:rPr>
              <a:t>oncepts</a:t>
            </a:r>
            <a:r>
              <a:rPr lang="da-DK" dirty="0" smtClean="0">
                <a:solidFill>
                  <a:prstClr val="black"/>
                </a:solidFill>
              </a:rPr>
              <a:t> for </a:t>
            </a:r>
            <a:r>
              <a:rPr lang="da-DK" dirty="0" err="1" smtClean="0">
                <a:solidFill>
                  <a:prstClr val="black"/>
                </a:solidFill>
              </a:rPr>
              <a:t>defining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this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779911" y="1868904"/>
            <a:ext cx="1800366" cy="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3"/>
          </p:cNvCxnSpPr>
          <p:nvPr/>
        </p:nvCxnSpPr>
        <p:spPr>
          <a:xfrm flipH="1">
            <a:off x="4678459" y="1986091"/>
            <a:ext cx="901818" cy="415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6300" y="1591293"/>
            <a:ext cx="2915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>
                <a:solidFill>
                  <a:prstClr val="black"/>
                </a:solidFill>
              </a:rPr>
              <a:t>dRegAut</a:t>
            </a:r>
            <a:r>
              <a:rPr lang="da-DK" dirty="0" smtClean="0">
                <a:solidFill>
                  <a:prstClr val="black"/>
                </a:solidFill>
              </a:rPr>
              <a:t> provides </a:t>
            </a:r>
            <a:r>
              <a:rPr lang="da-DK" dirty="0" err="1" smtClean="0">
                <a:solidFill>
                  <a:prstClr val="black"/>
                </a:solidFill>
              </a:rPr>
              <a:t>background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concepts</a:t>
            </a:r>
            <a:r>
              <a:rPr lang="da-DK" dirty="0" smtClean="0">
                <a:solidFill>
                  <a:prstClr val="black"/>
                </a:solidFill>
              </a:rPr>
              <a:t> AND </a:t>
            </a:r>
            <a:r>
              <a:rPr lang="da-DK" dirty="0" err="1" smtClean="0">
                <a:solidFill>
                  <a:prstClr val="black"/>
                </a:solidFill>
              </a:rPr>
              <a:t>conversion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technique</a:t>
            </a:r>
            <a:endParaRPr lang="da-DK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287170" y="3712554"/>
            <a:ext cx="2288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5610" y="343088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>
                <a:solidFill>
                  <a:prstClr val="black"/>
                </a:solidFill>
              </a:rPr>
              <a:t>dADS</a:t>
            </a:r>
            <a:r>
              <a:rPr lang="da-DK" dirty="0" smtClean="0">
                <a:solidFill>
                  <a:prstClr val="black"/>
                </a:solidFill>
              </a:rPr>
              <a:t> provides </a:t>
            </a:r>
            <a:r>
              <a:rPr lang="da-DK" dirty="0" err="1" smtClean="0">
                <a:solidFill>
                  <a:prstClr val="black"/>
                </a:solidFill>
              </a:rPr>
              <a:t>linear</a:t>
            </a:r>
            <a:r>
              <a:rPr lang="da-DK" dirty="0" smtClean="0">
                <a:solidFill>
                  <a:prstClr val="black"/>
                </a:solidFill>
              </a:rPr>
              <a:t> time </a:t>
            </a:r>
            <a:r>
              <a:rPr lang="da-DK" dirty="0" err="1" smtClean="0">
                <a:solidFill>
                  <a:prstClr val="black"/>
                </a:solidFill>
              </a:rPr>
              <a:t>algorithm</a:t>
            </a:r>
            <a:r>
              <a:rPr lang="da-DK" dirty="0" smtClean="0">
                <a:solidFill>
                  <a:prstClr val="black"/>
                </a:solidFill>
              </a:rPr>
              <a:t> for </a:t>
            </a:r>
            <a:r>
              <a:rPr lang="da-DK" dirty="0" err="1" smtClean="0">
                <a:solidFill>
                  <a:prstClr val="black"/>
                </a:solidFill>
              </a:rPr>
              <a:t>this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3865" y="5805264"/>
            <a:ext cx="613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prstClr val="black"/>
                </a:solidFill>
              </a:rPr>
              <a:t>Q: Is </a:t>
            </a:r>
            <a:r>
              <a:rPr lang="da-DK" b="1" dirty="0" err="1" smtClean="0">
                <a:solidFill>
                  <a:prstClr val="black"/>
                </a:solidFill>
              </a:rPr>
              <a:t>Peterson’s</a:t>
            </a:r>
            <a:r>
              <a:rPr lang="da-DK" b="1" dirty="0" smtClean="0">
                <a:solidFill>
                  <a:prstClr val="black"/>
                </a:solidFill>
              </a:rPr>
              <a:t> </a:t>
            </a:r>
            <a:r>
              <a:rPr lang="da-DK" b="1" dirty="0" err="1" smtClean="0">
                <a:solidFill>
                  <a:prstClr val="black"/>
                </a:solidFill>
              </a:rPr>
              <a:t>algorithm</a:t>
            </a:r>
            <a:r>
              <a:rPr lang="da-DK" b="1" dirty="0" smtClean="0">
                <a:solidFill>
                  <a:prstClr val="black"/>
                </a:solidFill>
              </a:rPr>
              <a:t> for </a:t>
            </a:r>
            <a:r>
              <a:rPr lang="da-DK" b="1" dirty="0" err="1" smtClean="0">
                <a:solidFill>
                  <a:prstClr val="black"/>
                </a:solidFill>
              </a:rPr>
              <a:t>mutual</a:t>
            </a:r>
            <a:r>
              <a:rPr lang="da-DK" b="1" dirty="0" smtClean="0">
                <a:solidFill>
                  <a:prstClr val="black"/>
                </a:solidFill>
              </a:rPr>
              <a:t> </a:t>
            </a:r>
            <a:r>
              <a:rPr lang="da-DK" b="1" dirty="0" err="1" smtClean="0">
                <a:solidFill>
                  <a:prstClr val="black"/>
                </a:solidFill>
              </a:rPr>
              <a:t>exclusion</a:t>
            </a:r>
            <a:r>
              <a:rPr lang="da-DK" b="1" dirty="0" smtClean="0">
                <a:solidFill>
                  <a:prstClr val="black"/>
                </a:solidFill>
              </a:rPr>
              <a:t> </a:t>
            </a:r>
            <a:r>
              <a:rPr lang="da-DK" b="1" dirty="0" err="1" smtClean="0">
                <a:solidFill>
                  <a:prstClr val="black"/>
                </a:solidFill>
              </a:rPr>
              <a:t>starvation</a:t>
            </a:r>
            <a:r>
              <a:rPr lang="da-DK" b="1" dirty="0" smtClean="0">
                <a:solidFill>
                  <a:prstClr val="black"/>
                </a:solidFill>
              </a:rPr>
              <a:t> </a:t>
            </a:r>
            <a:r>
              <a:rPr lang="da-DK" b="1" dirty="0" err="1" smtClean="0">
                <a:solidFill>
                  <a:prstClr val="black"/>
                </a:solidFill>
              </a:rPr>
              <a:t>free</a:t>
            </a:r>
            <a:r>
              <a:rPr lang="da-DK" b="1" dirty="0" smtClean="0">
                <a:solidFill>
                  <a:prstClr val="black"/>
                </a:solidFill>
              </a:rPr>
              <a:t>?</a:t>
            </a:r>
            <a:endParaRPr lang="da-DK" b="1" dirty="0">
              <a:solidFill>
                <a:prstClr val="black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715707" y="5298459"/>
            <a:ext cx="312579" cy="506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81751" y="5298459"/>
            <a:ext cx="302217" cy="253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83967" y="5539649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prstClr val="black"/>
                </a:solidFill>
              </a:rPr>
              <a:t>A: YES!</a:t>
            </a:r>
            <a:endParaRPr lang="da-DK" b="1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215620" y="5539649"/>
            <a:ext cx="1126785" cy="26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42405" y="498804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>
                <a:solidFill>
                  <a:prstClr val="black"/>
                </a:solidFill>
              </a:rPr>
              <a:t>dConc</a:t>
            </a:r>
            <a:r>
              <a:rPr lang="da-DK" dirty="0" smtClean="0">
                <a:solidFill>
                  <a:prstClr val="black"/>
                </a:solidFill>
              </a:rPr>
              <a:t> provides </a:t>
            </a:r>
            <a:r>
              <a:rPr lang="da-DK" dirty="0" err="1" smtClean="0">
                <a:solidFill>
                  <a:prstClr val="black"/>
                </a:solidFill>
              </a:rPr>
              <a:t>important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application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area</a:t>
            </a:r>
            <a:r>
              <a:rPr lang="da-DK" dirty="0" smtClean="0">
                <a:solidFill>
                  <a:prstClr val="black"/>
                </a:solidFill>
              </a:rPr>
              <a:t> for the </a:t>
            </a:r>
            <a:r>
              <a:rPr lang="da-DK" dirty="0" err="1" smtClean="0">
                <a:solidFill>
                  <a:prstClr val="black"/>
                </a:solidFill>
              </a:rPr>
              <a:t>algorithm</a:t>
            </a:r>
            <a:r>
              <a:rPr lang="da-DK" dirty="0" smtClean="0">
                <a:solidFill>
                  <a:prstClr val="black"/>
                </a:solidFill>
              </a:rPr>
              <a:t>/</a:t>
            </a:r>
            <a:r>
              <a:rPr lang="da-DK" dirty="0" err="1" smtClean="0">
                <a:solidFill>
                  <a:prstClr val="black"/>
                </a:solidFill>
              </a:rPr>
              <a:t>tool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9012" y="6251150"/>
            <a:ext cx="321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 smtClean="0">
                <a:solidFill>
                  <a:prstClr val="black"/>
                </a:solidFill>
              </a:rPr>
              <a:t>But </a:t>
            </a:r>
            <a:r>
              <a:rPr lang="da-DK" sz="3200" dirty="0" err="1" smtClean="0">
                <a:solidFill>
                  <a:prstClr val="black"/>
                </a:solidFill>
              </a:rPr>
              <a:t>there</a:t>
            </a:r>
            <a:r>
              <a:rPr lang="da-DK" sz="3200" dirty="0" smtClean="0">
                <a:solidFill>
                  <a:prstClr val="black"/>
                </a:solidFill>
              </a:rPr>
              <a:t> is more!</a:t>
            </a:r>
            <a:endParaRPr lang="da-DK" sz="3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0466" y="283845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prstClr val="black"/>
                </a:solidFill>
              </a:rPr>
              <a:t>Spin </a:t>
            </a:r>
            <a:r>
              <a:rPr lang="da-DK" dirty="0" err="1" smtClean="0">
                <a:solidFill>
                  <a:prstClr val="black"/>
                </a:solidFill>
              </a:rPr>
              <a:t>tool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8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5" grpId="0"/>
      <p:bldP spid="36" grpId="0"/>
      <p:bldP spid="41" grpId="0"/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628800"/>
            <a:ext cx="8424936" cy="2520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 the </a:t>
            </a:r>
            <a:r>
              <a:rPr lang="da-DK" dirty="0" err="1" smtClean="0"/>
              <a:t>hood</a:t>
            </a:r>
            <a:r>
              <a:rPr lang="da-DK" dirty="0" smtClean="0"/>
              <a:t> of the Spin </a:t>
            </a:r>
            <a:r>
              <a:rPr lang="da-DK" dirty="0" err="1" smtClean="0"/>
              <a:t>tool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   The </a:t>
            </a:r>
            <a:r>
              <a:rPr lang="da-DK" dirty="0" err="1" smtClean="0"/>
              <a:t>Vardi-Wolper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(1986)</a:t>
            </a:r>
          </a:p>
          <a:p>
            <a:pPr lvl="1"/>
            <a:r>
              <a:rPr lang="da-DK" dirty="0" smtClean="0"/>
              <a:t>Input: A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 in </a:t>
            </a:r>
            <a:r>
              <a:rPr lang="da-DK" dirty="0" err="1" smtClean="0"/>
              <a:t>linear</a:t>
            </a:r>
            <a:r>
              <a:rPr lang="da-DK" dirty="0" smtClean="0"/>
              <a:t>-time temporal </a:t>
            </a:r>
            <a:r>
              <a:rPr lang="da-DK" dirty="0" err="1" smtClean="0"/>
              <a:t>logic</a:t>
            </a:r>
            <a:r>
              <a:rPr lang="da-DK" dirty="0" smtClean="0"/>
              <a:t> and a transition system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Output: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 </a:t>
            </a:r>
            <a:r>
              <a:rPr lang="da-DK" dirty="0" err="1" smtClean="0"/>
              <a:t>satisfy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? If not, a </a:t>
            </a:r>
            <a:r>
              <a:rPr lang="da-DK" dirty="0" err="1" smtClean="0"/>
              <a:t>description</a:t>
            </a:r>
            <a:r>
              <a:rPr lang="da-DK" dirty="0" smtClean="0"/>
              <a:t> of a scenario of </a:t>
            </a:r>
            <a:r>
              <a:rPr lang="da-DK" altLang="da-DK" dirty="0">
                <a:ea typeface="ＭＳ Ｐゴシック" pitchFamily="34" charset="-128"/>
              </a:rPr>
              <a:t>ℳ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falsifies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err="1" smtClean="0"/>
              <a:t>Running</a:t>
            </a:r>
            <a:r>
              <a:rPr lang="da-DK" dirty="0" smtClean="0"/>
              <a:t> time</a:t>
            </a:r>
            <a:r>
              <a:rPr lang="da-DK" smtClean="0"/>
              <a:t>: O(4</a:t>
            </a:r>
            <a:r>
              <a:rPr lang="da-DK" baseline="30000" smtClean="0"/>
              <a:t>|</a:t>
            </a:r>
            <a:r>
              <a:rPr lang="el-GR" baseline="30000" dirty="0" smtClean="0"/>
              <a:t>φ</a:t>
            </a:r>
            <a:r>
              <a:rPr lang="da-DK" baseline="30000" dirty="0" smtClean="0"/>
              <a:t>|</a:t>
            </a:r>
            <a:r>
              <a:rPr lang="da-DK" dirty="0" smtClean="0"/>
              <a:t>|</a:t>
            </a:r>
            <a:r>
              <a:rPr lang="da-DK" altLang="da-DK" dirty="0" smtClean="0">
                <a:ea typeface="ＭＳ Ｐゴシック" pitchFamily="34" charset="-128"/>
              </a:rPr>
              <a:t>ℳ</a:t>
            </a:r>
            <a:r>
              <a:rPr lang="da-DK" dirty="0" smtClean="0"/>
              <a:t>|)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540922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>
                <a:solidFill>
                  <a:prstClr val="black"/>
                </a:solidFill>
              </a:rPr>
              <a:t>Assuming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b="1" dirty="0" smtClean="0">
                <a:solidFill>
                  <a:prstClr val="black"/>
                </a:solidFill>
              </a:rPr>
              <a:t>P </a:t>
            </a:r>
            <a:r>
              <a:rPr lang="da-DK" b="1" dirty="0" err="1" smtClean="0">
                <a:solidFill>
                  <a:prstClr val="black"/>
                </a:solidFill>
              </a:rPr>
              <a:t>different</a:t>
            </a:r>
            <a:r>
              <a:rPr lang="da-DK" b="1" dirty="0" smtClean="0">
                <a:solidFill>
                  <a:prstClr val="black"/>
                </a:solidFill>
              </a:rPr>
              <a:t> from NP, </a:t>
            </a:r>
            <a:r>
              <a:rPr lang="da-DK" dirty="0" err="1" smtClean="0">
                <a:solidFill>
                  <a:prstClr val="black"/>
                </a:solidFill>
              </a:rPr>
              <a:t>this</a:t>
            </a:r>
            <a:r>
              <a:rPr lang="da-DK" dirty="0" smtClean="0">
                <a:solidFill>
                  <a:prstClr val="black"/>
                </a:solidFill>
              </a:rPr>
              <a:t> time </a:t>
            </a:r>
            <a:r>
              <a:rPr lang="da-DK" dirty="0" err="1" smtClean="0">
                <a:solidFill>
                  <a:prstClr val="black"/>
                </a:solidFill>
              </a:rPr>
              <a:t>bound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cannot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be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improved</a:t>
            </a:r>
            <a:r>
              <a:rPr lang="da-DK" dirty="0" smtClean="0">
                <a:solidFill>
                  <a:prstClr val="black"/>
                </a:solidFill>
              </a:rPr>
              <a:t> to  O(|</a:t>
            </a:r>
            <a:r>
              <a:rPr lang="el-GR" dirty="0" smtClean="0">
                <a:solidFill>
                  <a:prstClr val="black"/>
                </a:solidFill>
              </a:rPr>
              <a:t>φ</a:t>
            </a:r>
            <a:r>
              <a:rPr lang="da-DK" dirty="0" smtClean="0">
                <a:solidFill>
                  <a:prstClr val="black"/>
                </a:solidFill>
              </a:rPr>
              <a:t>|</a:t>
            </a:r>
            <a:r>
              <a:rPr lang="da-DK" baseline="30000" dirty="0" smtClean="0">
                <a:solidFill>
                  <a:prstClr val="black"/>
                </a:solidFill>
              </a:rPr>
              <a:t>c</a:t>
            </a:r>
            <a:r>
              <a:rPr lang="da-DK" dirty="0" smtClean="0">
                <a:solidFill>
                  <a:prstClr val="black"/>
                </a:solidFill>
              </a:rPr>
              <a:t>  |</a:t>
            </a:r>
            <a:r>
              <a:rPr lang="da-DK" altLang="da-DK" dirty="0" smtClean="0">
                <a:solidFill>
                  <a:prstClr val="black"/>
                </a:solidFill>
                <a:ea typeface="ＭＳ Ｐゴシック" pitchFamily="34" charset="-128"/>
              </a:rPr>
              <a:t>ℳ </a:t>
            </a:r>
            <a:r>
              <a:rPr lang="da-DK" dirty="0" smtClean="0">
                <a:solidFill>
                  <a:prstClr val="black"/>
                </a:solidFill>
              </a:rPr>
              <a:t>|) for a </a:t>
            </a:r>
            <a:r>
              <a:rPr lang="da-DK" dirty="0" err="1" smtClean="0">
                <a:solidFill>
                  <a:prstClr val="black"/>
                </a:solidFill>
              </a:rPr>
              <a:t>constant</a:t>
            </a:r>
            <a:r>
              <a:rPr lang="da-DK" dirty="0" smtClean="0">
                <a:solidFill>
                  <a:prstClr val="black"/>
                </a:solidFill>
              </a:rPr>
              <a:t> c by </a:t>
            </a:r>
            <a:r>
              <a:rPr lang="da-DK" i="1" dirty="0" err="1" smtClean="0">
                <a:solidFill>
                  <a:prstClr val="black"/>
                </a:solidFill>
              </a:rPr>
              <a:t>any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correct</a:t>
            </a:r>
            <a:r>
              <a:rPr lang="da-DK" dirty="0" smtClean="0">
                <a:solidFill>
                  <a:prstClr val="black"/>
                </a:solidFill>
              </a:rPr>
              <a:t> </a:t>
            </a:r>
            <a:r>
              <a:rPr lang="da-DK" dirty="0" err="1" smtClean="0">
                <a:solidFill>
                  <a:prstClr val="black"/>
                </a:solidFill>
              </a:rPr>
              <a:t>algorithm</a:t>
            </a:r>
            <a:r>
              <a:rPr lang="da-DK" dirty="0" smtClean="0">
                <a:solidFill>
                  <a:prstClr val="black"/>
                </a:solidFill>
              </a:rPr>
              <a:t>.</a:t>
            </a:r>
            <a:endParaRPr lang="da-DK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19" y="5686219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>
                <a:solidFill>
                  <a:prstClr val="black"/>
                </a:solidFill>
              </a:rPr>
              <a:t>dKombSoeg</a:t>
            </a:r>
            <a:endParaRPr lang="da-DK" b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7704" y="587088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39952" y="515719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i="1" dirty="0" err="1"/>
              <a:t>Büchi</a:t>
            </a:r>
            <a:r>
              <a:rPr lang="da-DK" b="1" i="1" dirty="0"/>
              <a:t> </a:t>
            </a:r>
            <a:r>
              <a:rPr lang="da-DK" b="1" i="1" dirty="0" err="1" smtClean="0"/>
              <a:t>automata</a:t>
            </a:r>
            <a:endParaRPr lang="da-DK" b="1" i="1" dirty="0" smtClean="0"/>
          </a:p>
          <a:p>
            <a:r>
              <a:rPr lang="da-DK" dirty="0" err="1"/>
              <a:t>Converting</a:t>
            </a:r>
            <a:r>
              <a:rPr lang="da-DK" dirty="0"/>
              <a:t> LTL </a:t>
            </a:r>
            <a:r>
              <a:rPr lang="da-DK" dirty="0" err="1"/>
              <a:t>formula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Büchi</a:t>
            </a:r>
            <a:r>
              <a:rPr lang="da-DK" dirty="0"/>
              <a:t> </a:t>
            </a:r>
            <a:r>
              <a:rPr lang="da-DK" dirty="0" err="1"/>
              <a:t>automata</a:t>
            </a:r>
            <a:r>
              <a:rPr lang="da-DK" dirty="0"/>
              <a:t>, </a:t>
            </a:r>
            <a:r>
              <a:rPr lang="da-DK" dirty="0" err="1"/>
              <a:t>setup</a:t>
            </a:r>
            <a:r>
              <a:rPr lang="da-DK" dirty="0"/>
              <a:t> and </a:t>
            </a:r>
            <a:r>
              <a:rPr lang="da-DK" dirty="0" err="1" smtClean="0"/>
              <a:t>examples</a:t>
            </a:r>
            <a:endParaRPr lang="da-DK" dirty="0" smtClean="0"/>
          </a:p>
          <a:p>
            <a:r>
              <a:rPr lang="da-DK" dirty="0" err="1" smtClean="0"/>
              <a:t>Algorithmically</a:t>
            </a:r>
            <a:r>
              <a:rPr lang="da-DK" dirty="0" smtClean="0"/>
              <a:t> </a:t>
            </a:r>
            <a:r>
              <a:rPr lang="da-DK" dirty="0" err="1"/>
              <a:t>d</a:t>
            </a:r>
            <a:r>
              <a:rPr lang="da-DK" dirty="0" err="1" smtClean="0"/>
              <a:t>eciding</a:t>
            </a:r>
            <a:r>
              <a:rPr lang="da-DK" dirty="0" smtClean="0"/>
              <a:t> if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path</a:t>
            </a:r>
            <a:r>
              <a:rPr lang="da-DK" dirty="0" smtClean="0"/>
              <a:t> of transition system </a:t>
            </a:r>
            <a:r>
              <a:rPr lang="da-DK" altLang="da-DK" dirty="0">
                <a:ea typeface="ＭＳ Ｐゴシック" pitchFamily="34" charset="-128"/>
              </a:rPr>
              <a:t>ℳ </a:t>
            </a:r>
            <a:r>
              <a:rPr lang="da-DK" dirty="0" smtClean="0"/>
              <a:t>is </a:t>
            </a:r>
            <a:r>
              <a:rPr lang="da-DK" dirty="0" err="1" smtClean="0"/>
              <a:t>accepted</a:t>
            </a:r>
            <a:r>
              <a:rPr lang="da-DK" dirty="0" smtClean="0"/>
              <a:t> by </a:t>
            </a:r>
            <a:r>
              <a:rPr lang="da-DK" dirty="0" err="1" smtClean="0"/>
              <a:t>Büchi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r>
              <a:rPr lang="da-DK" dirty="0" smtClean="0"/>
              <a:t> A.</a:t>
            </a:r>
          </a:p>
          <a:p>
            <a:r>
              <a:rPr lang="da-DK" dirty="0" smtClean="0"/>
              <a:t>The general </a:t>
            </a:r>
            <a:r>
              <a:rPr lang="da-DK" dirty="0" err="1" smtClean="0"/>
              <a:t>method</a:t>
            </a:r>
            <a:r>
              <a:rPr lang="da-DK" dirty="0" smtClean="0"/>
              <a:t> for </a:t>
            </a:r>
            <a:r>
              <a:rPr lang="da-DK" dirty="0" err="1" smtClean="0"/>
              <a:t>converting</a:t>
            </a:r>
            <a:r>
              <a:rPr lang="da-DK" dirty="0" smtClean="0"/>
              <a:t> LTL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/>
              <a:t>Büchi</a:t>
            </a:r>
            <a:r>
              <a:rPr lang="da-DK" dirty="0"/>
              <a:t> </a:t>
            </a:r>
            <a:r>
              <a:rPr lang="da-DK" dirty="0" err="1" smtClean="0"/>
              <a:t>automata</a:t>
            </a:r>
            <a:r>
              <a:rPr lang="da-DK" dirty="0" smtClean="0"/>
              <a:t>.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038600" cy="272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2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ω</a:t>
            </a:r>
            <a:r>
              <a:rPr lang="en-US" dirty="0" smtClean="0"/>
              <a:t>-words and </a:t>
            </a:r>
            <a:r>
              <a:rPr lang="en-US" dirty="0" err="1" smtClean="0"/>
              <a:t>ω</a:t>
            </a:r>
            <a:r>
              <a:rPr lang="en-US" dirty="0" smtClean="0"/>
              <a:t>-languages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 err="1" smtClean="0"/>
              <a:t>Σ</a:t>
            </a:r>
            <a:r>
              <a:rPr lang="en-US" sz="2400" dirty="0" smtClean="0"/>
              <a:t> be a finite alphabet.</a:t>
            </a:r>
          </a:p>
          <a:p>
            <a:r>
              <a:rPr lang="en-US" sz="2400" dirty="0" smtClean="0"/>
              <a:t>An infinite sequence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r>
              <a:rPr lang="mr-IN" sz="2400" dirty="0" smtClean="0"/>
              <a:t>…</a:t>
            </a:r>
            <a:r>
              <a:rPr lang="en-US" sz="2400" dirty="0" smtClean="0"/>
              <a:t> with each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in </a:t>
            </a:r>
            <a:r>
              <a:rPr lang="en-US" sz="2400" dirty="0" err="1" smtClean="0"/>
              <a:t>Σ</a:t>
            </a:r>
            <a:r>
              <a:rPr lang="en-US" sz="2400" dirty="0" smtClean="0"/>
              <a:t> is called an </a:t>
            </a:r>
            <a:r>
              <a:rPr lang="en-US" sz="2400" dirty="0" err="1"/>
              <a:t>ω</a:t>
            </a:r>
            <a:r>
              <a:rPr lang="en-US" sz="2400" dirty="0"/>
              <a:t>-</a:t>
            </a:r>
            <a:r>
              <a:rPr lang="en-US" sz="2400" dirty="0" smtClean="0"/>
              <a:t>word.</a:t>
            </a:r>
          </a:p>
          <a:p>
            <a:r>
              <a:rPr lang="en-US" sz="2400" dirty="0" smtClean="0"/>
              <a:t>The set of all </a:t>
            </a:r>
            <a:r>
              <a:rPr lang="en-US" sz="2400" dirty="0" err="1"/>
              <a:t>ω</a:t>
            </a:r>
            <a:r>
              <a:rPr lang="en-US" sz="2400" dirty="0"/>
              <a:t>-</a:t>
            </a:r>
            <a:r>
              <a:rPr lang="en-US" sz="2400" dirty="0" smtClean="0"/>
              <a:t>words is called </a:t>
            </a:r>
            <a:r>
              <a:rPr lang="en-US" sz="2400" dirty="0" err="1" smtClean="0"/>
              <a:t>Σ</a:t>
            </a:r>
            <a:r>
              <a:rPr lang="en-US" sz="2400" baseline="30000" dirty="0" err="1" smtClean="0"/>
              <a:t>ω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Do not confuse this with </a:t>
            </a:r>
            <a:r>
              <a:rPr lang="en-US" sz="2000" dirty="0" err="1" smtClean="0"/>
              <a:t>Σ</a:t>
            </a:r>
            <a:r>
              <a:rPr lang="en-US" sz="2000" dirty="0" smtClean="0"/>
              <a:t>*, the set of all finite words over </a:t>
            </a:r>
            <a:r>
              <a:rPr lang="en-US" sz="2000" dirty="0" err="1" smtClean="0"/>
              <a:t>Σ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 subset L of </a:t>
            </a:r>
            <a:r>
              <a:rPr lang="en-US" sz="2400" dirty="0" err="1" smtClean="0"/>
              <a:t>Σ</a:t>
            </a:r>
            <a:r>
              <a:rPr lang="en-US" sz="2400" baseline="30000" dirty="0" err="1" smtClean="0"/>
              <a:t>ω</a:t>
            </a:r>
            <a:r>
              <a:rPr lang="en-US" sz="2400" dirty="0"/>
              <a:t> </a:t>
            </a:r>
            <a:r>
              <a:rPr lang="en-US" sz="2400" dirty="0" smtClean="0"/>
              <a:t>is called an </a:t>
            </a:r>
            <a:r>
              <a:rPr lang="en-US" sz="2400" dirty="0" err="1"/>
              <a:t>ω</a:t>
            </a:r>
            <a:r>
              <a:rPr lang="en-US" sz="2400" dirty="0" smtClean="0"/>
              <a:t>-language.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4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 transition system (LCS, Def 3.4)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da-DK" altLang="da-DK" dirty="0" smtClean="0">
                    <a:ea typeface="ＭＳ Ｐゴシック" pitchFamily="34" charset="-128"/>
                  </a:rPr>
                  <a:t>ℳ = (S, </a:t>
                </a:r>
                <a14:m>
                  <m:oMath xmlns="" xmlns:m="http://schemas.openxmlformats.org/officeDocument/2006/math">
                    <m:r>
                      <a:rPr lang="da-DK" altLang="da-DK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a-DK" altLang="da-DK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da-DK" altLang="da-DK" dirty="0" smtClean="0">
                    <a:ea typeface="ＭＳ Ｐゴシック" pitchFamily="34" charset="-128"/>
                  </a:rPr>
                  <a:t>L)</a:t>
                </a:r>
              </a:p>
              <a:p>
                <a:pPr lvl="1"/>
                <a:r>
                  <a:rPr lang="da-DK" altLang="da-DK" dirty="0" smtClean="0">
                    <a:ea typeface="ＭＳ Ｐゴシック" pitchFamily="34" charset="-128"/>
                  </a:rPr>
                  <a:t>S is a set of </a:t>
                </a:r>
                <a:r>
                  <a:rPr lang="da-DK" altLang="da-DK" i="1" dirty="0" err="1" smtClean="0">
                    <a:ea typeface="ＭＳ Ｐゴシック" pitchFamily="34" charset="-128"/>
                  </a:rPr>
                  <a:t>states</a:t>
                </a:r>
                <a:r>
                  <a:rPr lang="da-DK" altLang="da-DK" dirty="0" smtClean="0">
                    <a:ea typeface="ＭＳ Ｐゴシック" pitchFamily="34" charset="-128"/>
                  </a:rPr>
                  <a:t> of the system.</a:t>
                </a:r>
              </a:p>
              <a:p>
                <a:pPr lvl="1"/>
                <a14:m>
                  <m:oMath xmlns="" xmlns:m="http://schemas.openxmlformats.org/officeDocument/2006/math">
                    <m:r>
                      <a:rPr lang="da-DK" altLang="da-DK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a-DK" altLang="da-DK" dirty="0" smtClean="0">
                    <a:ea typeface="ＭＳ Ｐゴシック" pitchFamily="34" charset="-128"/>
                  </a:rPr>
                  <a:t> is a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binary</a:t>
                </a:r>
                <a:r>
                  <a:rPr lang="da-DK" altLang="da-DK" dirty="0" smtClean="0">
                    <a:ea typeface="ＭＳ Ｐゴシック" pitchFamily="34" charset="-128"/>
                  </a:rPr>
                  <a:t> relation on S</a:t>
                </a:r>
              </a:p>
              <a:p>
                <a:pPr lvl="2"/>
                <a:r>
                  <a:rPr lang="da-DK" altLang="da-DK" dirty="0" err="1" smtClean="0">
                    <a:ea typeface="ＭＳ Ｐゴシック" pitchFamily="34" charset="-128"/>
                  </a:rPr>
                  <a:t>Equivalently</a:t>
                </a:r>
                <a:r>
                  <a:rPr lang="da-DK" altLang="da-DK" dirty="0" smtClean="0">
                    <a:ea typeface="ＭＳ Ｐゴシック" pitchFamily="34" charset="-128"/>
                  </a:rPr>
                  <a:t>, (S, </a:t>
                </a:r>
                <a14:m>
                  <m:oMath xmlns="" xmlns:m="http://schemas.openxmlformats.org/officeDocument/2006/math">
                    <m:r>
                      <a:rPr lang="da-DK" altLang="da-DK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a-DK" altLang="da-DK" b="0" i="1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da-DK" altLang="da-DK" dirty="0" smtClean="0">
                    <a:ea typeface="ＭＳ Ｐゴシック" pitchFamily="34" charset="-128"/>
                  </a:rPr>
                  <a:t>is a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directed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graph</a:t>
                </a:r>
                <a:r>
                  <a:rPr lang="da-DK" altLang="da-DK" dirty="0" smtClean="0">
                    <a:ea typeface="ＭＳ Ｐゴシック" pitchFamily="34" charset="-128"/>
                  </a:rPr>
                  <a:t> (with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self</a:t>
                </a:r>
                <a:r>
                  <a:rPr lang="da-DK" altLang="da-DK" dirty="0" smtClean="0">
                    <a:ea typeface="ＭＳ Ｐゴシック" pitchFamily="34" charset="-128"/>
                  </a:rPr>
                  <a:t>-loops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allowed</a:t>
                </a:r>
                <a:r>
                  <a:rPr lang="da-DK" altLang="da-DK" dirty="0" smtClean="0">
                    <a:ea typeface="ＭＳ Ｐゴシック" pitchFamily="34" charset="-128"/>
                  </a:rPr>
                  <a:t>).</a:t>
                </a:r>
              </a:p>
              <a:p>
                <a:pPr lvl="1"/>
                <a:r>
                  <a:rPr lang="da-DK" altLang="da-DK" dirty="0" smtClean="0">
                    <a:ea typeface="ＭＳ Ｐゴシック" pitchFamily="34" charset="-128"/>
                  </a:rPr>
                  <a:t>L is a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map</a:t>
                </a:r>
                <a:r>
                  <a:rPr lang="da-DK" altLang="da-DK" dirty="0" smtClean="0">
                    <a:ea typeface="ＭＳ Ｐゴシック" pitchFamily="34" charset="-128"/>
                  </a:rPr>
                  <a:t> from S to subsets of </a:t>
                </a:r>
                <a:r>
                  <a:rPr lang="da-DK" altLang="da-DK" b="1" dirty="0" smtClean="0">
                    <a:ea typeface="ＭＳ Ｐゴシック" pitchFamily="34" charset="-128"/>
                  </a:rPr>
                  <a:t>Atoms,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where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b="1" dirty="0" smtClean="0">
                    <a:ea typeface="ＭＳ Ｐゴシック" pitchFamily="34" charset="-128"/>
                  </a:rPr>
                  <a:t>Atoms</a:t>
                </a:r>
                <a:r>
                  <a:rPr lang="da-DK" altLang="da-DK" dirty="0" smtClean="0">
                    <a:ea typeface="ＭＳ Ｐゴシック" pitchFamily="34" charset="-128"/>
                  </a:rPr>
                  <a:t> is a set of </a:t>
                </a:r>
                <a:r>
                  <a:rPr lang="da-DK" altLang="da-DK" b="1" i="1" dirty="0" err="1" smtClean="0">
                    <a:ea typeface="ＭＳ Ｐゴシック" pitchFamily="34" charset="-128"/>
                  </a:rPr>
                  <a:t>atomic</a:t>
                </a:r>
                <a:r>
                  <a:rPr lang="da-DK" altLang="da-DK" b="1" i="1" dirty="0" smtClean="0">
                    <a:ea typeface="ＭＳ Ｐゴシック" pitchFamily="34" charset="-128"/>
                  </a:rPr>
                  <a:t> proposition </a:t>
                </a:r>
                <a:r>
                  <a:rPr lang="da-DK" altLang="da-DK" b="1" i="1" dirty="0" err="1" smtClean="0">
                    <a:ea typeface="ＭＳ Ｐゴシック" pitchFamily="34" charset="-128"/>
                  </a:rPr>
                  <a:t>names</a:t>
                </a:r>
                <a:r>
                  <a:rPr lang="da-DK" altLang="da-DK" b="1" i="1" dirty="0" smtClean="0">
                    <a:ea typeface="ＭＳ Ｐゴシック" pitchFamily="34" charset="-128"/>
                  </a:rPr>
                  <a:t>.</a:t>
                </a:r>
              </a:p>
              <a:p>
                <a:pPr lvl="2"/>
                <a:r>
                  <a:rPr lang="da-DK" altLang="da-DK" dirty="0" err="1" smtClean="0">
                    <a:ea typeface="ＭＳ Ｐゴシック" pitchFamily="34" charset="-128"/>
                  </a:rPr>
                  <a:t>Intuitively</a:t>
                </a:r>
                <a:r>
                  <a:rPr lang="da-DK" altLang="da-DK" dirty="0" smtClean="0">
                    <a:ea typeface="ＭＳ Ｐゴシック" pitchFamily="34" charset="-128"/>
                  </a:rPr>
                  <a:t> L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maps</a:t>
                </a:r>
                <a:r>
                  <a:rPr lang="da-DK" altLang="da-DK" dirty="0" smtClean="0">
                    <a:ea typeface="ＭＳ Ｐゴシック" pitchFamily="34" charset="-128"/>
                  </a:rPr>
                  <a:t> a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state</a:t>
                </a:r>
                <a:r>
                  <a:rPr lang="da-DK" altLang="da-DK" dirty="0" smtClean="0">
                    <a:ea typeface="ＭＳ Ｐゴシック" pitchFamily="34" charset="-128"/>
                  </a:rPr>
                  <a:t> s to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those</a:t>
                </a:r>
                <a:r>
                  <a:rPr lang="da-DK" altLang="da-DK" dirty="0" smtClean="0">
                    <a:ea typeface="ＭＳ Ｐゴシック" pitchFamily="34" charset="-128"/>
                  </a:rPr>
                  <a:t> proposition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names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that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are</a:t>
                </a:r>
                <a:r>
                  <a:rPr lang="da-DK" altLang="da-DK" dirty="0" smtClean="0">
                    <a:ea typeface="ＭＳ Ｐゴシック" pitchFamily="34" charset="-128"/>
                  </a:rPr>
                  <a:t> ”true in s”.</a:t>
                </a:r>
              </a:p>
              <a:p>
                <a:pPr lvl="2"/>
                <a:r>
                  <a:rPr lang="da-DK" altLang="da-DK" dirty="0" err="1" smtClean="0">
                    <a:ea typeface="ＭＳ Ｐゴシック" pitchFamily="34" charset="-128"/>
                  </a:rPr>
                  <a:t>We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can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also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think</a:t>
                </a:r>
                <a:r>
                  <a:rPr lang="da-DK" altLang="da-DK" dirty="0" smtClean="0">
                    <a:ea typeface="ＭＳ Ｐゴシック" pitchFamily="34" charset="-128"/>
                  </a:rPr>
                  <a:t> of L as a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map</a:t>
                </a:r>
                <a:r>
                  <a:rPr lang="da-DK" altLang="da-DK" dirty="0" smtClean="0">
                    <a:ea typeface="ＭＳ Ｐゴシック" pitchFamily="34" charset="-128"/>
                  </a:rPr>
                  <a:t> from S x </a:t>
                </a:r>
                <a:r>
                  <a:rPr lang="da-DK" altLang="da-DK" b="1" dirty="0" smtClean="0">
                    <a:ea typeface="ＭＳ Ｐゴシック" pitchFamily="34" charset="-128"/>
                  </a:rPr>
                  <a:t>Atoms</a:t>
                </a:r>
                <a:r>
                  <a:rPr lang="da-DK" altLang="da-DK" dirty="0" smtClean="0">
                    <a:ea typeface="ＭＳ Ｐゴシック" pitchFamily="34" charset="-128"/>
                  </a:rPr>
                  <a:t> to {true, false}.</a:t>
                </a:r>
              </a:p>
              <a:p>
                <a:pPr lvl="1"/>
                <a:r>
                  <a:rPr lang="da-DK" altLang="da-DK" dirty="0" err="1" smtClean="0">
                    <a:ea typeface="ＭＳ Ｐゴシック" pitchFamily="34" charset="-128"/>
                  </a:rPr>
                  <a:t>Restriction</a:t>
                </a:r>
                <a:r>
                  <a:rPr lang="da-DK" altLang="da-DK" dirty="0" smtClean="0">
                    <a:ea typeface="ＭＳ Ｐゴシック" pitchFamily="34" charset="-128"/>
                  </a:rPr>
                  <a:t>: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There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are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no</a:t>
                </a:r>
                <a:r>
                  <a:rPr lang="da-DK" altLang="da-DK" dirty="0" smtClean="0">
                    <a:ea typeface="ＭＳ Ｐゴシック" pitchFamily="34" charset="-128"/>
                  </a:rPr>
                  <a:t>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sinks</a:t>
                </a:r>
                <a:r>
                  <a:rPr lang="da-DK" altLang="da-DK" dirty="0" smtClean="0">
                    <a:ea typeface="ＭＳ Ｐゴシック" pitchFamily="34" charset="-128"/>
                  </a:rPr>
                  <a:t> is the </a:t>
                </a:r>
                <a:r>
                  <a:rPr lang="da-DK" altLang="da-DK" dirty="0" err="1" smtClean="0">
                    <a:ea typeface="ＭＳ Ｐゴシック" pitchFamily="34" charset="-128"/>
                  </a:rPr>
                  <a:t>graph</a:t>
                </a:r>
                <a:r>
                  <a:rPr lang="da-DK" altLang="da-DK" dirty="0" smtClean="0">
                    <a:ea typeface="ＭＳ Ｐゴシック" pitchFamily="34" charset="-128"/>
                  </a:rPr>
                  <a:t> (</a:t>
                </a:r>
                <a:r>
                  <a:rPr lang="da-DK" altLang="da-DK" dirty="0">
                    <a:ea typeface="ＭＳ Ｐゴシック" pitchFamily="34" charset="-128"/>
                  </a:rPr>
                  <a:t>S, </a:t>
                </a:r>
                <a14:m>
                  <m:oMath xmlns="" xmlns:m="http://schemas.openxmlformats.org/officeDocument/2006/math">
                    <m:r>
                      <a:rPr lang="da-DK" altLang="da-DK" i="1">
                        <a:latin typeface="Cambria Math"/>
                        <a:ea typeface="Cambria Math"/>
                      </a:rPr>
                      <m:t>→)</m:t>
                    </m:r>
                    <m:r>
                      <a:rPr lang="da-DK" altLang="da-DK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da-DK" altLang="da-DK" dirty="0" smtClean="0">
                  <a:ea typeface="ＭＳ Ｐゴシック" pitchFamily="34" charset="-128"/>
                </a:endParaRPr>
              </a:p>
              <a:p>
                <a:pPr lvl="2"/>
                <a:endParaRPr lang="da-DK" altLang="da-DK" dirty="0" smtClean="0">
                  <a:ea typeface="ＭＳ Ｐゴシック" pitchFamily="34" charset="-128"/>
                </a:endParaRPr>
              </a:p>
              <a:p>
                <a:r>
                  <a:rPr lang="da-DK" dirty="0" err="1" smtClean="0"/>
                  <a:t>Example</a:t>
                </a:r>
                <a:r>
                  <a:rPr lang="da-DK" dirty="0"/>
                  <a:t> </a:t>
                </a:r>
                <a:r>
                  <a:rPr lang="da-DK" dirty="0" smtClean="0"/>
                  <a:t>- The transition system </a:t>
                </a:r>
                <a:r>
                  <a:rPr lang="da-DK" dirty="0" err="1" smtClean="0"/>
                  <a:t>associated</a:t>
                </a:r>
                <a:r>
                  <a:rPr lang="da-DK" dirty="0" smtClean="0"/>
                  <a:t> with a </a:t>
                </a:r>
                <a:r>
                  <a:rPr lang="da-DK" dirty="0" err="1" smtClean="0"/>
                  <a:t>concurrent</a:t>
                </a:r>
                <a:r>
                  <a:rPr lang="da-DK" dirty="0" smtClean="0"/>
                  <a:t> program in </a:t>
                </a:r>
                <a:r>
                  <a:rPr lang="da-DK" dirty="0" err="1" smtClean="0"/>
                  <a:t>Promela</a:t>
                </a:r>
                <a:r>
                  <a:rPr lang="da-DK" dirty="0" smtClean="0"/>
                  <a:t>:</a:t>
                </a:r>
              </a:p>
              <a:p>
                <a:pPr lvl="1"/>
                <a:r>
                  <a:rPr lang="da-DK" dirty="0" smtClean="0"/>
                  <a:t>S = all </a:t>
                </a:r>
                <a:r>
                  <a:rPr lang="da-DK" dirty="0" err="1" smtClean="0"/>
                  <a:t>possible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settings</a:t>
                </a:r>
                <a:r>
                  <a:rPr lang="da-DK" dirty="0" smtClean="0"/>
                  <a:t> of </a:t>
                </a:r>
              </a:p>
              <a:p>
                <a:pPr lvl="2"/>
                <a:r>
                  <a:rPr lang="da-DK" dirty="0" smtClean="0"/>
                  <a:t>all variables, </a:t>
                </a:r>
                <a:r>
                  <a:rPr lang="da-DK" dirty="0" err="1" smtClean="0"/>
                  <a:t>shared</a:t>
                </a:r>
                <a:r>
                  <a:rPr lang="da-DK" dirty="0" smtClean="0"/>
                  <a:t> as </a:t>
                </a:r>
                <a:r>
                  <a:rPr lang="da-DK" dirty="0" err="1" smtClean="0"/>
                  <a:t>well</a:t>
                </a:r>
                <a:r>
                  <a:rPr lang="da-DK" dirty="0" smtClean="0"/>
                  <a:t> as </a:t>
                </a:r>
                <a:r>
                  <a:rPr lang="da-DK" dirty="0" err="1" smtClean="0"/>
                  <a:t>local</a:t>
                </a:r>
                <a:r>
                  <a:rPr lang="da-DK" dirty="0" smtClean="0"/>
                  <a:t>, and</a:t>
                </a:r>
              </a:p>
              <a:p>
                <a:pPr lvl="2"/>
                <a:r>
                  <a:rPr lang="da-DK" dirty="0"/>
                  <a:t>t</a:t>
                </a:r>
                <a:r>
                  <a:rPr lang="da-DK" dirty="0" smtClean="0"/>
                  <a:t>he location of the ”program pointer” for </a:t>
                </a:r>
                <a:r>
                  <a:rPr lang="da-DK" dirty="0" err="1" smtClean="0"/>
                  <a:t>each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process</a:t>
                </a:r>
                <a:r>
                  <a:rPr lang="da-DK" dirty="0" smtClean="0"/>
                  <a:t> (</a:t>
                </a:r>
                <a:r>
                  <a:rPr lang="da-DK" dirty="0" err="1" smtClean="0"/>
                  <a:t>which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instruction</a:t>
                </a:r>
                <a:r>
                  <a:rPr lang="da-DK" dirty="0" smtClean="0"/>
                  <a:t> is to </a:t>
                </a:r>
                <a:r>
                  <a:rPr lang="da-DK" dirty="0" err="1" smtClean="0"/>
                  <a:t>be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carried</a:t>
                </a:r>
                <a:r>
                  <a:rPr lang="da-DK" dirty="0" smtClean="0"/>
                  <a:t> out </a:t>
                </a:r>
                <a:r>
                  <a:rPr lang="da-DK" dirty="0" err="1" smtClean="0"/>
                  <a:t>next</a:t>
                </a:r>
                <a:r>
                  <a:rPr lang="da-DK" dirty="0" smtClean="0"/>
                  <a:t>)  </a:t>
                </a:r>
              </a:p>
              <a:p>
                <a:pPr lvl="1"/>
                <a:r>
                  <a:rPr lang="da-DK" dirty="0" smtClean="0"/>
                  <a:t>For </a:t>
                </a:r>
                <a:r>
                  <a:rPr lang="da-DK" dirty="0" err="1" smtClean="0"/>
                  <a:t>two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states</a:t>
                </a:r>
                <a:r>
                  <a:rPr lang="da-DK" dirty="0" smtClean="0"/>
                  <a:t> s and t,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have s </a:t>
                </a:r>
                <a14:m>
                  <m:oMath xmlns=""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a-DK" dirty="0" smtClean="0"/>
                  <a:t> t if </a:t>
                </a:r>
                <a:r>
                  <a:rPr lang="da-DK" dirty="0" err="1" smtClean="0"/>
                  <a:t>there</a:t>
                </a:r>
                <a:r>
                  <a:rPr lang="da-DK" dirty="0" smtClean="0"/>
                  <a:t> is </a:t>
                </a:r>
                <a:r>
                  <a:rPr lang="da-DK" i="1" dirty="0" err="1" smtClean="0"/>
                  <a:t>some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process</a:t>
                </a:r>
                <a:r>
                  <a:rPr lang="da-DK" dirty="0" smtClean="0"/>
                  <a:t>, so </a:t>
                </a:r>
                <a:r>
                  <a:rPr lang="da-DK" dirty="0" err="1" smtClean="0"/>
                  <a:t>that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can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make</a:t>
                </a:r>
                <a:r>
                  <a:rPr lang="da-DK" dirty="0" smtClean="0"/>
                  <a:t> the transition from s to t by </a:t>
                </a:r>
                <a:r>
                  <a:rPr lang="da-DK" dirty="0" err="1" smtClean="0"/>
                  <a:t>letting</a:t>
                </a:r>
                <a:r>
                  <a:rPr lang="da-DK" dirty="0" smtClean="0"/>
                  <a:t> the </a:t>
                </a:r>
                <a:r>
                  <a:rPr lang="da-DK" dirty="0" err="1" smtClean="0"/>
                  <a:t>scheduler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execute</a:t>
                </a:r>
                <a:r>
                  <a:rPr lang="da-DK" dirty="0" smtClean="0"/>
                  <a:t> a single </a:t>
                </a:r>
                <a:r>
                  <a:rPr lang="da-DK" dirty="0" err="1" smtClean="0"/>
                  <a:t>instruction</a:t>
                </a:r>
                <a:r>
                  <a:rPr lang="da-DK" dirty="0" smtClean="0"/>
                  <a:t> of </a:t>
                </a:r>
                <a:r>
                  <a:rPr lang="da-DK" dirty="0" err="1" smtClean="0"/>
                  <a:t>that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process</a:t>
                </a:r>
                <a:r>
                  <a:rPr lang="da-DK" dirty="0" smtClean="0"/>
                  <a:t>.</a:t>
                </a:r>
              </a:p>
              <a:p>
                <a:pPr lvl="1"/>
                <a:r>
                  <a:rPr lang="da-DK" b="1" dirty="0" smtClean="0"/>
                  <a:t>Atoms</a:t>
                </a:r>
                <a:r>
                  <a:rPr lang="da-DK" dirty="0" smtClean="0"/>
                  <a:t> = set of </a:t>
                </a:r>
                <a:r>
                  <a:rPr lang="da-DK" dirty="0" err="1" smtClean="0"/>
                  <a:t>well-formed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strings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denoting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predicates</a:t>
                </a:r>
                <a:r>
                  <a:rPr lang="da-DK" dirty="0"/>
                  <a:t> </a:t>
                </a:r>
                <a:r>
                  <a:rPr lang="da-DK" dirty="0" smtClean="0"/>
                  <a:t>of </a:t>
                </a:r>
                <a:r>
                  <a:rPr lang="da-DK" dirty="0" err="1" smtClean="0"/>
                  <a:t>interest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about</a:t>
                </a:r>
                <a:r>
                  <a:rPr lang="da-DK" dirty="0" smtClean="0"/>
                  <a:t> the </a:t>
                </a:r>
                <a:r>
                  <a:rPr lang="da-DK" dirty="0" err="1" smtClean="0"/>
                  <a:t>state</a:t>
                </a:r>
                <a:r>
                  <a:rPr lang="da-DK" dirty="0" smtClean="0"/>
                  <a:t>.</a:t>
                </a:r>
              </a:p>
              <a:p>
                <a:pPr lvl="2"/>
                <a:r>
                  <a:rPr lang="da-DK" dirty="0" smtClean="0">
                    <a:latin typeface="Lucida Sans" panose="020B0602040502020204" pitchFamily="34" charset="0"/>
                  </a:rPr>
                  <a:t>”b”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where</a:t>
                </a:r>
                <a:r>
                  <a:rPr lang="da-DK" dirty="0" smtClean="0"/>
                  <a:t> b is a </a:t>
                </a:r>
                <a:r>
                  <a:rPr lang="da-DK" dirty="0" err="1" smtClean="0"/>
                  <a:t>boolean</a:t>
                </a:r>
                <a:r>
                  <a:rPr lang="da-DK" dirty="0" smtClean="0"/>
                  <a:t> variable (</a:t>
                </a:r>
                <a:r>
                  <a:rPr lang="da-DK" dirty="0" err="1" smtClean="0"/>
                  <a:t>local</a:t>
                </a:r>
                <a:r>
                  <a:rPr lang="da-DK" dirty="0" smtClean="0"/>
                  <a:t> or </a:t>
                </a:r>
                <a:r>
                  <a:rPr lang="da-DK" dirty="0" err="1" smtClean="0"/>
                  <a:t>shared</a:t>
                </a:r>
                <a:r>
                  <a:rPr lang="da-DK" dirty="0" smtClean="0"/>
                  <a:t>)</a:t>
                </a:r>
              </a:p>
              <a:p>
                <a:pPr lvl="2"/>
                <a:r>
                  <a:rPr lang="da-DK" dirty="0" smtClean="0">
                    <a:latin typeface="Lucida Sans" panose="020B0602040502020204" pitchFamily="34" charset="0"/>
                  </a:rPr>
                  <a:t>”n &lt; 10”, </a:t>
                </a:r>
                <a:r>
                  <a:rPr lang="da-DK" dirty="0" err="1" smtClean="0"/>
                  <a:t>where</a:t>
                </a:r>
                <a:r>
                  <a:rPr lang="da-DK" dirty="0" smtClean="0"/>
                  <a:t> n is an </a:t>
                </a:r>
                <a:r>
                  <a:rPr lang="da-DK" dirty="0" err="1" smtClean="0"/>
                  <a:t>integer</a:t>
                </a:r>
                <a:r>
                  <a:rPr lang="da-DK" dirty="0" smtClean="0"/>
                  <a:t> variable</a:t>
                </a:r>
              </a:p>
              <a:p>
                <a:pPr lvl="2"/>
                <a:r>
                  <a:rPr lang="da-DK" dirty="0" smtClean="0">
                    <a:latin typeface="Lucida Sans" panose="020B0602040502020204" pitchFamily="34" charset="0"/>
                  </a:rPr>
                  <a:t>”</a:t>
                </a:r>
                <a:r>
                  <a:rPr lang="da-DK" dirty="0" err="1" smtClean="0">
                    <a:latin typeface="Lucida Sans" panose="020B0602040502020204" pitchFamily="34" charset="0"/>
                  </a:rPr>
                  <a:t>p@cs</a:t>
                </a:r>
                <a:r>
                  <a:rPr lang="da-DK" dirty="0" smtClean="0">
                    <a:latin typeface="Lucida Sans" panose="020B0602040502020204" pitchFamily="34" charset="0"/>
                  </a:rPr>
                  <a:t>”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where</a:t>
                </a:r>
                <a:r>
                  <a:rPr lang="da-DK" dirty="0" smtClean="0"/>
                  <a:t> p is the </a:t>
                </a:r>
                <a:r>
                  <a:rPr lang="da-DK" dirty="0" err="1" smtClean="0"/>
                  <a:t>name</a:t>
                </a:r>
                <a:r>
                  <a:rPr lang="da-DK" dirty="0" smtClean="0"/>
                  <a:t> of a </a:t>
                </a:r>
                <a:r>
                  <a:rPr lang="da-DK" dirty="0" err="1" smtClean="0"/>
                  <a:t>process</a:t>
                </a:r>
                <a:r>
                  <a:rPr lang="da-DK" dirty="0" smtClean="0"/>
                  <a:t> and </a:t>
                </a:r>
                <a:r>
                  <a:rPr lang="da-DK" dirty="0" err="1" smtClean="0"/>
                  <a:t>cs</a:t>
                </a:r>
                <a:r>
                  <a:rPr lang="da-DK" dirty="0" smtClean="0"/>
                  <a:t> is a program label.</a:t>
                </a:r>
              </a:p>
              <a:p>
                <a:pPr lvl="1"/>
                <a:r>
                  <a:rPr lang="da-DK" dirty="0" err="1" smtClean="0"/>
                  <a:t>We</a:t>
                </a:r>
                <a:r>
                  <a:rPr lang="da-DK" dirty="0" smtClean="0"/>
                  <a:t> deal with the ”</a:t>
                </a:r>
                <a:r>
                  <a:rPr lang="da-DK" dirty="0" err="1" smtClean="0"/>
                  <a:t>no</a:t>
                </a:r>
                <a:r>
                  <a:rPr lang="da-DK" dirty="0" smtClean="0"/>
                  <a:t>-sink” </a:t>
                </a:r>
                <a:r>
                  <a:rPr lang="da-DK" dirty="0" err="1" smtClean="0"/>
                  <a:t>restriction</a:t>
                </a:r>
                <a:r>
                  <a:rPr lang="da-DK" dirty="0" smtClean="0"/>
                  <a:t> by </a:t>
                </a:r>
                <a:r>
                  <a:rPr lang="da-DK" dirty="0" err="1" smtClean="0"/>
                  <a:t>adding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self</a:t>
                </a:r>
                <a:r>
                  <a:rPr lang="da-DK" dirty="0" smtClean="0"/>
                  <a:t>-loops to terminal </a:t>
                </a:r>
                <a:r>
                  <a:rPr lang="da-DK" dirty="0" err="1" smtClean="0"/>
                  <a:t>states</a:t>
                </a:r>
                <a:r>
                  <a:rPr lang="da-DK" dirty="0" smtClean="0"/>
                  <a:t>.</a:t>
                </a:r>
              </a:p>
              <a:p>
                <a:pPr lvl="2"/>
                <a:r>
                  <a:rPr lang="da-DK" dirty="0" smtClean="0"/>
                  <a:t>This ”trick” is </a:t>
                </a:r>
                <a:r>
                  <a:rPr lang="da-DK" dirty="0" err="1" smtClean="0"/>
                  <a:t>known</a:t>
                </a:r>
                <a:r>
                  <a:rPr lang="da-DK" dirty="0" smtClean="0"/>
                  <a:t> as </a:t>
                </a:r>
                <a:r>
                  <a:rPr lang="da-DK" b="1" i="1" dirty="0" err="1" smtClean="0"/>
                  <a:t>stuttering</a:t>
                </a:r>
                <a:r>
                  <a:rPr lang="da-DK" b="1" i="1" dirty="0" smtClean="0"/>
                  <a:t>.</a:t>
                </a:r>
              </a:p>
              <a:p>
                <a:pPr lvl="1"/>
                <a:r>
                  <a:rPr lang="da-DK" dirty="0" smtClean="0"/>
                  <a:t>An </a:t>
                </a:r>
                <a:r>
                  <a:rPr lang="da-DK" dirty="0" err="1" smtClean="0"/>
                  <a:t>execution</a:t>
                </a:r>
                <a:r>
                  <a:rPr lang="da-DK" dirty="0" smtClean="0"/>
                  <a:t> of the </a:t>
                </a:r>
                <a:r>
                  <a:rPr lang="da-DK" dirty="0" err="1" smtClean="0"/>
                  <a:t>concurrent</a:t>
                </a:r>
                <a:r>
                  <a:rPr lang="da-DK" dirty="0" smtClean="0"/>
                  <a:t> program </a:t>
                </a:r>
                <a:r>
                  <a:rPr lang="da-DK" dirty="0" err="1" smtClean="0"/>
                  <a:t>corresponds</a:t>
                </a:r>
                <a:r>
                  <a:rPr lang="da-DK" dirty="0" smtClean="0"/>
                  <a:t> to an </a:t>
                </a:r>
                <a:r>
                  <a:rPr lang="da-DK" dirty="0" err="1" smtClean="0"/>
                  <a:t>infinite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path</a:t>
                </a:r>
                <a:r>
                  <a:rPr lang="da-DK" dirty="0" smtClean="0"/>
                  <a:t> in </a:t>
                </a:r>
                <a:r>
                  <a:rPr lang="da-DK" altLang="da-DK" dirty="0">
                    <a:ea typeface="ＭＳ Ｐゴシック" pitchFamily="34" charset="-128"/>
                  </a:rPr>
                  <a:t>(S, </a:t>
                </a:r>
                <a14:m>
                  <m:oMath xmlns="" xmlns:m="http://schemas.openxmlformats.org/officeDocument/2006/math">
                    <m:r>
                      <a:rPr lang="da-DK" altLang="da-DK" i="1">
                        <a:latin typeface="Cambria Math"/>
                        <a:ea typeface="Cambria Math"/>
                      </a:rPr>
                      <m:t>→)</m:t>
                    </m:r>
                  </m:oMath>
                </a14:m>
                <a:r>
                  <a:rPr lang="da-DK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2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7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/>
              <a:t>ω</a:t>
            </a:r>
            <a:r>
              <a:rPr lang="en-US" dirty="0" smtClean="0"/>
              <a:t>-languages over {0,1,2}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language L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of </a:t>
            </a:r>
            <a:r>
              <a:rPr lang="en-US" sz="2400" dirty="0" err="1"/>
              <a:t>ω</a:t>
            </a:r>
            <a:r>
              <a:rPr lang="en-US" sz="2400" dirty="0" smtClean="0"/>
              <a:t>-words with “1” appearing in all even positions.</a:t>
            </a:r>
          </a:p>
          <a:p>
            <a:pPr lvl="1"/>
            <a:r>
              <a:rPr lang="en-US" sz="2000" smtClean="0"/>
              <a:t>01210101212121</a:t>
            </a:r>
            <a:r>
              <a:rPr lang="mr-IN" sz="2000" dirty="0" smtClean="0"/>
              <a:t>…</a:t>
            </a:r>
            <a:r>
              <a:rPr lang="en-US" sz="2000" dirty="0" smtClean="0"/>
              <a:t> is in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001122001122001</a:t>
            </a:r>
            <a:r>
              <a:rPr lang="mr-IN" sz="2000" dirty="0" smtClean="0"/>
              <a:t>…</a:t>
            </a:r>
            <a:r>
              <a:rPr lang="en-US" sz="2000" dirty="0" smtClean="0"/>
              <a:t> is not in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The language 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of </a:t>
            </a:r>
            <a:r>
              <a:rPr lang="en-US" sz="2400" dirty="0" err="1"/>
              <a:t>ω</a:t>
            </a:r>
            <a:r>
              <a:rPr lang="en-US" sz="2400" dirty="0" smtClean="0"/>
              <a:t>-words with “1” occurring infinitely many times.</a:t>
            </a:r>
          </a:p>
          <a:p>
            <a:pPr lvl="1"/>
            <a:r>
              <a:rPr lang="en-US" sz="2000" dirty="0" smtClean="0"/>
              <a:t>012010101010101</a:t>
            </a:r>
            <a:r>
              <a:rPr lang="mr-IN" sz="2000" dirty="0" smtClean="0"/>
              <a:t>…</a:t>
            </a:r>
            <a:r>
              <a:rPr lang="en-US" sz="2000" dirty="0" smtClean="0"/>
              <a:t> is in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012020202020202</a:t>
            </a:r>
            <a:r>
              <a:rPr lang="mr-IN" sz="2000" dirty="0" smtClean="0"/>
              <a:t>…</a:t>
            </a:r>
            <a:r>
              <a:rPr lang="en-US" sz="2000" dirty="0" smtClean="0"/>
              <a:t> is not in 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The language L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of </a:t>
            </a:r>
            <a:r>
              <a:rPr lang="en-US" sz="2400" dirty="0" err="1"/>
              <a:t>ω</a:t>
            </a:r>
            <a:r>
              <a:rPr lang="en-US" sz="2400" dirty="0"/>
              <a:t>-words with “1” </a:t>
            </a:r>
            <a:r>
              <a:rPr lang="en-US" sz="2400" dirty="0" smtClean="0"/>
              <a:t>occurring in all sufficiently high indexed positions.</a:t>
            </a:r>
          </a:p>
          <a:p>
            <a:pPr lvl="1"/>
            <a:r>
              <a:rPr lang="en-US" sz="2000" dirty="0" smtClean="0"/>
              <a:t>010202010111111</a:t>
            </a:r>
            <a:r>
              <a:rPr lang="mr-IN" sz="2000" dirty="0" smtClean="0"/>
              <a:t>…</a:t>
            </a:r>
            <a:r>
              <a:rPr lang="en-US" sz="2000" dirty="0" smtClean="0"/>
              <a:t> is in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011101212121212</a:t>
            </a:r>
            <a:r>
              <a:rPr lang="mr-IN" sz="2000" dirty="0" smtClean="0"/>
              <a:t>…</a:t>
            </a:r>
            <a:r>
              <a:rPr lang="en-US" sz="2000" dirty="0" smtClean="0"/>
              <a:t> is not in 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The language L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err="1"/>
              <a:t>ω</a:t>
            </a:r>
            <a:r>
              <a:rPr lang="en-US" sz="2400" dirty="0"/>
              <a:t>-</a:t>
            </a:r>
            <a:r>
              <a:rPr lang="en-US" sz="2400" dirty="0" smtClean="0"/>
              <a:t>words so that for all occurrences of “1”, there is a subsequent occurrence of “2”.</a:t>
            </a:r>
          </a:p>
          <a:p>
            <a:pPr lvl="1"/>
            <a:r>
              <a:rPr lang="en-US" sz="2000" dirty="0" smtClean="0"/>
              <a:t>1201020102010101021012</a:t>
            </a:r>
            <a:r>
              <a:rPr lang="mr-IN" sz="2000" dirty="0" smtClean="0"/>
              <a:t>…</a:t>
            </a:r>
            <a:r>
              <a:rPr lang="en-US" sz="2000" dirty="0" smtClean="0"/>
              <a:t> is in L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210101010101010</a:t>
            </a:r>
            <a:r>
              <a:rPr lang="mr-IN" sz="2000" dirty="0" smtClean="0"/>
              <a:t>…</a:t>
            </a:r>
            <a:r>
              <a:rPr lang="en-US" sz="2000" dirty="0" smtClean="0"/>
              <a:t> is not in L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9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</a:t>
            </a:r>
            <a:r>
              <a:rPr lang="en-US" dirty="0" smtClean="0"/>
              <a:t>automata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err="1" smtClean="0"/>
              <a:t>Büchi</a:t>
            </a:r>
            <a:r>
              <a:rPr lang="en-US" sz="2400" b="1" dirty="0" smtClean="0"/>
              <a:t> </a:t>
            </a:r>
            <a:r>
              <a:rPr lang="en-US" sz="2400" b="1" dirty="0"/>
              <a:t>automaton</a:t>
            </a:r>
            <a:r>
              <a:rPr lang="en-US" sz="2400" dirty="0"/>
              <a:t> </a:t>
            </a:r>
            <a:r>
              <a:rPr lang="en-US" sz="2400" dirty="0" smtClean="0"/>
              <a:t>extends the notion of a</a:t>
            </a:r>
            <a:r>
              <a:rPr lang="en-US" sz="2400" dirty="0"/>
              <a:t> finite automaton to infinite inputs.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 smtClean="0"/>
              <a:t>Büchi</a:t>
            </a:r>
            <a:r>
              <a:rPr lang="en-US" sz="2400" dirty="0" smtClean="0"/>
              <a:t> </a:t>
            </a:r>
            <a:r>
              <a:rPr lang="en-US" sz="2400" dirty="0"/>
              <a:t>automaton </a:t>
            </a:r>
            <a:r>
              <a:rPr lang="en-US" sz="2400" dirty="0" smtClean="0"/>
              <a:t>recognizes an ω-language rather than an ordinary language. 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Büchi</a:t>
            </a:r>
            <a:r>
              <a:rPr lang="en-US" dirty="0" smtClean="0"/>
              <a:t>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Büchi</a:t>
            </a:r>
            <a:r>
              <a:rPr lang="en-US" sz="2400" dirty="0" smtClean="0"/>
              <a:t> automata is a tuple A=(Q,Σ,δ,q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,F) where:</a:t>
            </a:r>
          </a:p>
          <a:p>
            <a:pPr lvl="1"/>
            <a:r>
              <a:rPr lang="en-US" sz="2000" dirty="0" smtClean="0"/>
              <a:t>Q is a finite set of states.</a:t>
            </a:r>
          </a:p>
          <a:p>
            <a:pPr lvl="1"/>
            <a:r>
              <a:rPr lang="en-US" sz="2000" dirty="0" err="1" smtClean="0"/>
              <a:t>Σ</a:t>
            </a:r>
            <a:r>
              <a:rPr lang="en-US" sz="2000" dirty="0" smtClean="0"/>
              <a:t> is a finite alphabet.</a:t>
            </a:r>
          </a:p>
          <a:p>
            <a:pPr lvl="1"/>
            <a:r>
              <a:rPr lang="en-US" sz="2000" dirty="0" err="1" smtClean="0"/>
              <a:t>δ</a:t>
            </a:r>
            <a:r>
              <a:rPr lang="en-US" sz="2000" dirty="0"/>
              <a:t> </a:t>
            </a:r>
            <a:r>
              <a:rPr lang="en-US" sz="2000" dirty="0" smtClean="0"/>
              <a:t>is a subset of </a:t>
            </a:r>
            <a:r>
              <a:rPr lang="en-US" sz="2000" dirty="0" err="1" smtClean="0"/>
              <a:t>QxΣxQ</a:t>
            </a:r>
            <a:r>
              <a:rPr lang="en-US" sz="2000" dirty="0" smtClean="0"/>
              <a:t>, called the transition relation.</a:t>
            </a:r>
          </a:p>
          <a:p>
            <a:pPr lvl="1"/>
            <a:r>
              <a:rPr lang="en-US" sz="2000" dirty="0" smtClean="0"/>
              <a:t>q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is in Q and is the initial state.</a:t>
            </a:r>
          </a:p>
          <a:p>
            <a:pPr lvl="1"/>
            <a:r>
              <a:rPr lang="en-US" sz="2000" dirty="0" smtClean="0"/>
              <a:t>F is a subset of Q, called the accepting states.</a:t>
            </a:r>
          </a:p>
          <a:p>
            <a:r>
              <a:rPr lang="en-US" sz="2400" dirty="0" smtClean="0"/>
              <a:t>So far, this is </a:t>
            </a:r>
            <a:r>
              <a:rPr lang="en-US" sz="2400" b="1" dirty="0" smtClean="0"/>
              <a:t>exactly</a:t>
            </a:r>
            <a:r>
              <a:rPr lang="en-US" sz="2400" dirty="0" smtClean="0"/>
              <a:t> the definition of a non-deterministic finite automata.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74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Büchi</a:t>
            </a:r>
            <a:r>
              <a:rPr lang="en-US" dirty="0" smtClean="0"/>
              <a:t>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Büchi</a:t>
            </a:r>
            <a:r>
              <a:rPr lang="en-US" sz="2400" dirty="0" smtClean="0"/>
              <a:t> automata is a tuple A=(Q,Σ,δ,q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,F).</a:t>
            </a:r>
          </a:p>
          <a:p>
            <a:r>
              <a:rPr lang="en-US" sz="2400" dirty="0" smtClean="0"/>
              <a:t>Let x be an </a:t>
            </a:r>
            <a:r>
              <a:rPr lang="en-US" sz="2400" dirty="0" err="1" smtClean="0"/>
              <a:t>ω</a:t>
            </a:r>
            <a:r>
              <a:rPr lang="en-US" sz="2400" dirty="0" smtClean="0"/>
              <a:t>-word. A </a:t>
            </a:r>
            <a:r>
              <a:rPr lang="en-US" sz="2400" b="1" dirty="0" smtClean="0"/>
              <a:t>run</a:t>
            </a:r>
            <a:r>
              <a:rPr lang="en-US" sz="2400" dirty="0" smtClean="0"/>
              <a:t> of x on A is a sequence of states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mr-IN" sz="2400" dirty="0" smtClean="0"/>
              <a:t>…</a:t>
            </a:r>
            <a:r>
              <a:rPr lang="en-US" sz="2400" dirty="0" smtClean="0"/>
              <a:t> so that for all </a:t>
            </a:r>
            <a:r>
              <a:rPr lang="en-US" sz="2400" dirty="0" err="1" smtClean="0"/>
              <a:t>i</a:t>
            </a:r>
            <a:r>
              <a:rPr lang="en-US" sz="2400" dirty="0" smtClean="0"/>
              <a:t>,(q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,q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) is in </a:t>
            </a:r>
            <a:r>
              <a:rPr lang="en-US" sz="2400" dirty="0" err="1" smtClean="0"/>
              <a:t>δ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run of x on A accepts x if there are </a:t>
            </a:r>
            <a:r>
              <a:rPr lang="en-US" sz="2400" dirty="0" smtClean="0">
                <a:solidFill>
                  <a:srgbClr val="FF0000"/>
                </a:solidFill>
              </a:rPr>
              <a:t>infinitely many occurrences of states from F </a:t>
            </a:r>
            <a:r>
              <a:rPr lang="en-US" sz="2400" dirty="0" smtClean="0"/>
              <a:t>in the run.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ω</a:t>
            </a:r>
            <a:r>
              <a:rPr lang="en-US" sz="2400" dirty="0" smtClean="0"/>
              <a:t>-language accepted by A is the set of </a:t>
            </a:r>
            <a:r>
              <a:rPr lang="en-US" sz="2400" dirty="0" err="1"/>
              <a:t>ω</a:t>
            </a:r>
            <a:r>
              <a:rPr lang="en-US" sz="2400" dirty="0" smtClean="0"/>
              <a:t>-words x for which some run of x on A accepts x.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2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smtClean="0">
                <a:sym typeface="Symbol"/>
              </a:rPr>
              <a:t>-</a:t>
            </a:r>
            <a:r>
              <a:rPr lang="da-DK" dirty="0" err="1" smtClean="0">
                <a:sym typeface="Symbol"/>
              </a:rPr>
              <a:t>language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does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 automaton recognize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 lnSpcReduction="10000"/>
          </a:bodyPr>
          <a:lstStyle/>
          <a:p>
            <a:r>
              <a:rPr lang="da-DK" sz="1800" b="1" dirty="0" smtClean="0"/>
              <a:t>A</a:t>
            </a:r>
            <a:r>
              <a:rPr lang="da-DK" sz="1800" dirty="0" smtClean="0"/>
              <a:t>: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 smtClean="0">
                <a:sym typeface="Symbol"/>
              </a:rPr>
              <a:t>-</a:t>
            </a:r>
            <a:r>
              <a:rPr lang="da-DK" sz="1800" dirty="0" err="1" smtClean="0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even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B:</a:t>
            </a:r>
            <a:r>
              <a:rPr lang="da-DK" sz="1800" dirty="0" smtClean="0"/>
              <a:t>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sufficiently</a:t>
            </a:r>
            <a:r>
              <a:rPr lang="da-DK" sz="1800" dirty="0" smtClean="0"/>
              <a:t> </a:t>
            </a:r>
            <a:r>
              <a:rPr lang="da-DK" sz="1800" dirty="0" err="1" smtClean="0"/>
              <a:t>highly</a:t>
            </a:r>
            <a:r>
              <a:rPr lang="da-DK" sz="1800" dirty="0" smtClean="0"/>
              <a:t> </a:t>
            </a:r>
            <a:r>
              <a:rPr lang="da-DK" sz="1800" dirty="0" err="1" smtClean="0"/>
              <a:t>indexed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C:</a:t>
            </a:r>
            <a:r>
              <a:rPr lang="da-DK" sz="1800" dirty="0" smtClean="0"/>
              <a:t> 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with </a:t>
            </a:r>
            <a:r>
              <a:rPr lang="da-DK" sz="1800" dirty="0"/>
              <a:t>the letter ”1” </a:t>
            </a:r>
            <a:r>
              <a:rPr lang="da-DK" sz="1800" dirty="0" err="1"/>
              <a:t>appearing</a:t>
            </a:r>
            <a:r>
              <a:rPr lang="da-DK" sz="1800" dirty="0"/>
              <a:t> in </a:t>
            </a:r>
            <a:r>
              <a:rPr lang="da-DK" sz="1800" dirty="0" err="1" smtClean="0"/>
              <a:t>infinitely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D: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so </a:t>
            </a:r>
            <a:r>
              <a:rPr lang="da-DK" sz="1800" dirty="0" err="1" smtClean="0">
                <a:sym typeface="Symbol"/>
              </a:rPr>
              <a:t>that</a:t>
            </a:r>
            <a:r>
              <a:rPr lang="da-DK" sz="1800" dirty="0" smtClean="0">
                <a:sym typeface="Symbol"/>
              </a:rPr>
              <a:t> for all </a:t>
            </a:r>
            <a:r>
              <a:rPr lang="da-DK" sz="1800" dirty="0" err="1" smtClean="0">
                <a:sym typeface="Symbol"/>
              </a:rPr>
              <a:t>occurrences</a:t>
            </a:r>
            <a:r>
              <a:rPr lang="da-DK" sz="1800" dirty="0" smtClean="0">
                <a:sym typeface="Symbol"/>
              </a:rPr>
              <a:t> of the</a:t>
            </a:r>
            <a:r>
              <a:rPr lang="da-DK" sz="1800" dirty="0" smtClean="0"/>
              <a:t> </a:t>
            </a:r>
            <a:r>
              <a:rPr lang="da-DK" sz="1800" dirty="0"/>
              <a:t>letter ”1</a:t>
            </a:r>
            <a:r>
              <a:rPr lang="da-DK" sz="1800" dirty="0" smtClean="0"/>
              <a:t>”, </a:t>
            </a:r>
            <a:r>
              <a:rPr lang="da-DK" sz="1800" dirty="0" err="1" smtClean="0"/>
              <a:t>there</a:t>
            </a:r>
            <a:r>
              <a:rPr lang="da-DK" sz="1800" dirty="0" smtClean="0"/>
              <a:t> is a </a:t>
            </a:r>
            <a:r>
              <a:rPr lang="da-DK" sz="1800" dirty="0" err="1" smtClean="0"/>
              <a:t>subsequenct</a:t>
            </a:r>
            <a:r>
              <a:rPr lang="da-DK" sz="1800" dirty="0" smtClean="0"/>
              <a:t> </a:t>
            </a:r>
            <a:r>
              <a:rPr lang="da-DK" sz="1800" dirty="0" err="1" smtClean="0"/>
              <a:t>occurrence</a:t>
            </a:r>
            <a:r>
              <a:rPr lang="da-DK" sz="1800" dirty="0" smtClean="0"/>
              <a:t> of the letter ”2”.</a:t>
            </a:r>
          </a:p>
          <a:p>
            <a:r>
              <a:rPr lang="da-DK" sz="1800" b="1" dirty="0" smtClean="0"/>
              <a:t>E:</a:t>
            </a:r>
            <a:r>
              <a:rPr lang="da-DK" sz="1800" dirty="0" smtClean="0"/>
              <a:t> I </a:t>
            </a:r>
            <a:r>
              <a:rPr lang="da-DK" sz="1800" dirty="0" err="1" smtClean="0"/>
              <a:t>don’t</a:t>
            </a:r>
            <a:r>
              <a:rPr lang="da-DK" sz="1800" dirty="0" smtClean="0"/>
              <a:t> </a:t>
            </a:r>
            <a:r>
              <a:rPr lang="da-DK" sz="1800" dirty="0" err="1" smtClean="0"/>
              <a:t>know</a:t>
            </a:r>
            <a:r>
              <a:rPr lang="da-DK" sz="1800" dirty="0" smtClean="0"/>
              <a:t>.</a:t>
            </a:r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12521" y="224738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806148" y="221563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929525" y="2329934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806992" y="1922502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826921" y="2767947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455321" y="266657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5491948" y="1872734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2808951" y="3036903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978737" y="3531624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0,2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64285" y="2754868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1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775005" y="2481962"/>
            <a:ext cx="10311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016685" y="2145268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0,2</a:t>
            </a:r>
            <a:endParaRPr lang="en-US" alt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smtClean="0">
                <a:sym typeface="Symbol"/>
              </a:rPr>
              <a:t>-</a:t>
            </a:r>
            <a:r>
              <a:rPr lang="da-DK" dirty="0" err="1" smtClean="0">
                <a:sym typeface="Symbol"/>
              </a:rPr>
              <a:t>language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does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 automaton recognize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 lnSpcReduction="10000"/>
          </a:bodyPr>
          <a:lstStyle/>
          <a:p>
            <a:r>
              <a:rPr lang="da-DK" sz="1800" b="1" dirty="0" smtClean="0"/>
              <a:t>A</a:t>
            </a:r>
            <a:r>
              <a:rPr lang="da-DK" sz="1800" dirty="0" smtClean="0"/>
              <a:t>: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 smtClean="0">
                <a:sym typeface="Symbol"/>
              </a:rPr>
              <a:t>-</a:t>
            </a:r>
            <a:r>
              <a:rPr lang="da-DK" sz="1800" dirty="0" err="1" smtClean="0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even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B:</a:t>
            </a:r>
            <a:r>
              <a:rPr lang="da-DK" sz="1800" dirty="0" smtClean="0"/>
              <a:t>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sufficiently</a:t>
            </a:r>
            <a:r>
              <a:rPr lang="da-DK" sz="1800" dirty="0" smtClean="0"/>
              <a:t> </a:t>
            </a:r>
            <a:r>
              <a:rPr lang="da-DK" sz="1800" dirty="0" err="1" smtClean="0"/>
              <a:t>highly</a:t>
            </a:r>
            <a:r>
              <a:rPr lang="da-DK" sz="1800" dirty="0" smtClean="0"/>
              <a:t> </a:t>
            </a:r>
            <a:r>
              <a:rPr lang="da-DK" sz="1800" dirty="0" err="1" smtClean="0"/>
              <a:t>indexed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C:</a:t>
            </a:r>
            <a:r>
              <a:rPr lang="da-DK" sz="1800" dirty="0" smtClean="0"/>
              <a:t> 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with </a:t>
            </a:r>
            <a:r>
              <a:rPr lang="da-DK" sz="1800" dirty="0"/>
              <a:t>the letter ”1” </a:t>
            </a:r>
            <a:r>
              <a:rPr lang="da-DK" sz="1800" dirty="0" err="1"/>
              <a:t>appearing</a:t>
            </a:r>
            <a:r>
              <a:rPr lang="da-DK" sz="1800" dirty="0"/>
              <a:t> in </a:t>
            </a:r>
            <a:r>
              <a:rPr lang="da-DK" sz="1800" dirty="0" err="1" smtClean="0"/>
              <a:t>infinitely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D: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so </a:t>
            </a:r>
            <a:r>
              <a:rPr lang="da-DK" sz="1800" dirty="0" err="1" smtClean="0">
                <a:sym typeface="Symbol"/>
              </a:rPr>
              <a:t>that</a:t>
            </a:r>
            <a:r>
              <a:rPr lang="da-DK" sz="1800" dirty="0" smtClean="0">
                <a:sym typeface="Symbol"/>
              </a:rPr>
              <a:t> for all </a:t>
            </a:r>
            <a:r>
              <a:rPr lang="da-DK" sz="1800" dirty="0" err="1" smtClean="0">
                <a:sym typeface="Symbol"/>
              </a:rPr>
              <a:t>occurrences</a:t>
            </a:r>
            <a:r>
              <a:rPr lang="da-DK" sz="1800" dirty="0" smtClean="0">
                <a:sym typeface="Symbol"/>
              </a:rPr>
              <a:t> of the</a:t>
            </a:r>
            <a:r>
              <a:rPr lang="da-DK" sz="1800" dirty="0" smtClean="0"/>
              <a:t> </a:t>
            </a:r>
            <a:r>
              <a:rPr lang="da-DK" sz="1800" dirty="0"/>
              <a:t>letter ”1</a:t>
            </a:r>
            <a:r>
              <a:rPr lang="da-DK" sz="1800" dirty="0" smtClean="0"/>
              <a:t>”, </a:t>
            </a:r>
            <a:r>
              <a:rPr lang="da-DK" sz="1800" dirty="0" err="1" smtClean="0"/>
              <a:t>there</a:t>
            </a:r>
            <a:r>
              <a:rPr lang="da-DK" sz="1800" dirty="0" smtClean="0"/>
              <a:t> is a </a:t>
            </a:r>
            <a:r>
              <a:rPr lang="da-DK" sz="1800" dirty="0" err="1" smtClean="0"/>
              <a:t>subsequenct</a:t>
            </a:r>
            <a:r>
              <a:rPr lang="da-DK" sz="1800" dirty="0" smtClean="0"/>
              <a:t> </a:t>
            </a:r>
            <a:r>
              <a:rPr lang="da-DK" sz="1800" dirty="0" err="1" smtClean="0"/>
              <a:t>occurrence</a:t>
            </a:r>
            <a:r>
              <a:rPr lang="da-DK" sz="1800" dirty="0" smtClean="0"/>
              <a:t> of the letter ”2”.</a:t>
            </a:r>
          </a:p>
          <a:p>
            <a:r>
              <a:rPr lang="da-DK" sz="1800" b="1" dirty="0" smtClean="0"/>
              <a:t>E:</a:t>
            </a:r>
            <a:r>
              <a:rPr lang="da-DK" sz="1800" dirty="0" smtClean="0"/>
              <a:t> I </a:t>
            </a:r>
            <a:r>
              <a:rPr lang="da-DK" sz="1800" dirty="0" err="1" smtClean="0"/>
              <a:t>don’t</a:t>
            </a:r>
            <a:r>
              <a:rPr lang="da-DK" sz="1800" dirty="0" smtClean="0"/>
              <a:t> </a:t>
            </a:r>
            <a:r>
              <a:rPr lang="da-DK" sz="1800" dirty="0" err="1" smtClean="0"/>
              <a:t>know</a:t>
            </a:r>
            <a:r>
              <a:rPr lang="da-DK" sz="1800" dirty="0" smtClean="0"/>
              <a:t>.</a:t>
            </a:r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27393" y="2089150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21020" y="2057400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860753" y="2203545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621864" y="1764268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1,0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641793" y="260971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270193" y="25083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5306820" y="1714500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2623823" y="2878669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793609" y="337339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0,2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679157" y="259663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1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589877" y="2323728"/>
            <a:ext cx="10311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831557" y="198703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2</a:t>
            </a:r>
            <a:endParaRPr lang="en-US" alt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smtClean="0">
                <a:sym typeface="Symbol"/>
              </a:rPr>
              <a:t>-</a:t>
            </a:r>
            <a:r>
              <a:rPr lang="da-DK" dirty="0" err="1" smtClean="0">
                <a:sym typeface="Symbol"/>
              </a:rPr>
              <a:t>language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does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 automaton recognize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 lnSpcReduction="10000"/>
          </a:bodyPr>
          <a:lstStyle/>
          <a:p>
            <a:r>
              <a:rPr lang="da-DK" sz="1800" b="1" dirty="0" smtClean="0"/>
              <a:t>A</a:t>
            </a:r>
            <a:r>
              <a:rPr lang="da-DK" sz="1800" dirty="0" smtClean="0"/>
              <a:t>: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 smtClean="0">
                <a:sym typeface="Symbol"/>
              </a:rPr>
              <a:t>-</a:t>
            </a:r>
            <a:r>
              <a:rPr lang="da-DK" sz="1800" dirty="0" err="1" smtClean="0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even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B:</a:t>
            </a:r>
            <a:r>
              <a:rPr lang="da-DK" sz="1800" dirty="0" smtClean="0"/>
              <a:t>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sufficiently</a:t>
            </a:r>
            <a:r>
              <a:rPr lang="da-DK" sz="1800" dirty="0" smtClean="0"/>
              <a:t> </a:t>
            </a:r>
            <a:r>
              <a:rPr lang="da-DK" sz="1800" dirty="0" err="1" smtClean="0"/>
              <a:t>highly</a:t>
            </a:r>
            <a:r>
              <a:rPr lang="da-DK" sz="1800" dirty="0" smtClean="0"/>
              <a:t> </a:t>
            </a:r>
            <a:r>
              <a:rPr lang="da-DK" sz="1800" dirty="0" err="1" smtClean="0"/>
              <a:t>indexed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C:</a:t>
            </a:r>
            <a:r>
              <a:rPr lang="da-DK" sz="1800" dirty="0" smtClean="0"/>
              <a:t> 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with </a:t>
            </a:r>
            <a:r>
              <a:rPr lang="da-DK" sz="1800" dirty="0"/>
              <a:t>the letter ”1” </a:t>
            </a:r>
            <a:r>
              <a:rPr lang="da-DK" sz="1800" dirty="0" err="1"/>
              <a:t>appearing</a:t>
            </a:r>
            <a:r>
              <a:rPr lang="da-DK" sz="1800" dirty="0"/>
              <a:t> in </a:t>
            </a:r>
            <a:r>
              <a:rPr lang="da-DK" sz="1800" dirty="0" err="1" smtClean="0"/>
              <a:t>infinitely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D: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so </a:t>
            </a:r>
            <a:r>
              <a:rPr lang="da-DK" sz="1800" dirty="0" err="1" smtClean="0">
                <a:sym typeface="Symbol"/>
              </a:rPr>
              <a:t>that</a:t>
            </a:r>
            <a:r>
              <a:rPr lang="da-DK" sz="1800" dirty="0" smtClean="0">
                <a:sym typeface="Symbol"/>
              </a:rPr>
              <a:t> for all </a:t>
            </a:r>
            <a:r>
              <a:rPr lang="da-DK" sz="1800" dirty="0" err="1" smtClean="0">
                <a:sym typeface="Symbol"/>
              </a:rPr>
              <a:t>occurrences</a:t>
            </a:r>
            <a:r>
              <a:rPr lang="da-DK" sz="1800" dirty="0" smtClean="0">
                <a:sym typeface="Symbol"/>
              </a:rPr>
              <a:t> of the</a:t>
            </a:r>
            <a:r>
              <a:rPr lang="da-DK" sz="1800" dirty="0" smtClean="0"/>
              <a:t> </a:t>
            </a:r>
            <a:r>
              <a:rPr lang="da-DK" sz="1800" dirty="0"/>
              <a:t>letter ”1</a:t>
            </a:r>
            <a:r>
              <a:rPr lang="da-DK" sz="1800" dirty="0" smtClean="0"/>
              <a:t>”, </a:t>
            </a:r>
            <a:r>
              <a:rPr lang="da-DK" sz="1800" dirty="0" err="1" smtClean="0"/>
              <a:t>there</a:t>
            </a:r>
            <a:r>
              <a:rPr lang="da-DK" sz="1800" dirty="0" smtClean="0"/>
              <a:t> is a </a:t>
            </a:r>
            <a:r>
              <a:rPr lang="da-DK" sz="1800" dirty="0" err="1" smtClean="0"/>
              <a:t>subsequenct</a:t>
            </a:r>
            <a:r>
              <a:rPr lang="da-DK" sz="1800" dirty="0" smtClean="0"/>
              <a:t> </a:t>
            </a:r>
            <a:r>
              <a:rPr lang="da-DK" sz="1800" dirty="0" err="1" smtClean="0"/>
              <a:t>occurrence</a:t>
            </a:r>
            <a:r>
              <a:rPr lang="da-DK" sz="1800" dirty="0" smtClean="0"/>
              <a:t> of the letter ”2”.</a:t>
            </a:r>
          </a:p>
          <a:p>
            <a:r>
              <a:rPr lang="da-DK" sz="1800" b="1" dirty="0" smtClean="0"/>
              <a:t>E:</a:t>
            </a:r>
            <a:r>
              <a:rPr lang="da-DK" sz="1800" dirty="0" smtClean="0"/>
              <a:t> I </a:t>
            </a:r>
            <a:r>
              <a:rPr lang="da-DK" sz="1800" dirty="0" err="1" smtClean="0"/>
              <a:t>don’t</a:t>
            </a:r>
            <a:r>
              <a:rPr lang="da-DK" sz="1800" dirty="0" smtClean="0"/>
              <a:t> </a:t>
            </a:r>
            <a:r>
              <a:rPr lang="da-DK" sz="1800" dirty="0" err="1" smtClean="0"/>
              <a:t>know</a:t>
            </a:r>
            <a:r>
              <a:rPr lang="da-DK" sz="1800" dirty="0" smtClean="0"/>
              <a:t>.</a:t>
            </a:r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02013" y="236168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895640" y="232993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019017" y="2444234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896484" y="2036802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1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905040" y="274903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544813" y="278087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5581440" y="1987034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2898443" y="3151203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068229" y="3645924"/>
            <a:ext cx="796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0,1,2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961315" y="274903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0,1,2</a:t>
            </a:r>
            <a:endParaRPr lang="en-US" alt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7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smtClean="0">
                <a:sym typeface="Symbol"/>
              </a:rPr>
              <a:t>-</a:t>
            </a:r>
            <a:r>
              <a:rPr lang="da-DK" dirty="0" err="1" smtClean="0">
                <a:sym typeface="Symbol"/>
              </a:rPr>
              <a:t>language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does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this</a:t>
            </a:r>
            <a:r>
              <a:rPr lang="da-DK" dirty="0" smtClean="0">
                <a:sym typeface="Symbol"/>
              </a:rPr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 automaton recognize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 lnSpcReduction="10000"/>
          </a:bodyPr>
          <a:lstStyle/>
          <a:p>
            <a:r>
              <a:rPr lang="da-DK" sz="1800" b="1" dirty="0" smtClean="0"/>
              <a:t>A</a:t>
            </a:r>
            <a:r>
              <a:rPr lang="da-DK" sz="1800" dirty="0" smtClean="0"/>
              <a:t>: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 smtClean="0">
                <a:sym typeface="Symbol"/>
              </a:rPr>
              <a:t>-</a:t>
            </a:r>
            <a:r>
              <a:rPr lang="da-DK" sz="1800" dirty="0" err="1" smtClean="0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even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B:</a:t>
            </a:r>
            <a:r>
              <a:rPr lang="da-DK" sz="1800" dirty="0" smtClean="0"/>
              <a:t> The </a:t>
            </a:r>
            <a:r>
              <a:rPr lang="da-DK" sz="1800" dirty="0" err="1" smtClean="0"/>
              <a:t>language</a:t>
            </a:r>
            <a:r>
              <a:rPr lang="da-DK" sz="1800" dirty="0" smtClean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with </a:t>
            </a:r>
            <a:r>
              <a:rPr lang="da-DK" sz="1800" dirty="0" smtClean="0"/>
              <a:t>the letter ”1” </a:t>
            </a:r>
            <a:r>
              <a:rPr lang="da-DK" sz="1800" dirty="0" err="1" smtClean="0"/>
              <a:t>appearing</a:t>
            </a:r>
            <a:r>
              <a:rPr lang="da-DK" sz="1800" dirty="0" smtClean="0"/>
              <a:t> in all </a:t>
            </a:r>
            <a:r>
              <a:rPr lang="da-DK" sz="1800" dirty="0" err="1" smtClean="0"/>
              <a:t>sufficiently</a:t>
            </a:r>
            <a:r>
              <a:rPr lang="da-DK" sz="1800" dirty="0" smtClean="0"/>
              <a:t> </a:t>
            </a:r>
            <a:r>
              <a:rPr lang="da-DK" sz="1800" dirty="0" err="1" smtClean="0"/>
              <a:t>highly</a:t>
            </a:r>
            <a:r>
              <a:rPr lang="da-DK" sz="1800" dirty="0" smtClean="0"/>
              <a:t> </a:t>
            </a:r>
            <a:r>
              <a:rPr lang="da-DK" sz="1800" dirty="0" err="1" smtClean="0"/>
              <a:t>indexed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C:</a:t>
            </a:r>
            <a:r>
              <a:rPr lang="da-DK" sz="1800" dirty="0" smtClean="0"/>
              <a:t> 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with </a:t>
            </a:r>
            <a:r>
              <a:rPr lang="da-DK" sz="1800" dirty="0"/>
              <a:t>the letter ”1” </a:t>
            </a:r>
            <a:r>
              <a:rPr lang="da-DK" sz="1800" dirty="0" err="1"/>
              <a:t>appearing</a:t>
            </a:r>
            <a:r>
              <a:rPr lang="da-DK" sz="1800" dirty="0"/>
              <a:t> in </a:t>
            </a:r>
            <a:r>
              <a:rPr lang="da-DK" sz="1800" dirty="0" err="1" smtClean="0"/>
              <a:t>infinitely</a:t>
            </a:r>
            <a:r>
              <a:rPr lang="da-DK" sz="1800" dirty="0" smtClean="0"/>
              <a:t> </a:t>
            </a:r>
            <a:r>
              <a:rPr lang="da-DK" sz="1800" dirty="0" err="1" smtClean="0"/>
              <a:t>many</a:t>
            </a:r>
            <a:r>
              <a:rPr lang="da-DK" sz="1800" dirty="0" smtClean="0"/>
              <a:t> positions.</a:t>
            </a:r>
          </a:p>
          <a:p>
            <a:r>
              <a:rPr lang="da-DK" sz="1800" b="1" dirty="0" smtClean="0"/>
              <a:t>D:</a:t>
            </a:r>
            <a:r>
              <a:rPr lang="da-DK" sz="1800" dirty="0" smtClean="0"/>
              <a:t> </a:t>
            </a:r>
            <a:r>
              <a:rPr lang="da-DK" sz="1800" dirty="0"/>
              <a:t>The </a:t>
            </a:r>
            <a:r>
              <a:rPr lang="da-DK" sz="1800" dirty="0" err="1"/>
              <a:t>language</a:t>
            </a:r>
            <a:r>
              <a:rPr lang="da-DK" sz="1800" dirty="0"/>
              <a:t> of </a:t>
            </a:r>
            <a:r>
              <a:rPr lang="da-DK" sz="1800" dirty="0">
                <a:sym typeface="Symbol"/>
              </a:rPr>
              <a:t>-</a:t>
            </a:r>
            <a:r>
              <a:rPr lang="da-DK" sz="1800" dirty="0" err="1">
                <a:sym typeface="Symbol"/>
              </a:rPr>
              <a:t>words</a:t>
            </a:r>
            <a:r>
              <a:rPr lang="da-DK" sz="1800" dirty="0">
                <a:sym typeface="Symbol"/>
              </a:rPr>
              <a:t> </a:t>
            </a:r>
            <a:r>
              <a:rPr lang="da-DK" sz="1800" dirty="0" smtClean="0">
                <a:sym typeface="Symbol"/>
              </a:rPr>
              <a:t>so </a:t>
            </a:r>
            <a:r>
              <a:rPr lang="da-DK" sz="1800" dirty="0" err="1" smtClean="0">
                <a:sym typeface="Symbol"/>
              </a:rPr>
              <a:t>that</a:t>
            </a:r>
            <a:r>
              <a:rPr lang="da-DK" sz="1800" dirty="0" smtClean="0">
                <a:sym typeface="Symbol"/>
              </a:rPr>
              <a:t> for all </a:t>
            </a:r>
            <a:r>
              <a:rPr lang="da-DK" sz="1800" dirty="0" err="1" smtClean="0">
                <a:sym typeface="Symbol"/>
              </a:rPr>
              <a:t>occurrences</a:t>
            </a:r>
            <a:r>
              <a:rPr lang="da-DK" sz="1800" dirty="0" smtClean="0">
                <a:sym typeface="Symbol"/>
              </a:rPr>
              <a:t> of the</a:t>
            </a:r>
            <a:r>
              <a:rPr lang="da-DK" sz="1800" dirty="0" smtClean="0"/>
              <a:t> </a:t>
            </a:r>
            <a:r>
              <a:rPr lang="da-DK" sz="1800" dirty="0"/>
              <a:t>letter ”1</a:t>
            </a:r>
            <a:r>
              <a:rPr lang="da-DK" sz="1800" dirty="0" smtClean="0"/>
              <a:t>”, </a:t>
            </a:r>
            <a:r>
              <a:rPr lang="da-DK" sz="1800" dirty="0" err="1" smtClean="0"/>
              <a:t>there</a:t>
            </a:r>
            <a:r>
              <a:rPr lang="da-DK" sz="1800" dirty="0" smtClean="0"/>
              <a:t> is a </a:t>
            </a:r>
            <a:r>
              <a:rPr lang="da-DK" sz="1800" dirty="0" err="1" smtClean="0"/>
              <a:t>subsequenct</a:t>
            </a:r>
            <a:r>
              <a:rPr lang="da-DK" sz="1800" dirty="0" smtClean="0"/>
              <a:t> </a:t>
            </a:r>
            <a:r>
              <a:rPr lang="da-DK" sz="1800" dirty="0" err="1" smtClean="0"/>
              <a:t>occurrence</a:t>
            </a:r>
            <a:r>
              <a:rPr lang="da-DK" sz="1800" dirty="0" smtClean="0"/>
              <a:t> of the letter ”2”.</a:t>
            </a:r>
          </a:p>
          <a:p>
            <a:r>
              <a:rPr lang="da-DK" sz="1800" b="1" dirty="0" smtClean="0"/>
              <a:t>E:</a:t>
            </a:r>
            <a:r>
              <a:rPr lang="da-DK" sz="1800" dirty="0" smtClean="0"/>
              <a:t> I </a:t>
            </a:r>
            <a:r>
              <a:rPr lang="da-DK" sz="1800" dirty="0" err="1" smtClean="0"/>
              <a:t>don’t</a:t>
            </a:r>
            <a:r>
              <a:rPr lang="da-DK" sz="1800" dirty="0" smtClean="0"/>
              <a:t> </a:t>
            </a:r>
            <a:r>
              <a:rPr lang="da-DK" sz="1800" dirty="0" err="1" smtClean="0"/>
              <a:t>know</a:t>
            </a:r>
            <a:r>
              <a:rPr lang="da-DK" sz="1800" dirty="0" smtClean="0"/>
              <a:t>.</a:t>
            </a:r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11773" y="2546350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105400" y="2514600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332917" y="2656817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126173" y="306691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754573" y="29655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163537" y="305383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0,1,2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074257" y="2780928"/>
            <a:ext cx="10311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315937" y="2444234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1</a:t>
            </a:r>
            <a:endParaRPr lang="en-US" alt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1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/>
              <a:t>Büchi</a:t>
            </a:r>
            <a:r>
              <a:rPr lang="da-DK" dirty="0"/>
              <a:t> </a:t>
            </a:r>
            <a:r>
              <a:rPr lang="da-DK" dirty="0" err="1" smtClean="0"/>
              <a:t>automata</a:t>
            </a:r>
            <a:endParaRPr lang="da-DK" dirty="0" smtClean="0"/>
          </a:p>
          <a:p>
            <a:r>
              <a:rPr lang="da-DK" b="1" i="1" dirty="0" err="1" smtClean="0"/>
              <a:t>Converting</a:t>
            </a:r>
            <a:r>
              <a:rPr lang="da-DK" b="1" i="1" dirty="0" smtClean="0"/>
              <a:t> LTL </a:t>
            </a:r>
            <a:r>
              <a:rPr lang="da-DK" b="1" i="1" dirty="0" err="1" smtClean="0"/>
              <a:t>formula</a:t>
            </a:r>
            <a:r>
              <a:rPr lang="da-DK" b="1" i="1" dirty="0" smtClean="0"/>
              <a:t> </a:t>
            </a:r>
            <a:r>
              <a:rPr lang="da-DK" b="1" i="1" dirty="0" err="1" smtClean="0"/>
              <a:t>into</a:t>
            </a:r>
            <a:r>
              <a:rPr lang="da-DK" b="1" i="1" dirty="0" smtClean="0"/>
              <a:t> </a:t>
            </a:r>
            <a:r>
              <a:rPr lang="da-DK" b="1" i="1" dirty="0" err="1"/>
              <a:t>Büchi</a:t>
            </a:r>
            <a:r>
              <a:rPr lang="da-DK" b="1" i="1" dirty="0"/>
              <a:t> </a:t>
            </a:r>
            <a:r>
              <a:rPr lang="da-DK" b="1" i="1" dirty="0" err="1" smtClean="0"/>
              <a:t>automata</a:t>
            </a:r>
            <a:r>
              <a:rPr lang="da-DK" b="1" i="1" dirty="0" smtClean="0"/>
              <a:t>, </a:t>
            </a:r>
            <a:r>
              <a:rPr lang="da-DK" b="1" i="1" dirty="0" err="1" smtClean="0"/>
              <a:t>setup</a:t>
            </a:r>
            <a:r>
              <a:rPr lang="da-DK" b="1" i="1" dirty="0" smtClean="0"/>
              <a:t> and </a:t>
            </a:r>
            <a:r>
              <a:rPr lang="da-DK" b="1" i="1" dirty="0" err="1" smtClean="0"/>
              <a:t>examples</a:t>
            </a:r>
            <a:r>
              <a:rPr lang="da-DK" b="1" i="1" dirty="0" smtClean="0"/>
              <a:t>.</a:t>
            </a:r>
          </a:p>
          <a:p>
            <a:r>
              <a:rPr lang="da-DK" dirty="0" err="1" smtClean="0"/>
              <a:t>Algorithmically</a:t>
            </a:r>
            <a:r>
              <a:rPr lang="da-DK" dirty="0" smtClean="0"/>
              <a:t> </a:t>
            </a:r>
            <a:r>
              <a:rPr lang="da-DK" dirty="0" err="1"/>
              <a:t>d</a:t>
            </a:r>
            <a:r>
              <a:rPr lang="da-DK" dirty="0" err="1" smtClean="0"/>
              <a:t>eciding</a:t>
            </a:r>
            <a:r>
              <a:rPr lang="da-DK" dirty="0" smtClean="0"/>
              <a:t> if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path</a:t>
            </a:r>
            <a:r>
              <a:rPr lang="da-DK" dirty="0" smtClean="0"/>
              <a:t> of transition system </a:t>
            </a:r>
            <a:r>
              <a:rPr lang="da-DK" altLang="da-DK" dirty="0">
                <a:ea typeface="ＭＳ Ｐゴシック" pitchFamily="34" charset="-128"/>
              </a:rPr>
              <a:t>ℳ </a:t>
            </a:r>
            <a:r>
              <a:rPr lang="da-DK" dirty="0" smtClean="0"/>
              <a:t>is </a:t>
            </a:r>
            <a:r>
              <a:rPr lang="da-DK" dirty="0" err="1" smtClean="0"/>
              <a:t>accepted</a:t>
            </a:r>
            <a:r>
              <a:rPr lang="da-DK" dirty="0" smtClean="0"/>
              <a:t> by </a:t>
            </a:r>
            <a:r>
              <a:rPr lang="da-DK" dirty="0" err="1" smtClean="0"/>
              <a:t>Büchi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r>
              <a:rPr lang="da-DK" dirty="0" smtClean="0"/>
              <a:t> A.</a:t>
            </a:r>
          </a:p>
          <a:p>
            <a:r>
              <a:rPr lang="da-DK" dirty="0" smtClean="0"/>
              <a:t>The general </a:t>
            </a:r>
            <a:r>
              <a:rPr lang="da-DK" dirty="0" err="1" smtClean="0"/>
              <a:t>method</a:t>
            </a:r>
            <a:r>
              <a:rPr lang="da-DK" dirty="0" smtClean="0"/>
              <a:t> for </a:t>
            </a:r>
            <a:r>
              <a:rPr lang="da-DK" dirty="0" err="1" smtClean="0"/>
              <a:t>converting</a:t>
            </a:r>
            <a:r>
              <a:rPr lang="da-DK" dirty="0" smtClean="0"/>
              <a:t> LTL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/>
              <a:t>Büchi</a:t>
            </a:r>
            <a:r>
              <a:rPr lang="da-DK" dirty="0"/>
              <a:t> </a:t>
            </a:r>
            <a:r>
              <a:rPr lang="da-DK" dirty="0" err="1" smtClean="0"/>
              <a:t>automata</a:t>
            </a:r>
            <a:r>
              <a:rPr lang="da-DK" dirty="0" smtClean="0"/>
              <a:t>.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038600" cy="272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1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From LTL </a:t>
            </a:r>
            <a:r>
              <a:rPr lang="da-DK" dirty="0" err="1" smtClean="0"/>
              <a:t>formulas</a:t>
            </a:r>
            <a:r>
              <a:rPr lang="da-DK" dirty="0" smtClean="0"/>
              <a:t> to </a:t>
            </a:r>
            <a:r>
              <a:rPr lang="en-US" dirty="0" err="1"/>
              <a:t>Büchi</a:t>
            </a:r>
            <a:r>
              <a:rPr lang="en-US" dirty="0"/>
              <a:t> </a:t>
            </a:r>
            <a:r>
              <a:rPr lang="da-DK" dirty="0" err="1" smtClean="0"/>
              <a:t>automata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Given an LTL </a:t>
            </a:r>
            <a:r>
              <a:rPr lang="da-DK" dirty="0" err="1" smtClean="0"/>
              <a:t>formula</a:t>
            </a:r>
            <a:r>
              <a:rPr lang="da-DK" dirty="0" smtClean="0"/>
              <a:t> </a:t>
            </a:r>
            <a:r>
              <a:rPr lang="el-GR" dirty="0" smtClean="0"/>
              <a:t>φ</a:t>
            </a:r>
            <a:r>
              <a:rPr lang="da-DK" dirty="0" smtClean="0"/>
              <a:t>, let</a:t>
            </a:r>
            <a:r>
              <a:rPr lang="da-DK" dirty="0" smtClean="0">
                <a:sym typeface="Symbol"/>
              </a:rPr>
              <a:t> </a:t>
            </a:r>
            <a:r>
              <a:rPr lang="el-GR" baseline="-18000" dirty="0" smtClean="0">
                <a:sym typeface="Symbol"/>
              </a:rPr>
              <a:t>φ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>
                <a:sym typeface="Symbol"/>
              </a:rPr>
              <a:t>be</a:t>
            </a:r>
            <a:r>
              <a:rPr lang="da-DK" dirty="0">
                <a:sym typeface="Symbol"/>
              </a:rPr>
              <a:t> the set of </a:t>
            </a:r>
            <a:r>
              <a:rPr lang="da-DK" b="1" i="1" dirty="0" err="1">
                <a:sym typeface="Symbol"/>
              </a:rPr>
              <a:t>truth</a:t>
            </a:r>
            <a:r>
              <a:rPr lang="da-DK" b="1" i="1" dirty="0">
                <a:sym typeface="Symbol"/>
              </a:rPr>
              <a:t> </a:t>
            </a:r>
            <a:r>
              <a:rPr lang="da-DK" b="1" i="1" dirty="0" err="1">
                <a:sym typeface="Symbol"/>
              </a:rPr>
              <a:t>assignments</a:t>
            </a:r>
            <a:r>
              <a:rPr lang="da-DK" b="1" i="1" dirty="0">
                <a:sym typeface="Symbol"/>
              </a:rPr>
              <a:t> </a:t>
            </a:r>
            <a:r>
              <a:rPr lang="da-DK" dirty="0" smtClean="0">
                <a:sym typeface="Symbol"/>
              </a:rPr>
              <a:t>to atoms of </a:t>
            </a:r>
            <a:r>
              <a:rPr lang="el-GR" dirty="0" smtClean="0">
                <a:sym typeface="Symbol"/>
              </a:rPr>
              <a:t>φ</a:t>
            </a:r>
            <a:r>
              <a:rPr lang="da-DK" dirty="0" smtClean="0">
                <a:sym typeface="Symbol"/>
              </a:rPr>
              <a:t>.</a:t>
            </a:r>
            <a:endParaRPr lang="da-DK" dirty="0">
              <a:sym typeface="Symbol"/>
            </a:endParaRPr>
          </a:p>
          <a:p>
            <a:r>
              <a:rPr lang="da-DK" dirty="0" err="1" smtClean="0">
                <a:sym typeface="Symbol"/>
              </a:rPr>
              <a:t>Example</a:t>
            </a:r>
            <a:r>
              <a:rPr lang="da-DK" dirty="0" smtClean="0">
                <a:sym typeface="Symbol"/>
              </a:rPr>
              <a:t>:</a:t>
            </a:r>
          </a:p>
          <a:p>
            <a:pPr lvl="1"/>
            <a:r>
              <a:rPr lang="en-US" dirty="0"/>
              <a:t>φ</a:t>
            </a:r>
            <a:r>
              <a:rPr lang="en-US" dirty="0" smtClean="0"/>
              <a:t>: □ </a:t>
            </a:r>
            <a:r>
              <a:rPr lang="en-US" dirty="0"/>
              <a:t>(q </a:t>
            </a:r>
            <a:r>
              <a:rPr lang="en-US" altLang="da-DK" i="1" dirty="0">
                <a:solidFill>
                  <a:prstClr val="black"/>
                </a:solidFill>
              </a:rPr>
              <a:t>→ </a:t>
            </a:r>
            <a:r>
              <a:rPr lang="en-US" altLang="da-DK" dirty="0">
                <a:sym typeface="Symbol"/>
              </a:rPr>
              <a:t></a:t>
            </a:r>
            <a:r>
              <a:rPr lang="en-US" dirty="0"/>
              <a:t>p) </a:t>
            </a:r>
            <a:endParaRPr lang="en-US" dirty="0" smtClean="0"/>
          </a:p>
          <a:p>
            <a:pPr lvl="1"/>
            <a:r>
              <a:rPr lang="da-DK" dirty="0" smtClean="0">
                <a:sym typeface="Symbol"/>
              </a:rPr>
              <a:t></a:t>
            </a:r>
            <a:r>
              <a:rPr lang="el-GR" baseline="-18000" dirty="0" smtClean="0">
                <a:sym typeface="Symbol"/>
              </a:rPr>
              <a:t>φ</a:t>
            </a:r>
            <a:r>
              <a:rPr lang="da-DK" dirty="0" smtClean="0">
                <a:sym typeface="Symbol"/>
              </a:rPr>
              <a:t> = {</a:t>
            </a:r>
            <a:r>
              <a:rPr lang="da-DK" dirty="0" err="1" smtClean="0">
                <a:sym typeface="Symbol"/>
              </a:rPr>
              <a:t>qp,</a:t>
            </a:r>
            <a:r>
              <a:rPr lang="da-DK" u="sng" dirty="0" err="1" smtClean="0">
                <a:sym typeface="Symbol"/>
              </a:rPr>
              <a:t>q</a:t>
            </a:r>
            <a:r>
              <a:rPr lang="da-DK" dirty="0" err="1" smtClean="0">
                <a:sym typeface="Symbol"/>
              </a:rPr>
              <a:t>p,q</a:t>
            </a:r>
            <a:r>
              <a:rPr lang="da-DK" u="sng" dirty="0" err="1" smtClean="0">
                <a:sym typeface="Symbol"/>
              </a:rPr>
              <a:t>p</a:t>
            </a:r>
            <a:r>
              <a:rPr lang="da-DK" dirty="0" err="1" smtClean="0">
                <a:sym typeface="Symbol"/>
              </a:rPr>
              <a:t>,</a:t>
            </a:r>
            <a:r>
              <a:rPr lang="da-DK" u="sng" dirty="0" err="1" smtClean="0">
                <a:sym typeface="Symbol"/>
              </a:rPr>
              <a:t>qp</a:t>
            </a:r>
            <a:r>
              <a:rPr lang="da-DK" dirty="0" smtClean="0">
                <a:sym typeface="Symbol"/>
              </a:rPr>
              <a:t>}</a:t>
            </a:r>
          </a:p>
          <a:p>
            <a:pPr lvl="2"/>
            <a:r>
              <a:rPr lang="da-DK" dirty="0" smtClean="0">
                <a:sym typeface="Symbol"/>
              </a:rPr>
              <a:t>Notation: </a:t>
            </a:r>
            <a:r>
              <a:rPr lang="da-DK" dirty="0" err="1" smtClean="0">
                <a:sym typeface="Symbol"/>
              </a:rPr>
              <a:t>q</a:t>
            </a:r>
            <a:r>
              <a:rPr lang="da-DK" u="sng" dirty="0" err="1" smtClean="0">
                <a:sym typeface="Symbol"/>
              </a:rPr>
              <a:t>p</a:t>
            </a:r>
            <a:r>
              <a:rPr lang="da-DK" dirty="0" smtClean="0">
                <a:sym typeface="Symbol"/>
              </a:rPr>
              <a:t> is the </a:t>
            </a:r>
            <a:r>
              <a:rPr lang="da-DK" dirty="0" err="1" smtClean="0">
                <a:sym typeface="Symbol"/>
              </a:rPr>
              <a:t>assignment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that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assigns</a:t>
            </a:r>
            <a:r>
              <a:rPr lang="da-DK" dirty="0" smtClean="0">
                <a:sym typeface="Symbol"/>
              </a:rPr>
              <a:t> true to q and false to p, etc.</a:t>
            </a:r>
          </a:p>
          <a:p>
            <a:r>
              <a:rPr lang="da-DK" dirty="0" smtClean="0">
                <a:sym typeface="Symbol"/>
              </a:rPr>
              <a:t>Let </a:t>
            </a:r>
            <a:r>
              <a:rPr lang="da-DK" altLang="da-DK" dirty="0" smtClean="0">
                <a:ea typeface="ＭＳ Ｐゴシック" pitchFamily="34" charset="-128"/>
              </a:rPr>
              <a:t>ℳ </a:t>
            </a:r>
            <a:r>
              <a:rPr lang="da-DK" altLang="da-DK" dirty="0" err="1" smtClean="0">
                <a:ea typeface="ＭＳ Ｐゴシック" pitchFamily="34" charset="-128"/>
              </a:rPr>
              <a:t>be</a:t>
            </a:r>
            <a:r>
              <a:rPr lang="da-DK" altLang="da-DK" dirty="0" smtClean="0">
                <a:ea typeface="ＭＳ Ｐゴシック" pitchFamily="34" charset="-128"/>
              </a:rPr>
              <a:t> a transition system. For a </a:t>
            </a:r>
            <a:r>
              <a:rPr lang="da-DK" altLang="da-DK" dirty="0" err="1" smtClean="0">
                <a:ea typeface="ＭＳ Ｐゴシック" pitchFamily="34" charset="-128"/>
              </a:rPr>
              <a:t>state</a:t>
            </a:r>
            <a:r>
              <a:rPr lang="da-DK" altLang="da-DK" dirty="0" smtClean="0">
                <a:ea typeface="ＭＳ Ｐゴシック" pitchFamily="34" charset="-128"/>
              </a:rPr>
              <a:t> s of ℳ, let 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(s) </a:t>
            </a:r>
            <a:r>
              <a:rPr lang="da-DK" altLang="da-DK" dirty="0" err="1" smtClean="0">
                <a:ea typeface="ＭＳ Ｐゴシック" pitchFamily="34" charset="-128"/>
                <a:sym typeface="MT Extra"/>
              </a:rPr>
              <a:t>be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 the symbol in </a:t>
            </a:r>
            <a:r>
              <a:rPr lang="da-DK" dirty="0">
                <a:sym typeface="Symbol"/>
              </a:rPr>
              <a:t></a:t>
            </a:r>
            <a:r>
              <a:rPr lang="el-GR" baseline="-18000" dirty="0">
                <a:sym typeface="Symbol"/>
              </a:rPr>
              <a:t>φ</a:t>
            </a:r>
            <a:r>
              <a:rPr lang="da-DK" dirty="0">
                <a:sym typeface="Symbol"/>
              </a:rPr>
              <a:t>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corresponding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to the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truth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values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of the atoms in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state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s.</a:t>
            </a:r>
          </a:p>
          <a:p>
            <a:r>
              <a:rPr lang="da-DK" altLang="da-DK" dirty="0" smtClean="0">
                <a:ea typeface="ＭＳ Ｐゴシック" pitchFamily="34" charset="-128"/>
                <a:sym typeface="Symbol"/>
              </a:rPr>
              <a:t>The </a:t>
            </a:r>
            <a:r>
              <a:rPr lang="da-DK" altLang="da-DK" b="1" i="1" dirty="0" err="1" smtClean="0">
                <a:ea typeface="ＭＳ Ｐゴシック" pitchFamily="34" charset="-128"/>
                <a:sym typeface="Symbol"/>
              </a:rPr>
              <a:t>trail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</a:t>
            </a:r>
            <a:r>
              <a:rPr lang="da-DK" altLang="da-DK" dirty="0">
                <a:ea typeface="ＭＳ Ｐゴシック" pitchFamily="34" charset="-128"/>
                <a:sym typeface="MT Extra"/>
              </a:rPr>
              <a:t>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(</a:t>
            </a:r>
            <a:r>
              <a:rPr lang="da-DK" altLang="da-DK" dirty="0" smtClean="0">
                <a:ea typeface="ＭＳ Ｐゴシック" pitchFamily="34" charset="-128"/>
              </a:rPr>
              <a:t>π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)  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of a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path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</a:t>
            </a:r>
            <a:r>
              <a:rPr lang="da-DK" altLang="da-DK" dirty="0">
                <a:ea typeface="ＭＳ Ｐゴシック" pitchFamily="34" charset="-128"/>
              </a:rPr>
              <a:t>π = 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  s</a:t>
            </a:r>
            <a:r>
              <a:rPr lang="da-DK" altLang="da-DK" i="1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  s</a:t>
            </a:r>
            <a:r>
              <a:rPr lang="da-DK" altLang="da-DK" i="1" baseline="-25000" dirty="0">
                <a:ea typeface="ＭＳ Ｐゴシック" pitchFamily="34" charset="-128"/>
                <a:sym typeface="Symbol" pitchFamily="18" charset="2"/>
              </a:rPr>
              <a:t>3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  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…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in  </a:t>
            </a:r>
            <a:r>
              <a:rPr lang="da-DK" altLang="da-DK" dirty="0" smtClean="0">
                <a:ea typeface="ＭＳ Ｐゴシック" pitchFamily="34" charset="-128"/>
              </a:rPr>
              <a:t>ℳ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is the 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-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word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</a:t>
            </a:r>
            <a:r>
              <a:rPr lang="da-DK" altLang="da-DK" dirty="0">
                <a:ea typeface="ＭＳ Ｐゴシック" pitchFamily="34" charset="-128"/>
                <a:sym typeface="MT Extra"/>
              </a:rPr>
              <a:t>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(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)</a:t>
            </a:r>
            <a:r>
              <a:rPr lang="da-DK" altLang="da-DK" dirty="0">
                <a:ea typeface="ＭＳ Ｐゴシック" pitchFamily="34" charset="-128"/>
                <a:sym typeface="MT Extra"/>
              </a:rPr>
              <a:t> (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) </a:t>
            </a:r>
            <a:r>
              <a:rPr lang="da-DK" altLang="da-DK" dirty="0">
                <a:ea typeface="ＭＳ Ｐゴシック" pitchFamily="34" charset="-128"/>
                <a:sym typeface="MT Extra"/>
              </a:rPr>
              <a:t>(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3</a:t>
            </a:r>
            <a:r>
              <a:rPr lang="da-DK" altLang="da-DK" dirty="0" smtClean="0">
                <a:ea typeface="ＭＳ Ｐゴシック" pitchFamily="34" charset="-128"/>
                <a:sym typeface="MT Extra"/>
              </a:rPr>
              <a:t>)…</a:t>
            </a:r>
            <a:endParaRPr lang="da-DK" dirty="0">
              <a:sym typeface="Symbol"/>
            </a:endParaRPr>
          </a:p>
          <a:p>
            <a:endParaRPr lang="da-DK" dirty="0">
              <a:sym typeface="Symbol"/>
            </a:endParaRPr>
          </a:p>
          <a:p>
            <a:endParaRPr lang="da-DK" dirty="0" smtClean="0">
              <a:sym typeface="Symbol"/>
            </a:endParaRPr>
          </a:p>
          <a:p>
            <a:pPr lvl="2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 </a:t>
            </a:r>
            <a:r>
              <a:rPr lang="da-DK" dirty="0" err="1" smtClean="0"/>
              <a:t>Promela</a:t>
            </a:r>
            <a:r>
              <a:rPr lang="da-DK" dirty="0" smtClean="0"/>
              <a:t> program and </a:t>
            </a:r>
            <a:r>
              <a:rPr lang="da-DK" dirty="0" err="1" smtClean="0"/>
              <a:t>its</a:t>
            </a:r>
            <a:r>
              <a:rPr lang="da-DK" dirty="0" smtClean="0"/>
              <a:t> transition system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98066"/>
            <a:ext cx="8229600" cy="4525963"/>
          </a:xfrm>
        </p:spPr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dConc, Lecture 3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/>
              <a:t>4</a:t>
            </a:fld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1691680" y="1844824"/>
            <a:ext cx="2717411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 = 0;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active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proctype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q(){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m = 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66729" y="2749853"/>
            <a:ext cx="1008047" cy="519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</a:t>
            </a:r>
            <a:r>
              <a:rPr lang="da-DK" dirty="0" smtClean="0">
                <a:solidFill>
                  <a:schemeClr val="tx1"/>
                </a:solidFill>
              </a:rPr>
              <a:t>==1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5670753" y="2274826"/>
            <a:ext cx="262224" cy="47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48545" y="2274826"/>
            <a:ext cx="265836" cy="49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5670751" y="3269204"/>
            <a:ext cx="2" cy="591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14298" y="3226526"/>
            <a:ext cx="83" cy="562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33" idx="6"/>
            <a:endCxn id="33" idx="4"/>
          </p:cNvCxnSpPr>
          <p:nvPr/>
        </p:nvCxnSpPr>
        <p:spPr>
          <a:xfrm flipH="1">
            <a:off x="5663959" y="4114840"/>
            <a:ext cx="504022" cy="259675"/>
          </a:xfrm>
          <a:prstGeom prst="curvedConnector4">
            <a:avLst>
              <a:gd name="adj1" fmla="val -45355"/>
              <a:gd name="adj2" fmla="val 188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90477" y="1844824"/>
            <a:ext cx="1008045" cy="519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</a:t>
            </a:r>
            <a:r>
              <a:rPr lang="da-DK" dirty="0" smtClean="0">
                <a:solidFill>
                  <a:schemeClr val="tx1"/>
                </a:solidFill>
              </a:rPr>
              <a:t>==0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58714" y="2741122"/>
            <a:ext cx="1008045" cy="519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</a:t>
            </a:r>
            <a:r>
              <a:rPr lang="da-DK" dirty="0" smtClean="0">
                <a:solidFill>
                  <a:schemeClr val="tx1"/>
                </a:solidFill>
              </a:rPr>
              <a:t>==2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59936" y="3855164"/>
            <a:ext cx="1008045" cy="519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</a:t>
            </a:r>
            <a:r>
              <a:rPr lang="da-DK" dirty="0" smtClean="0">
                <a:solidFill>
                  <a:schemeClr val="tx1"/>
                </a:solidFill>
              </a:rPr>
              <a:t>==2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10275" y="3789040"/>
            <a:ext cx="1008045" cy="519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m</a:t>
            </a:r>
            <a:r>
              <a:rPr lang="da-DK" dirty="0" smtClean="0">
                <a:solidFill>
                  <a:schemeClr val="tx1"/>
                </a:solidFill>
              </a:rPr>
              <a:t>==1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H="1">
            <a:off x="6814297" y="4048716"/>
            <a:ext cx="504023" cy="259675"/>
          </a:xfrm>
          <a:prstGeom prst="curvedConnector4">
            <a:avLst>
              <a:gd name="adj1" fmla="val -45355"/>
              <a:gd name="adj2" fmla="val 188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9633" y="5013176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Note </a:t>
            </a:r>
            <a:r>
              <a:rPr lang="da-DK" dirty="0" err="1" smtClean="0"/>
              <a:t>that</a:t>
            </a:r>
            <a:r>
              <a:rPr lang="da-DK" dirty="0" smtClean="0"/>
              <a:t> the transition system </a:t>
            </a:r>
            <a:r>
              <a:rPr lang="da-DK" dirty="0" err="1" smtClean="0"/>
              <a:t>represents</a:t>
            </a:r>
            <a:r>
              <a:rPr lang="da-DK" dirty="0" smtClean="0"/>
              <a:t> the </a:t>
            </a:r>
            <a:r>
              <a:rPr lang="da-DK" i="1" dirty="0" err="1" smtClean="0"/>
              <a:t>entire</a:t>
            </a:r>
            <a:r>
              <a:rPr lang="da-DK" dirty="0" smtClean="0"/>
              <a:t> </a:t>
            </a:r>
            <a:r>
              <a:rPr lang="da-DK" dirty="0" err="1" smtClean="0"/>
              <a:t>concurrent</a:t>
            </a:r>
            <a:r>
              <a:rPr lang="da-DK" dirty="0" smtClean="0"/>
              <a:t> program (all </a:t>
            </a:r>
            <a:r>
              <a:rPr lang="da-DK" dirty="0" err="1" smtClean="0"/>
              <a:t>threads</a:t>
            </a:r>
            <a:r>
              <a:rPr lang="da-DK" dirty="0" smtClean="0"/>
              <a:t>), not just an </a:t>
            </a:r>
            <a:r>
              <a:rPr lang="da-DK" dirty="0" err="1" smtClean="0"/>
              <a:t>individual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633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Theorem</a:t>
            </a:r>
            <a:r>
              <a:rPr lang="da-DK" dirty="0" smtClean="0"/>
              <a:t> (</a:t>
            </a:r>
            <a:r>
              <a:rPr lang="da-DK" dirty="0" err="1" smtClean="0"/>
              <a:t>Vardi</a:t>
            </a:r>
            <a:r>
              <a:rPr lang="da-DK" dirty="0" smtClean="0"/>
              <a:t> and </a:t>
            </a:r>
            <a:r>
              <a:rPr lang="da-DK" dirty="0" err="1" smtClean="0"/>
              <a:t>Wolper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 smtClean="0"/>
              <a:t>For </a:t>
            </a:r>
            <a:r>
              <a:rPr lang="da-DK" sz="2800" dirty="0" err="1" smtClean="0"/>
              <a:t>any</a:t>
            </a:r>
            <a:r>
              <a:rPr lang="da-DK" sz="2800" dirty="0" smtClean="0"/>
              <a:t> LTL </a:t>
            </a:r>
            <a:r>
              <a:rPr lang="da-DK" sz="2800" dirty="0" err="1" smtClean="0"/>
              <a:t>formula</a:t>
            </a:r>
            <a:r>
              <a:rPr lang="da-DK" sz="2800" dirty="0" smtClean="0"/>
              <a:t> </a:t>
            </a:r>
            <a:r>
              <a:rPr lang="el-GR" sz="2800" dirty="0"/>
              <a:t>φ</a:t>
            </a:r>
            <a:r>
              <a:rPr lang="da-DK" sz="2800" dirty="0" smtClean="0"/>
              <a:t>, </a:t>
            </a:r>
            <a:r>
              <a:rPr lang="da-DK" sz="2800" dirty="0" err="1" smtClean="0"/>
              <a:t>there</a:t>
            </a:r>
            <a:r>
              <a:rPr lang="da-DK" sz="2800" dirty="0" smtClean="0"/>
              <a:t> is a B</a:t>
            </a:r>
            <a:r>
              <a:rPr lang="en-US" sz="2800" dirty="0" err="1"/>
              <a:t>ü</a:t>
            </a:r>
            <a:r>
              <a:rPr lang="da-DK" sz="2800" dirty="0" err="1" smtClean="0"/>
              <a:t>chi</a:t>
            </a:r>
            <a:r>
              <a:rPr lang="da-DK" sz="2800" dirty="0" smtClean="0"/>
              <a:t> </a:t>
            </a:r>
            <a:r>
              <a:rPr lang="da-DK" sz="2800" dirty="0" err="1" smtClean="0"/>
              <a:t>automaton</a:t>
            </a:r>
            <a:r>
              <a:rPr lang="da-DK" sz="2800" dirty="0" smtClean="0"/>
              <a:t> </a:t>
            </a:r>
            <a:r>
              <a:rPr lang="en-US" sz="2800" dirty="0" err="1" smtClean="0"/>
              <a:t>Büchi</a:t>
            </a:r>
            <a:r>
              <a:rPr lang="en-US" sz="2800" dirty="0" smtClean="0"/>
              <a:t>(</a:t>
            </a:r>
            <a:r>
              <a:rPr lang="el-GR" sz="2800" dirty="0"/>
              <a:t>φ</a:t>
            </a:r>
            <a:r>
              <a:rPr lang="da-DK" sz="2800" dirty="0" smtClean="0"/>
              <a:t>) with </a:t>
            </a:r>
            <a:r>
              <a:rPr lang="da-DK" sz="2800" dirty="0" err="1" smtClean="0"/>
              <a:t>alphabet</a:t>
            </a:r>
            <a:r>
              <a:rPr lang="da-DK" sz="2800" dirty="0" smtClean="0"/>
              <a:t> </a:t>
            </a:r>
            <a:r>
              <a:rPr lang="el-GR" sz="2800" dirty="0" smtClean="0"/>
              <a:t>Σ</a:t>
            </a:r>
            <a:r>
              <a:rPr lang="el-GR" sz="2800" baseline="-18000" dirty="0" smtClean="0"/>
              <a:t>φ</a:t>
            </a:r>
            <a:r>
              <a:rPr lang="da-DK" sz="2800" dirty="0" smtClean="0"/>
              <a:t>, so </a:t>
            </a:r>
            <a:r>
              <a:rPr lang="da-DK" sz="2800" dirty="0" err="1" smtClean="0"/>
              <a:t>that</a:t>
            </a:r>
            <a:r>
              <a:rPr lang="da-DK" sz="2800" dirty="0" smtClean="0"/>
              <a:t>:</a:t>
            </a:r>
          </a:p>
          <a:p>
            <a:pPr lvl="1"/>
            <a:r>
              <a:rPr lang="da-DK" dirty="0" smtClean="0"/>
              <a:t>for all </a:t>
            </a:r>
            <a:r>
              <a:rPr lang="da-DK" dirty="0" err="1" smtClean="0"/>
              <a:t>paths</a:t>
            </a:r>
            <a:r>
              <a:rPr lang="da-DK" dirty="0" smtClean="0"/>
              <a:t> </a:t>
            </a:r>
            <a:r>
              <a:rPr lang="da-DK" altLang="da-DK" dirty="0">
                <a:ea typeface="ＭＳ Ｐゴシック" pitchFamily="34" charset="-128"/>
              </a:rPr>
              <a:t>π </a:t>
            </a:r>
            <a:r>
              <a:rPr lang="da-DK" altLang="da-DK" dirty="0" smtClean="0">
                <a:ea typeface="ＭＳ Ｐゴシック" pitchFamily="34" charset="-128"/>
              </a:rPr>
              <a:t>in all </a:t>
            </a:r>
            <a:r>
              <a:rPr lang="da-DK" dirty="0" smtClean="0"/>
              <a:t>transitions systems,  </a:t>
            </a:r>
          </a:p>
          <a:p>
            <a:pPr lvl="2"/>
            <a:r>
              <a:rPr lang="el-GR" altLang="da-DK" sz="2800" dirty="0" smtClean="0">
                <a:ea typeface="ＭＳ Ｐゴシック" pitchFamily="34" charset="-128"/>
              </a:rPr>
              <a:t>π</a:t>
            </a:r>
            <a:r>
              <a:rPr lang="da-DK" altLang="da-DK" sz="2800" dirty="0" smtClean="0">
                <a:ea typeface="ＭＳ Ｐゴシック" pitchFamily="34" charset="-128"/>
              </a:rPr>
              <a:t>  </a:t>
            </a:r>
            <a:r>
              <a:rPr lang="da-DK" altLang="da-DK" sz="2800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el-GR" sz="2800" dirty="0"/>
              <a:t>φ </a:t>
            </a:r>
            <a:r>
              <a:rPr lang="da-DK" sz="2800" i="1" dirty="0" smtClean="0"/>
              <a:t>if and </a:t>
            </a:r>
            <a:r>
              <a:rPr lang="da-DK" sz="2800" i="1" dirty="0" err="1" smtClean="0"/>
              <a:t>only</a:t>
            </a:r>
            <a:r>
              <a:rPr lang="da-DK" sz="2800" i="1" dirty="0" smtClean="0"/>
              <a:t> if</a:t>
            </a:r>
            <a:r>
              <a:rPr lang="da-DK" sz="2800" dirty="0" smtClean="0"/>
              <a:t> </a:t>
            </a:r>
            <a:r>
              <a:rPr lang="en-US" sz="2800" dirty="0" err="1"/>
              <a:t>Büchi</a:t>
            </a:r>
            <a:r>
              <a:rPr lang="en-US" sz="2800" dirty="0"/>
              <a:t>(</a:t>
            </a:r>
            <a:r>
              <a:rPr lang="el-GR" sz="2800" dirty="0"/>
              <a:t>φ</a:t>
            </a:r>
            <a:r>
              <a:rPr lang="da-DK" sz="2800" dirty="0" smtClean="0"/>
              <a:t>) accepts </a:t>
            </a:r>
            <a:r>
              <a:rPr lang="da-DK" altLang="da-DK" sz="2800" dirty="0">
                <a:ea typeface="ＭＳ Ｐゴシック" pitchFamily="34" charset="-128"/>
                <a:sym typeface="MT Extra"/>
              </a:rPr>
              <a:t>(</a:t>
            </a:r>
            <a:r>
              <a:rPr lang="da-DK" altLang="da-DK" sz="2800" dirty="0">
                <a:ea typeface="ＭＳ Ｐゴシック" pitchFamily="34" charset="-128"/>
              </a:rPr>
              <a:t>π</a:t>
            </a:r>
            <a:r>
              <a:rPr lang="da-DK" altLang="da-DK" sz="2800" dirty="0">
                <a:ea typeface="ＭＳ Ｐゴシック" pitchFamily="34" charset="-128"/>
                <a:sym typeface="MT Extra"/>
              </a:rPr>
              <a:t>)</a:t>
            </a:r>
            <a:endParaRPr lang="da-DK" sz="2800" dirty="0" smtClean="0"/>
          </a:p>
          <a:p>
            <a:pPr lvl="1"/>
            <a:endParaRPr lang="da-DK" dirty="0"/>
          </a:p>
          <a:p>
            <a:r>
              <a:rPr lang="da-DK" sz="2800" dirty="0" err="1" smtClean="0"/>
              <a:t>Also</a:t>
            </a:r>
            <a:r>
              <a:rPr lang="da-DK" sz="2800" dirty="0" smtClean="0"/>
              <a:t>, </a:t>
            </a:r>
            <a:r>
              <a:rPr lang="en-US" sz="2800" dirty="0" err="1"/>
              <a:t>Büchi</a:t>
            </a:r>
            <a:r>
              <a:rPr lang="en-US" sz="2800" dirty="0"/>
              <a:t>(</a:t>
            </a:r>
            <a:r>
              <a:rPr lang="el-GR" sz="2800" dirty="0"/>
              <a:t>φ</a:t>
            </a:r>
            <a:r>
              <a:rPr lang="da-DK" sz="2800" dirty="0"/>
              <a:t>)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constructed</a:t>
            </a:r>
            <a:r>
              <a:rPr lang="da-DK" sz="2800" dirty="0" smtClean="0"/>
              <a:t> in time O(4</a:t>
            </a:r>
            <a:r>
              <a:rPr lang="da-DK" sz="2800" baseline="30000" dirty="0" smtClean="0"/>
              <a:t>|</a:t>
            </a:r>
            <a:r>
              <a:rPr lang="el-GR" sz="2800" baseline="30000" dirty="0" smtClean="0"/>
              <a:t>φ</a:t>
            </a:r>
            <a:r>
              <a:rPr lang="da-DK" sz="2800" baseline="30000" dirty="0" smtClean="0"/>
              <a:t>|</a:t>
            </a:r>
            <a:r>
              <a:rPr lang="da-DK" sz="2800" dirty="0" smtClean="0"/>
              <a:t>) from </a:t>
            </a:r>
            <a:r>
              <a:rPr lang="el-GR" sz="2800" dirty="0" smtClean="0"/>
              <a:t>φ</a:t>
            </a:r>
            <a:r>
              <a:rPr lang="da-DK" sz="2800" dirty="0" smtClean="0"/>
              <a:t>.</a:t>
            </a:r>
          </a:p>
          <a:p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will</a:t>
            </a:r>
            <a:r>
              <a:rPr lang="da-DK" sz="2800" dirty="0" smtClean="0"/>
              <a:t> show </a:t>
            </a:r>
            <a:r>
              <a:rPr lang="da-DK" sz="2800" dirty="0" err="1" smtClean="0"/>
              <a:t>this</a:t>
            </a:r>
            <a:r>
              <a:rPr lang="da-DK" sz="2800" dirty="0" smtClean="0"/>
              <a:t> </a:t>
            </a:r>
            <a:r>
              <a:rPr lang="da-DK" sz="2800" dirty="0" err="1" smtClean="0"/>
              <a:t>later</a:t>
            </a:r>
            <a:r>
              <a:rPr lang="da-DK" sz="2800" dirty="0" smtClean="0"/>
              <a:t>. First </a:t>
            </a:r>
            <a:r>
              <a:rPr lang="da-DK" sz="2800" dirty="0" err="1" smtClean="0"/>
              <a:t>some</a:t>
            </a:r>
            <a:r>
              <a:rPr lang="da-DK" sz="2800" dirty="0" smtClean="0"/>
              <a:t> </a:t>
            </a:r>
            <a:r>
              <a:rPr lang="da-DK" sz="2800" dirty="0" err="1" smtClean="0"/>
              <a:t>examples</a:t>
            </a:r>
            <a:r>
              <a:rPr lang="da-DK" sz="2800" dirty="0" smtClean="0"/>
              <a:t>!</a:t>
            </a:r>
            <a:endParaRPr lang="da-DK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4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□ p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3438027" y="342857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913286" y="301573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036663" y="3130034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537712" y="2678152"/>
            <a:ext cx="1367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599086" y="2672834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a-DK" dirty="0" smtClean="0">
                <a:sym typeface="Symbol"/>
              </a:rPr>
              <a:t></a:t>
            </a:r>
            <a:r>
              <a:rPr lang="en-US" dirty="0" smtClean="0"/>
              <a:t>□ p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02013" y="236168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60193" y="2329934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783570" y="2444234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284619" y="1992352"/>
            <a:ext cx="1367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p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905039" y="2749034"/>
            <a:ext cx="17551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544813" y="278087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6345993" y="1987034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2898443" y="3151203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1586342" y="3628905"/>
            <a:ext cx="35902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 , </a:t>
            </a:r>
            <a:r>
              <a:rPr lang="en-US" altLang="da-DK" u="sng" dirty="0" smtClean="0">
                <a:solidFill>
                  <a:prstClr val="black"/>
                </a:solidFill>
              </a:rPr>
              <a:t>p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939028" y="2798802"/>
            <a:ext cx="1620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 , </a:t>
            </a:r>
            <a:r>
              <a:rPr lang="en-US" altLang="da-DK" u="sng" dirty="0" smtClean="0">
                <a:solidFill>
                  <a:prstClr val="black"/>
                </a:solidFill>
              </a:rPr>
              <a:t>p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4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□(q </a:t>
            </a:r>
            <a:r>
              <a:rPr lang="en-US" altLang="da-DK" i="1" dirty="0" smtClean="0">
                <a:solidFill>
                  <a:prstClr val="black"/>
                </a:solidFill>
              </a:rPr>
              <a:t>→ </a:t>
            </a:r>
            <a:r>
              <a:rPr lang="en-US" altLang="da-DK" dirty="0" smtClean="0">
                <a:sym typeface="Symbol"/>
              </a:rPr>
              <a:t></a:t>
            </a:r>
            <a:r>
              <a:rPr lang="en-US" dirty="0" smtClean="0"/>
              <a:t>p)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56378" y="2828411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50005" y="2796661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289738" y="2942806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964405" y="2508991"/>
            <a:ext cx="1329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 err="1" smtClean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altLang="da-DK" dirty="0" err="1">
                <a:solidFill>
                  <a:prstClr val="black"/>
                </a:solidFill>
                <a:sym typeface="Symbol" pitchFamily="18" charset="2"/>
              </a:rPr>
              <a:t>q</a:t>
            </a:r>
            <a:r>
              <a:rPr lang="en-US" altLang="da-DK" dirty="0" smtClean="0">
                <a:solidFill>
                  <a:prstClr val="black"/>
                </a:solidFill>
                <a:sym typeface="Symbol" pitchFamily="18" charset="2"/>
              </a:rPr>
              <a:t>,</a:t>
            </a:r>
            <a:r>
              <a:rPr lang="en-US" altLang="da-DK" u="sng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da-DK" u="sng" dirty="0" err="1">
                <a:solidFill>
                  <a:prstClr val="black"/>
                </a:solidFill>
                <a:sym typeface="Symbol" pitchFamily="18" charset="2"/>
              </a:rPr>
              <a:t>pq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070778" y="3348974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699178" y="324760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5735805" y="2453761"/>
            <a:ext cx="622300" cy="749300"/>
          </a:xfrm>
          <a:custGeom>
            <a:avLst/>
            <a:gdLst>
              <a:gd name="T0" fmla="*/ 0 w 392"/>
              <a:gd name="T1" fmla="*/ 264 h 472"/>
              <a:gd name="T2" fmla="*/ 96 w 392"/>
              <a:gd name="T3" fmla="*/ 24 h 472"/>
              <a:gd name="T4" fmla="*/ 384 w 392"/>
              <a:gd name="T5" fmla="*/ 408 h 472"/>
              <a:gd name="T6" fmla="*/ 144 w 392"/>
              <a:gd name="T7" fmla="*/ 40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" h="472">
                <a:moveTo>
                  <a:pt x="0" y="264"/>
                </a:moveTo>
                <a:cubicBezTo>
                  <a:pt x="16" y="132"/>
                  <a:pt x="32" y="0"/>
                  <a:pt x="96" y="24"/>
                </a:cubicBezTo>
                <a:cubicBezTo>
                  <a:pt x="160" y="48"/>
                  <a:pt x="376" y="344"/>
                  <a:pt x="384" y="408"/>
                </a:cubicBezTo>
                <a:cubicBezTo>
                  <a:pt x="392" y="472"/>
                  <a:pt x="268" y="440"/>
                  <a:pt x="144" y="40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3" name="Freeform 20"/>
          <p:cNvSpPr>
            <a:spLocks/>
          </p:cNvSpPr>
          <p:nvPr/>
        </p:nvSpPr>
        <p:spPr bwMode="auto">
          <a:xfrm>
            <a:off x="3052808" y="3617930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925619" y="4104563"/>
            <a:ext cx="1130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err="1" smtClean="0">
                <a:solidFill>
                  <a:prstClr val="black"/>
                </a:solidFill>
              </a:rPr>
              <a:t>pq,p</a:t>
            </a:r>
            <a:r>
              <a:rPr lang="en-US" altLang="da-DK" u="sng" dirty="0" err="1" smtClean="0">
                <a:solidFill>
                  <a:prstClr val="black"/>
                </a:solidFill>
              </a:rPr>
              <a:t>q</a:t>
            </a:r>
            <a:r>
              <a:rPr lang="en-US" altLang="da-DK" dirty="0" smtClean="0">
                <a:solidFill>
                  <a:prstClr val="black"/>
                </a:solidFill>
              </a:rPr>
              <a:t>, </a:t>
            </a:r>
            <a:r>
              <a:rPr lang="en-US" altLang="da-DK" u="sng" dirty="0" err="1" smtClean="0">
                <a:solidFill>
                  <a:prstClr val="black"/>
                </a:solidFill>
              </a:rPr>
              <a:t>p</a:t>
            </a:r>
            <a:r>
              <a:rPr lang="en-US" altLang="da-DK" u="sng" dirty="0" err="1">
                <a:solidFill>
                  <a:prstClr val="black"/>
                </a:solidFill>
              </a:rPr>
              <a:t>q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995794" y="3335895"/>
            <a:ext cx="1036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smtClean="0">
                <a:solidFill>
                  <a:prstClr val="black"/>
                </a:solidFill>
              </a:rPr>
              <a:t> </a:t>
            </a:r>
            <a:r>
              <a:rPr lang="en-US" altLang="da-DK" u="sng" dirty="0" err="1" smtClean="0">
                <a:solidFill>
                  <a:prstClr val="black"/>
                </a:solidFill>
              </a:rPr>
              <a:t>p</a:t>
            </a:r>
            <a:r>
              <a:rPr lang="en-US" altLang="da-DK" dirty="0" err="1">
                <a:solidFill>
                  <a:prstClr val="black"/>
                </a:solidFill>
              </a:rPr>
              <a:t>q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018862" y="3062989"/>
            <a:ext cx="103114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070778" y="2693657"/>
            <a:ext cx="1100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err="1">
                <a:solidFill>
                  <a:prstClr val="black"/>
                </a:solidFill>
              </a:rPr>
              <a:t>pq</a:t>
            </a:r>
            <a:r>
              <a:rPr lang="en-US" altLang="da-DK" dirty="0">
                <a:solidFill>
                  <a:prstClr val="black"/>
                </a:solidFill>
              </a:rPr>
              <a:t>, </a:t>
            </a:r>
            <a:r>
              <a:rPr lang="en-US" altLang="da-DK" dirty="0" err="1" smtClean="0">
                <a:solidFill>
                  <a:prstClr val="black"/>
                </a:solidFill>
              </a:rPr>
              <a:t>p</a:t>
            </a:r>
            <a:r>
              <a:rPr lang="en-US" altLang="da-DK" u="sng" dirty="0" err="1">
                <a:solidFill>
                  <a:prstClr val="black"/>
                </a:solidFill>
              </a:rPr>
              <a:t>q</a:t>
            </a:r>
            <a:endParaRPr lang="en-US" alt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(</a:t>
            </a:r>
            <a:r>
              <a:rPr lang="el-GR" dirty="0" smtClean="0"/>
              <a:t>φ</a:t>
            </a:r>
            <a:r>
              <a:rPr lang="da-DK" dirty="0" smtClean="0"/>
              <a:t>)</a:t>
            </a:r>
            <a:r>
              <a:rPr lang="en-US" dirty="0" smtClean="0"/>
              <a:t> for which </a:t>
            </a:r>
            <a:r>
              <a:rPr lang="el-GR" dirty="0"/>
              <a:t>φ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/>
          </a:bodyPr>
          <a:lstStyle/>
          <a:p>
            <a:r>
              <a:rPr lang="da-DK" sz="2400" b="1" dirty="0" smtClean="0"/>
              <a:t>A: </a:t>
            </a:r>
            <a:r>
              <a:rPr lang="da-DK" sz="2400" dirty="0" smtClean="0"/>
              <a:t>T</a:t>
            </a:r>
          </a:p>
          <a:p>
            <a:r>
              <a:rPr lang="da-DK" sz="2400" b="1" dirty="0" smtClean="0"/>
              <a:t>B</a:t>
            </a:r>
            <a:r>
              <a:rPr lang="da-DK" sz="2400" b="1" dirty="0"/>
              <a:t>: </a:t>
            </a:r>
            <a:r>
              <a:rPr lang="da-DK" sz="2400" b="1" dirty="0" smtClean="0"/>
              <a:t> </a:t>
            </a:r>
            <a:r>
              <a:rPr lang="da-DK" sz="2400" dirty="0" smtClean="0">
                <a:sym typeface="Symbol"/>
              </a:rPr>
              <a:t></a:t>
            </a:r>
            <a:r>
              <a:rPr lang="da-DK" sz="2400" dirty="0" smtClean="0"/>
              <a:t> (p </a:t>
            </a:r>
            <a:r>
              <a:rPr lang="da-DK" sz="2400" dirty="0" smtClean="0">
                <a:sym typeface="Symbol"/>
              </a:rPr>
              <a:t></a:t>
            </a:r>
            <a:r>
              <a:rPr lang="da-DK" sz="2400" dirty="0" err="1" smtClean="0">
                <a:sym typeface="Symbol"/>
              </a:rPr>
              <a:t>Xp</a:t>
            </a:r>
            <a:r>
              <a:rPr lang="da-DK" sz="2400" dirty="0" smtClean="0">
                <a:sym typeface="Symbol"/>
              </a:rPr>
              <a:t>)</a:t>
            </a:r>
            <a:endParaRPr lang="da-DK" sz="2400" dirty="0" smtClean="0"/>
          </a:p>
          <a:p>
            <a:r>
              <a:rPr lang="da-DK" sz="2400" b="1" dirty="0"/>
              <a:t>C</a:t>
            </a:r>
            <a:r>
              <a:rPr lang="da-DK" sz="2400" b="1" dirty="0" smtClean="0"/>
              <a:t>:</a:t>
            </a:r>
            <a:r>
              <a:rPr lang="da-DK" sz="2400" dirty="0" smtClean="0"/>
              <a:t>  □</a:t>
            </a:r>
            <a:r>
              <a:rPr lang="da-DK" sz="2400" dirty="0"/>
              <a:t>(p </a:t>
            </a:r>
            <a:r>
              <a:rPr lang="da-DK" sz="2400" dirty="0">
                <a:sym typeface="Symbol"/>
              </a:rPr>
              <a:t></a:t>
            </a:r>
            <a:r>
              <a:rPr lang="da-DK" sz="2400" dirty="0" smtClean="0">
                <a:sym typeface="Symbol"/>
              </a:rPr>
              <a:t></a:t>
            </a:r>
            <a:r>
              <a:rPr lang="da-DK" sz="2400" dirty="0" err="1" smtClean="0">
                <a:sym typeface="Symbol"/>
              </a:rPr>
              <a:t>X</a:t>
            </a:r>
            <a:r>
              <a:rPr lang="da-DK" sz="2400" dirty="0" err="1">
                <a:sym typeface="Symbol"/>
              </a:rPr>
              <a:t>p</a:t>
            </a:r>
            <a:r>
              <a:rPr lang="da-DK" sz="2400" dirty="0" smtClean="0">
                <a:sym typeface="Symbol"/>
              </a:rPr>
              <a:t>).</a:t>
            </a:r>
            <a:endParaRPr lang="da-DK" sz="2400" dirty="0">
              <a:sym typeface="Symbol"/>
            </a:endParaRPr>
          </a:p>
          <a:p>
            <a:r>
              <a:rPr lang="da-DK" sz="2400" b="1" dirty="0"/>
              <a:t>D</a:t>
            </a:r>
            <a:r>
              <a:rPr lang="da-DK" sz="2400" dirty="0" smtClean="0"/>
              <a:t>:  </a:t>
            </a:r>
            <a:r>
              <a:rPr lang="da-DK" sz="2400" dirty="0" smtClean="0">
                <a:sym typeface="Symbol"/>
              </a:rPr>
              <a:t>□</a:t>
            </a:r>
            <a:r>
              <a:rPr lang="da-DK" sz="2400" dirty="0">
                <a:sym typeface="Symbol"/>
              </a:rPr>
              <a:t>(p </a:t>
            </a:r>
            <a:r>
              <a:rPr lang="da-DK" sz="2400" dirty="0" smtClean="0">
                <a:sym typeface="Symbol"/>
              </a:rPr>
              <a:t>X</a:t>
            </a:r>
            <a:r>
              <a:rPr lang="da-DK" sz="2400" dirty="0" smtClean="0"/>
              <a:t>□</a:t>
            </a:r>
            <a:r>
              <a:rPr lang="da-DK" sz="2400" dirty="0"/>
              <a:t>(p </a:t>
            </a:r>
            <a:r>
              <a:rPr lang="da-DK" sz="2400" dirty="0">
                <a:sym typeface="Symbol"/>
              </a:rPr>
              <a:t></a:t>
            </a:r>
            <a:r>
              <a:rPr lang="da-DK" sz="2400" dirty="0" smtClean="0">
                <a:sym typeface="Symbol"/>
              </a:rPr>
              <a:t></a:t>
            </a:r>
            <a:r>
              <a:rPr lang="da-DK" sz="2400" dirty="0" err="1" smtClean="0">
                <a:sym typeface="Symbol"/>
              </a:rPr>
              <a:t>X</a:t>
            </a:r>
            <a:r>
              <a:rPr lang="da-DK" sz="2400" dirty="0" err="1">
                <a:sym typeface="Symbol"/>
              </a:rPr>
              <a:t>p</a:t>
            </a:r>
            <a:r>
              <a:rPr lang="da-DK" sz="2400" dirty="0" smtClean="0">
                <a:sym typeface="Symbol"/>
              </a:rPr>
              <a:t>)).</a:t>
            </a:r>
          </a:p>
          <a:p>
            <a:r>
              <a:rPr lang="da-DK" sz="2400" b="1" dirty="0">
                <a:sym typeface="Symbol"/>
              </a:rPr>
              <a:t>E</a:t>
            </a:r>
            <a:r>
              <a:rPr lang="da-DK" sz="2400" b="1" dirty="0" smtClean="0">
                <a:sym typeface="Symbol"/>
              </a:rPr>
              <a:t>: </a:t>
            </a:r>
            <a:r>
              <a:rPr lang="da-DK" sz="2400" dirty="0" smtClean="0">
                <a:sym typeface="Symbol"/>
              </a:rPr>
              <a:t>I </a:t>
            </a:r>
            <a:r>
              <a:rPr lang="da-DK" sz="2400" dirty="0" err="1" smtClean="0">
                <a:sym typeface="Symbol"/>
              </a:rPr>
              <a:t>don’t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know</a:t>
            </a:r>
            <a:endParaRPr lang="da-DK" sz="2400" dirty="0">
              <a:sym typeface="Symbol"/>
            </a:endParaRPr>
          </a:p>
          <a:p>
            <a:endParaRPr lang="da-DK" sz="1800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66530" y="1969016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60157" y="1937266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069557" y="2388211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709330" y="238821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232746" y="3253256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8294" y="2356366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062960" y="2758535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4047938" y="2725277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8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228184" y="1914943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262974" y="2730820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97012" y="3222011"/>
            <a:ext cx="48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err="1" smtClean="0">
                <a:solidFill>
                  <a:prstClr val="black"/>
                </a:solidFill>
              </a:rPr>
              <a:t>p,</a:t>
            </a:r>
            <a:r>
              <a:rPr lang="en-US" altLang="da-DK" u="sng" dirty="0" err="1" smtClean="0">
                <a:solidFill>
                  <a:prstClr val="black"/>
                </a:solidFill>
              </a:rPr>
              <a:t>p</a:t>
            </a:r>
            <a:endParaRPr lang="en-US" altLang="da-DK" u="sng" dirty="0">
              <a:solidFill>
                <a:prstClr val="black"/>
              </a:solidFill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4974556" y="2356366"/>
            <a:ext cx="1288417" cy="21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237764" y="2314433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</a:t>
            </a:r>
            <a:endParaRPr lang="en-US" altLang="da-DK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96" y="2017180"/>
            <a:ext cx="688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60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 </a:t>
            </a:r>
            <a:r>
              <a:rPr lang="en-US" dirty="0" err="1" smtClean="0"/>
              <a:t>Büchi</a:t>
            </a:r>
            <a:r>
              <a:rPr lang="en-US" dirty="0" smtClean="0"/>
              <a:t>(</a:t>
            </a:r>
            <a:r>
              <a:rPr lang="el-GR" dirty="0" smtClean="0"/>
              <a:t>φ</a:t>
            </a:r>
            <a:r>
              <a:rPr lang="da-DK" dirty="0" smtClean="0"/>
              <a:t>)</a:t>
            </a:r>
            <a:r>
              <a:rPr lang="en-US" dirty="0" smtClean="0"/>
              <a:t> for which </a:t>
            </a:r>
            <a:r>
              <a:rPr lang="el-GR" dirty="0"/>
              <a:t>φ</a:t>
            </a:r>
            <a:r>
              <a:rPr lang="da-DK" dirty="0" smtClean="0">
                <a:sym typeface="Symbol"/>
              </a:rPr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77072"/>
            <a:ext cx="8229600" cy="2304256"/>
          </a:xfrm>
        </p:spPr>
        <p:txBody>
          <a:bodyPr>
            <a:normAutofit/>
          </a:bodyPr>
          <a:lstStyle/>
          <a:p>
            <a:r>
              <a:rPr lang="da-DK" sz="2400" b="1" dirty="0" smtClean="0"/>
              <a:t>A: </a:t>
            </a:r>
            <a:r>
              <a:rPr lang="da-DK" sz="2400" dirty="0" smtClean="0"/>
              <a:t>T</a:t>
            </a:r>
          </a:p>
          <a:p>
            <a:r>
              <a:rPr lang="da-DK" sz="2400" b="1" dirty="0" smtClean="0"/>
              <a:t>B</a:t>
            </a:r>
            <a:r>
              <a:rPr lang="da-DK" sz="2400" b="1" dirty="0"/>
              <a:t>: </a:t>
            </a:r>
            <a:r>
              <a:rPr lang="da-DK" sz="2400" b="1" dirty="0" smtClean="0"/>
              <a:t> </a:t>
            </a:r>
            <a:r>
              <a:rPr lang="da-DK" sz="2400" dirty="0" smtClean="0">
                <a:sym typeface="Symbol"/>
              </a:rPr>
              <a:t></a:t>
            </a:r>
            <a:r>
              <a:rPr lang="da-DK" sz="2400" dirty="0" smtClean="0"/>
              <a:t> (p </a:t>
            </a:r>
            <a:r>
              <a:rPr lang="da-DK" sz="2400" dirty="0" smtClean="0">
                <a:sym typeface="Symbol"/>
              </a:rPr>
              <a:t></a:t>
            </a:r>
            <a:r>
              <a:rPr lang="da-DK" sz="2400" dirty="0" err="1" smtClean="0">
                <a:sym typeface="Symbol"/>
              </a:rPr>
              <a:t>Xp</a:t>
            </a:r>
            <a:r>
              <a:rPr lang="da-DK" sz="2400" dirty="0" smtClean="0">
                <a:sym typeface="Symbol"/>
              </a:rPr>
              <a:t>)</a:t>
            </a:r>
            <a:endParaRPr lang="da-DK" sz="2400" dirty="0" smtClean="0"/>
          </a:p>
          <a:p>
            <a:r>
              <a:rPr lang="da-DK" sz="2400" b="1" dirty="0"/>
              <a:t>C</a:t>
            </a:r>
            <a:r>
              <a:rPr lang="da-DK" sz="2400" b="1" dirty="0" smtClean="0"/>
              <a:t>:</a:t>
            </a:r>
            <a:r>
              <a:rPr lang="da-DK" sz="2400" dirty="0" smtClean="0"/>
              <a:t>  □</a:t>
            </a:r>
            <a:r>
              <a:rPr lang="da-DK" sz="2400" dirty="0"/>
              <a:t>(p </a:t>
            </a:r>
            <a:r>
              <a:rPr lang="da-DK" sz="2400" dirty="0">
                <a:sym typeface="Symbol"/>
              </a:rPr>
              <a:t></a:t>
            </a:r>
            <a:r>
              <a:rPr lang="da-DK" sz="2400" dirty="0" smtClean="0">
                <a:sym typeface="Symbol"/>
              </a:rPr>
              <a:t></a:t>
            </a:r>
            <a:r>
              <a:rPr lang="da-DK" sz="2400" dirty="0" err="1" smtClean="0">
                <a:sym typeface="Symbol"/>
              </a:rPr>
              <a:t>X</a:t>
            </a:r>
            <a:r>
              <a:rPr lang="da-DK" sz="2400" dirty="0" err="1">
                <a:sym typeface="Symbol"/>
              </a:rPr>
              <a:t>p</a:t>
            </a:r>
            <a:r>
              <a:rPr lang="da-DK" sz="2400" dirty="0" smtClean="0">
                <a:sym typeface="Symbol"/>
              </a:rPr>
              <a:t>).</a:t>
            </a:r>
            <a:endParaRPr lang="da-DK" sz="2400" dirty="0">
              <a:sym typeface="Symbol"/>
            </a:endParaRPr>
          </a:p>
          <a:p>
            <a:r>
              <a:rPr lang="da-DK" sz="2400" b="1" dirty="0"/>
              <a:t>D</a:t>
            </a:r>
            <a:r>
              <a:rPr lang="da-DK" sz="2400" dirty="0" smtClean="0"/>
              <a:t>:  </a:t>
            </a:r>
            <a:r>
              <a:rPr lang="da-DK" sz="2400" dirty="0" smtClean="0">
                <a:sym typeface="Symbol"/>
              </a:rPr>
              <a:t>□</a:t>
            </a:r>
            <a:r>
              <a:rPr lang="da-DK" sz="2400" dirty="0">
                <a:sym typeface="Symbol"/>
              </a:rPr>
              <a:t>(p </a:t>
            </a:r>
            <a:r>
              <a:rPr lang="da-DK" sz="2400" dirty="0" smtClean="0">
                <a:sym typeface="Symbol"/>
              </a:rPr>
              <a:t>X</a:t>
            </a:r>
            <a:r>
              <a:rPr lang="da-DK" sz="2400" dirty="0" smtClean="0"/>
              <a:t>□</a:t>
            </a:r>
            <a:r>
              <a:rPr lang="da-DK" sz="2400" dirty="0"/>
              <a:t>(p </a:t>
            </a:r>
            <a:r>
              <a:rPr lang="da-DK" sz="2400" dirty="0">
                <a:sym typeface="Symbol"/>
              </a:rPr>
              <a:t></a:t>
            </a:r>
            <a:r>
              <a:rPr lang="da-DK" sz="2400" dirty="0" smtClean="0">
                <a:sym typeface="Symbol"/>
              </a:rPr>
              <a:t></a:t>
            </a:r>
            <a:r>
              <a:rPr lang="da-DK" sz="2400" dirty="0" err="1" smtClean="0">
                <a:sym typeface="Symbol"/>
              </a:rPr>
              <a:t>X</a:t>
            </a:r>
            <a:r>
              <a:rPr lang="da-DK" sz="2400" dirty="0" err="1">
                <a:sym typeface="Symbol"/>
              </a:rPr>
              <a:t>p</a:t>
            </a:r>
            <a:r>
              <a:rPr lang="da-DK" sz="2400" dirty="0" smtClean="0">
                <a:sym typeface="Symbol"/>
              </a:rPr>
              <a:t>)).</a:t>
            </a:r>
          </a:p>
          <a:p>
            <a:r>
              <a:rPr lang="da-DK" sz="2400" b="1" dirty="0">
                <a:sym typeface="Symbol"/>
              </a:rPr>
              <a:t>E</a:t>
            </a:r>
            <a:r>
              <a:rPr lang="da-DK" sz="2400" b="1" dirty="0" smtClean="0">
                <a:sym typeface="Symbol"/>
              </a:rPr>
              <a:t>: </a:t>
            </a:r>
            <a:r>
              <a:rPr lang="da-DK" sz="2400" dirty="0" smtClean="0">
                <a:sym typeface="Symbol"/>
              </a:rPr>
              <a:t>I </a:t>
            </a:r>
            <a:r>
              <a:rPr lang="da-DK" sz="2400" dirty="0" err="1" smtClean="0">
                <a:sym typeface="Symbol"/>
              </a:rPr>
              <a:t>don’t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know</a:t>
            </a:r>
            <a:endParaRPr lang="da-DK" sz="2400" dirty="0">
              <a:sym typeface="Symbol"/>
            </a:endParaRPr>
          </a:p>
          <a:p>
            <a:endParaRPr lang="da-DK" sz="1800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F483-78B2-4F59-9ABD-461A6E2227B3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66530" y="1969016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60157" y="1937266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299890" y="2083411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069557" y="2388211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709330" y="238821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232746" y="3253256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8294" y="2356366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062960" y="2758535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4047938" y="2725277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8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228184" y="1914943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262974" y="2730820"/>
            <a:ext cx="966054" cy="470592"/>
          </a:xfrm>
          <a:custGeom>
            <a:avLst/>
            <a:gdLst>
              <a:gd name="T0" fmla="*/ 408 w 704"/>
              <a:gd name="T1" fmla="*/ 0 h 280"/>
              <a:gd name="T2" fmla="*/ 648 w 704"/>
              <a:gd name="T3" fmla="*/ 240 h 280"/>
              <a:gd name="T4" fmla="*/ 72 w 704"/>
              <a:gd name="T5" fmla="*/ 240 h 280"/>
              <a:gd name="T6" fmla="*/ 216 w 704"/>
              <a:gd name="T7" fmla="*/ 48 h 280"/>
              <a:gd name="connsiteX0" fmla="*/ 5062 w 8644"/>
              <a:gd name="connsiteY0" fmla="*/ 1049 h 10587"/>
              <a:gd name="connsiteX1" fmla="*/ 8472 w 8644"/>
              <a:gd name="connsiteY1" fmla="*/ 9620 h 10587"/>
              <a:gd name="connsiteX2" fmla="*/ 290 w 8644"/>
              <a:gd name="connsiteY2" fmla="*/ 9620 h 10587"/>
              <a:gd name="connsiteX3" fmla="*/ 2701 w 8644"/>
              <a:gd name="connsiteY3" fmla="*/ 0 h 1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4" h="10587">
                <a:moveTo>
                  <a:pt x="5062" y="1049"/>
                </a:moveTo>
                <a:cubicBezTo>
                  <a:pt x="7165" y="4620"/>
                  <a:pt x="9267" y="8192"/>
                  <a:pt x="8472" y="9620"/>
                </a:cubicBezTo>
                <a:cubicBezTo>
                  <a:pt x="7676" y="11049"/>
                  <a:pt x="1312" y="10763"/>
                  <a:pt x="290" y="9620"/>
                </a:cubicBezTo>
                <a:cubicBezTo>
                  <a:pt x="-733" y="8478"/>
                  <a:pt x="1167" y="2857"/>
                  <a:pt x="2701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6780" y="32220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u="sng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4974556" y="2356366"/>
            <a:ext cx="1288417" cy="21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>
              <a:solidFill>
                <a:prstClr val="black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237764" y="2314433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dirty="0" smtClean="0">
                <a:solidFill>
                  <a:prstClr val="black"/>
                </a:solidFill>
              </a:rPr>
              <a:t>p</a:t>
            </a:r>
            <a:endParaRPr lang="en-US" altLang="da-DK" dirty="0">
              <a:solidFill>
                <a:prstClr val="black"/>
              </a:solidFill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193517" y="2053693"/>
            <a:ext cx="647679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96" y="2017180"/>
            <a:ext cx="688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8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mtClean="0">
                <a:ea typeface="ＭＳ Ｐゴシック" pitchFamily="34" charset="-128"/>
              </a:rPr>
              <a:t>LTL – semantics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6983" lvl="1" indent="-326983">
              <a:buFontTx/>
              <a:buChar char="•"/>
            </a:pPr>
            <a:r>
              <a:rPr lang="da-DK" altLang="da-DK" dirty="0" smtClean="0">
                <a:ea typeface="ＭＳ Ｐゴシック" pitchFamily="34" charset="-128"/>
              </a:rPr>
              <a:t>A </a:t>
            </a:r>
            <a:r>
              <a:rPr lang="da-DK" altLang="da-DK" dirty="0" err="1" smtClean="0">
                <a:ea typeface="ＭＳ Ｐゴシック" pitchFamily="34" charset="-128"/>
              </a:rPr>
              <a:t>path</a:t>
            </a:r>
            <a:r>
              <a:rPr lang="da-DK" altLang="da-DK" dirty="0" smtClean="0">
                <a:ea typeface="ＭＳ Ｐゴシック" pitchFamily="34" charset="-128"/>
              </a:rPr>
              <a:t> π =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  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  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3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   …</a:t>
            </a:r>
            <a:r>
              <a:rPr lang="da-DK" altLang="da-DK" dirty="0" smtClean="0">
                <a:ea typeface="ＭＳ Ｐゴシック" pitchFamily="34" charset="-128"/>
              </a:rPr>
              <a:t> in a transition system ℳ is </a:t>
            </a:r>
            <a:r>
              <a:rPr lang="da-DK" altLang="da-DK" dirty="0" err="1" smtClean="0">
                <a:ea typeface="ＭＳ Ｐゴシック" pitchFamily="34" charset="-128"/>
              </a:rPr>
              <a:t>defined</a:t>
            </a:r>
            <a:r>
              <a:rPr lang="da-DK" altLang="da-DK" dirty="0" smtClean="0">
                <a:ea typeface="ＭＳ Ｐゴシック" pitchFamily="34" charset="-128"/>
              </a:rPr>
              <a:t> to </a:t>
            </a:r>
            <a:r>
              <a:rPr lang="da-DK" altLang="da-DK" b="1" i="1" dirty="0" err="1" smtClean="0">
                <a:ea typeface="ＭＳ Ｐゴシック" pitchFamily="34" charset="-128"/>
              </a:rPr>
              <a:t>satisfy</a:t>
            </a:r>
            <a:r>
              <a:rPr lang="da-DK" altLang="da-DK" b="1" i="1" dirty="0" smtClean="0">
                <a:ea typeface="ＭＳ Ｐゴシック" pitchFamily="34" charset="-128"/>
              </a:rPr>
              <a:t> </a:t>
            </a:r>
            <a:r>
              <a:rPr lang="da-DK" altLang="da-DK" dirty="0" smtClean="0">
                <a:ea typeface="ＭＳ Ｐゴシック" pitchFamily="34" charset="-128"/>
              </a:rPr>
              <a:t>LTL </a:t>
            </a:r>
            <a:r>
              <a:rPr lang="da-DK" altLang="da-DK" dirty="0" err="1" smtClean="0">
                <a:ea typeface="ＭＳ Ｐゴシック" pitchFamily="34" charset="-128"/>
              </a:rPr>
              <a:t>formulas</a:t>
            </a:r>
            <a:r>
              <a:rPr lang="da-DK" altLang="da-DK" dirty="0" smtClean="0">
                <a:ea typeface="ＭＳ Ｐゴシック" pitchFamily="34" charset="-128"/>
              </a:rPr>
              <a:t> as </a:t>
            </a:r>
            <a:r>
              <a:rPr lang="da-DK" altLang="da-DK" dirty="0" err="1" smtClean="0">
                <a:ea typeface="ＭＳ Ｐゴシック" pitchFamily="34" charset="-128"/>
              </a:rPr>
              <a:t>follows</a:t>
            </a:r>
            <a:r>
              <a:rPr lang="da-DK" altLang="da-DK" dirty="0" smtClean="0">
                <a:ea typeface="ＭＳ Ｐゴシック" pitchFamily="34" charset="-128"/>
              </a:rPr>
              <a:t>:</a:t>
            </a:r>
          </a:p>
          <a:p>
            <a:pPr marL="727033" lvl="2" indent="-326983"/>
            <a:r>
              <a:rPr lang="el-GR" altLang="da-DK" dirty="0" smtClean="0">
                <a:ea typeface="ＭＳ Ｐゴシック" pitchFamily="34" charset="-128"/>
              </a:rPr>
              <a:t>π</a:t>
            </a:r>
            <a:r>
              <a:rPr lang="da-DK" altLang="da-DK" dirty="0" smtClean="0">
                <a:ea typeface="ＭＳ Ｐゴシック" pitchFamily="34" charset="-128"/>
              </a:rPr>
              <a:t> 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⊨ p      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iff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  the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predicate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corresponding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to p is true at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.</a:t>
            </a:r>
            <a:endParaRPr lang="da-DK" altLang="da-DK" i="1" dirty="0" smtClean="0">
              <a:ea typeface="ＭＳ Ｐゴシック" pitchFamily="34" charset="-128"/>
              <a:sym typeface="Symbol" pitchFamily="18" charset="2"/>
            </a:endParaRPr>
          </a:p>
          <a:p>
            <a:pPr marL="727033" lvl="2" indent="-326983"/>
            <a:r>
              <a:rPr lang="el-GR" altLang="da-DK" dirty="0">
                <a:ea typeface="ＭＳ Ｐゴシック" pitchFamily="34" charset="-128"/>
              </a:rPr>
              <a:t>π</a:t>
            </a:r>
            <a:r>
              <a:rPr lang="da-DK" altLang="da-DK" dirty="0">
                <a:ea typeface="ＭＳ Ｐゴシック" pitchFamily="34" charset="-128"/>
              </a:rPr>
              <a:t> 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p 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 q   </a:t>
            </a:r>
            <a:r>
              <a:rPr lang="da-DK" altLang="da-DK" dirty="0" err="1" smtClean="0">
                <a:ea typeface="ＭＳ Ｐゴシック" pitchFamily="34" charset="-128"/>
                <a:sym typeface="Symbol"/>
              </a:rPr>
              <a:t>iff</a:t>
            </a:r>
            <a:r>
              <a:rPr lang="da-DK" altLang="da-DK" dirty="0" smtClean="0">
                <a:ea typeface="ＭＳ Ｐゴシック" pitchFamily="34" charset="-128"/>
                <a:sym typeface="Symbol"/>
              </a:rPr>
              <a:t>    </a:t>
            </a:r>
            <a:r>
              <a:rPr lang="el-GR" altLang="da-DK" dirty="0">
                <a:ea typeface="ＭＳ Ｐゴシック" pitchFamily="34" charset="-128"/>
              </a:rPr>
              <a:t>π</a:t>
            </a:r>
            <a:r>
              <a:rPr lang="da-DK" altLang="da-DK" dirty="0">
                <a:ea typeface="ＭＳ Ｐゴシック" pitchFamily="34" charset="-128"/>
              </a:rPr>
              <a:t> 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⊨ p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and </a:t>
            </a:r>
            <a:r>
              <a:rPr lang="el-GR" altLang="da-DK" dirty="0">
                <a:ea typeface="ＭＳ Ｐゴシック" pitchFamily="34" charset="-128"/>
              </a:rPr>
              <a:t>π</a:t>
            </a:r>
            <a:r>
              <a:rPr lang="da-DK" altLang="da-DK" dirty="0">
                <a:ea typeface="ＭＳ Ｐゴシック" pitchFamily="34" charset="-128"/>
              </a:rPr>
              <a:t> 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q </a:t>
            </a:r>
          </a:p>
          <a:p>
            <a:pPr marL="727033" lvl="2" indent="-326983"/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….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similarly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for the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other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propositional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operators</a:t>
            </a:r>
          </a:p>
          <a:p>
            <a:pPr marL="727033" lvl="2" indent="-326983"/>
            <a:r>
              <a:rPr lang="el-GR" altLang="da-DK" dirty="0" smtClean="0">
                <a:ea typeface="ＭＳ Ｐゴシック" pitchFamily="34" charset="-128"/>
              </a:rPr>
              <a:t>π</a:t>
            </a:r>
            <a:r>
              <a:rPr lang="da-DK" altLang="da-DK" dirty="0" smtClean="0">
                <a:ea typeface="ＭＳ Ｐゴシック" pitchFamily="34" charset="-128"/>
              </a:rPr>
              <a:t> 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F</a:t>
            </a:r>
            <a:r>
              <a:rPr lang="da-DK" altLang="da-DK" i="1" dirty="0" err="1" smtClean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iff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   ∃i≥1.   </a:t>
            </a:r>
            <a:r>
              <a:rPr lang="el-GR" altLang="da-DK" dirty="0" smtClean="0">
                <a:ea typeface="ＭＳ Ｐゴシック" pitchFamily="34" charset="-128"/>
              </a:rPr>
              <a:t>π</a:t>
            </a:r>
            <a:r>
              <a:rPr lang="da-DK" altLang="da-DK" baseline="30000" dirty="0" smtClean="0">
                <a:ea typeface="ＭＳ Ｐゴシック" pitchFamily="34" charset="-128"/>
              </a:rPr>
              <a:t>i</a:t>
            </a:r>
            <a:r>
              <a:rPr lang="da-DK" altLang="da-DK" dirty="0" smtClean="0">
                <a:ea typeface="ＭＳ Ｐゴシック" pitchFamily="34" charset="-128"/>
              </a:rPr>
              <a:t> 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</a:t>
            </a:r>
          </a:p>
          <a:p>
            <a:pPr marL="727033" lvl="2" indent="-326983"/>
            <a:r>
              <a:rPr lang="el-GR" altLang="da-DK" dirty="0" smtClean="0">
                <a:ea typeface="ＭＳ Ｐゴシック" pitchFamily="34" charset="-128"/>
              </a:rPr>
              <a:t>π</a:t>
            </a:r>
            <a:r>
              <a:rPr lang="da-DK" altLang="da-DK" dirty="0" smtClean="0">
                <a:ea typeface="ＭＳ Ｐゴシック" pitchFamily="34" charset="-128"/>
              </a:rPr>
              <a:t> 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G</a:t>
            </a:r>
            <a:r>
              <a:rPr lang="da-DK" altLang="da-DK" i="1" dirty="0" err="1" smtClean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      </a:t>
            </a:r>
            <a:r>
              <a:rPr lang="da-DK" altLang="da-DK" dirty="0" err="1" smtClean="0">
                <a:ea typeface="ＭＳ Ｐゴシック" pitchFamily="34" charset="-128"/>
                <a:sym typeface="Symbol" pitchFamily="18" charset="2"/>
              </a:rPr>
              <a:t>iff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  ∀i≥1.   </a:t>
            </a:r>
            <a:r>
              <a:rPr lang="el-GR" altLang="da-DK" dirty="0" smtClean="0">
                <a:ea typeface="ＭＳ Ｐゴシック" pitchFamily="34" charset="-128"/>
              </a:rPr>
              <a:t>π</a:t>
            </a:r>
            <a:r>
              <a:rPr lang="da-DK" altLang="da-DK" baseline="30000" dirty="0" smtClean="0">
                <a:ea typeface="ＭＳ Ｐゴシック" pitchFamily="34" charset="-128"/>
              </a:rPr>
              <a:t>i</a:t>
            </a:r>
            <a:r>
              <a:rPr lang="da-DK" altLang="da-DK" dirty="0" smtClean="0">
                <a:ea typeface="ＭＳ Ｐゴシック" pitchFamily="34" charset="-128"/>
              </a:rPr>
              <a:t>  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</a:t>
            </a:r>
          </a:p>
          <a:p>
            <a:pPr marL="727033" lvl="2" indent="-326983"/>
            <a:r>
              <a:rPr lang="el-GR" altLang="da-DK" dirty="0">
                <a:ea typeface="ＭＳ Ｐゴシック" pitchFamily="34" charset="-128"/>
              </a:rPr>
              <a:t>π</a:t>
            </a:r>
            <a:r>
              <a:rPr lang="da-DK" altLang="da-DK" dirty="0">
                <a:ea typeface="ＭＳ Ｐゴシック" pitchFamily="34" charset="-128"/>
              </a:rPr>
              <a:t> 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dirty="0" err="1">
                <a:ea typeface="ＭＳ Ｐゴシック" pitchFamily="34" charset="-128"/>
                <a:sym typeface="Symbol" pitchFamily="18" charset="2"/>
              </a:rPr>
              <a:t>X</a:t>
            </a:r>
            <a:r>
              <a:rPr lang="da-DK" altLang="da-DK" i="1" dirty="0" err="1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da-DK" altLang="da-DK" dirty="0" err="1">
                <a:ea typeface="ＭＳ Ｐゴシック" pitchFamily="34" charset="-128"/>
                <a:sym typeface="Symbol" pitchFamily="18" charset="2"/>
              </a:rPr>
              <a:t>iff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l-GR" altLang="da-DK" dirty="0">
                <a:ea typeface="ＭＳ Ｐゴシック" pitchFamily="34" charset="-128"/>
              </a:rPr>
              <a:t>π</a:t>
            </a:r>
            <a:r>
              <a:rPr lang="da-DK" altLang="da-DK" baseline="30000" dirty="0">
                <a:ea typeface="ＭＳ Ｐゴシック" pitchFamily="34" charset="-128"/>
              </a:rPr>
              <a:t>2</a:t>
            </a:r>
            <a:r>
              <a:rPr lang="da-DK" altLang="da-DK" dirty="0">
                <a:ea typeface="ＭＳ Ｐゴシック" pitchFamily="34" charset="-128"/>
              </a:rPr>
              <a:t> 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 </a:t>
            </a:r>
          </a:p>
          <a:p>
            <a:pPr marL="727033" lvl="2" indent="-326983"/>
            <a:endParaRPr lang="da-DK" altLang="da-DK" dirty="0" smtClean="0">
              <a:ea typeface="ＭＳ Ｐゴシック" pitchFamily="34" charset="-128"/>
              <a:sym typeface="Symbol" pitchFamily="18" charset="2"/>
            </a:endParaRPr>
          </a:p>
          <a:p>
            <a:pPr marL="0" indent="-400050"/>
            <a:r>
              <a:rPr lang="da-DK" altLang="da-DK" sz="2600" dirty="0" err="1" smtClean="0">
                <a:ea typeface="ＭＳ Ｐゴシック" pitchFamily="34" charset="-128"/>
                <a:sym typeface="Symbol" pitchFamily="18" charset="2"/>
              </a:rPr>
              <a:t>We</a:t>
            </a:r>
            <a:r>
              <a:rPr lang="da-DK" altLang="da-DK" sz="26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sz="2600" dirty="0" err="1" smtClean="0">
                <a:ea typeface="ＭＳ Ｐゴシック" pitchFamily="34" charset="-128"/>
                <a:sym typeface="Symbol" pitchFamily="18" charset="2"/>
              </a:rPr>
              <a:t>will</a:t>
            </a:r>
            <a:r>
              <a:rPr lang="da-DK" altLang="da-DK" sz="26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sz="2600" dirty="0" err="1" smtClean="0">
                <a:ea typeface="ＭＳ Ｐゴシック" pitchFamily="34" charset="-128"/>
                <a:sym typeface="Symbol" pitchFamily="18" charset="2"/>
              </a:rPr>
              <a:t>add</a:t>
            </a:r>
            <a:r>
              <a:rPr lang="da-DK" altLang="da-DK" sz="2600" dirty="0" smtClean="0">
                <a:ea typeface="ＭＳ Ｐゴシック" pitchFamily="34" charset="-128"/>
                <a:sym typeface="Symbol" pitchFamily="18" charset="2"/>
              </a:rPr>
              <a:t> the definition for U,W,R a </a:t>
            </a:r>
            <a:r>
              <a:rPr lang="da-DK" altLang="da-DK" sz="2600" dirty="0" err="1" smtClean="0">
                <a:ea typeface="ＭＳ Ｐゴシック" pitchFamily="34" charset="-128"/>
                <a:sym typeface="Symbol" pitchFamily="18" charset="2"/>
              </a:rPr>
              <a:t>little</a:t>
            </a:r>
            <a:r>
              <a:rPr lang="da-DK" altLang="da-DK" sz="26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sz="2600" dirty="0" err="1" smtClean="0">
                <a:ea typeface="ＭＳ Ｐゴシック" pitchFamily="34" charset="-128"/>
                <a:sym typeface="Symbol" pitchFamily="18" charset="2"/>
              </a:rPr>
              <a:t>later</a:t>
            </a:r>
            <a:r>
              <a:rPr lang="da-DK" altLang="da-DK" sz="2600" dirty="0" smtClean="0">
                <a:ea typeface="ＭＳ Ｐゴシック" pitchFamily="34" charset="-128"/>
                <a:sym typeface="Symbol" pitchFamily="18" charset="2"/>
              </a:rPr>
              <a:t>….</a:t>
            </a:r>
          </a:p>
          <a:p>
            <a:pPr marL="326983" lvl="1" indent="-326983"/>
            <a:endParaRPr lang="da-DK" altLang="da-DK" dirty="0" smtClean="0">
              <a:ea typeface="ＭＳ Ｐゴシック" pitchFamily="34" charset="-128"/>
              <a:sym typeface="Symbol" pitchFamily="18" charset="2"/>
            </a:endParaRPr>
          </a:p>
          <a:p>
            <a:pPr marL="326983" lvl="1" indent="-326983"/>
            <a:endParaRPr lang="da-DK" altLang="da-DK" dirty="0" smtClean="0">
              <a:ea typeface="ＭＳ Ｐゴシック" pitchFamily="34" charset="-128"/>
              <a:sym typeface="Symbol" pitchFamily="18" charset="2"/>
            </a:endParaRPr>
          </a:p>
          <a:p>
            <a:pPr marL="326983" lvl="1" indent="-326983"/>
            <a:endParaRPr lang="da-DK" altLang="da-DK" dirty="0" smtClean="0">
              <a:ea typeface="ＭＳ Ｐゴシック" pitchFamily="34" charset="-128"/>
              <a:sym typeface="Symbol" pitchFamily="18" charset="2"/>
            </a:endParaRPr>
          </a:p>
          <a:p>
            <a:pPr marL="326983" lvl="1" indent="-326983"/>
            <a:endParaRPr lang="da-DK" altLang="da-DK" dirty="0" smtClean="0">
              <a:ea typeface="ＭＳ Ｐゴシック" pitchFamily="34" charset="-128"/>
            </a:endParaRPr>
          </a:p>
          <a:p>
            <a:endParaRPr lang="da-DK" altLang="da-DK" dirty="0" smtClean="0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3968" y="4227374"/>
            <a:ext cx="1152128" cy="22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4265019"/>
            <a:ext cx="2966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path</a:t>
            </a:r>
            <a:r>
              <a:rPr lang="da-DK" dirty="0" smtClean="0"/>
              <a:t>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da-DK" altLang="da-DK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i+1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da-DK" altLang="da-DK" i="1" baseline="-25000" dirty="0" smtClean="0">
                <a:ea typeface="ＭＳ Ｐゴシック" pitchFamily="34" charset="-128"/>
                <a:sym typeface="Symbol" pitchFamily="18" charset="2"/>
              </a:rPr>
              <a:t>i+2</a:t>
            </a:r>
            <a:r>
              <a:rPr lang="da-DK" altLang="da-DK" i="1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da-DK" altLang="da-DK" i="1" dirty="0">
                <a:ea typeface="ＭＳ Ｐゴシック" pitchFamily="34" charset="-128"/>
                <a:sym typeface="Symbol" pitchFamily="18" charset="2"/>
              </a:rPr>
              <a:t>  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51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Temporal </a:t>
            </a:r>
            <a:r>
              <a:rPr lang="da-DK" dirty="0" err="1" smtClean="0"/>
              <a:t>Tautologies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A </a:t>
            </a:r>
            <a:r>
              <a:rPr lang="da-DK" sz="2400" i="1" dirty="0" smtClean="0"/>
              <a:t>temporal </a:t>
            </a:r>
            <a:r>
              <a:rPr lang="da-DK" sz="2400" i="1" dirty="0" err="1" smtClean="0"/>
              <a:t>tautology</a:t>
            </a:r>
            <a:r>
              <a:rPr lang="da-DK" sz="2400" i="1" dirty="0" smtClean="0"/>
              <a:t> </a:t>
            </a:r>
            <a:r>
              <a:rPr lang="da-DK" sz="2400" dirty="0" smtClean="0"/>
              <a:t>is an LTL </a:t>
            </a:r>
            <a:r>
              <a:rPr lang="da-DK" sz="2400" dirty="0" err="1" smtClean="0"/>
              <a:t>formula</a:t>
            </a:r>
            <a:r>
              <a:rPr lang="da-DK" sz="2400" dirty="0" smtClean="0"/>
              <a:t> </a:t>
            </a:r>
            <a:r>
              <a:rPr lang="da-DK" altLang="da-DK" sz="2400" dirty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sz="2400" dirty="0" smtClean="0">
                <a:sym typeface="Symbol"/>
              </a:rPr>
              <a:t> so </a:t>
            </a:r>
            <a:r>
              <a:rPr lang="da-DK" sz="2400" dirty="0" err="1" smtClean="0">
                <a:sym typeface="Symbol"/>
              </a:rPr>
              <a:t>that</a:t>
            </a:r>
            <a:r>
              <a:rPr lang="da-DK" sz="2400" dirty="0" smtClean="0">
                <a:sym typeface="Symbol"/>
              </a:rPr>
              <a:t> for all transitions systems </a:t>
            </a:r>
            <a:r>
              <a:rPr lang="da-DK" altLang="da-DK" sz="2400" dirty="0" smtClean="0">
                <a:ea typeface="ＭＳ Ｐゴシック" pitchFamily="34" charset="-128"/>
              </a:rPr>
              <a:t>ℳ </a:t>
            </a:r>
            <a:r>
              <a:rPr lang="da-DK" altLang="da-DK" sz="2400" dirty="0" err="1" smtClean="0">
                <a:ea typeface="ＭＳ Ｐゴシック" pitchFamily="34" charset="-128"/>
              </a:rPr>
              <a:t>we</a:t>
            </a:r>
            <a:r>
              <a:rPr lang="da-DK" altLang="da-DK" sz="2400" dirty="0" smtClean="0">
                <a:ea typeface="ＭＳ Ｐゴシック" pitchFamily="34" charset="-128"/>
              </a:rPr>
              <a:t> have </a:t>
            </a:r>
            <a:r>
              <a:rPr lang="da-DK" altLang="da-DK" sz="2400" dirty="0" err="1" smtClean="0">
                <a:ea typeface="ＭＳ Ｐゴシック" pitchFamily="34" charset="-128"/>
              </a:rPr>
              <a:t>that</a:t>
            </a:r>
            <a:r>
              <a:rPr lang="da-DK" altLang="da-DK" sz="2400" dirty="0" smtClean="0">
                <a:ea typeface="ＭＳ Ｐゴシック" pitchFamily="34" charset="-128"/>
              </a:rPr>
              <a:t> </a:t>
            </a:r>
            <a:r>
              <a:rPr lang="da-DK" altLang="da-DK" sz="2400" dirty="0" err="1">
                <a:ea typeface="ＭＳ Ｐゴシック" pitchFamily="34" charset="-128"/>
              </a:rPr>
              <a:t>ℳ</a:t>
            </a:r>
            <a:r>
              <a:rPr lang="da-DK" altLang="da-DK" sz="2400" dirty="0" err="1">
                <a:ea typeface="ＭＳ Ｐゴシック" pitchFamily="34" charset="-128"/>
                <a:sym typeface="Symbol" pitchFamily="18" charset="2"/>
              </a:rPr>
              <a:t>⊨</a:t>
            </a:r>
            <a:r>
              <a:rPr lang="da-DK" altLang="da-DK" sz="2400" dirty="0" err="1" smtClean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pPr lvl="1"/>
            <a:r>
              <a:rPr lang="da-DK" altLang="da-DK" sz="2400" dirty="0" err="1" smtClean="0">
                <a:ea typeface="ＭＳ Ｐゴシック" pitchFamily="34" charset="-128"/>
                <a:sym typeface="Symbol" pitchFamily="18" charset="2"/>
              </a:rPr>
              <a:t>Also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da-DK" altLang="da-DK" sz="2400" dirty="0" err="1" smtClean="0">
                <a:ea typeface="ＭＳ Ｐゴシック" pitchFamily="34" charset="-128"/>
                <a:sym typeface="Symbol" pitchFamily="18" charset="2"/>
              </a:rPr>
              <a:t>known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 as </a:t>
            </a:r>
            <a:r>
              <a:rPr lang="da-DK" altLang="da-DK" sz="2400" i="1" dirty="0" err="1" smtClean="0">
                <a:ea typeface="ＭＳ Ｐゴシック" pitchFamily="34" charset="-128"/>
                <a:sym typeface="Symbol" pitchFamily="18" charset="2"/>
              </a:rPr>
              <a:t>theorem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 or </a:t>
            </a:r>
            <a:r>
              <a:rPr lang="da-DK" altLang="da-DK" sz="2400" i="1" dirty="0" err="1" smtClean="0">
                <a:ea typeface="ＭＳ Ｐゴシック" pitchFamily="34" charset="-128"/>
                <a:sym typeface="Symbol" pitchFamily="18" charset="2"/>
              </a:rPr>
              <a:t>law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 of temporal </a:t>
            </a:r>
            <a:r>
              <a:rPr lang="da-DK" altLang="da-DK" sz="2400" dirty="0" err="1" smtClean="0">
                <a:ea typeface="ＭＳ Ｐゴシック" pitchFamily="34" charset="-128"/>
                <a:sym typeface="Symbol" pitchFamily="18" charset="2"/>
              </a:rPr>
              <a:t>logic</a:t>
            </a:r>
            <a:r>
              <a:rPr lang="da-DK" altLang="da-DK" sz="2400" dirty="0" smtClean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r>
              <a:rPr lang="da-DK" sz="2400" dirty="0" err="1" smtClean="0">
                <a:ea typeface="ＭＳ Ｐゴシック" pitchFamily="34" charset="-128"/>
                <a:sym typeface="Symbol" pitchFamily="18" charset="2"/>
              </a:rPr>
              <a:t>Example</a:t>
            </a:r>
            <a:r>
              <a:rPr lang="da-DK" sz="2400" dirty="0" smtClean="0">
                <a:ea typeface="ＭＳ Ｐゴシック" pitchFamily="34" charset="-128"/>
                <a:sym typeface="Symbol" pitchFamily="18" charset="2"/>
              </a:rPr>
              <a:t>:</a:t>
            </a:r>
          </a:p>
          <a:p>
            <a:pPr lvl="1"/>
            <a:r>
              <a:rPr lang="da-DK" sz="2400" dirty="0" smtClean="0">
                <a:ea typeface="ＭＳ Ｐゴシック" pitchFamily="34" charset="-128"/>
                <a:sym typeface="Symbol" pitchFamily="18" charset="2"/>
              </a:rPr>
              <a:t> (FG  </a:t>
            </a:r>
            <a:r>
              <a:rPr lang="da-DK" sz="2400" dirty="0">
                <a:ea typeface="ＭＳ Ｐゴシック" pitchFamily="34" charset="-128"/>
                <a:sym typeface="Symbol" pitchFamily="18" charset="2"/>
              </a:rPr>
              <a:t> </a:t>
            </a:r>
            <a:r>
              <a:rPr lang="da-DK" sz="2400" dirty="0" smtClean="0">
                <a:ea typeface="ＭＳ Ｐゴシック" pitchFamily="34" charset="-128"/>
                <a:sym typeface="Symbol" pitchFamily="18" charset="2"/>
              </a:rPr>
              <a:t>FG </a:t>
            </a:r>
            <a:r>
              <a:rPr lang="da-DK" sz="2400" dirty="0">
                <a:ea typeface="ＭＳ Ｐゴシック" pitchFamily="34" charset="-128"/>
                <a:sym typeface="Symbol" pitchFamily="18" charset="2"/>
              </a:rPr>
              <a:t>)  </a:t>
            </a:r>
            <a:r>
              <a:rPr lang="da-DK" sz="2400" dirty="0" smtClean="0">
                <a:ea typeface="ＭＳ Ｐゴシック" pitchFamily="34" charset="-128"/>
                <a:sym typeface="Symbol" pitchFamily="18" charset="2"/>
              </a:rPr>
              <a:t>FG()</a:t>
            </a:r>
          </a:p>
          <a:p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Temporal tautologies can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be proved by </a:t>
            </a:r>
            <a:r>
              <a:rPr lang="en-US" sz="2400" dirty="0" err="1" smtClean="0">
                <a:ea typeface="ＭＳ Ｐゴシック" pitchFamily="34" charset="-128"/>
                <a:sym typeface="Symbol" pitchFamily="18" charset="2"/>
              </a:rPr>
              <a:t>refering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 back to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the semantics of the formula, arguing explicitly about time </a:t>
            </a: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lines.</a:t>
            </a:r>
            <a:endParaRPr lang="da-DK" sz="24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smtClean="0"/>
              <a:t>Once </a:t>
            </a:r>
            <a:r>
              <a:rPr lang="en-US" sz="2400" dirty="0"/>
              <a:t>we have a </a:t>
            </a:r>
            <a:r>
              <a:rPr lang="en-US" sz="2400" dirty="0" smtClean="0"/>
              <a:t>“library” </a:t>
            </a:r>
            <a:r>
              <a:rPr lang="en-US" sz="2400" dirty="0"/>
              <a:t>of </a:t>
            </a:r>
            <a:r>
              <a:rPr lang="en-US" sz="2400" dirty="0" smtClean="0"/>
              <a:t>temporal tautologies, </a:t>
            </a:r>
            <a:r>
              <a:rPr lang="en-US" sz="2400" dirty="0"/>
              <a:t>they allow us </a:t>
            </a:r>
            <a:r>
              <a:rPr lang="en-US" sz="2400" dirty="0" smtClean="0"/>
              <a:t>to do “semi-formal</a:t>
            </a:r>
            <a:r>
              <a:rPr lang="en-US" sz="2400" dirty="0"/>
              <a:t>” reasoning about temporal </a:t>
            </a:r>
            <a:r>
              <a:rPr lang="en-US" sz="2400" dirty="0" smtClean="0"/>
              <a:t>properties</a:t>
            </a:r>
            <a:endParaRPr lang="da-DK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err="1" smtClean="0">
                <a:ea typeface="ＭＳ Ｐゴシック" pitchFamily="34" charset="-128"/>
              </a:rPr>
              <a:t>Semantic</a:t>
            </a:r>
            <a:r>
              <a:rPr lang="da-DK" altLang="da-DK" dirty="0" smtClean="0">
                <a:ea typeface="ＭＳ Ｐゴシック" pitchFamily="34" charset="-128"/>
              </a:rPr>
              <a:t> </a:t>
            </a:r>
            <a:r>
              <a:rPr lang="da-DK" altLang="da-DK" dirty="0" err="1" smtClean="0">
                <a:ea typeface="ＭＳ Ｐゴシック" pitchFamily="34" charset="-128"/>
              </a:rPr>
              <a:t>equivalences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 3.9 </a:t>
            </a:r>
            <a:r>
              <a:rPr lang="en-US" sz="2400" b="1" dirty="0" smtClean="0"/>
              <a:t>(LCS): </a:t>
            </a:r>
            <a:r>
              <a:rPr lang="en-US" sz="2400" dirty="0" smtClean="0"/>
              <a:t>Two </a:t>
            </a:r>
            <a:r>
              <a:rPr lang="en-US" sz="2400" dirty="0"/>
              <a:t>LTL formulas φ and ψ are said to be </a:t>
            </a:r>
            <a:r>
              <a:rPr lang="en-US" sz="2400" i="1" dirty="0"/>
              <a:t>semantically equivalent</a:t>
            </a:r>
            <a:r>
              <a:rPr lang="en-US" sz="2400" dirty="0" smtClean="0"/>
              <a:t>, and we write </a:t>
            </a:r>
            <a:r>
              <a:rPr lang="en-US" sz="2400" dirty="0" err="1" smtClean="0"/>
              <a:t>φ</a:t>
            </a:r>
            <a:r>
              <a:rPr lang="en-US" sz="2400" dirty="0" err="1" smtClean="0">
                <a:sym typeface="Symbol"/>
              </a:rPr>
              <a:t></a:t>
            </a:r>
            <a:r>
              <a:rPr lang="en-US" sz="2400" dirty="0" err="1" smtClean="0"/>
              <a:t>ψ</a:t>
            </a:r>
            <a:r>
              <a:rPr lang="en-US" sz="2400" dirty="0"/>
              <a:t>, if and only if </a:t>
            </a:r>
            <a:r>
              <a:rPr lang="en-US" sz="2400" dirty="0" smtClean="0"/>
              <a:t>φ </a:t>
            </a:r>
            <a:r>
              <a:rPr lang="en-US" sz="2400" dirty="0" smtClean="0">
                <a:sym typeface="Symbol"/>
              </a:rPr>
              <a:t></a:t>
            </a:r>
            <a:r>
              <a:rPr lang="en-US" sz="2400" dirty="0" smtClean="0"/>
              <a:t>ψ </a:t>
            </a:r>
            <a:r>
              <a:rPr lang="en-US" sz="2400" dirty="0"/>
              <a:t>is a temporal tautology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Example: ¬ </a:t>
            </a:r>
            <a:r>
              <a:rPr lang="en-US" sz="2400" dirty="0" err="1"/>
              <a:t>G</a:t>
            </a:r>
            <a:r>
              <a:rPr lang="en-US" sz="2400" dirty="0" err="1" smtClean="0"/>
              <a:t>φ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 </a:t>
            </a:r>
            <a:r>
              <a:rPr lang="en-US" sz="2400" dirty="0" err="1" smtClean="0">
                <a:sym typeface="Symbol"/>
              </a:rPr>
              <a:t>F</a:t>
            </a:r>
            <a:r>
              <a:rPr lang="en-US" sz="2400" dirty="0" err="1" smtClean="0"/>
              <a:t>¬φ</a:t>
            </a:r>
            <a:r>
              <a:rPr lang="en-US" sz="2400" dirty="0" smtClean="0"/>
              <a:t>  </a:t>
            </a:r>
            <a:endParaRPr lang="en-US" sz="2400" dirty="0"/>
          </a:p>
          <a:p>
            <a:endParaRPr lang="da-DK" sz="2400" dirty="0" smtClean="0"/>
          </a:p>
          <a:p>
            <a:r>
              <a:rPr lang="da-DK" sz="2400" dirty="0" err="1" smtClean="0"/>
              <a:t>Semantic</a:t>
            </a:r>
            <a:r>
              <a:rPr lang="da-DK" sz="2400" dirty="0" smtClean="0"/>
              <a:t> </a:t>
            </a:r>
            <a:r>
              <a:rPr lang="da-DK" sz="2400" dirty="0" err="1" smtClean="0"/>
              <a:t>equivalences</a:t>
            </a:r>
            <a:r>
              <a:rPr lang="da-DK" sz="2400" dirty="0" smtClean="0"/>
              <a:t> </a:t>
            </a:r>
            <a:r>
              <a:rPr lang="da-DK" sz="2400" dirty="0" err="1" smtClean="0"/>
              <a:t>allow</a:t>
            </a:r>
            <a:r>
              <a:rPr lang="da-DK" sz="2400" dirty="0" smtClean="0"/>
              <a:t> </a:t>
            </a:r>
            <a:r>
              <a:rPr lang="da-DK" sz="2400" dirty="0" err="1" smtClean="0"/>
              <a:t>us</a:t>
            </a:r>
            <a:r>
              <a:rPr lang="da-DK" sz="2400" dirty="0" smtClean="0"/>
              <a:t> to </a:t>
            </a:r>
            <a:r>
              <a:rPr lang="en-US" sz="2400" dirty="0"/>
              <a:t>c</a:t>
            </a:r>
            <a:r>
              <a:rPr lang="en-US" sz="2400" dirty="0" smtClean="0"/>
              <a:t>ut </a:t>
            </a:r>
            <a:r>
              <a:rPr lang="en-US" sz="2400" dirty="0"/>
              <a:t>back on the number of temporal operators we consider.</a:t>
            </a:r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0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Until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 U q</a:t>
            </a:r>
          </a:p>
          <a:p>
            <a:pPr lvl="1"/>
            <a:r>
              <a:rPr lang="da-DK" dirty="0" smtClean="0"/>
              <a:t>Read ”p-</a:t>
            </a:r>
            <a:r>
              <a:rPr lang="da-DK" dirty="0" err="1" smtClean="0"/>
              <a:t>until</a:t>
            </a:r>
            <a:r>
              <a:rPr lang="da-DK" dirty="0"/>
              <a:t>-</a:t>
            </a:r>
            <a:r>
              <a:rPr lang="da-DK" dirty="0" smtClean="0"/>
              <a:t>q”</a:t>
            </a:r>
          </a:p>
          <a:p>
            <a:pPr lvl="1"/>
            <a:r>
              <a:rPr lang="da-DK" dirty="0" err="1" smtClean="0"/>
              <a:t>Eventually</a:t>
            </a:r>
            <a:r>
              <a:rPr lang="da-DK" dirty="0" smtClean="0"/>
              <a:t> q </a:t>
            </a:r>
            <a:r>
              <a:rPr lang="da-DK" dirty="0" err="1" smtClean="0"/>
              <a:t>becomes</a:t>
            </a:r>
            <a:r>
              <a:rPr lang="da-DK" dirty="0" smtClean="0"/>
              <a:t> true and p is true 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being</a:t>
            </a:r>
            <a:r>
              <a:rPr lang="da-DK" dirty="0" smtClean="0"/>
              <a:t> true, q </a:t>
            </a:r>
            <a:r>
              <a:rPr lang="da-DK" dirty="0" err="1" smtClean="0"/>
              <a:t>might</a:t>
            </a:r>
            <a:r>
              <a:rPr lang="da-DK" dirty="0" smtClean="0"/>
              <a:t> </a:t>
            </a:r>
            <a:r>
              <a:rPr lang="da-DK" dirty="0" err="1" smtClean="0"/>
              <a:t>become</a:t>
            </a:r>
            <a:r>
              <a:rPr lang="da-DK" dirty="0" smtClean="0"/>
              <a:t> false </a:t>
            </a:r>
            <a:r>
              <a:rPr lang="da-DK" dirty="0" err="1" smtClean="0"/>
              <a:t>again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Augmenting</a:t>
            </a:r>
            <a:r>
              <a:rPr lang="da-DK" dirty="0" smtClean="0"/>
              <a:t> the formal </a:t>
            </a:r>
            <a:r>
              <a:rPr lang="da-DK" dirty="0" err="1" smtClean="0"/>
              <a:t>semantics</a:t>
            </a:r>
            <a:r>
              <a:rPr lang="da-DK" dirty="0" smtClean="0"/>
              <a:t>:</a:t>
            </a:r>
          </a:p>
          <a:p>
            <a:pPr marL="366713" lvl="1" indent="-366713"/>
            <a:r>
              <a:rPr lang="el-GR" dirty="0">
                <a:ea typeface="ＭＳ Ｐゴシック" pitchFamily="34" charset="-128"/>
              </a:rPr>
              <a:t>π</a:t>
            </a:r>
            <a:r>
              <a:rPr lang="da-DK" dirty="0">
                <a:ea typeface="ＭＳ Ｐゴシック" pitchFamily="34" charset="-128"/>
              </a:rPr>
              <a:t>  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i="1" dirty="0" err="1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dirty="0" err="1">
                <a:ea typeface="ＭＳ Ｐゴシック" pitchFamily="34" charset="-128"/>
                <a:sym typeface="Symbol" pitchFamily="18" charset="2"/>
              </a:rPr>
              <a:t>U</a:t>
            </a:r>
            <a:r>
              <a:rPr lang="da-DK" i="1" dirty="0" err="1">
                <a:ea typeface="ＭＳ Ｐゴシック" pitchFamily="34" charset="-128"/>
                <a:sym typeface="Symbol" pitchFamily="18" charset="2"/>
              </a:rPr>
              <a:t>ψ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   </a:t>
            </a:r>
            <a:r>
              <a:rPr lang="da-DK" dirty="0" err="1">
                <a:ea typeface="ＭＳ Ｐゴシック" pitchFamily="34" charset="-128"/>
                <a:sym typeface="Symbol" pitchFamily="18" charset="2"/>
              </a:rPr>
              <a:t>iff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   ∃i≥1.  ( </a:t>
            </a:r>
            <a:r>
              <a:rPr lang="el-GR" dirty="0">
                <a:ea typeface="ＭＳ Ｐゴシック" pitchFamily="34" charset="-128"/>
              </a:rPr>
              <a:t>π</a:t>
            </a:r>
            <a:r>
              <a:rPr lang="da-DK" baseline="30000" dirty="0">
                <a:ea typeface="ＭＳ Ｐゴシック" pitchFamily="34" charset="-128"/>
              </a:rPr>
              <a:t>i</a:t>
            </a:r>
            <a:r>
              <a:rPr lang="da-DK" dirty="0">
                <a:ea typeface="ＭＳ Ｐゴシック" pitchFamily="34" charset="-128"/>
              </a:rPr>
              <a:t>  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i="1" dirty="0">
                <a:ea typeface="ＭＳ Ｐゴシック" pitchFamily="34" charset="-128"/>
                <a:sym typeface="Symbol" pitchFamily="18" charset="2"/>
              </a:rPr>
              <a:t>ψ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   and   ∀1≤j&lt;i,   </a:t>
            </a:r>
            <a:r>
              <a:rPr lang="el-GR" dirty="0">
                <a:ea typeface="ＭＳ Ｐゴシック" pitchFamily="34" charset="-128"/>
              </a:rPr>
              <a:t>π</a:t>
            </a:r>
            <a:r>
              <a:rPr lang="da-DK" baseline="30000" dirty="0">
                <a:ea typeface="ＭＳ Ｐゴシック" pitchFamily="34" charset="-128"/>
              </a:rPr>
              <a:t>j</a:t>
            </a:r>
            <a:r>
              <a:rPr lang="da-DK" dirty="0">
                <a:ea typeface="ＭＳ Ｐゴシック" pitchFamily="34" charset="-128"/>
              </a:rPr>
              <a:t>  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⊨ </a:t>
            </a:r>
            <a:r>
              <a:rPr lang="da-DK" i="1" dirty="0">
                <a:ea typeface="ＭＳ Ｐゴシック" pitchFamily="34" charset="-128"/>
                <a:sym typeface="Symbol" pitchFamily="18" charset="2"/>
              </a:rPr>
              <a:t>φ</a:t>
            </a:r>
            <a:r>
              <a:rPr lang="da-DK" dirty="0"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1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Embedded systems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At </a:t>
            </a:r>
            <a:r>
              <a:rPr lang="da-DK" sz="2400" dirty="0" err="1" smtClean="0"/>
              <a:t>any</a:t>
            </a:r>
            <a:r>
              <a:rPr lang="da-DK" sz="2400" dirty="0" smtClean="0"/>
              <a:t> point in time, </a:t>
            </a:r>
            <a:r>
              <a:rPr lang="da-DK" sz="2400" dirty="0" err="1" smtClean="0"/>
              <a:t>if</a:t>
            </a:r>
            <a:r>
              <a:rPr lang="da-DK" sz="2400" dirty="0" smtClean="0"/>
              <a:t> the elevator is at the </a:t>
            </a:r>
            <a:r>
              <a:rPr lang="da-DK" sz="2400" dirty="0" err="1" smtClean="0"/>
              <a:t>second</a:t>
            </a:r>
            <a:r>
              <a:rPr lang="da-DK" sz="2400" dirty="0" smtClean="0"/>
              <a:t> </a:t>
            </a:r>
            <a:r>
              <a:rPr lang="da-DK" sz="2400" dirty="0" err="1" smtClean="0"/>
              <a:t>floor</a:t>
            </a:r>
            <a:r>
              <a:rPr lang="da-DK" sz="2400" dirty="0" smtClean="0"/>
              <a:t> and </a:t>
            </a:r>
            <a:r>
              <a:rPr lang="da-DK" sz="2400" dirty="0" err="1" smtClean="0"/>
              <a:t>moving</a:t>
            </a:r>
            <a:r>
              <a:rPr lang="da-DK" sz="2400" dirty="0" smtClean="0"/>
              <a:t> </a:t>
            </a:r>
            <a:r>
              <a:rPr lang="da-DK" sz="2400" dirty="0" err="1" smtClean="0"/>
              <a:t>upwards</a:t>
            </a:r>
            <a:r>
              <a:rPr lang="da-DK" sz="2400" dirty="0" smtClean="0"/>
              <a:t>, and </a:t>
            </a:r>
            <a:r>
              <a:rPr lang="da-DK" sz="2400" dirty="0" err="1" smtClean="0"/>
              <a:t>people</a:t>
            </a:r>
            <a:r>
              <a:rPr lang="da-DK" sz="2400" dirty="0" smtClean="0"/>
              <a:t> </a:t>
            </a:r>
            <a:r>
              <a:rPr lang="da-DK" sz="2400" dirty="0" err="1" smtClean="0"/>
              <a:t>are</a:t>
            </a:r>
            <a:r>
              <a:rPr lang="da-DK" sz="2400" dirty="0" smtClean="0"/>
              <a:t> waiting at the </a:t>
            </a:r>
            <a:r>
              <a:rPr lang="da-DK" sz="2400" smtClean="0"/>
              <a:t>fifth </a:t>
            </a:r>
            <a:r>
              <a:rPr lang="da-DK" sz="2400" dirty="0" err="1" smtClean="0"/>
              <a:t>floor</a:t>
            </a:r>
            <a:r>
              <a:rPr lang="da-DK" sz="2400" dirty="0" smtClean="0"/>
              <a:t>, the elevator </a:t>
            </a:r>
            <a:r>
              <a:rPr lang="da-DK" sz="2400" dirty="0" err="1" smtClean="0"/>
              <a:t>will</a:t>
            </a:r>
            <a:r>
              <a:rPr lang="da-DK" sz="2400" dirty="0" smtClean="0"/>
              <a:t> not </a:t>
            </a:r>
            <a:r>
              <a:rPr lang="da-DK" sz="2400" dirty="0" err="1" smtClean="0"/>
              <a:t>change</a:t>
            </a:r>
            <a:r>
              <a:rPr lang="da-DK" sz="2400" dirty="0" smtClean="0"/>
              <a:t> </a:t>
            </a:r>
            <a:r>
              <a:rPr lang="da-DK" sz="2400" dirty="0" err="1" smtClean="0"/>
              <a:t>direction</a:t>
            </a:r>
            <a:r>
              <a:rPr lang="da-DK" sz="2400" dirty="0"/>
              <a:t> </a:t>
            </a:r>
            <a:r>
              <a:rPr lang="da-DK" sz="2400" dirty="0" err="1" smtClean="0"/>
              <a:t>until</a:t>
            </a:r>
            <a:r>
              <a:rPr lang="da-DK" sz="2400" dirty="0" smtClean="0"/>
              <a:t> it has </a:t>
            </a:r>
            <a:r>
              <a:rPr lang="da-DK" sz="2400" dirty="0" err="1" smtClean="0"/>
              <a:t>been</a:t>
            </a:r>
            <a:r>
              <a:rPr lang="da-DK" sz="2400" dirty="0" smtClean="0"/>
              <a:t> at the </a:t>
            </a:r>
            <a:r>
              <a:rPr lang="da-DK" sz="2400" dirty="0" err="1" smtClean="0"/>
              <a:t>fifth</a:t>
            </a:r>
            <a:r>
              <a:rPr lang="da-DK" sz="2400" dirty="0" smtClean="0"/>
              <a:t> </a:t>
            </a:r>
            <a:r>
              <a:rPr lang="da-DK" sz="2400" dirty="0" err="1" smtClean="0"/>
              <a:t>floor</a:t>
            </a:r>
            <a:r>
              <a:rPr lang="da-DK" sz="2400" dirty="0" smtClean="0"/>
              <a:t> (and it </a:t>
            </a:r>
            <a:r>
              <a:rPr lang="da-DK" sz="2400" dirty="0" err="1" smtClean="0"/>
              <a:t>will</a:t>
            </a:r>
            <a:r>
              <a:rPr lang="da-DK" sz="2400" dirty="0" smtClean="0"/>
              <a:t> </a:t>
            </a:r>
            <a:r>
              <a:rPr lang="da-DK" sz="2400" dirty="0" err="1" smtClean="0"/>
              <a:t>actually</a:t>
            </a:r>
            <a:r>
              <a:rPr lang="da-DK" sz="2400" dirty="0" smtClean="0"/>
              <a:t> </a:t>
            </a:r>
            <a:r>
              <a:rPr lang="da-DK" sz="2400" dirty="0" err="1" smtClean="0"/>
              <a:t>get</a:t>
            </a:r>
            <a:r>
              <a:rPr lang="da-DK" sz="2400" dirty="0" smtClean="0"/>
              <a:t> </a:t>
            </a:r>
            <a:r>
              <a:rPr lang="da-DK" sz="2400" dirty="0" err="1" smtClean="0"/>
              <a:t>there</a:t>
            </a:r>
            <a:r>
              <a:rPr lang="da-DK" sz="2400" dirty="0" smtClean="0"/>
              <a:t>).</a:t>
            </a:r>
          </a:p>
          <a:p>
            <a:endParaRPr lang="da-DK" sz="2400" dirty="0" smtClean="0"/>
          </a:p>
          <a:p>
            <a:r>
              <a:rPr lang="en-US" sz="2400" dirty="0" smtClean="0"/>
              <a:t>□( ((</a:t>
            </a:r>
            <a:r>
              <a:rPr lang="en-US" sz="2400" dirty="0"/>
              <a:t>floor</a:t>
            </a:r>
            <a:r>
              <a:rPr lang="en-US" sz="2400" dirty="0" smtClean="0"/>
              <a:t>==2) </a:t>
            </a:r>
            <a:r>
              <a:rPr lang="en-US" sz="2400" dirty="0" smtClean="0">
                <a:sym typeface="Symbol"/>
              </a:rPr>
              <a:t> (</a:t>
            </a:r>
            <a:r>
              <a:rPr lang="en-US" sz="2400" dirty="0" smtClean="0"/>
              <a:t>direction==up) </a:t>
            </a:r>
            <a:r>
              <a:rPr lang="en-US" sz="2400" dirty="0" smtClean="0">
                <a:sym typeface="Symbol"/>
              </a:rPr>
              <a:t> </a:t>
            </a:r>
            <a:r>
              <a:rPr lang="en-US" sz="2400" dirty="0" smtClean="0"/>
              <a:t>button5pressed</a:t>
            </a:r>
            <a:r>
              <a:rPr lang="en-US" sz="2400" dirty="0"/>
              <a:t>) </a:t>
            </a:r>
            <a:r>
              <a:rPr lang="en-US" sz="2400" dirty="0" smtClean="0">
                <a:sym typeface="Symbol"/>
              </a:rPr>
              <a:t> ((</a:t>
            </a:r>
            <a:r>
              <a:rPr lang="en-US" sz="2400" dirty="0" smtClean="0"/>
              <a:t>direction==up) </a:t>
            </a:r>
            <a:r>
              <a:rPr lang="en-US" sz="2400" dirty="0"/>
              <a:t>U </a:t>
            </a:r>
            <a:r>
              <a:rPr lang="en-US" sz="2400" dirty="0" smtClean="0"/>
              <a:t>(floor==5)))</a:t>
            </a:r>
            <a:endParaRPr lang="da-DK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>
                <a:solidFill>
                  <a:prstClr val="black">
                    <a:tint val="75000"/>
                  </a:prstClr>
                </a:solidFill>
              </a:rPr>
              <a:t>dConc, Lecture 3</a:t>
            </a:r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44AB-B35C-435E-B2AE-A00F01106C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14Le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4059</Words>
  <Application>Microsoft Macintosh PowerPoint</Application>
  <PresentationFormat>On-screen Show (4:3)</PresentationFormat>
  <Paragraphs>518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Office Theme</vt:lpstr>
      <vt:lpstr>1_Conc14Lec1</vt:lpstr>
      <vt:lpstr>1_Office Theme</vt:lpstr>
      <vt:lpstr>2_Office Theme</vt:lpstr>
      <vt:lpstr>Concurrency </vt:lpstr>
      <vt:lpstr>Recap from last week</vt:lpstr>
      <vt:lpstr>A transition system (LCS, Def 3.4)</vt:lpstr>
      <vt:lpstr>A Promela program and its transition system</vt:lpstr>
      <vt:lpstr>LTL – semantics</vt:lpstr>
      <vt:lpstr>Temporal Tautologies</vt:lpstr>
      <vt:lpstr>Semantic equivalences</vt:lpstr>
      <vt:lpstr>Until </vt:lpstr>
      <vt:lpstr>Embedded systems example</vt:lpstr>
      <vt:lpstr>Expressing G and F in terms of U</vt:lpstr>
      <vt:lpstr>Weak-Until </vt:lpstr>
      <vt:lpstr>p-Releases-q</vt:lpstr>
      <vt:lpstr>U, R and W</vt:lpstr>
      <vt:lpstr>Next: Promela and Spin</vt:lpstr>
      <vt:lpstr>Promela variables and processes</vt:lpstr>
      <vt:lpstr>Promela variables and processes</vt:lpstr>
      <vt:lpstr>Promela variables and processes</vt:lpstr>
      <vt:lpstr>Atomic statements</vt:lpstr>
      <vt:lpstr>Atomic construction</vt:lpstr>
      <vt:lpstr> Promela Process model</vt:lpstr>
      <vt:lpstr>Promela selection and blocking</vt:lpstr>
      <vt:lpstr>Promela repetition</vt:lpstr>
      <vt:lpstr>Live AMP-relevant verification and falsification demo</vt:lpstr>
      <vt:lpstr>Weakly fair executions</vt:lpstr>
      <vt:lpstr>Under the hood of the Spin tool</vt:lpstr>
      <vt:lpstr>PowerPoint Presentation</vt:lpstr>
      <vt:lpstr>Under the hood of the Spin tool</vt:lpstr>
      <vt:lpstr>Plan</vt:lpstr>
      <vt:lpstr>ω-words and ω-languages</vt:lpstr>
      <vt:lpstr>Some ω-languages over {0,1,2}</vt:lpstr>
      <vt:lpstr>Büchi automata</vt:lpstr>
      <vt:lpstr>Büchi automata</vt:lpstr>
      <vt:lpstr>Büchi automata</vt:lpstr>
      <vt:lpstr>Which -language does this Büchi automaton recognize?</vt:lpstr>
      <vt:lpstr>Which -language does this Büchi automaton recognize?</vt:lpstr>
      <vt:lpstr>Which -language does this Büchi automaton recognize?</vt:lpstr>
      <vt:lpstr>Which -language does this Büchi automaton recognize?</vt:lpstr>
      <vt:lpstr>Plan</vt:lpstr>
      <vt:lpstr>From LTL formulas to Büchi automata</vt:lpstr>
      <vt:lpstr>Theorem (Vardi and Wolper)</vt:lpstr>
      <vt:lpstr>□ p</vt:lpstr>
      <vt:lpstr>□ p</vt:lpstr>
      <vt:lpstr>□(q → p)</vt:lpstr>
      <vt:lpstr> Büchi(φ) for which φ?</vt:lpstr>
      <vt:lpstr> Büchi(φ) for which φ?</vt:lpstr>
    </vt:vector>
  </TitlesOfParts>
  <Company>NFIT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Peter Bro Miltersen</dc:creator>
  <cp:lastModifiedBy>Kasper Green Larsen</cp:lastModifiedBy>
  <cp:revision>271</cp:revision>
  <cp:lastPrinted>2015-11-22T09:08:52Z</cp:lastPrinted>
  <dcterms:created xsi:type="dcterms:W3CDTF">2014-10-25T18:22:49Z</dcterms:created>
  <dcterms:modified xsi:type="dcterms:W3CDTF">2016-11-18T12:33:35Z</dcterms:modified>
</cp:coreProperties>
</file>