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3" autoAdjust="0"/>
  </p:normalViewPr>
  <p:slideViewPr>
    <p:cSldViewPr snapToGrid="0">
      <p:cViewPr varScale="1">
        <p:scale>
          <a:sx n="79" d="100"/>
          <a:sy n="79" d="100"/>
        </p:scale>
        <p:origin x="12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CAEE-8472-4990-95E3-05B379A947DB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151B8-FE15-4C4F-8962-1048462D18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151B8-FE15-4C4F-8962-1048462D1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151B8-FE15-4C4F-8962-1048462D18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1B132-6522-40DD-9B6F-3B207CDE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C0D3B9-8597-48A0-9D42-062CA9EDE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92CD7B-D4C2-43D1-8E5C-4ED15900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B2D34-4475-4EFD-AA23-0B60399D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80FED3-682D-4801-8651-966BB791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20F0C-3F51-4C11-AEA0-AB540492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27CBD1-0A31-4EB0-9C96-09E39E537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40A35-69BF-4A6F-BB4C-0392662F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EF3074-96CB-42C3-B9E0-AABBA0A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6D8AB-7559-4914-8617-8A2F49F7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A34BEE-3C1D-482B-904D-90A623A18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A1275C-3225-494F-A1AD-DA7B444FB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43BCD-4D46-4ECC-80C8-40899870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CE5865-B2DF-4A3A-B819-43C18BB8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62878-5C00-4D66-A9A3-66C1957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F682-35BB-4E01-BACA-DE3EB0FD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F5820A-100C-4C94-A33A-F8F586A0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14538-40C1-43BE-BBCE-5C8A4635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D540B-816E-4DEE-B1DD-498BE90E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72C37-BEBF-4D07-861B-C6938A00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F2819-9658-4F70-9492-9E902FF8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0A63E4-C112-4D1A-8B3A-1A03E6C52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57A08-C0B6-4271-B7C5-6F09DF3B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EF599-64E9-4AC8-A74A-EB52F6DE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EA649-776D-43FF-9875-5F0A870A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B38A-9E49-4052-BE87-4EE5B8D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87890-20C3-444A-B8AA-E91A65F6C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4CEA81-6185-49F1-8D08-3C2388C9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97927-8F98-49BA-860E-778DF4CD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EA4BEF-8E84-4CB3-BAAA-83CFF11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6D140-4EE7-4E7C-B1FA-63374EF4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305F9-AAFE-4297-A158-9AF6951E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05817E-ADAB-4F6A-9D74-A7EAC458C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E2020-93FC-45C0-94F7-196643757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40DCDC-EE8C-4AFB-B541-5C63077C2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0F035A-39CA-4FF9-A375-D906B9879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1092A5-C966-4071-9888-5CA7674D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A86BF6-9D31-4254-A348-15AF6E6E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475CF-5640-41F9-B5B7-09C54E31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B24F5-7E79-436E-A774-AA782ABE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1BA477-8C2B-4300-B2AC-54E232A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66E9E8-CC3E-472A-9BE0-801F29F9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D3F235-8A56-467A-AE3B-858C72D4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9FB90DE-290E-4F56-95EC-B33A7D9D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DFE7F2-1CD9-499B-85C1-78398EF0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76C1CF-33ED-47BE-914A-998EF9BE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4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12013-5E04-4812-928E-778AB356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8A185-4D70-41E0-8939-C76A0078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B32A3F-2878-4F32-BF71-B990250DF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87424-1FD4-457D-A6D7-E9F5BCCD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8852E1-17EA-4EB5-AFAE-280AB49D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7E64FC-A3E7-438D-8952-3F576A4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B2612-80B8-417D-AA09-763FF823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13D3E0-1E8B-4246-9E1F-2E53D4796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B1A5F7-BAF0-478C-A2E5-08AB1851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764A7F-9BC5-4199-B2B9-468A6148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01D1F-C0C1-41E5-8030-0D63942F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D9BC5E-D7DA-4B76-8971-31C5DA18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5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838C0B-1900-484A-82C9-729EB8E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7C361-5942-49C0-8D9D-F3149635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A97401-A9CF-4F9C-8887-2FCF92ECF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8527-3906-4829-9236-EAD5F3397D93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11A9B-07B4-4505-AA32-409530EE8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5A2B5-2618-4DD6-9A46-A45DFC9B8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5E5AD-1922-41D5-9AB9-A7E6055CE2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41F0D-DA20-492C-B3DA-D7696B50B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Trabajo SQL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74DCC1-DAEF-4FC3-B270-25ABAA6A0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Cinzia Zullian</a:t>
            </a:r>
          </a:p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Master Big Data y Data </a:t>
            </a:r>
            <a:r>
              <a:rPr lang="es-CO" dirty="0" err="1">
                <a:latin typeface="Aparajita" panose="02020603050405020304" pitchFamily="18" charset="0"/>
                <a:cs typeface="Aparajita" panose="02020603050405020304" pitchFamily="18" charset="0"/>
              </a:rPr>
              <a:t>Science</a:t>
            </a:r>
            <a:endParaRPr lang="es-CO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Universidad Complutense de Madrid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1026" name="Picture 2" descr="Universidad Complutense de Madrid">
            <a:extLst>
              <a:ext uri="{FF2B5EF4-FFF2-40B4-BE49-F238E27FC236}">
                <a16:creationId xmlns:a16="http://schemas.microsoft.com/office/drawing/2014/main" id="{CAEB2DED-B3A4-8D4D-3B08-BEB947FE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" y="0"/>
            <a:ext cx="1705583" cy="17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734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8B1E-D83E-4E37-8A21-522890DA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Totalizar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los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repartos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anuales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realizados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cada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proveedor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de </a:t>
            </a:r>
            <a:r>
              <a:rPr lang="en-U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reparto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4FF0D4-48B6-4C16-9F4A-73E2D28AF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1313" y="2017323"/>
            <a:ext cx="7489371" cy="91743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320CE8-1403-4BF9-B07B-F0EF2DE35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582" y="3261390"/>
            <a:ext cx="2194832" cy="17841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13D5AB3-EC33-4454-9009-00409A63B37B}"/>
              </a:ext>
            </a:extLst>
          </p:cNvPr>
          <p:cNvSpPr txBox="1"/>
          <p:nvPr/>
        </p:nvSpPr>
        <p:spPr>
          <a:xfrm>
            <a:off x="838200" y="5254398"/>
            <a:ext cx="10711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columna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 Annual,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observa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año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al que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corresponde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importe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total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anualizado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proveedor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5C90B72-2891-4266-8257-9FBA04A2CC3A}"/>
              </a:ext>
            </a:extLst>
          </p:cNvPr>
          <p:cNvSpPr/>
          <p:nvPr/>
        </p:nvSpPr>
        <p:spPr>
          <a:xfrm>
            <a:off x="6801528" y="3261390"/>
            <a:ext cx="391886" cy="178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0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6EFD6-0B70-409B-AEB6-42C8B42B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Identificar los cambios a realizar en el </a:t>
            </a:r>
            <a:r>
              <a:rPr lang="es-E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modelo relacional y en BBDD</a:t>
            </a:r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 para clasificar a los proveedores de reparto en categorías, de la misma forma que clasificamos las tiendas por categorías. 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E91F2-827B-4D45-92CA-0034E7944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Se tendría que añadir un nueva variable con el objetivo de almacenar un ID que correspondería a la categoría, este ID estaría vinculado por medio de una relación de 1:n a una tabla con todas las categorías que puede tener un proveedor(un proveedor sólo pertenece a una categoría, mientras que una categoría se le puede asignar a varios proveedores)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BB6970-A81B-4BFC-8E1F-CF0EC0C3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158" y="3429000"/>
            <a:ext cx="2539684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96E2E-B022-4D4B-8126-399B00E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Necesitamos introducir nuevos atributos en la tabla de artículos, la fábrica ha descubierto que puede comprar un artículo de parecidas características al nuestro y distribuirlo como marca blanca. 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C614E-AA8A-4E38-84A3-552021AA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0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dirty="0">
                <a:latin typeface="Aparajita" panose="02020603050405020304" pitchFamily="18" charset="0"/>
                <a:cs typeface="Aparajita" panose="02020603050405020304" pitchFamily="18" charset="0"/>
              </a:rPr>
              <a:t>Se puede hacer una tabla intermedia entre artículos y fabricantes, ya que aunque el problema se podría resolver con solamente una tabla, puede que sigan apareciendo más fabricantes que tengan productos que queramos comercializar. </a:t>
            </a:r>
            <a:endParaRPr lang="en-US" sz="1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A92C3B-6DF8-4F12-B78D-8A0405C4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763"/>
            <a:ext cx="4465181" cy="32813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67B07D-A9E1-42E1-A892-914BE7FC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790" y="2239841"/>
            <a:ext cx="1200150" cy="7319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3DBA1F-7765-4250-BD3B-3820FD6FF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790" y="3225006"/>
            <a:ext cx="1245129" cy="6191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6CB5F94-29EA-4AEF-8D3B-5742106D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849" y="4608880"/>
            <a:ext cx="1565873" cy="60129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55D92C6-F65A-4490-9E69-EBD5ED03AC20}"/>
              </a:ext>
            </a:extLst>
          </p:cNvPr>
          <p:cNvSpPr txBox="1"/>
          <p:nvPr/>
        </p:nvSpPr>
        <p:spPr>
          <a:xfrm>
            <a:off x="425903" y="5572125"/>
            <a:ext cx="107564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Otra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solución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es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implementar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un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código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que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nos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indique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directamente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si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es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realizado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nosotros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o no, un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ejemplo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sería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que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los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nuestros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comiencen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con “1-”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seguido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codigo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si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incorpora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pero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marca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blanca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sería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: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identificador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fábrica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“2-”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seguido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Código que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nuestro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artículo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de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esta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forma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sabríamos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que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trata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producto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pero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diferente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procedencia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63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3F6EB-3408-4AF2-B8D3-F07350C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41900"/>
            <a:ext cx="10848976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es-ES" sz="2700" dirty="0">
                <a:latin typeface="Aparajita" panose="02020603050405020304" pitchFamily="18" charset="0"/>
                <a:cs typeface="Aparajita" panose="02020603050405020304" pitchFamily="18" charset="0"/>
              </a:rPr>
              <a:t>De esta forma se puede evitar la repetición de la información en los campos nuevos y también se hizo con los campos de calle y población, con el mismo fin. Adicionalmente, con la relación de una a muchos desde país hasta calle, lo que produce en la información es un filtrado y facilidad a la hora de reutilización de datos por parte de otra tabla que también requiera de esta información, lo que agiliza, un ocupa un menor espacio en memoria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319607-4840-4D6B-9FD5-C3EF9E9C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0982" y="1816100"/>
            <a:ext cx="5150035" cy="2965453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AB5702-77C9-44FC-AB3C-EF29F3394871}"/>
              </a:ext>
            </a:extLst>
          </p:cNvPr>
          <p:cNvSpPr txBox="1">
            <a:spLocks/>
          </p:cNvSpPr>
          <p:nvPr/>
        </p:nvSpPr>
        <p:spPr>
          <a:xfrm>
            <a:off x="742950" y="5041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9261A95-7E98-44F9-9D3A-9E5C2645F4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700" dirty="0">
                <a:latin typeface="Aparajita" panose="02020603050405020304" pitchFamily="18" charset="0"/>
                <a:cs typeface="Aparajita" panose="02020603050405020304" pitchFamily="18" charset="0"/>
              </a:rPr>
              <a:t>Queremos ampliar la información del proveedor de suministro, para ello necesitaríamos incorporar los datos relativos a las zonas de cobertura de este (Países y Regiones). Determinar los cambios a realizar a nivel físico y lógico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F4611-3A68-4745-ABC1-ADC8FD50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¿Qué podríamos hacer para realizar un </a:t>
            </a:r>
            <a:r>
              <a:rPr lang="es-E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backup</a:t>
            </a:r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 de la tabla de pedidos / líneas de pedido? Esto es, necesitamos hacer todos los días un proceso de </a:t>
            </a:r>
            <a:r>
              <a:rPr lang="es-ES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backup</a:t>
            </a:r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 a otra Base de Datos en las que se consolida toda la venta del grupo (pedidos, líneas de pedido)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8E07E-7FB8-402F-A4D6-6F08DEB9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7900"/>
          </a:xfrm>
        </p:spPr>
        <p:txBody>
          <a:bodyPr>
            <a:normAutofit/>
          </a:bodyPr>
          <a:lstStyle/>
          <a:p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Primero se debe crear una tabla intermedia que almacene los datos de la tabla a la que queremos hacerle el </a:t>
            </a:r>
            <a:r>
              <a:rPr lang="es-CO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backup</a:t>
            </a: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, en nuestro caso la tabla pedidos.</a:t>
            </a:r>
          </a:p>
          <a:p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Luego procedemos a hacer un </a:t>
            </a:r>
            <a:r>
              <a:rPr lang="es-CO" sz="2000" dirty="0" err="1">
                <a:latin typeface="Aparajita" panose="02020603050405020304" pitchFamily="18" charset="0"/>
                <a:cs typeface="Aparajita" panose="02020603050405020304" pitchFamily="18" charset="0"/>
              </a:rPr>
              <a:t>trigger</a:t>
            </a: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 que se active cada vez que se inserte un dato en la tabla de pedidos, se enviará el duplicado a la otra tabla.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09C304-7712-4FB4-A460-124D119F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" r="-1"/>
          <a:stretch/>
        </p:blipFill>
        <p:spPr>
          <a:xfrm>
            <a:off x="1066799" y="3613150"/>
            <a:ext cx="7277101" cy="27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31597-693B-4C13-B294-8D106BCE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Conclusiones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2D82F-0544-4BF1-ACBF-6513F8EFA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De lo estudiado, se puede concluir que las entidades que poseen vínculos de general a específico como es el caso desde país hasta calle, una buena forma de minimizar la duplicidad de información, es creando relaciones de (1:N), entre las entidades.</a:t>
            </a:r>
          </a:p>
          <a:p>
            <a:pPr algn="just"/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Se observa que tener líneas de pedido podría ser útil para tener una trazabilidad en todo momento del artículo, puesto que cada artículo tiene una línea de pedido y un pedido asociado. Por lo que, si se necesitara hacer envíos con proveedores diferentes, se podría mantener un control.</a:t>
            </a:r>
          </a:p>
          <a:p>
            <a:pPr algn="just"/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En el diseño se concluyó que realizar una tabla intermedia entre tiendas y fabricas, era la mejor forma de controlar todos los posibles artículos de marca blanca que pudieran ser comprados de ninguna a muchas fábricas diferentes, en caso que no hubiera ninguna, el único registro de esta tabla sería de la fábrica propia.</a:t>
            </a:r>
          </a:p>
          <a:p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1053-0155-47A1-9E17-7D1F24E7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Resumen de Requisitos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A401B9-D5AE-4B1D-808B-476778B18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La empresa </a:t>
            </a:r>
            <a:r>
              <a:rPr lang="es-CO" sz="2400" dirty="0" err="1">
                <a:latin typeface="Aparajita" panose="02020603050405020304" pitchFamily="18" charset="0"/>
                <a:cs typeface="Aparajita" panose="02020603050405020304" pitchFamily="18" charset="0"/>
              </a:rPr>
              <a:t>Cinzia’s</a:t>
            </a:r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 es una mayorista de moda que está presente en 6 tiendas (NORTE, SUR, ESTE, OESTE, CENTRO Y EXTERIOR), fabrica 10 prendas de moda que van desde pantalones, hasta medias y realiza la distribución desde su fábrica hacia las tiendas, con la colaboración de 10 proveedores de servicio de entregas. Ocasionalmente, compra productos de marca blanca similares a los que fabrica, los cataloga con un código interno diferente y los distribuye en sus líneas de pedido, junto con otros artículos. Por último, la empresa tiene planes de expansión hacia otra regiones y países, por lo tanto, las bases de datos están diseñadas para manejar estos cambios a futuro.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B3C6DB-F8F9-4018-9231-215AFC494BED}"/>
              </a:ext>
            </a:extLst>
          </p:cNvPr>
          <p:cNvSpPr txBox="1"/>
          <p:nvPr/>
        </p:nvSpPr>
        <p:spPr>
          <a:xfrm>
            <a:off x="0" y="0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Diagrama Entidad-Relación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0" name="Ευθεία γραμμή σύνδεσης 49">
            <a:extLst>
              <a:ext uri="{FF2B5EF4-FFF2-40B4-BE49-F238E27FC236}">
                <a16:creationId xmlns:a16="http://schemas.microsoft.com/office/drawing/2014/main" id="{D87BF6A9-4799-4E16-AAFC-8D97BFAE3D2F}"/>
              </a:ext>
            </a:extLst>
          </p:cNvPr>
          <p:cNvSpPr/>
          <p:nvPr/>
        </p:nvSpPr>
        <p:spPr>
          <a:xfrm rot="641422" flipV="1">
            <a:off x="9090089" y="1295700"/>
            <a:ext cx="717046" cy="311456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Connettore diritto 48">
            <a:extLst>
              <a:ext uri="{FF2B5EF4-FFF2-40B4-BE49-F238E27FC236}">
                <a16:creationId xmlns:a16="http://schemas.microsoft.com/office/drawing/2014/main" id="{828929C5-9F26-4F58-917C-4E664D665D8B}"/>
              </a:ext>
            </a:extLst>
          </p:cNvPr>
          <p:cNvSpPr/>
          <p:nvPr/>
        </p:nvSpPr>
        <p:spPr>
          <a:xfrm rot="9414892">
            <a:off x="8484133" y="1423440"/>
            <a:ext cx="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Conector recto 45">
            <a:extLst>
              <a:ext uri="{FF2B5EF4-FFF2-40B4-BE49-F238E27FC236}">
                <a16:creationId xmlns:a16="http://schemas.microsoft.com/office/drawing/2014/main" id="{A758E525-1107-46AE-82CB-AE8A2D532250}"/>
              </a:ext>
            </a:extLst>
          </p:cNvPr>
          <p:cNvSpPr/>
          <p:nvPr/>
        </p:nvSpPr>
        <p:spPr>
          <a:xfrm rot="4033348">
            <a:off x="8310054" y="4049229"/>
            <a:ext cx="1529858" cy="327389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51" name="Ευθεία γραμμή σύνδεσης 49">
            <a:extLst>
              <a:ext uri="{FF2B5EF4-FFF2-40B4-BE49-F238E27FC236}">
                <a16:creationId xmlns:a16="http://schemas.microsoft.com/office/drawing/2014/main" id="{CB94D3FB-FC6A-4889-88B0-06F6A3C86749}"/>
              </a:ext>
            </a:extLst>
          </p:cNvPr>
          <p:cNvSpPr/>
          <p:nvPr/>
        </p:nvSpPr>
        <p:spPr>
          <a:xfrm rot="641422">
            <a:off x="6638790" y="1412241"/>
            <a:ext cx="851246" cy="24501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Conector recto 51">
            <a:extLst>
              <a:ext uri="{FF2B5EF4-FFF2-40B4-BE49-F238E27FC236}">
                <a16:creationId xmlns:a16="http://schemas.microsoft.com/office/drawing/2014/main" id="{B4A03BE2-D86C-4313-8A5D-E58A96743DF1}"/>
              </a:ext>
            </a:extLst>
          </p:cNvPr>
          <p:cNvSpPr/>
          <p:nvPr/>
        </p:nvSpPr>
        <p:spPr>
          <a:xfrm rot="4033348" flipH="1" flipV="1">
            <a:off x="9132257" y="3209050"/>
            <a:ext cx="6112" cy="145379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fr-FR">
              <a:solidFill>
                <a:srgbClr val="000000"/>
              </a:solidFill>
            </a:endParaRPr>
          </a:p>
        </p:txBody>
      </p:sp>
      <p:sp>
        <p:nvSpPr>
          <p:cNvPr id="53" name="Ευθεία γραμμή σύνδεσης 49">
            <a:extLst>
              <a:ext uri="{FF2B5EF4-FFF2-40B4-BE49-F238E27FC236}">
                <a16:creationId xmlns:a16="http://schemas.microsoft.com/office/drawing/2014/main" id="{A40F87A5-B185-4DE0-828F-B07C5786AF6A}"/>
              </a:ext>
            </a:extLst>
          </p:cNvPr>
          <p:cNvSpPr/>
          <p:nvPr/>
        </p:nvSpPr>
        <p:spPr>
          <a:xfrm rot="641422">
            <a:off x="2639856" y="2793792"/>
            <a:ext cx="875227" cy="231831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Ευθεία γραμμή σύνδεσης 49">
            <a:extLst>
              <a:ext uri="{FF2B5EF4-FFF2-40B4-BE49-F238E27FC236}">
                <a16:creationId xmlns:a16="http://schemas.microsoft.com/office/drawing/2014/main" id="{1A794C0B-F50A-4BB3-8611-404C45838FE7}"/>
              </a:ext>
            </a:extLst>
          </p:cNvPr>
          <p:cNvSpPr/>
          <p:nvPr/>
        </p:nvSpPr>
        <p:spPr>
          <a:xfrm rot="641422" flipV="1">
            <a:off x="3619695" y="2510551"/>
            <a:ext cx="792020" cy="672606"/>
          </a:xfrm>
          <a:prstGeom prst="line">
            <a:avLst/>
          </a:prstGeom>
          <a:solidFill>
            <a:srgbClr val="000000">
              <a:alpha val="5000"/>
            </a:srgbClr>
          </a:solidFill>
          <a:ln w="90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D0E727D8-1D3F-41D5-B9C3-F0055F53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40" y="917571"/>
            <a:ext cx="7686061" cy="5404943"/>
          </a:xfrm>
          <a:prstGeom prst="rect">
            <a:avLst/>
          </a:prstGeom>
        </p:spPr>
      </p:pic>
      <p:sp>
        <p:nvSpPr>
          <p:cNvPr id="55" name="Abrir llave 54">
            <a:extLst>
              <a:ext uri="{FF2B5EF4-FFF2-40B4-BE49-F238E27FC236}">
                <a16:creationId xmlns:a16="http://schemas.microsoft.com/office/drawing/2014/main" id="{01829DA1-C619-4026-8C31-C674962D3C08}"/>
              </a:ext>
            </a:extLst>
          </p:cNvPr>
          <p:cNvSpPr/>
          <p:nvPr/>
        </p:nvSpPr>
        <p:spPr>
          <a:xfrm>
            <a:off x="8655168" y="3312700"/>
            <a:ext cx="136408" cy="1668875"/>
          </a:xfrm>
          <a:prstGeom prst="leftBrace">
            <a:avLst>
              <a:gd name="adj1" fmla="val 8333"/>
              <a:gd name="adj2" fmla="val 49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68FB-E11B-4342-8EAF-154A924D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parajita" panose="02020603050405020304" pitchFamily="18" charset="0"/>
                <a:cs typeface="Aparajita" panose="02020603050405020304" pitchFamily="18" charset="0"/>
              </a:rPr>
              <a:t>Explicación Diagrama E-R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84577F-8147-4D1F-B6BB-E3E67ADF4A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47904"/>
            <a:ext cx="10515600" cy="5044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Un pedido debe contener de uno a muchos artículos y un artículo será distribuido de una a muchas veces en diferentes pedidos (Relación N:M), lo que implica que se genere una tabla intermedia que es la de línea de pedido, pasando las claves primarias de ambas tablas(Pedidos y Artículos). Esta tabla no requiere clave primaria. Sin embargo, se le añadió al diseño (relacional) para una mayor flexibilidad en el futuro.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Un pedido es llevado por sólo un proveedor de distribución, mientras que los proveedores distribuyen de uno a muchos pedidos (Relación 1:N)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Un proveedor tiene sólo una dirección de establecimientos (se asumió que sólo tiene un teléfono de contacto, ya que de lo contrario se tendría que crear una tabla intermedia), y sólo una dirección le pertenece a un proveedor. (Relación N:1). Sin embargo, una tienda tiene varias direcciones de entrega, y existen varias direcciones para muchas tiendas. (Relación N:M), se creó una tabla intermedia: Dirección líneas y con ello poder reutilizar la tabla de direcciones tanto desde el proveedor como por la tienda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Una tienda tiene únicamente un solo tipo de descuento, pero existen varios tipos de descuentos para las tiendas (Relación1:N)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2000" dirty="0">
                <a:latin typeface="Aparajita" panose="02020603050405020304" pitchFamily="18" charset="0"/>
                <a:cs typeface="Aparajita" panose="02020603050405020304" pitchFamily="18" charset="0"/>
              </a:rPr>
              <a:t>Una tienda tiene varias direcciones y estas tienen varios datos asociados a estas, se realizó una tabla denominada Dirección la que contuviera todos los datos necesarios, y entre Dirección y tiendas, se añadió una tabla intermedia para poder almacenar cual tienda, de que dirección había realizado el pedido.</a:t>
            </a:r>
          </a:p>
        </p:txBody>
      </p:sp>
    </p:spTree>
    <p:extLst>
      <p:ext uri="{BB962C8B-B14F-4D97-AF65-F5344CB8AC3E}">
        <p14:creationId xmlns:p14="http://schemas.microsoft.com/office/powerpoint/2010/main" val="20893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76685E-6C87-416A-9274-7B354E1102AF}"/>
              </a:ext>
            </a:extLst>
          </p:cNvPr>
          <p:cNvSpPr txBox="1"/>
          <p:nvPr/>
        </p:nvSpPr>
        <p:spPr>
          <a:xfrm>
            <a:off x="0" y="0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latin typeface="Aparajita" panose="02020603050405020304" pitchFamily="18" charset="0"/>
                <a:cs typeface="Aparajita" panose="02020603050405020304" pitchFamily="18" charset="0"/>
              </a:rPr>
              <a:t>Diagrama Relacional</a:t>
            </a:r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9C8C94-F6E5-43F7-883C-4615394D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91" y="95250"/>
            <a:ext cx="7028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D39CC-554A-4C11-8034-90C43A20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6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Aparajita" panose="020B0502040204020203" pitchFamily="18" charset="0"/>
                <a:cs typeface="Aparajita" panose="020B0502040204020203" pitchFamily="18" charset="0"/>
              </a:rPr>
              <a:t>Visualizar mediante una instrucción SQL todas las tiendas que componen la red de distribución de la fábrica se deberán detallar:    </a:t>
            </a:r>
            <a:r>
              <a:rPr lang="es-ES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nombre de la tienda, dirección, descripción de la categoría, descuento y límite de crédito asociado a la tienda.</a:t>
            </a:r>
            <a:endParaRPr lang="en-US" sz="2400" b="1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DCA81749-7FC3-487C-AC7A-039F0C2F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1600" dirty="0">
                <a:latin typeface="Aparajita" panose="02020603050405020304" pitchFamily="18" charset="0"/>
                <a:cs typeface="Aparajita" panose="02020603050405020304" pitchFamily="18" charset="0"/>
              </a:rPr>
              <a:t>Se calculó el importe total multiplicando los precios por las cantidades de cada artículo, este resultado de totalizó por tiendas, se creó una vista para poder acceder más fácilmente a esta configuración de tablas:</a:t>
            </a:r>
          </a:p>
          <a:p>
            <a:endParaRPr lang="es-CO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s-CO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s-CO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endParaRPr lang="es-CO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s-CO" sz="1600" dirty="0">
                <a:latin typeface="Aparajita" panose="02020603050405020304" pitchFamily="18" charset="0"/>
                <a:cs typeface="Aparajita" panose="02020603050405020304" pitchFamily="18" charset="0"/>
              </a:rPr>
              <a:t>Lo que permitió facilitar el uso de un CASE para asignar por medio de un UPDATE la variable categoría de descuento según el importe de ventas totales:</a:t>
            </a:r>
          </a:p>
          <a:p>
            <a:endParaRPr lang="en-US" sz="1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CFDC4D8-0672-4FDB-BE18-6E511F53721D}"/>
              </a:ext>
            </a:extLst>
          </p:cNvPr>
          <p:cNvGrpSpPr/>
          <p:nvPr/>
        </p:nvGrpSpPr>
        <p:grpSpPr>
          <a:xfrm>
            <a:off x="2373082" y="2413453"/>
            <a:ext cx="6694715" cy="1015547"/>
            <a:chOff x="1621971" y="2413453"/>
            <a:chExt cx="8284028" cy="1181256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D6C2E255-A297-4454-8892-B04F4C68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1971" y="2413453"/>
              <a:ext cx="8284028" cy="1181256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AC085CB-0753-4A4A-8DF9-021A85B51067}"/>
                </a:ext>
              </a:extLst>
            </p:cNvPr>
            <p:cNvSpPr/>
            <p:nvPr/>
          </p:nvSpPr>
          <p:spPr>
            <a:xfrm>
              <a:off x="3211286" y="3200399"/>
              <a:ext cx="4114800" cy="2068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3CA2B49-C279-43B1-A37D-C6481D1992B3}"/>
                </a:ext>
              </a:extLst>
            </p:cNvPr>
            <p:cNvSpPr/>
            <p:nvPr/>
          </p:nvSpPr>
          <p:spPr>
            <a:xfrm>
              <a:off x="1621971" y="2413453"/>
              <a:ext cx="1415143" cy="1882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D0F324A-CB76-4D41-9268-C7E84B4ECEC0}"/>
              </a:ext>
            </a:extLst>
          </p:cNvPr>
          <p:cNvGrpSpPr/>
          <p:nvPr/>
        </p:nvGrpSpPr>
        <p:grpSpPr>
          <a:xfrm>
            <a:off x="2188368" y="4194174"/>
            <a:ext cx="7151233" cy="2379748"/>
            <a:chOff x="2188368" y="4194174"/>
            <a:chExt cx="7151233" cy="2379748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B4467D9-51D9-4978-995D-25B3CAD0D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8368" y="4194174"/>
              <a:ext cx="7151233" cy="2379748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9FD370B-50C5-4BC3-A568-EF16A1AD3ACD}"/>
                </a:ext>
              </a:extLst>
            </p:cNvPr>
            <p:cNvSpPr/>
            <p:nvPr/>
          </p:nvSpPr>
          <p:spPr>
            <a:xfrm>
              <a:off x="2351314" y="4648200"/>
              <a:ext cx="4071257" cy="1153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17F4E46C-E214-4790-9E4F-E542E276A0A3}"/>
                </a:ext>
              </a:extLst>
            </p:cNvPr>
            <p:cNvSpPr/>
            <p:nvPr/>
          </p:nvSpPr>
          <p:spPr>
            <a:xfrm>
              <a:off x="2307767" y="6259287"/>
              <a:ext cx="6825347" cy="3146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62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89E60-8875-434B-B5CC-1468C1DF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CO" sz="2400" dirty="0">
                <a:latin typeface="Aparajita" panose="020B0502040204020203" pitchFamily="18" charset="0"/>
                <a:cs typeface="Aparajita" panose="020B0502040204020203" pitchFamily="18" charset="0"/>
              </a:rPr>
              <a:t>Resultado</a:t>
            </a:r>
            <a:r>
              <a:rPr lang="es-CO" dirty="0"/>
              <a:t> 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FFFDD9-AB52-415E-8FE9-F898317A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9" y="828397"/>
            <a:ext cx="6385581" cy="1838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D9E0B0-7703-4095-8C94-FE860D788B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852"/>
          <a:stretch/>
        </p:blipFill>
        <p:spPr>
          <a:xfrm>
            <a:off x="337457" y="3107185"/>
            <a:ext cx="7426274" cy="104015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064A9E-3A60-4064-98E2-1912FE45C77A}"/>
              </a:ext>
            </a:extLst>
          </p:cNvPr>
          <p:cNvSpPr txBox="1"/>
          <p:nvPr/>
        </p:nvSpPr>
        <p:spPr>
          <a:xfrm>
            <a:off x="337457" y="4688617"/>
            <a:ext cx="1135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Información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tienda (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cada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tienda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aunque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sea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puede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tener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varias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direcciones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mantuvo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constante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límite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descuento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y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descripcion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descuento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porque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aunque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tienen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diferente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localización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siguen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siendo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misma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tienda y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nos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 ha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pedido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que la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categoría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descuento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tienda y no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lo que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vendió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cada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sucursal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8FCF261-DE7B-4D55-9416-362CC4217F92}"/>
              </a:ext>
            </a:extLst>
          </p:cNvPr>
          <p:cNvSpPr txBox="1">
            <a:spLocks/>
          </p:cNvSpPr>
          <p:nvPr/>
        </p:nvSpPr>
        <p:spPr>
          <a:xfrm>
            <a:off x="8610599" y="2579385"/>
            <a:ext cx="2405743" cy="448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latin typeface="Aparajita" panose="020B0502040204020203" pitchFamily="18" charset="0"/>
                <a:cs typeface="Aparajita" panose="020B0502040204020203" pitchFamily="18" charset="0"/>
              </a:rPr>
              <a:t>Agrupación por tienda</a:t>
            </a:r>
            <a:r>
              <a:rPr lang="es-CO" dirty="0"/>
              <a:t> </a:t>
            </a: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DA7FE87-A68D-4125-8C42-9DEF2E58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458" y="3107185"/>
            <a:ext cx="3724024" cy="10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3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BB680-92A3-4010-A8A7-E7D2D2C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>
                <a:latin typeface="Aparajita" panose="020B0502040204020203" pitchFamily="18" charset="0"/>
                <a:cs typeface="Aparajita" panose="020B0502040204020203" pitchFamily="18" charset="0"/>
              </a:rPr>
              <a:t>Visualizar mediante una instrucción SQL los pedidos suministrados a cada una de las tiendas en un período determinado (último año). Se deberán obtener los siguientes datos: </a:t>
            </a:r>
            <a:r>
              <a:rPr lang="es-ES" sz="2400" b="1" dirty="0">
                <a:latin typeface="Aparajita" panose="020B0502040204020203" pitchFamily="18" charset="0"/>
                <a:cs typeface="Aparajita" panose="020B0502040204020203" pitchFamily="18" charset="0"/>
              </a:rPr>
              <a:t>número de pedido, fecha de suministro, dirección de entrega, y el importe total del pedido.</a:t>
            </a:r>
            <a:endParaRPr lang="en-US" sz="2400" b="1" dirty="0"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CC541E-23D1-451E-A39B-FF7A769C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6" y="3685116"/>
            <a:ext cx="4882319" cy="280775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1BB5BA3-204B-4A5E-9777-0287DC39B8C8}"/>
              </a:ext>
            </a:extLst>
          </p:cNvPr>
          <p:cNvSpPr txBox="1"/>
          <p:nvPr/>
        </p:nvSpPr>
        <p:spPr>
          <a:xfrm>
            <a:off x="7141028" y="3592281"/>
            <a:ext cx="4136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utilizó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la function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concat_ws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para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concatenar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las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columnas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 la variable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dirección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y que de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esta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forma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fuese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más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condensada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y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fácil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 leer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6109243-FD99-46DE-8A85-6A3AE586A2E3}"/>
              </a:ext>
            </a:extLst>
          </p:cNvPr>
          <p:cNvGrpSpPr/>
          <p:nvPr/>
        </p:nvGrpSpPr>
        <p:grpSpPr>
          <a:xfrm>
            <a:off x="1436272" y="1873561"/>
            <a:ext cx="6807654" cy="1580055"/>
            <a:chOff x="1436272" y="1873561"/>
            <a:chExt cx="6807654" cy="158005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15D59601-52B1-4A38-AFDF-E3450AE66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6272" y="1873561"/>
              <a:ext cx="6774996" cy="1580055"/>
            </a:xfrm>
            <a:prstGeom prst="rect">
              <a:avLst/>
            </a:prstGeom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0CED5F1-88FC-486C-A4CF-4D41643EF6FD}"/>
                </a:ext>
              </a:extLst>
            </p:cNvPr>
            <p:cNvSpPr/>
            <p:nvPr/>
          </p:nvSpPr>
          <p:spPr>
            <a:xfrm>
              <a:off x="1468930" y="2024743"/>
              <a:ext cx="6774996" cy="195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5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23A7-7EE3-4BF1-8E51-4524FF7C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39"/>
            <a:ext cx="10515600" cy="1325563"/>
          </a:xfrm>
        </p:spPr>
        <p:txBody>
          <a:bodyPr>
            <a:noAutofit/>
          </a:bodyPr>
          <a:lstStyle/>
          <a:p>
            <a:r>
              <a:rPr lang="es-ES" sz="2400" dirty="0">
                <a:latin typeface="Aparajita" panose="02020603050405020304" pitchFamily="18" charset="0"/>
                <a:cs typeface="Aparajita" panose="02020603050405020304" pitchFamily="18" charset="0"/>
              </a:rPr>
              <a:t>Identificar mediante una consulta SQL los repartos realizados por cada uno de los proveedores destinados a ello. Se deberá identificar al menos: </a:t>
            </a:r>
            <a:r>
              <a:rPr lang="es-E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Nombre del proveedor de reparto, su dirección y la relación de los artículos suministrados en cada reparto</a:t>
            </a:r>
            <a:endParaRPr lang="en-US" sz="2400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26B39-4F14-4BA9-B06B-DC118D0A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03" y="1603602"/>
            <a:ext cx="8236193" cy="16185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3A5C840-00D0-4A06-BD32-6A21DBEB6D90}"/>
              </a:ext>
            </a:extLst>
          </p:cNvPr>
          <p:cNvSpPr txBox="1"/>
          <p:nvPr/>
        </p:nvSpPr>
        <p:spPr>
          <a:xfrm>
            <a:off x="838200" y="5254398"/>
            <a:ext cx="10711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añadió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la variable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direccion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entrega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a la tienda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parte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proveedor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con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esta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información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se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puede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llevar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un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segumiento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más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detallado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del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pedido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C0208BC-E984-4D6D-A51E-D1BD14A47790}"/>
              </a:ext>
            </a:extLst>
          </p:cNvPr>
          <p:cNvGrpSpPr/>
          <p:nvPr/>
        </p:nvGrpSpPr>
        <p:grpSpPr>
          <a:xfrm>
            <a:off x="2796701" y="3428999"/>
            <a:ext cx="6598597" cy="1499417"/>
            <a:chOff x="2796701" y="3428999"/>
            <a:chExt cx="6598597" cy="149941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A708853-56DA-4748-852C-ED154286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6701" y="3429000"/>
              <a:ext cx="6598597" cy="1499416"/>
            </a:xfrm>
            <a:prstGeom prst="rect">
              <a:avLst/>
            </a:prstGeom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9D0106C-F95F-4DBD-BFCA-BEB31D149C7F}"/>
                </a:ext>
              </a:extLst>
            </p:cNvPr>
            <p:cNvSpPr/>
            <p:nvPr/>
          </p:nvSpPr>
          <p:spPr>
            <a:xfrm>
              <a:off x="8414657" y="3428999"/>
              <a:ext cx="980641" cy="1499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390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14611</TotalTime>
  <Words>1438</Words>
  <Application>Microsoft Office PowerPoint</Application>
  <PresentationFormat>Panorámica</PresentationFormat>
  <Paragraphs>47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Aparajita</vt:lpstr>
      <vt:lpstr>Arial</vt:lpstr>
      <vt:lpstr>Calibri</vt:lpstr>
      <vt:lpstr>Calibri Light</vt:lpstr>
      <vt:lpstr>Tema de Office</vt:lpstr>
      <vt:lpstr>Trabajo SQL</vt:lpstr>
      <vt:lpstr>Resumen de Requisitos</vt:lpstr>
      <vt:lpstr>Presentación de PowerPoint</vt:lpstr>
      <vt:lpstr>Explicación Diagrama E-R</vt:lpstr>
      <vt:lpstr>Presentación de PowerPoint</vt:lpstr>
      <vt:lpstr>Visualizar mediante una instrucción SQL todas las tiendas que componen la red de distribución de la fábrica se deberán detallar:    nombre de la tienda, dirección, descripción de la categoría, descuento y límite de crédito asociado a la tienda.</vt:lpstr>
      <vt:lpstr>Resultado </vt:lpstr>
      <vt:lpstr>Visualizar mediante una instrucción SQL los pedidos suministrados a cada una de las tiendas en un período determinado (último año). Se deberán obtener los siguientes datos: número de pedido, fecha de suministro, dirección de entrega, y el importe total del pedido.</vt:lpstr>
      <vt:lpstr>Identificar mediante una consulta SQL los repartos realizados por cada uno de los proveedores destinados a ello. Se deberá identificar al menos: Nombre del proveedor de reparto, su dirección y la relación de los artículos suministrados en cada reparto</vt:lpstr>
      <vt:lpstr>Totalizar los repartos anuales realizados por cada proveedor de reparto</vt:lpstr>
      <vt:lpstr>Identificar los cambios a realizar en el modelo relacional y en BBDD para clasificar a los proveedores de reparto en categorías, de la misma forma que clasificamos las tiendas por categorías. </vt:lpstr>
      <vt:lpstr>Necesitamos introducir nuevos atributos en la tabla de artículos, la fábrica ha descubierto que puede comprar un artículo de parecidas características al nuestro y distribuirlo como marca blanca. </vt:lpstr>
      <vt:lpstr>De esta forma se puede evitar la repetición de la información en los campos nuevos y también se hizo con los campos de calle y población, con el mismo fin. Adicionalmente, con la relación de una a muchos desde país hasta calle, lo que produce en la información es un filtrado y facilidad a la hora de reutilización de datos por parte de otra tabla que también requiera de esta información, lo que agiliza, un ocupa un menor espacio en memoria</vt:lpstr>
      <vt:lpstr>¿Qué podríamos hacer para realizar un backup de la tabla de pedidos / líneas de pedido? Esto es, necesitamos hacer todos los días un proceso de backup a otra Base de Datos en las que se consolida toda la venta del grupo (pedidos, líneas de pedido)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cinzia zullian</dc:creator>
  <cp:lastModifiedBy>cinzia zullian</cp:lastModifiedBy>
  <cp:revision>25</cp:revision>
  <dcterms:created xsi:type="dcterms:W3CDTF">2022-03-29T12:21:46Z</dcterms:created>
  <dcterms:modified xsi:type="dcterms:W3CDTF">2022-05-08T16:30:07Z</dcterms:modified>
</cp:coreProperties>
</file>