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321" r:id="rId4"/>
    <p:sldId id="320" r:id="rId5"/>
    <p:sldId id="322" r:id="rId6"/>
    <p:sldId id="323" r:id="rId7"/>
    <p:sldId id="324" r:id="rId8"/>
    <p:sldId id="325" r:id="rId9"/>
    <p:sldId id="326" r:id="rId10"/>
    <p:sldId id="327" r:id="rId11"/>
    <p:sldId id="328" r:id="rId12"/>
    <p:sldId id="32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660"/>
  </p:normalViewPr>
  <p:slideViewPr>
    <p:cSldViewPr snapToGrid="0">
      <p:cViewPr varScale="1">
        <p:scale>
          <a:sx n="62" d="100"/>
          <a:sy n="62" d="100"/>
        </p:scale>
        <p:origin x="6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CED3F-FE5F-475E-89B9-B2F8C145E34A}" type="datetimeFigureOut">
              <a:rPr lang="zh-CN" altLang="en-US" smtClean="0"/>
              <a:t>2022/6/4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C9EB0-8317-46C9-89FB-B8290CAE1E3F}" type="slidenum">
              <a:rPr lang="zh-CN" altLang="en-US" smtClean="0"/>
              <a:t>‹#›</a:t>
            </a:fld>
            <a:endParaRPr lang="zh-CN" altLang="en-US"/>
          </a:p>
        </p:txBody>
      </p:sp>
    </p:spTree>
    <p:extLst>
      <p:ext uri="{BB962C8B-B14F-4D97-AF65-F5344CB8AC3E}">
        <p14:creationId xmlns:p14="http://schemas.microsoft.com/office/powerpoint/2010/main" val="79250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98295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15714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今天的房车控制软件配备了各种安全检查，以检测任何异常情况并执行预先设计的对策。 这些检查利用各种传感器和状态信息来评估车辆和环境的物理状况，并检测紧急情况。 当检测到安全违规行为时，将立即采取应对措施以减轻损失。 例如，现代地面车辆通常配备安全气囊系统，该系统旨在在检测到碰撞时立即为安全气囊充气以保护乘客。</a:t>
            </a:r>
          </a:p>
          <a:p>
            <a:r>
              <a:rPr kumimoji="1" lang="zh-CN" altLang="en-US" dirty="0"/>
              <a:t>   飞行器通常配备降落伞释放和紧急着陆系统。</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81893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0065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80189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92882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362157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51531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76192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因此，安全检查的正确性至关重要。</a:t>
            </a:r>
          </a:p>
          <a:p>
            <a:r>
              <a:rPr kumimoji="1" lang="zh-CN" altLang="en-US" dirty="0"/>
              <a:t>   这些检查是控制软件的一个组成部分，通常以一些通用的高级编程语言实现，而这些语言并不是为了描述复杂的物理而设计的。 它们通常被实现为一系列条件语句，用于验证某些状态</a:t>
            </a:r>
            <a:r>
              <a:rPr kumimoji="1" lang="en-US" altLang="zh-CN" dirty="0"/>
              <a:t>/</a:t>
            </a:r>
            <a:r>
              <a:rPr kumimoji="1" lang="zh-CN" altLang="en-US" dirty="0"/>
              <a:t>传感器值的范围。 然而，条件语句的简单布尔语义具有有限的表达能力，因此只能近似安全和不安全状态之间的边界。 近似精度损失可能导致过度近似漏洞，这本质上是错误警报（例如，系统报告崩溃但没有真正的物理崩溃），以及欠近似漏洞，这是系统无法检测到的真正异常。 我们将这些漏洞称为网络物理 </a:t>
            </a:r>
            <a:r>
              <a:rPr kumimoji="1" lang="en-US" altLang="zh-CN" dirty="0"/>
              <a:t>(CP) </a:t>
            </a:r>
            <a:r>
              <a:rPr kumimoji="1" lang="zh-CN" altLang="en-US" dirty="0"/>
              <a:t>不一致。 正如最近发生的许多事故所表明的那样，这种脆弱性会带来灾难性的后果。 例如，特斯拉的自动驾驶仪在 </a:t>
            </a:r>
            <a:r>
              <a:rPr kumimoji="1" lang="en-US" altLang="zh-CN" dirty="0"/>
              <a:t>2016 </a:t>
            </a:r>
            <a:r>
              <a:rPr kumimoji="1" lang="zh-CN" altLang="en-US" dirty="0"/>
              <a:t>年导致一辆白色拖车发生致命事故 </a:t>
            </a:r>
            <a:r>
              <a:rPr kumimoji="1" lang="en-US" altLang="zh-CN" dirty="0"/>
              <a:t>[75]</a:t>
            </a:r>
            <a:r>
              <a:rPr kumimoji="1" lang="zh-CN" altLang="en-US" dirty="0"/>
              <a:t>，原因是安全检查的近似漏洞； 即控制程序未能准确检测到危险情况，也没有触发对策。</a:t>
            </a:r>
          </a:p>
          <a:p>
            <a:r>
              <a:rPr kumimoji="1" lang="zh-CN" altLang="en-US" dirty="0"/>
              <a:t>   最近，两架波音 </a:t>
            </a:r>
            <a:r>
              <a:rPr kumimoji="1" lang="en-US" altLang="zh-CN" dirty="0"/>
              <a:t>737 Max </a:t>
            </a:r>
            <a:r>
              <a:rPr kumimoji="1" lang="zh-CN" altLang="en-US" dirty="0"/>
              <a:t>飞机分别在 </a:t>
            </a:r>
            <a:r>
              <a:rPr kumimoji="1" lang="en-US" altLang="zh-CN" dirty="0"/>
              <a:t>2018 </a:t>
            </a:r>
            <a:r>
              <a:rPr kumimoji="1" lang="zh-CN" altLang="en-US" dirty="0"/>
              <a:t>年和 </a:t>
            </a:r>
            <a:r>
              <a:rPr kumimoji="1" lang="en-US" altLang="zh-CN" dirty="0"/>
              <a:t>2019 </a:t>
            </a:r>
            <a:r>
              <a:rPr kumimoji="1" lang="zh-CN" altLang="en-US" dirty="0"/>
              <a:t>年坠毁 </a:t>
            </a:r>
            <a:r>
              <a:rPr kumimoji="1" lang="en-US" altLang="zh-CN" dirty="0"/>
              <a:t>[10, 11]</a:t>
            </a:r>
            <a:r>
              <a:rPr kumimoji="1" lang="zh-CN" altLang="en-US" dirty="0"/>
              <a:t>。 据报道，在这两起事故中，作为安全检查组件的机动特性增强系统 </a:t>
            </a:r>
            <a:r>
              <a:rPr kumimoji="1" lang="en-US" altLang="zh-CN" dirty="0"/>
              <a:t>(MCAS)</a:t>
            </a:r>
            <a:r>
              <a:rPr kumimoji="1" lang="zh-CN" altLang="en-US" dirty="0"/>
              <a:t>（即防失速系统）在存在错误传感器读数的情况下被不当激活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60027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49A33-9C91-51A3-9C80-4707270091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D75634-9AB0-D965-8C58-9482825FC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F6543E-C2F2-695D-8ADD-32FDB8850B01}"/>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EFD28714-69CF-A120-6915-985CADE662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A4F115-9FE2-CD8B-359F-AAA14A8A1B31}"/>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98082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71398-76C7-9082-FC05-F465E2195D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08903E-1CC0-CE7A-D34E-24E3B7F2FCE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6655C8-7A69-75ED-3124-4B835435E4D5}"/>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5CF2EE51-3CC8-7A6C-884B-A264F7B48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001F81-1FB2-2B91-E204-F12C967EA92E}"/>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7167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157917-BA92-37D1-6DBF-DB8A01A232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CBD21D-E5BB-6B94-E1B5-4A48EA9D1D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A1094D-2A71-5B11-E1FE-815807746815}"/>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301B3782-1558-4B77-E9E5-FBED9F92D9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20A814-125C-3002-0F2E-7F51342EC1F2}"/>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90417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059BA-5AC5-F76A-E293-1AA0129678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FA5214-91A2-D7AD-D9DF-3CBB6F88B4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30E648-7F5D-01C6-BA32-33C55C79DED3}"/>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46EA7BFA-F745-7B6E-AF2B-9047C4FE82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E00CFD-AF84-2E20-41D0-2222EC876ED4}"/>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34846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01FA6-8DBE-3CC4-6587-B421697710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0AFFDB-DDEB-915F-05C5-A37F5637F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4E04E3-A2F0-7353-CCE5-E9F0C848BDD0}"/>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9E03B336-5EFA-9EEC-DBFA-C8218F0403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1A375B-C1DD-65B7-5585-F94D4132AFCC}"/>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163378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E4DF9-86B0-B7B5-27C8-8F6115D6E1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7A0410-E76F-87EC-C709-CF451D0B49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8DBE551-7D19-C82B-16B3-A0CFC30B99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9E285F-D1CF-3001-449C-DC759C1290BD}"/>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A6412B5A-FF32-8A5C-0543-54DF9CF28F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5E759B-95EE-D72F-9FFC-E99924F90FD1}"/>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206384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37223-FD7B-61BE-DBEA-F5DE05540F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47D55C-F318-D94A-581E-DFCF20C76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2758A8-B387-5CB4-E351-FBF91B2064E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79B850-5471-3010-515C-8273B0E7E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DA569F-1943-9600-E1E7-9C7A860755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0BDFF2-B257-AC9E-E6DE-C13D6912E253}"/>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8" name="页脚占位符 7">
            <a:extLst>
              <a:ext uri="{FF2B5EF4-FFF2-40B4-BE49-F238E27FC236}">
                <a16:creationId xmlns:a16="http://schemas.microsoft.com/office/drawing/2014/main" id="{FAFED52E-28D7-F551-60D0-9FE0A05C66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8B5990-A13C-9A68-B731-41658AB35E08}"/>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20124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E550A-2E31-2896-75E1-E48DD3A95C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64DC5E-812A-4EDD-EBDC-A1467B1EE01D}"/>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4" name="页脚占位符 3">
            <a:extLst>
              <a:ext uri="{FF2B5EF4-FFF2-40B4-BE49-F238E27FC236}">
                <a16:creationId xmlns:a16="http://schemas.microsoft.com/office/drawing/2014/main" id="{1EBFBB40-F151-3757-382C-CD8E5FEFBC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8A97B3-E004-CAE8-6C8F-EDC440B3B867}"/>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151966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C16DDF-9D87-24BD-A89F-8B3863A28CDB}"/>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3" name="页脚占位符 2">
            <a:extLst>
              <a:ext uri="{FF2B5EF4-FFF2-40B4-BE49-F238E27FC236}">
                <a16:creationId xmlns:a16="http://schemas.microsoft.com/office/drawing/2014/main" id="{A7D3F367-BCD7-BA74-84F3-8ACB773EF0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7AA462-CABD-3C20-4B05-8893CE3C11B7}"/>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283408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E6BC2-C3F0-9DAB-6B25-1E63E3049E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49BEA5-B4AE-AC29-E1D2-FACC372EC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EA9BF1A-06DE-1A16-81D3-BEBC2D6BE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55DB77-91FC-1240-0C8B-2AFF667CB736}"/>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B6E7322E-568A-BD3E-CA64-D74C319CE6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61F707-268C-3A98-2A69-E570215D3223}"/>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18464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E451E-106F-5303-7E39-646913EA1B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A6D36B-F2F5-F1E5-D196-3624F2E3A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5D4D4A-5001-5333-424A-910A8DCC9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16E9C6-C2AD-4518-8C9A-4B42E356EA85}"/>
              </a:ext>
            </a:extLst>
          </p:cNvPr>
          <p:cNvSpPr>
            <a:spLocks noGrp="1"/>
          </p:cNvSpPr>
          <p:nvPr>
            <p:ph type="dt" sz="half" idx="10"/>
          </p:nvPr>
        </p:nvSpPr>
        <p:spPr/>
        <p:txBody>
          <a:bodyPr/>
          <a:lstStyle/>
          <a:p>
            <a:fld id="{B6751364-7691-4F25-8593-7F3A4D35F323}" type="datetimeFigureOut">
              <a:rPr lang="zh-CN" altLang="en-US" smtClean="0"/>
              <a:t>2022/6/4</a:t>
            </a:fld>
            <a:endParaRPr lang="zh-CN" altLang="en-US"/>
          </a:p>
        </p:txBody>
      </p:sp>
      <p:sp>
        <p:nvSpPr>
          <p:cNvPr id="6" name="页脚占位符 5">
            <a:extLst>
              <a:ext uri="{FF2B5EF4-FFF2-40B4-BE49-F238E27FC236}">
                <a16:creationId xmlns:a16="http://schemas.microsoft.com/office/drawing/2014/main" id="{B6DCD372-957F-7CD5-0F23-64F8E4DF3E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FEAF01-CA84-097B-AEFB-08E062DE9696}"/>
              </a:ext>
            </a:extLst>
          </p:cNvPr>
          <p:cNvSpPr>
            <a:spLocks noGrp="1"/>
          </p:cNvSpPr>
          <p:nvPr>
            <p:ph type="sldNum" sz="quarter" idx="12"/>
          </p:nvPr>
        </p:nvSpPr>
        <p:spPr/>
        <p:txBody>
          <a:body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392243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2A2277-9231-A689-CFC6-94BCED94B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87A1E1-8B2A-F502-987D-FA9B3A68D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EBA377-8E4B-7DE3-19BA-65D7DEBD6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51364-7691-4F25-8593-7F3A4D35F323}" type="datetimeFigureOut">
              <a:rPr lang="zh-CN" altLang="en-US" smtClean="0"/>
              <a:t>2022/6/4</a:t>
            </a:fld>
            <a:endParaRPr lang="zh-CN" altLang="en-US"/>
          </a:p>
        </p:txBody>
      </p:sp>
      <p:sp>
        <p:nvSpPr>
          <p:cNvPr id="5" name="页脚占位符 4">
            <a:extLst>
              <a:ext uri="{FF2B5EF4-FFF2-40B4-BE49-F238E27FC236}">
                <a16:creationId xmlns:a16="http://schemas.microsoft.com/office/drawing/2014/main" id="{EEBE9204-1918-76CA-BE90-E83117A57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F5DE2B-CF05-EB6A-FAA9-B9F6967A1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29213-CE86-4FA9-B073-3768622CF9C2}" type="slidenum">
              <a:rPr lang="zh-CN" altLang="en-US" smtClean="0"/>
              <a:t>‹#›</a:t>
            </a:fld>
            <a:endParaRPr lang="zh-CN" altLang="en-US"/>
          </a:p>
        </p:txBody>
      </p:sp>
    </p:spTree>
    <p:extLst>
      <p:ext uri="{BB962C8B-B14F-4D97-AF65-F5344CB8AC3E}">
        <p14:creationId xmlns:p14="http://schemas.microsoft.com/office/powerpoint/2010/main" val="223045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八里台主楼"/>
          <p:cNvPicPr>
            <a:picLocks noChangeAspect="1"/>
          </p:cNvPicPr>
          <p:nvPr/>
        </p:nvPicPr>
        <p:blipFill>
          <a:blip r:embed="rId3"/>
          <a:srcRect l="5635" r="2883" b="19854"/>
          <a:stretch>
            <a:fillRect/>
          </a:stretch>
        </p:blipFill>
        <p:spPr>
          <a:xfrm>
            <a:off x="-1270" y="0"/>
            <a:ext cx="12192000" cy="6858000"/>
          </a:xfrm>
          <a:prstGeom prst="rect">
            <a:avLst/>
          </a:prstGeom>
        </p:spPr>
      </p:pic>
      <p:sp>
        <p:nvSpPr>
          <p:cNvPr id="7" name="矩形 6">
            <a:extLst>
              <a:ext uri="{FF2B5EF4-FFF2-40B4-BE49-F238E27FC236}">
                <a16:creationId xmlns:a16="http://schemas.microsoft.com/office/drawing/2014/main" id="{BA9C7A9B-5CFA-4FEE-9375-F52188BFF5ED}"/>
              </a:ext>
            </a:extLst>
          </p:cNvPr>
          <p:cNvSpPr/>
          <p:nvPr/>
        </p:nvSpPr>
        <p:spPr>
          <a:xfrm>
            <a:off x="-1270" y="0"/>
            <a:ext cx="12192000" cy="71961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B4115B8-5BDD-4BED-AC44-D16C1A477751}"/>
              </a:ext>
            </a:extLst>
          </p:cNvPr>
          <p:cNvSpPr/>
          <p:nvPr/>
        </p:nvSpPr>
        <p:spPr>
          <a:xfrm>
            <a:off x="-1270" y="6159357"/>
            <a:ext cx="12192000" cy="698643"/>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方正姚体" panose="02010601030101010101" pitchFamily="2" charset="-122"/>
                <a:ea typeface="方正姚体" panose="02010601030101010101" pitchFamily="2" charset="-122"/>
              </a:rPr>
              <a:t>允公允能 日新月异</a:t>
            </a:r>
          </a:p>
        </p:txBody>
      </p:sp>
      <p:sp>
        <p:nvSpPr>
          <p:cNvPr id="13" name="矩形 12">
            <a:extLst>
              <a:ext uri="{FF2B5EF4-FFF2-40B4-BE49-F238E27FC236}">
                <a16:creationId xmlns:a16="http://schemas.microsoft.com/office/drawing/2014/main" id="{2C96E9D4-3A4C-41B4-8351-B89E8594A541}"/>
              </a:ext>
            </a:extLst>
          </p:cNvPr>
          <p:cNvSpPr/>
          <p:nvPr/>
        </p:nvSpPr>
        <p:spPr>
          <a:xfrm>
            <a:off x="0" y="1561672"/>
            <a:ext cx="482885" cy="3400745"/>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方正姚体" panose="02010601030101010101" pitchFamily="2" charset="-122"/>
              <a:ea typeface="方正姚体" panose="02010601030101010101" pitchFamily="2" charset="-122"/>
            </a:endParaRPr>
          </a:p>
        </p:txBody>
      </p:sp>
      <p:sp>
        <p:nvSpPr>
          <p:cNvPr id="14" name="矩形 13">
            <a:extLst>
              <a:ext uri="{FF2B5EF4-FFF2-40B4-BE49-F238E27FC236}">
                <a16:creationId xmlns:a16="http://schemas.microsoft.com/office/drawing/2014/main" id="{9D7EE900-ECB5-49DF-9020-640FFC25E90B}"/>
              </a:ext>
            </a:extLst>
          </p:cNvPr>
          <p:cNvSpPr/>
          <p:nvPr/>
        </p:nvSpPr>
        <p:spPr>
          <a:xfrm>
            <a:off x="11707845" y="1561672"/>
            <a:ext cx="482885" cy="3400745"/>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方正姚体" panose="02010601030101010101" pitchFamily="2" charset="-122"/>
              <a:ea typeface="方正姚体" panose="02010601030101010101" pitchFamily="2" charset="-122"/>
            </a:endParaRPr>
          </a:p>
        </p:txBody>
      </p:sp>
      <p:pic>
        <p:nvPicPr>
          <p:cNvPr id="16" name="图片 15">
            <a:extLst>
              <a:ext uri="{FF2B5EF4-FFF2-40B4-BE49-F238E27FC236}">
                <a16:creationId xmlns:a16="http://schemas.microsoft.com/office/drawing/2014/main" id="{D6C9BF9B-06C2-4FE0-8C93-97B30F1BF1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9455" y="424237"/>
            <a:ext cx="2274870" cy="2274870"/>
          </a:xfrm>
          <a:prstGeom prst="rect">
            <a:avLst/>
          </a:prstGeom>
        </p:spPr>
      </p:pic>
      <p:sp>
        <p:nvSpPr>
          <p:cNvPr id="18" name="任意多边形: 形状 17">
            <a:extLst>
              <a:ext uri="{FF2B5EF4-FFF2-40B4-BE49-F238E27FC236}">
                <a16:creationId xmlns:a16="http://schemas.microsoft.com/office/drawing/2014/main" id="{0FE42373-3A0D-481A-8717-14D652BA946F}"/>
              </a:ext>
            </a:extLst>
          </p:cNvPr>
          <p:cNvSpPr/>
          <p:nvPr/>
        </p:nvSpPr>
        <p:spPr>
          <a:xfrm>
            <a:off x="952500" y="1561672"/>
            <a:ext cx="10261600" cy="3400745"/>
          </a:xfrm>
          <a:custGeom>
            <a:avLst/>
            <a:gdLst>
              <a:gd name="connsiteX0" fmla="*/ 0 w 9811820"/>
              <a:gd name="connsiteY0" fmla="*/ 0 h 3400745"/>
              <a:gd name="connsiteX1" fmla="*/ 3873357 w 9811820"/>
              <a:gd name="connsiteY1" fmla="*/ 0 h 3400745"/>
              <a:gd name="connsiteX2" fmla="*/ 4905910 w 9811820"/>
              <a:gd name="connsiteY2" fmla="*/ 1032553 h 3400745"/>
              <a:gd name="connsiteX3" fmla="*/ 5938463 w 9811820"/>
              <a:gd name="connsiteY3" fmla="*/ 0 h 3400745"/>
              <a:gd name="connsiteX4" fmla="*/ 9811820 w 9811820"/>
              <a:gd name="connsiteY4" fmla="*/ 0 h 3400745"/>
              <a:gd name="connsiteX5" fmla="*/ 9811820 w 9811820"/>
              <a:gd name="connsiteY5" fmla="*/ 3400745 h 3400745"/>
              <a:gd name="connsiteX6" fmla="*/ 0 w 9811820"/>
              <a:gd name="connsiteY6" fmla="*/ 3400745 h 3400745"/>
              <a:gd name="connsiteX7" fmla="*/ 0 w 9811820"/>
              <a:gd name="connsiteY7" fmla="*/ 0 h 340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1820" h="3400745">
                <a:moveTo>
                  <a:pt x="0" y="0"/>
                </a:moveTo>
                <a:lnTo>
                  <a:pt x="3873357" y="0"/>
                </a:lnTo>
                <a:cubicBezTo>
                  <a:pt x="3873357" y="570263"/>
                  <a:pt x="4335647" y="1032553"/>
                  <a:pt x="4905910" y="1032553"/>
                </a:cubicBezTo>
                <a:cubicBezTo>
                  <a:pt x="5476173" y="1032553"/>
                  <a:pt x="5938463" y="570263"/>
                  <a:pt x="5938463" y="0"/>
                </a:cubicBezTo>
                <a:lnTo>
                  <a:pt x="9811820" y="0"/>
                </a:lnTo>
                <a:lnTo>
                  <a:pt x="9811820" y="3400745"/>
                </a:lnTo>
                <a:lnTo>
                  <a:pt x="0" y="3400745"/>
                </a:lnTo>
                <a:lnTo>
                  <a:pt x="0" y="0"/>
                </a:lnTo>
                <a:close/>
              </a:path>
            </a:pathLst>
          </a:cu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6" name="组合 25">
            <a:extLst>
              <a:ext uri="{FF2B5EF4-FFF2-40B4-BE49-F238E27FC236}">
                <a16:creationId xmlns:a16="http://schemas.microsoft.com/office/drawing/2014/main" id="{283CE85B-80A8-429D-B49F-18C4AB19AE8D}"/>
              </a:ext>
            </a:extLst>
          </p:cNvPr>
          <p:cNvGrpSpPr/>
          <p:nvPr/>
        </p:nvGrpSpPr>
        <p:grpSpPr>
          <a:xfrm>
            <a:off x="1206500" y="2605803"/>
            <a:ext cx="9753599" cy="1793432"/>
            <a:chOff x="1728505" y="2697415"/>
            <a:chExt cx="8370635" cy="1541745"/>
          </a:xfrm>
        </p:grpSpPr>
        <p:sp>
          <p:nvSpPr>
            <p:cNvPr id="24" name="文本框 23">
              <a:extLst>
                <a:ext uri="{FF2B5EF4-FFF2-40B4-BE49-F238E27FC236}">
                  <a16:creationId xmlns:a16="http://schemas.microsoft.com/office/drawing/2014/main" id="{C5EF8579-C1F8-4B22-A2CF-5981F883176A}"/>
                </a:ext>
              </a:extLst>
            </p:cNvPr>
            <p:cNvSpPr txBox="1"/>
            <p:nvPr/>
          </p:nvSpPr>
          <p:spPr>
            <a:xfrm>
              <a:off x="1728505" y="2697415"/>
              <a:ext cx="8370635" cy="661459"/>
            </a:xfrm>
            <a:prstGeom prst="rect">
              <a:avLst/>
            </a:prstGeom>
            <a:noFill/>
          </p:spPr>
          <p:txBody>
            <a:bodyPr wrap="square" rtlCol="0">
              <a:spAutoFit/>
            </a:bodyPr>
            <a:lstStyle/>
            <a:p>
              <a:pPr algn="ctr"/>
              <a:r>
                <a:rPr lang="zh-CN" altLang="en-US" sz="2800" b="1" dirty="0">
                  <a:solidFill>
                    <a:schemeClr val="bg1"/>
                  </a:solidFill>
                  <a:latin typeface="+mj-ea"/>
                  <a:ea typeface="+mj-ea"/>
                </a:rPr>
                <a:t>机器人车辆安全检查中的信息物理不一致漏洞识别</a:t>
              </a:r>
              <a:endParaRPr lang="en-US" altLang="zh-CN" sz="2800" b="1" dirty="0">
                <a:solidFill>
                  <a:schemeClr val="bg1"/>
                </a:solidFill>
                <a:latin typeface="+mj-ea"/>
                <a:ea typeface="+mj-ea"/>
              </a:endParaRPr>
            </a:p>
            <a:p>
              <a:pPr algn="ctr"/>
              <a:r>
                <a:rPr lang="en-US" altLang="zh-CN" sz="1600" b="1" dirty="0">
                  <a:solidFill>
                    <a:schemeClr val="bg1"/>
                  </a:solidFill>
                  <a:latin typeface="+mj-ea"/>
                  <a:ea typeface="+mj-ea"/>
                </a:rPr>
                <a:t>Cyber-Physical Inconsistency Vulnerability Identification for Safety Checks in Robotic Vehicles</a:t>
              </a:r>
              <a:endParaRPr lang="zh-CN" altLang="en-US" sz="3200" b="1" dirty="0">
                <a:solidFill>
                  <a:schemeClr val="bg1"/>
                </a:solidFill>
                <a:latin typeface="+mj-ea"/>
                <a:ea typeface="+mj-ea"/>
              </a:endParaRPr>
            </a:p>
          </p:txBody>
        </p:sp>
        <p:sp>
          <p:nvSpPr>
            <p:cNvPr id="25" name="文本框 24">
              <a:extLst>
                <a:ext uri="{FF2B5EF4-FFF2-40B4-BE49-F238E27FC236}">
                  <a16:creationId xmlns:a16="http://schemas.microsoft.com/office/drawing/2014/main" id="{23565F86-E4A3-40CA-A5BC-B7D931A71922}"/>
                </a:ext>
              </a:extLst>
            </p:cNvPr>
            <p:cNvSpPr txBox="1"/>
            <p:nvPr/>
          </p:nvSpPr>
          <p:spPr>
            <a:xfrm>
              <a:off x="2092860" y="3366033"/>
              <a:ext cx="8006280" cy="873127"/>
            </a:xfrm>
            <a:prstGeom prst="rect">
              <a:avLst/>
            </a:prstGeom>
            <a:noFill/>
          </p:spPr>
          <p:txBody>
            <a:bodyPr wrap="square" rtlCol="0">
              <a:spAutoFit/>
            </a:bodyPr>
            <a:lstStyle/>
            <a:p>
              <a:pPr algn="ctr"/>
              <a:endParaRPr lang="en-US" altLang="zh-CN" sz="2000" b="1" dirty="0">
                <a:solidFill>
                  <a:schemeClr val="bg1"/>
                </a:solidFill>
                <a:latin typeface="+mj-ea"/>
                <a:ea typeface="+mj-ea"/>
              </a:endParaRPr>
            </a:p>
            <a:p>
              <a:pPr algn="ctr"/>
              <a:r>
                <a:rPr lang="zh-CN" altLang="en-US" sz="2000" b="1" dirty="0">
                  <a:solidFill>
                    <a:schemeClr val="bg1"/>
                  </a:solidFill>
                  <a:latin typeface="+mj-ea"/>
                  <a:ea typeface="+mj-ea"/>
                </a:rPr>
                <a:t>汇报人</a:t>
              </a:r>
              <a:r>
                <a:rPr lang="en-US" altLang="zh-CN" sz="2000" b="1" dirty="0">
                  <a:solidFill>
                    <a:schemeClr val="bg1"/>
                  </a:solidFill>
                  <a:latin typeface="+mj-ea"/>
                  <a:ea typeface="+mj-ea"/>
                </a:rPr>
                <a:t>:</a:t>
              </a:r>
              <a:r>
                <a:rPr lang="zh-CN" altLang="en-US" sz="2000" b="1" dirty="0">
                  <a:solidFill>
                    <a:schemeClr val="bg1"/>
                  </a:solidFill>
                  <a:latin typeface="+mj-ea"/>
                  <a:ea typeface="+mj-ea"/>
                </a:rPr>
                <a:t>常志伟  </a:t>
              </a:r>
              <a:r>
                <a:rPr lang="en-US" altLang="zh-CN" sz="2000" b="1" dirty="0">
                  <a:solidFill>
                    <a:schemeClr val="bg1"/>
                  </a:solidFill>
                  <a:latin typeface="+mj-ea"/>
                  <a:ea typeface="+mj-ea"/>
                </a:rPr>
                <a:t>| </a:t>
              </a:r>
              <a:r>
                <a:rPr lang="zh-CN" altLang="en-US" sz="2000" b="1" dirty="0">
                  <a:solidFill>
                    <a:schemeClr val="bg1"/>
                  </a:solidFill>
                  <a:latin typeface="+mj-ea"/>
                  <a:ea typeface="+mj-ea"/>
                </a:rPr>
                <a:t>指导老师：刘哲理</a:t>
              </a:r>
              <a:endParaRPr lang="en-US" altLang="zh-CN" sz="2000" b="1" dirty="0">
                <a:solidFill>
                  <a:schemeClr val="bg1"/>
                </a:solidFill>
                <a:latin typeface="+mj-ea"/>
                <a:ea typeface="+mj-ea"/>
              </a:endParaRPr>
            </a:p>
            <a:p>
              <a:pPr algn="ctr"/>
              <a:r>
                <a:rPr lang="zh-CN" altLang="en-US" sz="2000" b="1" dirty="0">
                  <a:solidFill>
                    <a:schemeClr val="bg1"/>
                  </a:solidFill>
                  <a:latin typeface="+mj-ea"/>
                </a:rPr>
                <a:t> 汇报时间：</a:t>
              </a:r>
              <a:r>
                <a:rPr lang="en-US" altLang="zh-CN" sz="2000" b="1" dirty="0">
                  <a:solidFill>
                    <a:schemeClr val="bg1"/>
                  </a:solidFill>
                  <a:latin typeface="+mj-ea"/>
                </a:rPr>
                <a:t>2022/6/5</a:t>
              </a:r>
              <a:endParaRPr lang="zh-CN" altLang="en-US" sz="2000" b="1" dirty="0">
                <a:solidFill>
                  <a:schemeClr val="bg1"/>
                </a:solidFill>
                <a:latin typeface="+mj-ea"/>
                <a:ea typeface="+mj-e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224043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239567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381373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CAD8693-B3C7-4592-8B0E-01A360514227}"/>
              </a:ext>
            </a:extLst>
          </p:cNvPr>
          <p:cNvPicPr>
            <a:picLocks noChangeAspect="1"/>
          </p:cNvPicPr>
          <p:nvPr/>
        </p:nvPicPr>
        <p:blipFill rotWithShape="1">
          <a:blip r:embed="rId2">
            <a:extLst>
              <a:ext uri="{28A0092B-C50C-407E-A947-70E740481C1C}">
                <a14:useLocalDpi xmlns:a14="http://schemas.microsoft.com/office/drawing/2010/main" val="0"/>
              </a:ext>
            </a:extLst>
          </a:blip>
          <a:srcRect b="49937"/>
          <a:stretch/>
        </p:blipFill>
        <p:spPr>
          <a:xfrm>
            <a:off x="0" y="-1"/>
            <a:ext cx="12192000" cy="3429001"/>
          </a:xfrm>
          <a:prstGeom prst="rect">
            <a:avLst/>
          </a:prstGeom>
        </p:spPr>
      </p:pic>
      <p:sp>
        <p:nvSpPr>
          <p:cNvPr id="8" name="矩形 7">
            <a:extLst>
              <a:ext uri="{FF2B5EF4-FFF2-40B4-BE49-F238E27FC236}">
                <a16:creationId xmlns:a16="http://schemas.microsoft.com/office/drawing/2014/main" id="{A49EAA06-D3F1-4DC4-B3BD-ABF27300D3F5}"/>
              </a:ext>
            </a:extLst>
          </p:cNvPr>
          <p:cNvSpPr/>
          <p:nvPr/>
        </p:nvSpPr>
        <p:spPr>
          <a:xfrm>
            <a:off x="0" y="0"/>
            <a:ext cx="12192000" cy="3429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D97AB5CB-9024-4460-BE0E-CB391507E1F0}"/>
              </a:ext>
            </a:extLst>
          </p:cNvPr>
          <p:cNvSpPr/>
          <p:nvPr/>
        </p:nvSpPr>
        <p:spPr>
          <a:xfrm>
            <a:off x="4405605" y="1620040"/>
            <a:ext cx="3380789" cy="1103705"/>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a:latin typeface="+mn-ea"/>
              </a:rPr>
              <a:t>目录</a:t>
            </a:r>
          </a:p>
        </p:txBody>
      </p:sp>
      <p:sp>
        <p:nvSpPr>
          <p:cNvPr id="10" name="矩形 9">
            <a:extLst>
              <a:ext uri="{FF2B5EF4-FFF2-40B4-BE49-F238E27FC236}">
                <a16:creationId xmlns:a16="http://schemas.microsoft.com/office/drawing/2014/main" id="{735FB29B-A90F-4AE9-A18A-8E404DDAB563}"/>
              </a:ext>
            </a:extLst>
          </p:cNvPr>
          <p:cNvSpPr/>
          <p:nvPr/>
        </p:nvSpPr>
        <p:spPr>
          <a:xfrm>
            <a:off x="4043160" y="1501714"/>
            <a:ext cx="4105678" cy="1340355"/>
          </a:xfrm>
          <a:prstGeom prst="rect">
            <a:avLst/>
          </a:prstGeom>
          <a:noFill/>
          <a:ln w="38100">
            <a:solidFill>
              <a:srgbClr val="7E0C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方正姚体" panose="02010601030101010101" pitchFamily="2" charset="-122"/>
              <a:ea typeface="方正姚体" panose="02010601030101010101" pitchFamily="2" charset="-122"/>
            </a:endParaRPr>
          </a:p>
        </p:txBody>
      </p:sp>
      <p:grpSp>
        <p:nvGrpSpPr>
          <p:cNvPr id="2" name="组合 1">
            <a:extLst>
              <a:ext uri="{FF2B5EF4-FFF2-40B4-BE49-F238E27FC236}">
                <a16:creationId xmlns:a16="http://schemas.microsoft.com/office/drawing/2014/main" id="{A758AD4B-0FFF-214C-97A1-293976AED24F}"/>
              </a:ext>
            </a:extLst>
          </p:cNvPr>
          <p:cNvGrpSpPr/>
          <p:nvPr/>
        </p:nvGrpSpPr>
        <p:grpSpPr>
          <a:xfrm>
            <a:off x="707855" y="4140812"/>
            <a:ext cx="2225140" cy="1620368"/>
            <a:chOff x="707855" y="4140812"/>
            <a:chExt cx="2225140" cy="1620368"/>
          </a:xfrm>
        </p:grpSpPr>
        <p:sp>
          <p:nvSpPr>
            <p:cNvPr id="15" name="矩形 14">
              <a:extLst>
                <a:ext uri="{FF2B5EF4-FFF2-40B4-BE49-F238E27FC236}">
                  <a16:creationId xmlns:a16="http://schemas.microsoft.com/office/drawing/2014/main" id="{03E573D7-97FE-490F-A14B-D08C027B0769}"/>
                </a:ext>
              </a:extLst>
            </p:cNvPr>
            <p:cNvSpPr/>
            <p:nvPr/>
          </p:nvSpPr>
          <p:spPr>
            <a:xfrm>
              <a:off x="1449660" y="4140812"/>
              <a:ext cx="741530" cy="650710"/>
            </a:xfrm>
            <a:prstGeom prst="rect">
              <a:avLst/>
            </a:prstGeom>
            <a:solidFill>
              <a:srgbClr val="7E0C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方正粗黑宋简体" panose="02000000000000000000" pitchFamily="2" charset="-122"/>
                  <a:ea typeface="方正粗黑宋简体" panose="02000000000000000000" pitchFamily="2" charset="-122"/>
                </a:rPr>
                <a:t>01</a:t>
              </a:r>
              <a:endParaRPr lang="zh-CN" altLang="en-US" sz="3600" b="1" dirty="0">
                <a:solidFill>
                  <a:schemeClr val="bg1"/>
                </a:solidFill>
                <a:latin typeface="方正粗黑宋简体" panose="02000000000000000000" pitchFamily="2" charset="-122"/>
                <a:ea typeface="方正粗黑宋简体" panose="02000000000000000000" pitchFamily="2" charset="-122"/>
              </a:endParaRPr>
            </a:p>
          </p:txBody>
        </p:sp>
        <p:sp>
          <p:nvSpPr>
            <p:cNvPr id="23" name="文本框 22">
              <a:extLst>
                <a:ext uri="{FF2B5EF4-FFF2-40B4-BE49-F238E27FC236}">
                  <a16:creationId xmlns:a16="http://schemas.microsoft.com/office/drawing/2014/main" id="{73DC2C62-0DA0-4D49-B85F-684F56E9BE24}"/>
                </a:ext>
              </a:extLst>
            </p:cNvPr>
            <p:cNvSpPr txBox="1"/>
            <p:nvPr/>
          </p:nvSpPr>
          <p:spPr>
            <a:xfrm>
              <a:off x="707855" y="5237960"/>
              <a:ext cx="2225140" cy="523220"/>
            </a:xfrm>
            <a:prstGeom prst="rect">
              <a:avLst/>
            </a:prstGeom>
            <a:noFill/>
          </p:spPr>
          <p:txBody>
            <a:bodyPr wrap="square" rtlCol="0">
              <a:spAutoFit/>
            </a:bodyPr>
            <a:lstStyle/>
            <a:p>
              <a:pPr algn="ctr"/>
              <a:r>
                <a:rPr lang="zh-CN" altLang="en-US" sz="2800" b="1" dirty="0">
                  <a:solidFill>
                    <a:srgbClr val="7E0C6E"/>
                  </a:solidFill>
                  <a:latin typeface="+mj-ea"/>
                  <a:ea typeface="+mj-ea"/>
                </a:rPr>
                <a:t>研究背景</a:t>
              </a:r>
            </a:p>
          </p:txBody>
        </p:sp>
      </p:grpSp>
      <p:grpSp>
        <p:nvGrpSpPr>
          <p:cNvPr id="3" name="组合 2">
            <a:extLst>
              <a:ext uri="{FF2B5EF4-FFF2-40B4-BE49-F238E27FC236}">
                <a16:creationId xmlns:a16="http://schemas.microsoft.com/office/drawing/2014/main" id="{F05BD348-720A-1B4F-A5AE-5D75EA74EC15}"/>
              </a:ext>
            </a:extLst>
          </p:cNvPr>
          <p:cNvGrpSpPr/>
          <p:nvPr/>
        </p:nvGrpSpPr>
        <p:grpSpPr>
          <a:xfrm>
            <a:off x="3531437" y="4140812"/>
            <a:ext cx="2225140" cy="1620368"/>
            <a:chOff x="4978770" y="4140812"/>
            <a:chExt cx="2225140" cy="1620368"/>
          </a:xfrm>
        </p:grpSpPr>
        <p:sp>
          <p:nvSpPr>
            <p:cNvPr id="22" name="矩形 21">
              <a:extLst>
                <a:ext uri="{FF2B5EF4-FFF2-40B4-BE49-F238E27FC236}">
                  <a16:creationId xmlns:a16="http://schemas.microsoft.com/office/drawing/2014/main" id="{0DA6C42C-391B-41D6-AF13-22B68F36DB84}"/>
                </a:ext>
              </a:extLst>
            </p:cNvPr>
            <p:cNvSpPr/>
            <p:nvPr/>
          </p:nvSpPr>
          <p:spPr>
            <a:xfrm>
              <a:off x="5720575" y="4140812"/>
              <a:ext cx="741530" cy="650710"/>
            </a:xfrm>
            <a:prstGeom prst="rect">
              <a:avLst/>
            </a:prstGeom>
            <a:solidFill>
              <a:srgbClr val="7E0C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方正粗黑宋简体" panose="02000000000000000000" pitchFamily="2" charset="-122"/>
                  <a:ea typeface="方正粗黑宋简体" panose="02000000000000000000" pitchFamily="2" charset="-122"/>
                </a:rPr>
                <a:t>02</a:t>
              </a:r>
              <a:endParaRPr lang="zh-CN" altLang="en-US" sz="3600" b="1" dirty="0">
                <a:solidFill>
                  <a:schemeClr val="bg1"/>
                </a:solidFill>
                <a:latin typeface="方正粗黑宋简体" panose="02000000000000000000" pitchFamily="2" charset="-122"/>
                <a:ea typeface="方正粗黑宋简体" panose="02000000000000000000" pitchFamily="2" charset="-122"/>
              </a:endParaRPr>
            </a:p>
          </p:txBody>
        </p:sp>
        <p:sp>
          <p:nvSpPr>
            <p:cNvPr id="26" name="文本框 25">
              <a:extLst>
                <a:ext uri="{FF2B5EF4-FFF2-40B4-BE49-F238E27FC236}">
                  <a16:creationId xmlns:a16="http://schemas.microsoft.com/office/drawing/2014/main" id="{DEFB2F30-DA87-4AD5-8EB4-BF57092CD256}"/>
                </a:ext>
              </a:extLst>
            </p:cNvPr>
            <p:cNvSpPr txBox="1"/>
            <p:nvPr/>
          </p:nvSpPr>
          <p:spPr>
            <a:xfrm>
              <a:off x="4978770" y="5237960"/>
              <a:ext cx="2225140" cy="523220"/>
            </a:xfrm>
            <a:prstGeom prst="rect">
              <a:avLst/>
            </a:prstGeom>
            <a:noFill/>
          </p:spPr>
          <p:txBody>
            <a:bodyPr wrap="square" rtlCol="0">
              <a:spAutoFit/>
            </a:bodyPr>
            <a:lstStyle/>
            <a:p>
              <a:pPr algn="ctr"/>
              <a:r>
                <a:rPr lang="zh-CN" altLang="en-US" sz="2800" b="1" dirty="0">
                  <a:solidFill>
                    <a:srgbClr val="7E0C6E"/>
                  </a:solidFill>
                  <a:latin typeface="+mj-ea"/>
                  <a:ea typeface="+mj-ea"/>
                </a:rPr>
                <a:t>设计与实现</a:t>
              </a:r>
            </a:p>
          </p:txBody>
        </p:sp>
      </p:grpSp>
      <p:grpSp>
        <p:nvGrpSpPr>
          <p:cNvPr id="4" name="组合 3">
            <a:extLst>
              <a:ext uri="{FF2B5EF4-FFF2-40B4-BE49-F238E27FC236}">
                <a16:creationId xmlns:a16="http://schemas.microsoft.com/office/drawing/2014/main" id="{6ED9D2F6-998F-4547-853C-EE55CF8AB74F}"/>
              </a:ext>
            </a:extLst>
          </p:cNvPr>
          <p:cNvGrpSpPr/>
          <p:nvPr/>
        </p:nvGrpSpPr>
        <p:grpSpPr>
          <a:xfrm>
            <a:off x="6355019" y="4140812"/>
            <a:ext cx="2225140" cy="1620368"/>
            <a:chOff x="7091847" y="4140812"/>
            <a:chExt cx="2225140" cy="1620368"/>
          </a:xfrm>
        </p:grpSpPr>
        <p:sp>
          <p:nvSpPr>
            <p:cNvPr id="21" name="矩形 20">
              <a:extLst>
                <a:ext uri="{FF2B5EF4-FFF2-40B4-BE49-F238E27FC236}">
                  <a16:creationId xmlns:a16="http://schemas.microsoft.com/office/drawing/2014/main" id="{C55D4BE1-7504-47DC-9510-C1B2B574A74C}"/>
                </a:ext>
              </a:extLst>
            </p:cNvPr>
            <p:cNvSpPr/>
            <p:nvPr/>
          </p:nvSpPr>
          <p:spPr>
            <a:xfrm>
              <a:off x="7833652" y="4140812"/>
              <a:ext cx="741530" cy="650710"/>
            </a:xfrm>
            <a:prstGeom prst="rect">
              <a:avLst/>
            </a:prstGeom>
            <a:solidFill>
              <a:srgbClr val="7E0C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方正粗黑宋简体" panose="02000000000000000000" pitchFamily="2" charset="-122"/>
                  <a:ea typeface="方正粗黑宋简体" panose="02000000000000000000" pitchFamily="2" charset="-122"/>
                </a:rPr>
                <a:t>03</a:t>
              </a:r>
              <a:endParaRPr lang="zh-CN" altLang="en-US" sz="3600" b="1" dirty="0">
                <a:solidFill>
                  <a:schemeClr val="bg1"/>
                </a:solidFill>
                <a:latin typeface="方正粗黑宋简体" panose="02000000000000000000" pitchFamily="2" charset="-122"/>
                <a:ea typeface="方正粗黑宋简体" panose="02000000000000000000" pitchFamily="2" charset="-122"/>
              </a:endParaRPr>
            </a:p>
          </p:txBody>
        </p:sp>
        <p:sp>
          <p:nvSpPr>
            <p:cNvPr id="27" name="文本框 26">
              <a:extLst>
                <a:ext uri="{FF2B5EF4-FFF2-40B4-BE49-F238E27FC236}">
                  <a16:creationId xmlns:a16="http://schemas.microsoft.com/office/drawing/2014/main" id="{A31FC246-514E-481C-AA3C-5BE3E0342759}"/>
                </a:ext>
              </a:extLst>
            </p:cNvPr>
            <p:cNvSpPr txBox="1"/>
            <p:nvPr/>
          </p:nvSpPr>
          <p:spPr>
            <a:xfrm>
              <a:off x="7091847" y="5237960"/>
              <a:ext cx="2225140" cy="523220"/>
            </a:xfrm>
            <a:prstGeom prst="rect">
              <a:avLst/>
            </a:prstGeom>
            <a:noFill/>
          </p:spPr>
          <p:txBody>
            <a:bodyPr wrap="square" rtlCol="0">
              <a:spAutoFit/>
            </a:bodyPr>
            <a:lstStyle/>
            <a:p>
              <a:pPr algn="ctr"/>
              <a:r>
                <a:rPr lang="zh-CN" altLang="en-US" sz="2800" b="1" dirty="0">
                  <a:solidFill>
                    <a:srgbClr val="7E0C6E"/>
                  </a:solidFill>
                  <a:latin typeface="+mj-ea"/>
                  <a:ea typeface="+mj-ea"/>
                </a:rPr>
                <a:t>实验评估</a:t>
              </a:r>
            </a:p>
          </p:txBody>
        </p:sp>
      </p:grpSp>
      <p:grpSp>
        <p:nvGrpSpPr>
          <p:cNvPr id="5" name="组合 4">
            <a:extLst>
              <a:ext uri="{FF2B5EF4-FFF2-40B4-BE49-F238E27FC236}">
                <a16:creationId xmlns:a16="http://schemas.microsoft.com/office/drawing/2014/main" id="{29DF1EF8-533D-A14B-9A09-CD0153472CD7}"/>
              </a:ext>
            </a:extLst>
          </p:cNvPr>
          <p:cNvGrpSpPr/>
          <p:nvPr/>
        </p:nvGrpSpPr>
        <p:grpSpPr>
          <a:xfrm>
            <a:off x="9178602" y="4140812"/>
            <a:ext cx="2225140" cy="1620368"/>
            <a:chOff x="9178602" y="4140812"/>
            <a:chExt cx="2225140" cy="1620368"/>
          </a:xfrm>
        </p:grpSpPr>
        <p:sp>
          <p:nvSpPr>
            <p:cNvPr id="17" name="矩形 16">
              <a:extLst>
                <a:ext uri="{FF2B5EF4-FFF2-40B4-BE49-F238E27FC236}">
                  <a16:creationId xmlns:a16="http://schemas.microsoft.com/office/drawing/2014/main" id="{FE8438BA-A100-4A4D-836B-D5F3B23E0B77}"/>
                </a:ext>
              </a:extLst>
            </p:cNvPr>
            <p:cNvSpPr/>
            <p:nvPr/>
          </p:nvSpPr>
          <p:spPr>
            <a:xfrm>
              <a:off x="9920407" y="4140812"/>
              <a:ext cx="741530" cy="650710"/>
            </a:xfrm>
            <a:prstGeom prst="rect">
              <a:avLst/>
            </a:prstGeom>
            <a:solidFill>
              <a:srgbClr val="7E0C6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方正粗黑宋简体" panose="02000000000000000000" pitchFamily="2" charset="-122"/>
                  <a:ea typeface="方正粗黑宋简体" panose="02000000000000000000" pitchFamily="2" charset="-122"/>
                </a:rPr>
                <a:t>04</a:t>
              </a:r>
              <a:endParaRPr lang="zh-CN" altLang="en-US" sz="3600" b="1" dirty="0">
                <a:solidFill>
                  <a:schemeClr val="bg1"/>
                </a:solidFill>
                <a:latin typeface="方正粗黑宋简体" panose="02000000000000000000" pitchFamily="2" charset="-122"/>
                <a:ea typeface="方正粗黑宋简体" panose="02000000000000000000" pitchFamily="2" charset="-122"/>
              </a:endParaRPr>
            </a:p>
          </p:txBody>
        </p:sp>
        <p:sp>
          <p:nvSpPr>
            <p:cNvPr id="18" name="文本框 17">
              <a:extLst>
                <a:ext uri="{FF2B5EF4-FFF2-40B4-BE49-F238E27FC236}">
                  <a16:creationId xmlns:a16="http://schemas.microsoft.com/office/drawing/2014/main" id="{38505ABA-C735-4878-AAAA-14D2D2554096}"/>
                </a:ext>
              </a:extLst>
            </p:cNvPr>
            <p:cNvSpPr txBox="1"/>
            <p:nvPr/>
          </p:nvSpPr>
          <p:spPr>
            <a:xfrm>
              <a:off x="9178602" y="5237960"/>
              <a:ext cx="2225140" cy="523220"/>
            </a:xfrm>
            <a:prstGeom prst="rect">
              <a:avLst/>
            </a:prstGeom>
            <a:noFill/>
          </p:spPr>
          <p:txBody>
            <a:bodyPr wrap="square" rtlCol="0">
              <a:spAutoFit/>
            </a:bodyPr>
            <a:lstStyle/>
            <a:p>
              <a:pPr algn="ctr"/>
              <a:r>
                <a:rPr lang="zh-CN" altLang="en-US" sz="2800" b="1" dirty="0">
                  <a:solidFill>
                    <a:srgbClr val="7E0C6E"/>
                  </a:solidFill>
                  <a:latin typeface="+mj-ea"/>
                  <a:ea typeface="+mj-ea"/>
                </a:rPr>
                <a:t>总结与思考</a:t>
              </a:r>
            </a:p>
          </p:txBody>
        </p:sp>
      </p:grpSp>
    </p:spTree>
    <p:extLst>
      <p:ext uri="{BB962C8B-B14F-4D97-AF65-F5344CB8AC3E}">
        <p14:creationId xmlns:p14="http://schemas.microsoft.com/office/powerpoint/2010/main" val="6807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sp>
        <p:nvSpPr>
          <p:cNvPr id="5" name="文本框 4">
            <a:extLst>
              <a:ext uri="{FF2B5EF4-FFF2-40B4-BE49-F238E27FC236}">
                <a16:creationId xmlns:a16="http://schemas.microsoft.com/office/drawing/2014/main" id="{633171CC-5944-EE81-F78E-68891196C6BD}"/>
              </a:ext>
            </a:extLst>
          </p:cNvPr>
          <p:cNvSpPr txBox="1"/>
          <p:nvPr/>
        </p:nvSpPr>
        <p:spPr>
          <a:xfrm>
            <a:off x="674370" y="1543050"/>
            <a:ext cx="11264622" cy="1477328"/>
          </a:xfrm>
          <a:prstGeom prst="rect">
            <a:avLst/>
          </a:prstGeom>
          <a:noFill/>
        </p:spPr>
        <p:txBody>
          <a:bodyPr wrap="none" rtlCol="0">
            <a:spAutoFit/>
          </a:bodyPr>
          <a:lstStyle/>
          <a:p>
            <a:r>
              <a:rPr lang="zh-CN" altLang="en-US" dirty="0"/>
              <a:t>提出一种新颖的攻击检测框架，通过导出和监控控制不变量</a:t>
            </a:r>
            <a:r>
              <a:rPr lang="en-US" altLang="zh-CN" dirty="0"/>
              <a:t>CI</a:t>
            </a:r>
            <a:r>
              <a:rPr lang="zh-CN" altLang="en-US" dirty="0"/>
              <a:t>来动态识别针对</a:t>
            </a:r>
            <a:r>
              <a:rPr lang="en-US" altLang="zh-CN" dirty="0"/>
              <a:t>RV</a:t>
            </a:r>
            <a:r>
              <a:rPr lang="zh-CN" altLang="en-US" dirty="0"/>
              <a:t>的外部物理攻击。</a:t>
            </a:r>
            <a:endParaRPr lang="en-US" altLang="zh-CN" dirty="0"/>
          </a:p>
          <a:p>
            <a:r>
              <a:rPr lang="zh-CN" altLang="en-US" dirty="0"/>
              <a:t>更具体的说，我们提出了一种通过联合建模车辆的物理特性、控制算法和物理定律来提取此类不变量的</a:t>
            </a:r>
            <a:endParaRPr lang="en-US" altLang="zh-CN" dirty="0"/>
          </a:p>
          <a:p>
            <a:r>
              <a:rPr lang="zh-CN" altLang="en-US" dirty="0"/>
              <a:t>方法。这些不变量以状态空间表示，然后可以实现并插入到车辆的控制程序二进制文件中以进行运行时不变量</a:t>
            </a:r>
            <a:endParaRPr lang="en-US" altLang="zh-CN" dirty="0"/>
          </a:p>
          <a:p>
            <a:r>
              <a:rPr lang="zh-CN" altLang="en-US" dirty="0"/>
              <a:t>检查。</a:t>
            </a:r>
            <a:endParaRPr lang="en-US" altLang="zh-CN" dirty="0"/>
          </a:p>
          <a:p>
            <a:endParaRPr lang="en-US" altLang="zh-CN" dirty="0"/>
          </a:p>
        </p:txBody>
      </p:sp>
      <p:pic>
        <p:nvPicPr>
          <p:cNvPr id="4" name="图片 3">
            <a:extLst>
              <a:ext uri="{FF2B5EF4-FFF2-40B4-BE49-F238E27FC236}">
                <a16:creationId xmlns:a16="http://schemas.microsoft.com/office/drawing/2014/main" id="{219DD0EA-F5DD-E476-8A55-CC9006126273}"/>
              </a:ext>
            </a:extLst>
          </p:cNvPr>
          <p:cNvPicPr>
            <a:picLocks noChangeAspect="1"/>
          </p:cNvPicPr>
          <p:nvPr/>
        </p:nvPicPr>
        <p:blipFill>
          <a:blip r:embed="rId4"/>
          <a:stretch>
            <a:fillRect/>
          </a:stretch>
        </p:blipFill>
        <p:spPr>
          <a:xfrm>
            <a:off x="1078272" y="2793920"/>
            <a:ext cx="8431488" cy="2624085"/>
          </a:xfrm>
          <a:prstGeom prst="rect">
            <a:avLst/>
          </a:prstGeom>
        </p:spPr>
      </p:pic>
      <p:sp>
        <p:nvSpPr>
          <p:cNvPr id="6" name="文本框 5">
            <a:extLst>
              <a:ext uri="{FF2B5EF4-FFF2-40B4-BE49-F238E27FC236}">
                <a16:creationId xmlns:a16="http://schemas.microsoft.com/office/drawing/2014/main" id="{611DC72A-83E4-4648-4704-10389CC24D61}"/>
              </a:ext>
            </a:extLst>
          </p:cNvPr>
          <p:cNvSpPr txBox="1"/>
          <p:nvPr/>
        </p:nvSpPr>
        <p:spPr>
          <a:xfrm>
            <a:off x="971550" y="5520690"/>
            <a:ext cx="11214930" cy="923330"/>
          </a:xfrm>
          <a:prstGeom prst="rect">
            <a:avLst/>
          </a:prstGeom>
          <a:noFill/>
        </p:spPr>
        <p:txBody>
          <a:bodyPr wrap="none" rtlCol="0">
            <a:spAutoFit/>
          </a:bodyPr>
          <a:lstStyle/>
          <a:p>
            <a:r>
              <a:rPr lang="zh-CN" altLang="en-US" dirty="0"/>
              <a:t>所谓的控制不变量感觉就是</a:t>
            </a:r>
            <a:r>
              <a:rPr lang="zh-CN" altLang="en-US"/>
              <a:t>对某些变量进行</a:t>
            </a:r>
            <a:r>
              <a:rPr lang="zh-CN" altLang="en-US" dirty="0"/>
              <a:t>监控，通过使用预测值和实际值进行比较，如果超过某个阈值</a:t>
            </a:r>
            <a:endParaRPr lang="en-US" altLang="zh-CN" dirty="0"/>
          </a:p>
          <a:p>
            <a:r>
              <a:rPr lang="zh-CN" altLang="en-US" dirty="0"/>
              <a:t>就报告受到攻击</a:t>
            </a:r>
            <a:endParaRPr lang="en-US" altLang="zh-CN" dirty="0"/>
          </a:p>
          <a:p>
            <a:endParaRPr lang="zh-CN" altLang="en-US" dirty="0"/>
          </a:p>
        </p:txBody>
      </p:sp>
    </p:spTree>
    <p:extLst>
      <p:ext uri="{BB962C8B-B14F-4D97-AF65-F5344CB8AC3E}">
        <p14:creationId xmlns:p14="http://schemas.microsoft.com/office/powerpoint/2010/main" val="205372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
        <p:nvSpPr>
          <p:cNvPr id="5" name="文本框 4">
            <a:extLst>
              <a:ext uri="{FF2B5EF4-FFF2-40B4-BE49-F238E27FC236}">
                <a16:creationId xmlns:a16="http://schemas.microsoft.com/office/drawing/2014/main" id="{A7A66D8F-B814-3D53-EC54-1CAE1A740B9B}"/>
              </a:ext>
            </a:extLst>
          </p:cNvPr>
          <p:cNvSpPr txBox="1"/>
          <p:nvPr/>
        </p:nvSpPr>
        <p:spPr>
          <a:xfrm>
            <a:off x="810400" y="1577340"/>
            <a:ext cx="9387506" cy="5078313"/>
          </a:xfrm>
          <a:prstGeom prst="rect">
            <a:avLst/>
          </a:prstGeom>
          <a:noFill/>
        </p:spPr>
        <p:txBody>
          <a:bodyPr wrap="none" rtlCol="0">
            <a:spAutoFit/>
          </a:bodyPr>
          <a:lstStyle/>
          <a:p>
            <a:r>
              <a:rPr lang="zh-CN" altLang="en-US" dirty="0"/>
              <a:t>无人机应用场景广泛、安全性收到威胁</a:t>
            </a:r>
            <a:endParaRPr lang="en-US" altLang="zh-CN" dirty="0"/>
          </a:p>
          <a:p>
            <a:endParaRPr lang="en-US" altLang="zh-CN" dirty="0"/>
          </a:p>
          <a:p>
            <a:r>
              <a:rPr lang="zh-CN" altLang="en-US" dirty="0"/>
              <a:t>网络攻击：利用程序漏洞</a:t>
            </a:r>
            <a:endParaRPr lang="en-US" altLang="zh-CN" dirty="0"/>
          </a:p>
          <a:p>
            <a:r>
              <a:rPr lang="en-US" altLang="zh-CN" dirty="0" err="1"/>
              <a:t>Eg</a:t>
            </a:r>
            <a:r>
              <a:rPr lang="zh-CN" altLang="en-US" dirty="0"/>
              <a:t>：注入攻击、木马攻击、</a:t>
            </a:r>
            <a:r>
              <a:rPr lang="en-US" altLang="zh-CN" dirty="0"/>
              <a:t>ROP</a:t>
            </a:r>
            <a:r>
              <a:rPr lang="zh-CN" altLang="en-US" dirty="0"/>
              <a:t>攻击</a:t>
            </a:r>
            <a:endParaRPr lang="en-US" altLang="zh-CN" dirty="0"/>
          </a:p>
          <a:p>
            <a:endParaRPr lang="en-US" altLang="zh-CN" dirty="0"/>
          </a:p>
          <a:p>
            <a:r>
              <a:rPr lang="zh-CN" altLang="en-US" b="1" dirty="0"/>
              <a:t>物理攻击：</a:t>
            </a:r>
            <a:r>
              <a:rPr lang="zh-CN" altLang="en-US" dirty="0"/>
              <a:t>攻击受害</a:t>
            </a:r>
            <a:r>
              <a:rPr lang="en-US" altLang="zh-CN" dirty="0"/>
              <a:t>RV</a:t>
            </a:r>
            <a:r>
              <a:rPr lang="zh-CN" altLang="en-US" dirty="0"/>
              <a:t>的物理组件</a:t>
            </a:r>
            <a:endParaRPr lang="en-US" altLang="zh-CN" dirty="0"/>
          </a:p>
          <a:p>
            <a:r>
              <a:rPr lang="en-US" altLang="zh-CN" dirty="0"/>
              <a:t>1</a:t>
            </a:r>
            <a:r>
              <a:rPr lang="zh-CN" altLang="en-US" dirty="0"/>
              <a:t>）传感器攻击：</a:t>
            </a:r>
            <a:r>
              <a:rPr lang="en-US" altLang="zh-CN" dirty="0"/>
              <a:t>GPS</a:t>
            </a:r>
            <a:r>
              <a:rPr lang="zh-CN" altLang="en-US" dirty="0"/>
              <a:t>传感器欺骗、光学传感器欺骗、陀螺仪传感器欺骗、</a:t>
            </a:r>
            <a:endParaRPr lang="en-US" altLang="zh-CN" dirty="0"/>
          </a:p>
          <a:p>
            <a:r>
              <a:rPr lang="en-US" altLang="zh-CN" dirty="0"/>
              <a:t>2</a:t>
            </a:r>
            <a:r>
              <a:rPr lang="zh-CN" altLang="en-US" dirty="0"/>
              <a:t>）驱动信号攻击：破坏车辆通信，例如无人机和地面站之间的无线信道</a:t>
            </a:r>
            <a:endParaRPr lang="en-US" altLang="zh-CN" dirty="0"/>
          </a:p>
          <a:p>
            <a:r>
              <a:rPr lang="en-US" altLang="zh-CN" dirty="0"/>
              <a:t>3</a:t>
            </a:r>
            <a:r>
              <a:rPr lang="zh-CN" altLang="en-US" dirty="0"/>
              <a:t>）参数攻击，存储在</a:t>
            </a:r>
            <a:r>
              <a:rPr lang="en-US" altLang="zh-CN" dirty="0"/>
              <a:t>EEPROM</a:t>
            </a:r>
            <a:r>
              <a:rPr lang="zh-CN" altLang="en-US" dirty="0"/>
              <a:t>和闪存中的值可以通过加热来破坏</a:t>
            </a:r>
            <a:endParaRPr lang="en-US" altLang="zh-CN" dirty="0"/>
          </a:p>
          <a:p>
            <a:endParaRPr lang="en-US" altLang="zh-CN" dirty="0"/>
          </a:p>
          <a:p>
            <a:endParaRPr lang="en-US" altLang="zh-CN" dirty="0"/>
          </a:p>
          <a:p>
            <a:r>
              <a:rPr lang="zh-CN" altLang="en-US" dirty="0"/>
              <a:t>传统的不变量检查是基于程序的不变量</a:t>
            </a:r>
            <a:endParaRPr lang="en-US" altLang="zh-CN" dirty="0"/>
          </a:p>
          <a:p>
            <a:r>
              <a:rPr lang="zh-CN" altLang="en-US" dirty="0"/>
              <a:t>我们提出一种新颖的控制不变量检查框架，我们的目标不是检查传统的基于程序的不变量</a:t>
            </a:r>
            <a:endParaRPr lang="en-US" altLang="zh-CN" dirty="0"/>
          </a:p>
          <a:p>
            <a:endParaRPr lang="en-US" altLang="zh-CN" dirty="0"/>
          </a:p>
          <a:p>
            <a:r>
              <a:rPr lang="zh-CN" altLang="en-US" dirty="0"/>
              <a:t>对车辆的控制和物理属性</a:t>
            </a:r>
            <a:r>
              <a:rPr lang="en-US" altLang="zh-CN" dirty="0"/>
              <a:t>/</a:t>
            </a:r>
            <a:r>
              <a:rPr lang="zh-CN" altLang="en-US" dirty="0"/>
              <a:t>状态进行建模</a:t>
            </a:r>
            <a:endParaRPr lang="en-US" altLang="zh-CN" dirty="0"/>
          </a:p>
          <a:p>
            <a:r>
              <a:rPr lang="zh-CN" altLang="en-US" dirty="0"/>
              <a:t>控制不变量由</a:t>
            </a:r>
            <a:r>
              <a:rPr lang="en-US" altLang="zh-CN" dirty="0"/>
              <a:t>RV</a:t>
            </a:r>
            <a:r>
              <a:rPr lang="zh-CN" altLang="en-US" dirty="0"/>
              <a:t>的物理属性（例如惯性和物理定律）共同确定。</a:t>
            </a:r>
            <a:endParaRPr lang="en-US" altLang="zh-CN" dirty="0"/>
          </a:p>
          <a:p>
            <a:r>
              <a:rPr lang="zh-CN" altLang="en-US" dirty="0"/>
              <a:t> 控制不变量根据其控制输入（例如，转 </a:t>
            </a:r>
            <a:r>
              <a:rPr lang="en-US" altLang="zh-CN" dirty="0"/>
              <a:t>30 </a:t>
            </a:r>
            <a:r>
              <a:rPr lang="zh-CN" altLang="en-US" dirty="0"/>
              <a:t>度）和当前物理状态（例如，速度和位置）反映</a:t>
            </a:r>
            <a:endParaRPr lang="en-US" altLang="zh-CN" dirty="0"/>
          </a:p>
          <a:p>
            <a:r>
              <a:rPr lang="zh-CN" altLang="en-US" dirty="0"/>
              <a:t>（并设置约束）</a:t>
            </a:r>
            <a:r>
              <a:rPr lang="en-US" altLang="zh-CN" dirty="0"/>
              <a:t>RV </a:t>
            </a:r>
            <a:r>
              <a:rPr lang="zh-CN" altLang="en-US" dirty="0"/>
              <a:t>的正常行为； 任何偏离它们都将被视为异常</a:t>
            </a:r>
          </a:p>
        </p:txBody>
      </p:sp>
    </p:spTree>
    <p:extLst>
      <p:ext uri="{BB962C8B-B14F-4D97-AF65-F5344CB8AC3E}">
        <p14:creationId xmlns:p14="http://schemas.microsoft.com/office/powerpoint/2010/main" val="144170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173983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407419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427646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196974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77BC231-C067-451F-9AAC-7170F3A08CA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51540" y="286008"/>
            <a:ext cx="2240460" cy="792778"/>
          </a:xfrm>
          <a:prstGeom prst="rect">
            <a:avLst/>
          </a:prstGeom>
        </p:spPr>
      </p:pic>
      <p:grpSp>
        <p:nvGrpSpPr>
          <p:cNvPr id="2" name="组合 1">
            <a:extLst>
              <a:ext uri="{FF2B5EF4-FFF2-40B4-BE49-F238E27FC236}">
                <a16:creationId xmlns:a16="http://schemas.microsoft.com/office/drawing/2014/main" id="{D1538AD9-F092-4105-AACF-2054FB5BC343}"/>
              </a:ext>
            </a:extLst>
          </p:cNvPr>
          <p:cNvGrpSpPr/>
          <p:nvPr/>
        </p:nvGrpSpPr>
        <p:grpSpPr>
          <a:xfrm>
            <a:off x="92467" y="446091"/>
            <a:ext cx="2133707" cy="513304"/>
            <a:chOff x="0" y="606175"/>
            <a:chExt cx="2133707" cy="513304"/>
          </a:xfrm>
        </p:grpSpPr>
        <p:sp>
          <p:nvSpPr>
            <p:cNvPr id="8" name="矩形 7">
              <a:extLst>
                <a:ext uri="{FF2B5EF4-FFF2-40B4-BE49-F238E27FC236}">
                  <a16:creationId xmlns:a16="http://schemas.microsoft.com/office/drawing/2014/main" id="{B1A7B0CA-6643-42C1-AE9A-8FEDB933DFA9}"/>
                </a:ext>
              </a:extLst>
            </p:cNvPr>
            <p:cNvSpPr/>
            <p:nvPr/>
          </p:nvSpPr>
          <p:spPr>
            <a:xfrm>
              <a:off x="0" y="606175"/>
              <a:ext cx="482885" cy="472611"/>
            </a:xfrm>
            <a:prstGeom prst="rect">
              <a:avLst/>
            </a:prstGeom>
            <a:solidFill>
              <a:srgbClr val="7E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latin typeface="+mn-ea"/>
              </a:endParaRPr>
            </a:p>
          </p:txBody>
        </p:sp>
        <p:sp>
          <p:nvSpPr>
            <p:cNvPr id="14" name="矩形 13">
              <a:extLst>
                <a:ext uri="{FF2B5EF4-FFF2-40B4-BE49-F238E27FC236}">
                  <a16:creationId xmlns:a16="http://schemas.microsoft.com/office/drawing/2014/main" id="{57BFD926-EFE8-488D-8BDE-B4A9569F812F}"/>
                </a:ext>
              </a:extLst>
            </p:cNvPr>
            <p:cNvSpPr/>
            <p:nvPr/>
          </p:nvSpPr>
          <p:spPr>
            <a:xfrm>
              <a:off x="717935" y="657814"/>
              <a:ext cx="1415772" cy="461665"/>
            </a:xfrm>
            <a:prstGeom prst="rect">
              <a:avLst/>
            </a:prstGeom>
          </p:spPr>
          <p:txBody>
            <a:bodyPr wrap="none">
              <a:spAutoFit/>
            </a:bodyPr>
            <a:lstStyle/>
            <a:p>
              <a:r>
                <a:rPr lang="zh-CN" altLang="en-US" sz="2400" b="1" dirty="0">
                  <a:solidFill>
                    <a:srgbClr val="7E0C6E"/>
                  </a:solidFill>
                  <a:latin typeface="+mn-ea"/>
                </a:rPr>
                <a:t>研究背景</a:t>
              </a:r>
            </a:p>
          </p:txBody>
        </p:sp>
      </p:grpSp>
      <p:cxnSp>
        <p:nvCxnSpPr>
          <p:cNvPr id="27" name="直接连接符 26">
            <a:extLst>
              <a:ext uri="{FF2B5EF4-FFF2-40B4-BE49-F238E27FC236}">
                <a16:creationId xmlns:a16="http://schemas.microsoft.com/office/drawing/2014/main" id="{46E9939C-B42B-4CF8-ADBF-B5CCF146B006}"/>
              </a:ext>
            </a:extLst>
          </p:cNvPr>
          <p:cNvCxnSpPr>
            <a:cxnSpLocks/>
          </p:cNvCxnSpPr>
          <p:nvPr/>
        </p:nvCxnSpPr>
        <p:spPr>
          <a:xfrm>
            <a:off x="810402" y="1423070"/>
            <a:ext cx="4134460" cy="0"/>
          </a:xfrm>
          <a:prstGeom prst="line">
            <a:avLst/>
          </a:prstGeom>
          <a:ln w="12700">
            <a:solidFill>
              <a:srgbClr val="7E0C6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9683970-D290-824F-9A9C-254E170113F4}"/>
              </a:ext>
            </a:extLst>
          </p:cNvPr>
          <p:cNvSpPr txBox="1"/>
          <p:nvPr/>
        </p:nvSpPr>
        <p:spPr>
          <a:xfrm>
            <a:off x="810401" y="1022960"/>
            <a:ext cx="4880185" cy="707886"/>
          </a:xfrm>
          <a:prstGeom prst="rect">
            <a:avLst/>
          </a:prstGeom>
          <a:noFill/>
        </p:spPr>
        <p:txBody>
          <a:bodyPr wrap="square" rtlCol="0">
            <a:spAutoFit/>
          </a:bodyPr>
          <a:lstStyle/>
          <a:p>
            <a:r>
              <a:rPr lang="zh-CN" altLang="en-US" sz="2000" b="1" dirty="0">
                <a:solidFill>
                  <a:srgbClr val="7E0C6E"/>
                </a:solidFill>
                <a:latin typeface="+mn-ea"/>
              </a:rPr>
              <a:t>两起真实案件</a:t>
            </a:r>
          </a:p>
          <a:p>
            <a:endParaRPr lang="zh-CN" altLang="en-US" sz="2000" b="1" dirty="0">
              <a:solidFill>
                <a:srgbClr val="7E0C6E"/>
              </a:solidFill>
              <a:latin typeface="+mn-ea"/>
            </a:endParaRPr>
          </a:p>
        </p:txBody>
      </p:sp>
    </p:spTree>
    <p:extLst>
      <p:ext uri="{BB962C8B-B14F-4D97-AF65-F5344CB8AC3E}">
        <p14:creationId xmlns:p14="http://schemas.microsoft.com/office/powerpoint/2010/main" val="42045754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2864</Words>
  <Application>Microsoft Office PowerPoint</Application>
  <PresentationFormat>宽屏</PresentationFormat>
  <Paragraphs>97</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方正粗黑宋简体</vt:lpstr>
      <vt:lpstr>方正姚体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常 志伟</dc:creator>
  <cp:lastModifiedBy>常 志伟</cp:lastModifiedBy>
  <cp:revision>3</cp:revision>
  <dcterms:created xsi:type="dcterms:W3CDTF">2022-06-04T06:29:18Z</dcterms:created>
  <dcterms:modified xsi:type="dcterms:W3CDTF">2022-06-05T01:25:21Z</dcterms:modified>
</cp:coreProperties>
</file>