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 id="2147483703" r:id="rId2"/>
    <p:sldMasterId id="2147483731" r:id="rId3"/>
    <p:sldMasterId id="2147483780" r:id="rId4"/>
  </p:sldMasterIdLst>
  <p:notesMasterIdLst>
    <p:notesMasterId r:id="rId30"/>
  </p:notesMasterIdLst>
  <p:handoutMasterIdLst>
    <p:handoutMasterId r:id="rId31"/>
  </p:handoutMasterIdLst>
  <p:sldIdLst>
    <p:sldId id="1274" r:id="rId5"/>
    <p:sldId id="430" r:id="rId6"/>
    <p:sldId id="1260" r:id="rId7"/>
    <p:sldId id="1343" r:id="rId8"/>
    <p:sldId id="1232" r:id="rId9"/>
    <p:sldId id="1313" r:id="rId10"/>
    <p:sldId id="1331" r:id="rId11"/>
    <p:sldId id="1333" r:id="rId12"/>
    <p:sldId id="1334" r:id="rId13"/>
    <p:sldId id="1337" r:id="rId14"/>
    <p:sldId id="1344" r:id="rId15"/>
    <p:sldId id="1355" r:id="rId16"/>
    <p:sldId id="1314" r:id="rId17"/>
    <p:sldId id="1345" r:id="rId18"/>
    <p:sldId id="1346" r:id="rId19"/>
    <p:sldId id="1347" r:id="rId20"/>
    <p:sldId id="1348" r:id="rId21"/>
    <p:sldId id="1350" r:id="rId22"/>
    <p:sldId id="1351" r:id="rId23"/>
    <p:sldId id="1352" r:id="rId24"/>
    <p:sldId id="1353" r:id="rId25"/>
    <p:sldId id="1354" r:id="rId26"/>
    <p:sldId id="1312" r:id="rId27"/>
    <p:sldId id="1356" r:id="rId28"/>
    <p:sldId id="1259" r:id="rId29"/>
  </p:sldIdLst>
  <p:sldSz cx="9144000" cy="6858000" type="screen4x3"/>
  <p:notesSz cx="6761163" cy="99425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0">
          <p15:clr>
            <a:srgbClr val="A4A3A4"/>
          </p15:clr>
        </p15:guide>
        <p15:guide id="2" pos="37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用户" initials="W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5E3C"/>
    <a:srgbClr val="373737"/>
    <a:srgbClr val="6398D9"/>
    <a:srgbClr val="C00F3F"/>
    <a:srgbClr val="005689"/>
    <a:srgbClr val="DD4053"/>
    <a:srgbClr val="DD562B"/>
    <a:srgbClr val="DD3945"/>
    <a:srgbClr val="F2F2F2"/>
    <a:srgbClr val="41A2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0696" autoAdjust="0"/>
  </p:normalViewPr>
  <p:slideViewPr>
    <p:cSldViewPr snapToGrid="0">
      <p:cViewPr varScale="1">
        <p:scale>
          <a:sx n="46" d="100"/>
          <a:sy n="46" d="100"/>
        </p:scale>
        <p:origin x="2280" y="60"/>
      </p:cViewPr>
      <p:guideLst>
        <p:guide orient="horz" pos="3090"/>
        <p:guide pos="374"/>
      </p:guideLst>
    </p:cSldViewPr>
  </p:slideViewPr>
  <p:outlineViewPr>
    <p:cViewPr>
      <p:scale>
        <a:sx n="33" d="100"/>
        <a:sy n="33" d="100"/>
      </p:scale>
      <p:origin x="0" y="-225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5" d="100"/>
          <a:sy n="65" d="100"/>
        </p:scale>
        <p:origin x="265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2929837" cy="49885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29762" y="1"/>
            <a:ext cx="2929837" cy="498852"/>
          </a:xfrm>
          <a:prstGeom prst="rect">
            <a:avLst/>
          </a:prstGeom>
        </p:spPr>
        <p:txBody>
          <a:bodyPr vert="horz" lIns="91440" tIns="45720" rIns="91440" bIns="45720" rtlCol="0"/>
          <a:lstStyle>
            <a:lvl1pPr algn="r">
              <a:defRPr sz="1200"/>
            </a:lvl1pPr>
          </a:lstStyle>
          <a:p>
            <a:fld id="{6A5DC13A-E76A-44D0-B55A-BF5F044A9746}" type="datetimeFigureOut">
              <a:rPr lang="zh-CN" altLang="en-US" smtClean="0"/>
              <a:pPr/>
              <a:t>2021/4/21</a:t>
            </a:fld>
            <a:endParaRPr lang="zh-CN" altLang="en-US"/>
          </a:p>
        </p:txBody>
      </p:sp>
      <p:sp>
        <p:nvSpPr>
          <p:cNvPr id="4" name="页脚占位符 3"/>
          <p:cNvSpPr>
            <a:spLocks noGrp="1"/>
          </p:cNvSpPr>
          <p:nvPr>
            <p:ph type="ftr" sz="quarter" idx="2"/>
          </p:nvPr>
        </p:nvSpPr>
        <p:spPr>
          <a:xfrm>
            <a:off x="1" y="9443664"/>
            <a:ext cx="2929837" cy="49885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29762" y="9443664"/>
            <a:ext cx="2929837" cy="498850"/>
          </a:xfrm>
          <a:prstGeom prst="rect">
            <a:avLst/>
          </a:prstGeom>
        </p:spPr>
        <p:txBody>
          <a:bodyPr vert="horz" lIns="91440" tIns="45720" rIns="91440" bIns="45720" rtlCol="0" anchor="b"/>
          <a:lstStyle>
            <a:lvl1pPr algn="r">
              <a:defRPr sz="1200"/>
            </a:lvl1pPr>
          </a:lstStyle>
          <a:p>
            <a:fld id="{FBBAD5E8-5392-4BD9-A493-A614ECE4BC82}" type="slidenum">
              <a:rPr lang="zh-CN" altLang="en-US" smtClean="0"/>
              <a:pPr/>
              <a:t>‹#›</a:t>
            </a:fld>
            <a:endParaRPr lang="zh-CN" altLang="en-US"/>
          </a:p>
        </p:txBody>
      </p:sp>
    </p:spTree>
    <p:extLst>
      <p:ext uri="{BB962C8B-B14F-4D97-AF65-F5344CB8AC3E}">
        <p14:creationId xmlns:p14="http://schemas.microsoft.com/office/powerpoint/2010/main" val="2516161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2929837" cy="49885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29762" y="1"/>
            <a:ext cx="2929837" cy="498852"/>
          </a:xfrm>
          <a:prstGeom prst="rect">
            <a:avLst/>
          </a:prstGeom>
        </p:spPr>
        <p:txBody>
          <a:bodyPr vert="horz" lIns="91440" tIns="45720" rIns="91440" bIns="45720" rtlCol="0"/>
          <a:lstStyle>
            <a:lvl1pPr algn="r">
              <a:defRPr sz="1200"/>
            </a:lvl1pPr>
          </a:lstStyle>
          <a:p>
            <a:fld id="{EFC66A5A-6AA7-4D44-B253-1F170A5DEE13}" type="datetimeFigureOut">
              <a:rPr lang="zh-CN" altLang="en-US" smtClean="0"/>
              <a:pPr/>
              <a:t>2021/4/21</a:t>
            </a:fld>
            <a:endParaRPr lang="zh-CN" altLang="en-US"/>
          </a:p>
        </p:txBody>
      </p:sp>
      <p:sp>
        <p:nvSpPr>
          <p:cNvPr id="4" name="幻灯片图像占位符 3"/>
          <p:cNvSpPr>
            <a:spLocks noGrp="1" noRot="1" noChangeAspect="1"/>
          </p:cNvSpPr>
          <p:nvPr>
            <p:ph type="sldImg" idx="2"/>
          </p:nvPr>
        </p:nvSpPr>
        <p:spPr>
          <a:xfrm>
            <a:off x="1144588" y="1241425"/>
            <a:ext cx="4471987" cy="33543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6117" y="4784835"/>
            <a:ext cx="5408930" cy="391486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1" y="9443664"/>
            <a:ext cx="2929837" cy="49885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29762" y="9443664"/>
            <a:ext cx="2929837" cy="498850"/>
          </a:xfrm>
          <a:prstGeom prst="rect">
            <a:avLst/>
          </a:prstGeom>
        </p:spPr>
        <p:txBody>
          <a:bodyPr vert="horz" lIns="91440" tIns="45720" rIns="91440" bIns="45720" rtlCol="0" anchor="b"/>
          <a:lstStyle>
            <a:lvl1pPr algn="r">
              <a:defRPr sz="1200"/>
            </a:lvl1pPr>
          </a:lstStyle>
          <a:p>
            <a:fld id="{F9503977-52ED-4FD3-8A66-F30813EDCA41}" type="slidenum">
              <a:rPr lang="zh-CN" altLang="en-US" smtClean="0"/>
              <a:pPr/>
              <a:t>‹#›</a:t>
            </a:fld>
            <a:endParaRPr lang="zh-CN" altLang="en-US"/>
          </a:p>
        </p:txBody>
      </p:sp>
    </p:spTree>
    <p:extLst>
      <p:ext uri="{BB962C8B-B14F-4D97-AF65-F5344CB8AC3E}">
        <p14:creationId xmlns:p14="http://schemas.microsoft.com/office/powerpoint/2010/main" val="3589505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503977-52ED-4FD3-8A66-F30813EDCA41}" type="slidenum">
              <a:rPr lang="zh-CN" altLang="en-US" smtClean="0"/>
              <a:pPr/>
              <a:t>1</a:t>
            </a:fld>
            <a:endParaRPr lang="zh-CN" altLang="en-US"/>
          </a:p>
        </p:txBody>
      </p:sp>
    </p:spTree>
    <p:extLst>
      <p:ext uri="{BB962C8B-B14F-4D97-AF65-F5344CB8AC3E}">
        <p14:creationId xmlns:p14="http://schemas.microsoft.com/office/powerpoint/2010/main" val="3719660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pPr lvl="1">
              <a:lnSpc>
                <a:spcPct val="130000"/>
              </a:lnSpc>
              <a:spcBef>
                <a:spcPct val="0"/>
              </a:spcBef>
              <a:buFont typeface="Wingdings" pitchFamily="2" charset="2"/>
              <a:buNone/>
            </a:pPr>
            <a:r>
              <a:rPr lang="en-US" altLang="zh-CN" sz="1200" kern="1200" dirty="0" smtClean="0">
                <a:solidFill>
                  <a:schemeClr val="tx1"/>
                </a:solidFill>
                <a:effectLst/>
                <a:latin typeface="+mn-lt"/>
                <a:ea typeface="+mn-ea"/>
                <a:cs typeface="+mn-cs"/>
              </a:rPr>
              <a:t>p-value</a:t>
            </a:r>
            <a:r>
              <a:rPr lang="zh-CN" altLang="zh-CN" sz="1200" kern="1200" dirty="0" smtClean="0">
                <a:solidFill>
                  <a:schemeClr val="tx1"/>
                </a:solidFill>
                <a:effectLst/>
                <a:latin typeface="+mn-lt"/>
                <a:ea typeface="+mn-ea"/>
                <a:cs typeface="+mn-cs"/>
              </a:rPr>
              <a:t>是用来判断</a:t>
            </a:r>
            <a:r>
              <a:rPr lang="en-US" altLang="zh-CN" sz="1200" kern="1200" dirty="0" smtClean="0">
                <a:solidFill>
                  <a:schemeClr val="tx1"/>
                </a:solidFill>
                <a:effectLst/>
                <a:latin typeface="+mn-lt"/>
                <a:ea typeface="+mn-ea"/>
                <a:cs typeface="+mn-cs"/>
              </a:rPr>
              <a:t>H0</a:t>
            </a:r>
            <a:r>
              <a:rPr lang="zh-CN" altLang="zh-CN" sz="1200" kern="1200" dirty="0" smtClean="0">
                <a:solidFill>
                  <a:schemeClr val="tx1"/>
                </a:solidFill>
                <a:effectLst/>
                <a:latin typeface="+mn-lt"/>
                <a:ea typeface="+mn-ea"/>
                <a:cs typeface="+mn-cs"/>
              </a:rPr>
              <a:t>假设是否成立的依据，</a:t>
            </a:r>
            <a:r>
              <a:rPr lang="en-US" altLang="zh-CN" sz="1200" kern="1200" dirty="0" err="1" smtClean="0">
                <a:solidFill>
                  <a:schemeClr val="tx1"/>
                </a:solidFill>
                <a:effectLst/>
                <a:latin typeface="+mn-lt"/>
                <a:ea typeface="+mn-ea"/>
                <a:cs typeface="+mn-cs"/>
              </a:rPr>
              <a:t>Vargha</a:t>
            </a:r>
            <a:r>
              <a:rPr lang="en-US" altLang="zh-CN" sz="1200" kern="1200" dirty="0" smtClean="0">
                <a:solidFill>
                  <a:schemeClr val="tx1"/>
                </a:solidFill>
                <a:effectLst/>
                <a:latin typeface="+mn-lt"/>
                <a:ea typeface="+mn-ea"/>
                <a:cs typeface="+mn-cs"/>
              </a:rPr>
              <a:t>-Delaney</a:t>
            </a:r>
            <a:r>
              <a:rPr lang="zh-CN" altLang="zh-CN" sz="1200" kern="1200" dirty="0" smtClean="0">
                <a:solidFill>
                  <a:schemeClr val="tx1"/>
                </a:solidFill>
                <a:effectLst/>
                <a:latin typeface="+mn-lt"/>
                <a:ea typeface="+mn-ea"/>
                <a:cs typeface="+mn-cs"/>
              </a:rPr>
              <a:t>统计</a:t>
            </a:r>
            <a:r>
              <a:rPr lang="en-US" altLang="zh-CN" sz="1200" kern="1200" dirty="0" smtClean="0">
                <a:solidFill>
                  <a:schemeClr val="tx1"/>
                </a:solidFill>
                <a:effectLst/>
                <a:latin typeface="+mn-lt"/>
                <a:ea typeface="+mn-ea"/>
                <a:cs typeface="+mn-cs"/>
              </a:rPr>
              <a:t>(Aˆ12)</a:t>
            </a:r>
            <a:r>
              <a:rPr lang="zh-CN" altLang="zh-CN" sz="1200" kern="1200" dirty="0" smtClean="0">
                <a:solidFill>
                  <a:schemeClr val="tx1"/>
                </a:solidFill>
                <a:effectLst/>
                <a:latin typeface="+mn-lt"/>
                <a:ea typeface="+mn-ea"/>
                <a:cs typeface="+mn-cs"/>
              </a:rPr>
              <a:t>度量来评估一个工具优于另一个工具的可信度</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表示</a:t>
            </a:r>
            <a:r>
              <a:rPr lang="en-US" altLang="zh-CN" sz="1200" kern="1200" dirty="0" err="1" smtClean="0">
                <a:solidFill>
                  <a:schemeClr val="tx1"/>
                </a:solidFill>
                <a:effectLst/>
                <a:latin typeface="+mn-lt"/>
                <a:ea typeface="+mn-ea"/>
                <a:cs typeface="+mn-cs"/>
              </a:rPr>
              <a:t>fuzzer</a:t>
            </a:r>
            <a:r>
              <a:rPr lang="en-US" altLang="zh-CN" sz="1200" kern="1200" dirty="0" smtClean="0">
                <a:solidFill>
                  <a:schemeClr val="tx1"/>
                </a:solidFill>
                <a:effectLst/>
                <a:latin typeface="+mn-lt"/>
                <a:ea typeface="+mn-ea"/>
                <a:cs typeface="+mn-cs"/>
              </a:rPr>
              <a:t> A</a:t>
            </a:r>
            <a:r>
              <a:rPr lang="zh-CN" altLang="zh-CN" sz="1200" kern="1200" dirty="0" smtClean="0">
                <a:solidFill>
                  <a:schemeClr val="tx1"/>
                </a:solidFill>
                <a:effectLst/>
                <a:latin typeface="+mn-lt"/>
                <a:ea typeface="+mn-ea"/>
                <a:cs typeface="+mn-cs"/>
              </a:rPr>
              <a:t>性能优于</a:t>
            </a:r>
            <a:r>
              <a:rPr lang="en-US" altLang="zh-CN" sz="1200" kern="1200" dirty="0" err="1" smtClean="0">
                <a:solidFill>
                  <a:schemeClr val="tx1"/>
                </a:solidFill>
                <a:effectLst/>
                <a:latin typeface="+mn-lt"/>
                <a:ea typeface="+mn-ea"/>
                <a:cs typeface="+mn-cs"/>
              </a:rPr>
              <a:t>fuzzer</a:t>
            </a:r>
            <a:r>
              <a:rPr lang="en-US" altLang="zh-CN" sz="1200" kern="1200" dirty="0" smtClean="0">
                <a:solidFill>
                  <a:schemeClr val="tx1"/>
                </a:solidFill>
                <a:effectLst/>
                <a:latin typeface="+mn-lt"/>
                <a:ea typeface="+mn-ea"/>
                <a:cs typeface="+mn-cs"/>
              </a:rPr>
              <a:t> B</a:t>
            </a:r>
            <a:r>
              <a:rPr lang="zh-CN" altLang="zh-CN" sz="1200" kern="1200" dirty="0" smtClean="0">
                <a:solidFill>
                  <a:schemeClr val="tx1"/>
                </a:solidFill>
                <a:effectLst/>
                <a:latin typeface="+mn-lt"/>
                <a:ea typeface="+mn-ea"/>
                <a:cs typeface="+mn-cs"/>
              </a:rPr>
              <a:t>的概率</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lvl="1">
              <a:lnSpc>
                <a:spcPct val="130000"/>
              </a:lnSpc>
              <a:spcBef>
                <a:spcPct val="0"/>
              </a:spcBef>
              <a:buFont typeface="Wingdings" pitchFamily="2" charset="2"/>
              <a:buNone/>
            </a:pPr>
            <a:r>
              <a:rPr lang="zh-CN" altLang="zh-CN" sz="1200" kern="1200" dirty="0" smtClean="0">
                <a:solidFill>
                  <a:schemeClr val="tx1"/>
                </a:solidFill>
                <a:effectLst/>
                <a:latin typeface="+mn-lt"/>
                <a:ea typeface="+mn-ea"/>
                <a:cs typeface="+mn-cs"/>
              </a:rPr>
              <a:t>曼</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惠特尼</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检验（</a:t>
            </a:r>
            <a:r>
              <a:rPr lang="en-US" altLang="zh-CN" sz="1200" kern="1200" dirty="0" smtClean="0">
                <a:solidFill>
                  <a:schemeClr val="tx1"/>
                </a:solidFill>
                <a:effectLst/>
                <a:latin typeface="+mn-lt"/>
                <a:ea typeface="+mn-ea"/>
                <a:cs typeface="+mn-cs"/>
              </a:rPr>
              <a:t>Mann-Whitney U test</a:t>
            </a:r>
            <a:r>
              <a:rPr lang="zh-CN" altLang="zh-CN" sz="1200" kern="1200" dirty="0" smtClean="0">
                <a:solidFill>
                  <a:schemeClr val="tx1"/>
                </a:solidFill>
                <a:effectLst/>
                <a:latin typeface="+mn-lt"/>
                <a:ea typeface="+mn-ea"/>
                <a:cs typeface="+mn-cs"/>
              </a:rPr>
              <a:t>）假设两个样本分别来自除了总体均值以外完全相同的两个总体，目的是检验这两个总体的均值是否有显著的差别。</a:t>
            </a:r>
            <a:endParaRPr lang="en-US" altLang="zh-CN" sz="1200" kern="1200" dirty="0" smtClean="0">
              <a:solidFill>
                <a:schemeClr val="tx1"/>
              </a:solidFill>
              <a:effectLst/>
              <a:latin typeface="+mn-lt"/>
              <a:ea typeface="+mn-ea"/>
              <a:cs typeface="+mn-cs"/>
            </a:endParaRPr>
          </a:p>
          <a:p>
            <a:pPr lvl="1">
              <a:lnSpc>
                <a:spcPct val="130000"/>
              </a:lnSpc>
              <a:spcBef>
                <a:spcPct val="0"/>
              </a:spcBef>
              <a:buFont typeface="Wingdings" pitchFamily="2" charset="2"/>
              <a:buNone/>
            </a:pPr>
            <a:endParaRPr lang="en-US" altLang="zh-CN" sz="1200" b="1" kern="1200" dirty="0" smtClean="0">
              <a:solidFill>
                <a:schemeClr val="tx1"/>
              </a:solidFill>
              <a:effectLst/>
              <a:latin typeface="+mn-lt"/>
              <a:ea typeface="+mn-ea"/>
              <a:cs typeface="+mn-cs"/>
            </a:endParaRPr>
          </a:p>
          <a:p>
            <a:pPr lvl="1">
              <a:lnSpc>
                <a:spcPct val="130000"/>
              </a:lnSpc>
              <a:spcBef>
                <a:spcPct val="0"/>
              </a:spcBef>
              <a:buFont typeface="Wingdings" pitchFamily="2" charset="2"/>
              <a:buNone/>
            </a:pPr>
            <a:endParaRPr lang="en-US" altLang="zh-CN" sz="1200" b="1" kern="1200" dirty="0" smtClean="0">
              <a:solidFill>
                <a:schemeClr val="tx1"/>
              </a:solidFill>
              <a:effectLst/>
              <a:latin typeface="+mn-lt"/>
              <a:ea typeface="+mn-ea"/>
              <a:cs typeface="+mn-cs"/>
            </a:endParaRPr>
          </a:p>
          <a:p>
            <a:pPr lvl="1">
              <a:lnSpc>
                <a:spcPct val="130000"/>
              </a:lnSpc>
              <a:spcBef>
                <a:spcPct val="0"/>
              </a:spcBef>
              <a:buFont typeface="Wingdings" pitchFamily="2" charset="2"/>
              <a:buNone/>
            </a:pPr>
            <a:endParaRPr lang="en-US" altLang="zh-CN" sz="1200" b="1" kern="1200" dirty="0" smtClean="0">
              <a:solidFill>
                <a:schemeClr val="tx1"/>
              </a:solidFill>
              <a:effectLst/>
              <a:latin typeface="+mn-lt"/>
              <a:ea typeface="+mn-ea"/>
              <a:cs typeface="+mn-cs"/>
            </a:endParaRPr>
          </a:p>
          <a:p>
            <a:pPr lvl="1">
              <a:lnSpc>
                <a:spcPct val="130000"/>
              </a:lnSpc>
              <a:spcBef>
                <a:spcPct val="0"/>
              </a:spcBef>
              <a:buFont typeface="Wingdings" pitchFamily="2" charset="2"/>
              <a:buNone/>
            </a:pPr>
            <a:r>
              <a:rPr lang="en-US" altLang="zh-CN" sz="1200" kern="1200" dirty="0" smtClean="0">
                <a:solidFill>
                  <a:schemeClr val="tx1"/>
                </a:solidFill>
                <a:effectLst/>
                <a:latin typeface="+mn-lt"/>
                <a:ea typeface="+mn-ea"/>
                <a:cs typeface="+mn-cs"/>
              </a:rPr>
              <a:t>GDB</a:t>
            </a:r>
            <a:r>
              <a:rPr lang="zh-CN" altLang="zh-CN" sz="1200" kern="1200" dirty="0" smtClean="0">
                <a:solidFill>
                  <a:schemeClr val="tx1"/>
                </a:solidFill>
                <a:effectLst/>
                <a:latin typeface="+mn-lt"/>
                <a:ea typeface="+mn-ea"/>
                <a:cs typeface="+mn-cs"/>
              </a:rPr>
              <a:t>扩展，它按严重性对</a:t>
            </a:r>
            <a:r>
              <a:rPr lang="en-US" altLang="zh-CN" sz="1200" kern="1200" dirty="0" smtClean="0">
                <a:solidFill>
                  <a:schemeClr val="tx1"/>
                </a:solidFill>
                <a:effectLst/>
                <a:latin typeface="+mn-lt"/>
                <a:ea typeface="+mn-ea"/>
                <a:cs typeface="+mn-cs"/>
              </a:rPr>
              <a:t>Linux</a:t>
            </a:r>
            <a:r>
              <a:rPr lang="zh-CN" altLang="zh-CN" sz="1200" kern="1200" dirty="0" smtClean="0">
                <a:solidFill>
                  <a:schemeClr val="tx1"/>
                </a:solidFill>
                <a:effectLst/>
                <a:latin typeface="+mn-lt"/>
                <a:ea typeface="+mn-ea"/>
                <a:cs typeface="+mn-cs"/>
              </a:rPr>
              <a:t>应用程序错误进行分类。此外，我们可以将一个</a:t>
            </a:r>
            <a:r>
              <a:rPr lang="en-US" altLang="zh-CN" sz="1200" kern="1200" dirty="0" smtClean="0">
                <a:solidFill>
                  <a:schemeClr val="tx1"/>
                </a:solidFill>
                <a:effectLst/>
                <a:latin typeface="+mn-lt"/>
                <a:ea typeface="+mn-ea"/>
                <a:cs typeface="+mn-cs"/>
              </a:rPr>
              <a:t>bug</a:t>
            </a:r>
            <a:r>
              <a:rPr lang="zh-CN" altLang="zh-CN" sz="1200" kern="1200" dirty="0" smtClean="0">
                <a:solidFill>
                  <a:schemeClr val="tx1"/>
                </a:solidFill>
                <a:effectLst/>
                <a:latin typeface="+mn-lt"/>
                <a:ea typeface="+mn-ea"/>
                <a:cs typeface="+mn-cs"/>
              </a:rPr>
              <a:t>与其对应的</a:t>
            </a:r>
            <a:r>
              <a:rPr lang="en-US" altLang="zh-CN" sz="1200" kern="1200" dirty="0" smtClean="0">
                <a:solidFill>
                  <a:schemeClr val="tx1"/>
                </a:solidFill>
                <a:effectLst/>
                <a:latin typeface="+mn-lt"/>
                <a:ea typeface="+mn-ea"/>
                <a:cs typeface="+mn-cs"/>
              </a:rPr>
              <a:t>CVE</a:t>
            </a:r>
            <a:r>
              <a:rPr lang="zh-CN" altLang="zh-CN" sz="1200" kern="1200" dirty="0" smtClean="0">
                <a:solidFill>
                  <a:schemeClr val="tx1"/>
                </a:solidFill>
                <a:effectLst/>
                <a:latin typeface="+mn-lt"/>
                <a:ea typeface="+mn-ea"/>
                <a:cs typeface="+mn-cs"/>
              </a:rPr>
              <a:t>进行映射，并通过</a:t>
            </a:r>
            <a:r>
              <a:rPr lang="en-US" altLang="zh-CN" sz="1200" kern="1200" dirty="0" smtClean="0">
                <a:solidFill>
                  <a:schemeClr val="tx1"/>
                </a:solidFill>
                <a:effectLst/>
                <a:latin typeface="+mn-lt"/>
                <a:ea typeface="+mn-ea"/>
                <a:cs typeface="+mn-cs"/>
              </a:rPr>
              <a:t>CVE</a:t>
            </a:r>
            <a:r>
              <a:rPr lang="zh-CN" altLang="zh-CN" sz="1200" kern="1200" dirty="0" smtClean="0">
                <a:solidFill>
                  <a:schemeClr val="tx1"/>
                </a:solidFill>
                <a:effectLst/>
                <a:latin typeface="+mn-lt"/>
                <a:ea typeface="+mn-ea"/>
                <a:cs typeface="+mn-cs"/>
              </a:rPr>
              <a:t>的公共脆弱性评分系统（</a:t>
            </a:r>
            <a:r>
              <a:rPr lang="en-US" altLang="zh-CN" sz="1200" kern="1200" dirty="0" smtClean="0">
                <a:solidFill>
                  <a:schemeClr val="tx1"/>
                </a:solidFill>
                <a:effectLst/>
                <a:latin typeface="+mn-lt"/>
                <a:ea typeface="+mn-ea"/>
                <a:cs typeface="+mn-cs"/>
              </a:rPr>
              <a:t>CVSS</a:t>
            </a:r>
            <a:r>
              <a:rPr lang="zh-CN" altLang="zh-CN" sz="1200" kern="1200" dirty="0" smtClean="0">
                <a:solidFill>
                  <a:schemeClr val="tx1"/>
                </a:solidFill>
                <a:effectLst/>
                <a:latin typeface="+mn-lt"/>
                <a:ea typeface="+mn-ea"/>
                <a:cs typeface="+mn-cs"/>
              </a:rPr>
              <a:t>）评分</a:t>
            </a:r>
            <a:r>
              <a:rPr lang="en-US" altLang="zh-CN" sz="1200" kern="1200" dirty="0" smtClean="0">
                <a:solidFill>
                  <a:schemeClr val="tx1"/>
                </a:solidFill>
                <a:effectLst/>
                <a:latin typeface="+mn-lt"/>
                <a:ea typeface="+mn-ea"/>
                <a:cs typeface="+mn-cs"/>
              </a:rPr>
              <a:t>[64]</a:t>
            </a:r>
            <a:r>
              <a:rPr lang="zh-CN" altLang="zh-CN" sz="1200" kern="1200" dirty="0" smtClean="0">
                <a:solidFill>
                  <a:schemeClr val="tx1"/>
                </a:solidFill>
                <a:effectLst/>
                <a:latin typeface="+mn-lt"/>
                <a:ea typeface="+mn-ea"/>
                <a:cs typeface="+mn-cs"/>
              </a:rPr>
              <a:t>来评估其严重性。</a:t>
            </a:r>
            <a:endParaRPr lang="en-US" altLang="zh-CN" sz="1200" kern="1200" dirty="0" smtClean="0">
              <a:solidFill>
                <a:schemeClr val="tx1"/>
              </a:solidFill>
              <a:effectLst/>
              <a:latin typeface="+mn-lt"/>
              <a:ea typeface="+mn-ea"/>
              <a:cs typeface="+mn-cs"/>
            </a:endParaRPr>
          </a:p>
          <a:p>
            <a:pPr lvl="1">
              <a:lnSpc>
                <a:spcPct val="130000"/>
              </a:lnSpc>
              <a:spcBef>
                <a:spcPct val="0"/>
              </a:spcBef>
              <a:buFont typeface="Wingdings" pitchFamily="2" charset="2"/>
              <a:buNone/>
            </a:pPr>
            <a:r>
              <a:rPr lang="zh-CN" altLang="zh-CN" sz="1200" kern="1200" dirty="0" smtClean="0">
                <a:solidFill>
                  <a:schemeClr val="tx1"/>
                </a:solidFill>
                <a:effectLst/>
                <a:latin typeface="+mn-lt"/>
                <a:ea typeface="+mn-ea"/>
                <a:cs typeface="+mn-cs"/>
              </a:rPr>
              <a:t>一个很难被发现的</a:t>
            </a:r>
            <a:r>
              <a:rPr lang="en-US" altLang="zh-CN" sz="1200" kern="1200" dirty="0" smtClean="0">
                <a:solidFill>
                  <a:schemeClr val="tx1"/>
                </a:solidFill>
                <a:effectLst/>
                <a:latin typeface="+mn-lt"/>
                <a:ea typeface="+mn-ea"/>
                <a:cs typeface="+mn-cs"/>
              </a:rPr>
              <a:t>bug</a:t>
            </a:r>
            <a:r>
              <a:rPr lang="zh-CN" altLang="zh-CN" sz="1200" kern="1200" dirty="0" smtClean="0">
                <a:solidFill>
                  <a:schemeClr val="tx1"/>
                </a:solidFill>
                <a:effectLst/>
                <a:latin typeface="+mn-lt"/>
                <a:ea typeface="+mn-ea"/>
                <a:cs typeface="+mn-cs"/>
              </a:rPr>
              <a:t>通常具有以下特征：它可以被很少的模糊程序发现，或者用少量的崩溃样本来映射。</a:t>
            </a:r>
            <a:endParaRPr lang="en-US" altLang="zh-CN" sz="1800" b="1" dirty="0">
              <a:solidFill>
                <a:srgbClr val="002060"/>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F9503977-52ED-4FD3-8A66-F30813EDCA41}" type="slidenum">
              <a:rPr lang="zh-CN" altLang="en-US" smtClean="0"/>
              <a:pPr/>
              <a:t>10</a:t>
            </a:fld>
            <a:endParaRPr lang="zh-CN" altLang="en-US"/>
          </a:p>
        </p:txBody>
      </p:sp>
    </p:spTree>
    <p:extLst>
      <p:ext uri="{BB962C8B-B14F-4D97-AF65-F5344CB8AC3E}">
        <p14:creationId xmlns:p14="http://schemas.microsoft.com/office/powerpoint/2010/main" val="930943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pPr lvl="1">
              <a:lnSpc>
                <a:spcPct val="130000"/>
              </a:lnSpc>
              <a:spcBef>
                <a:spcPct val="0"/>
              </a:spcBef>
              <a:buFont typeface="Wingdings" pitchFamily="2" charset="2"/>
              <a:buNone/>
            </a:pPr>
            <a:endParaRPr lang="en-US" altLang="zh-CN" sz="1800" b="1" dirty="0">
              <a:solidFill>
                <a:srgbClr val="002060"/>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F9503977-52ED-4FD3-8A66-F30813EDCA41}" type="slidenum">
              <a:rPr lang="zh-CN" altLang="en-US" smtClean="0"/>
              <a:pPr/>
              <a:t>11</a:t>
            </a:fld>
            <a:endParaRPr lang="zh-CN" altLang="en-US"/>
          </a:p>
        </p:txBody>
      </p:sp>
    </p:spTree>
    <p:extLst>
      <p:ext uri="{BB962C8B-B14F-4D97-AF65-F5344CB8AC3E}">
        <p14:creationId xmlns:p14="http://schemas.microsoft.com/office/powerpoint/2010/main" val="74368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工业上提出了</a:t>
            </a:r>
            <a:r>
              <a:rPr lang="en-US" altLang="zh-CN" sz="1200" kern="1200" dirty="0" smtClean="0">
                <a:solidFill>
                  <a:schemeClr val="tx1"/>
                </a:solidFill>
                <a:effectLst/>
                <a:latin typeface="+mn-lt"/>
                <a:ea typeface="+mn-ea"/>
                <a:cs typeface="+mn-cs"/>
              </a:rPr>
              <a:t>AFL</a:t>
            </a:r>
            <a:r>
              <a:rPr lang="zh-CN" altLang="zh-CN" sz="1200" kern="1200" dirty="0" smtClean="0">
                <a:solidFill>
                  <a:schemeClr val="tx1"/>
                </a:solidFill>
                <a:effectLst/>
                <a:latin typeface="+mn-lt"/>
                <a:ea typeface="+mn-ea"/>
                <a:cs typeface="+mn-cs"/>
              </a:rPr>
              <a:t>和</a:t>
            </a:r>
            <a:r>
              <a:rPr lang="en-US" altLang="zh-CN" sz="1200" kern="1200" dirty="0" err="1" smtClean="0">
                <a:solidFill>
                  <a:schemeClr val="tx1"/>
                </a:solidFill>
                <a:effectLst/>
                <a:latin typeface="+mn-lt"/>
                <a:ea typeface="+mn-ea"/>
                <a:cs typeface="+mn-cs"/>
              </a:rPr>
              <a:t>Honggfuzz</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另外六种模糊器是近年来在顶级安全会议上提出的，代表了学术界先进的模糊技术</a:t>
            </a:r>
            <a:endParaRPr lang="en-US" altLang="zh-CN" sz="120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sz="1200" b="1"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sz="1200" b="1"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2g</a:t>
            </a:r>
            <a:r>
              <a:rPr lang="zh-CN" altLang="en-US" b="1" dirty="0" smtClean="0"/>
              <a:t>内存主要是</a:t>
            </a:r>
            <a:r>
              <a:rPr lang="en-US" altLang="zh-CN" b="1" dirty="0" err="1" smtClean="0"/>
              <a:t>Tfuzz</a:t>
            </a:r>
            <a:r>
              <a:rPr lang="zh-CN" altLang="en-US" b="1" dirty="0" smtClean="0"/>
              <a:t>可能不够（</a:t>
            </a:r>
            <a:r>
              <a:rPr lang="en-US" altLang="zh-CN" b="1" dirty="0" err="1" smtClean="0"/>
              <a:t>Tfuzz</a:t>
            </a:r>
            <a:r>
              <a:rPr lang="zh-CN" altLang="en-US" b="1" dirty="0" smtClean="0"/>
              <a:t>是内存型</a:t>
            </a:r>
            <a:r>
              <a:rPr lang="en-US" altLang="zh-CN" b="1" dirty="0" smtClean="0"/>
              <a:t>fuzz</a:t>
            </a:r>
            <a:r>
              <a:rPr lang="zh-CN" altLang="en-US" b="1" dirty="0" smtClean="0"/>
              <a:t>，全过程在</a:t>
            </a:r>
            <a:r>
              <a:rPr lang="en-US" altLang="zh-CN" b="1" dirty="0" smtClean="0"/>
              <a:t>fuzz</a:t>
            </a:r>
            <a:r>
              <a:rPr lang="zh-CN" altLang="en-US" b="1" dirty="0" smtClean="0"/>
              <a:t>中进行，极其占用内存）</a:t>
            </a:r>
            <a:endParaRPr lang="zh-CN" altLang="en-US" b="1" dirty="0"/>
          </a:p>
        </p:txBody>
      </p:sp>
      <p:sp>
        <p:nvSpPr>
          <p:cNvPr id="4" name="灯片编号占位符 3"/>
          <p:cNvSpPr>
            <a:spLocks noGrp="1"/>
          </p:cNvSpPr>
          <p:nvPr>
            <p:ph type="sldNum" sz="quarter" idx="10"/>
          </p:nvPr>
        </p:nvSpPr>
        <p:spPr/>
        <p:txBody>
          <a:bodyPr/>
          <a:lstStyle/>
          <a:p>
            <a:fld id="{F9503977-52ED-4FD3-8A66-F30813EDCA41}" type="slidenum">
              <a:rPr lang="zh-CN" altLang="en-US" smtClean="0"/>
              <a:pPr/>
              <a:t>12</a:t>
            </a:fld>
            <a:endParaRPr lang="zh-CN" altLang="en-US"/>
          </a:p>
        </p:txBody>
      </p:sp>
    </p:spTree>
    <p:extLst>
      <p:ext uri="{BB962C8B-B14F-4D97-AF65-F5344CB8AC3E}">
        <p14:creationId xmlns:p14="http://schemas.microsoft.com/office/powerpoint/2010/main" val="1926182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 没有一个</a:t>
            </a:r>
            <a:r>
              <a:rPr lang="en-US" altLang="zh-CN" sz="1200" kern="1200" dirty="0" err="1" smtClean="0">
                <a:solidFill>
                  <a:schemeClr val="tx1"/>
                </a:solidFill>
                <a:effectLst/>
                <a:latin typeface="+mn-lt"/>
                <a:ea typeface="+mn-ea"/>
                <a:cs typeface="+mn-cs"/>
              </a:rPr>
              <a:t>fuzzer</a:t>
            </a:r>
            <a:r>
              <a:rPr lang="zh-CN" altLang="zh-CN" sz="1200" kern="1200" dirty="0" smtClean="0">
                <a:solidFill>
                  <a:schemeClr val="tx1"/>
                </a:solidFill>
                <a:effectLst/>
                <a:latin typeface="+mn-lt"/>
                <a:ea typeface="+mn-ea"/>
                <a:cs typeface="+mn-cs"/>
              </a:rPr>
              <a:t>在所有的程序上都比不上别人。（</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 在</a:t>
            </a:r>
            <a:r>
              <a:rPr lang="en-US" altLang="zh-CN" sz="1200" kern="12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个真实世界的程序中，</a:t>
            </a:r>
            <a:r>
              <a:rPr lang="en-US" altLang="zh-CN" sz="1200" kern="1200" dirty="0" smtClean="0">
                <a:solidFill>
                  <a:schemeClr val="tx1"/>
                </a:solidFill>
                <a:effectLst/>
                <a:latin typeface="+mn-lt"/>
                <a:ea typeface="+mn-ea"/>
                <a:cs typeface="+mn-cs"/>
              </a:rPr>
              <a:t>QSYM</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个程序（</a:t>
            </a:r>
            <a:r>
              <a:rPr lang="en-US" altLang="zh-CN" sz="1200" kern="1200" dirty="0" err="1" smtClean="0">
                <a:solidFill>
                  <a:schemeClr val="tx1"/>
                </a:solidFill>
                <a:effectLst/>
                <a:latin typeface="+mn-lt"/>
                <a:ea typeface="+mn-ea"/>
                <a:cs typeface="+mn-cs"/>
              </a:rPr>
              <a:t>gdk</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jhead</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lame</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mujs</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tcpdump</a:t>
            </a:r>
            <a:r>
              <a:rPr lang="zh-CN" altLang="zh-CN" sz="1200" kern="1200" dirty="0" smtClean="0">
                <a:solidFill>
                  <a:schemeClr val="tx1"/>
                </a:solidFill>
                <a:effectLst/>
                <a:latin typeface="+mn-lt"/>
                <a:ea typeface="+mn-ea"/>
                <a:cs typeface="+mn-cs"/>
              </a:rPr>
              <a:t>）中表现最好。安哥拉在三个项目（</a:t>
            </a:r>
            <a:r>
              <a:rPr lang="en-US" altLang="zh-CN" sz="1200" kern="1200" dirty="0" smtClean="0">
                <a:solidFill>
                  <a:schemeClr val="tx1"/>
                </a:solidFill>
                <a:effectLst/>
                <a:latin typeface="+mn-lt"/>
                <a:ea typeface="+mn-ea"/>
                <a:cs typeface="+mn-cs"/>
              </a:rPr>
              <a:t>exiv2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wav2swf</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nm</a:t>
            </a:r>
            <a:r>
              <a:rPr lang="zh-CN" altLang="zh-CN" sz="1200" kern="1200" dirty="0" smtClean="0">
                <a:solidFill>
                  <a:schemeClr val="tx1"/>
                </a:solidFill>
                <a:effectLst/>
                <a:latin typeface="+mn-lt"/>
                <a:ea typeface="+mn-ea"/>
                <a:cs typeface="+mn-cs"/>
              </a:rPr>
              <a:t>）上表现最好。在三个节目（</a:t>
            </a:r>
            <a:r>
              <a:rPr lang="en-US" altLang="zh-CN" sz="1200" kern="1200" dirty="0" err="1" smtClean="0">
                <a:solidFill>
                  <a:schemeClr val="tx1"/>
                </a:solidFill>
                <a:effectLst/>
                <a:latin typeface="+mn-lt"/>
                <a:ea typeface="+mn-ea"/>
                <a:cs typeface="+mn-cs"/>
              </a:rPr>
              <a:t>ffmpeg</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flvmeta</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cflow</a:t>
            </a:r>
            <a:r>
              <a:rPr lang="zh-CN" altLang="zh-CN" sz="1200" kern="1200" dirty="0" smtClean="0">
                <a:solidFill>
                  <a:schemeClr val="tx1"/>
                </a:solidFill>
                <a:effectLst/>
                <a:latin typeface="+mn-lt"/>
                <a:ea typeface="+mn-ea"/>
                <a:cs typeface="+mn-cs"/>
              </a:rPr>
              <a:t>）中，洪福兹的表现最好。</a:t>
            </a:r>
            <a:r>
              <a:rPr lang="en-US" altLang="zh-CN" sz="1200" kern="1200" dirty="0" smtClean="0">
                <a:solidFill>
                  <a:schemeClr val="tx1"/>
                </a:solidFill>
                <a:effectLst/>
                <a:latin typeface="+mn-lt"/>
                <a:ea typeface="+mn-ea"/>
                <a:cs typeface="+mn-cs"/>
              </a:rPr>
              <a:t>MOPT</a:t>
            </a:r>
            <a:r>
              <a:rPr lang="zh-CN" altLang="zh-CN" sz="1200" kern="1200" dirty="0" smtClean="0">
                <a:solidFill>
                  <a:schemeClr val="tx1"/>
                </a:solidFill>
                <a:effectLst/>
                <a:latin typeface="+mn-lt"/>
                <a:ea typeface="+mn-ea"/>
                <a:cs typeface="+mn-cs"/>
              </a:rPr>
              <a:t>在三个程序（</a:t>
            </a:r>
            <a:r>
              <a:rPr lang="en-US" altLang="zh-CN" sz="1200" kern="1200" dirty="0" err="1" smtClean="0">
                <a:solidFill>
                  <a:schemeClr val="tx1"/>
                </a:solidFill>
                <a:effectLst/>
                <a:latin typeface="+mn-lt"/>
                <a:ea typeface="+mn-ea"/>
                <a:cs typeface="+mn-cs"/>
              </a:rPr>
              <a:t>imginfo</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lame</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pdftotext</a:t>
            </a:r>
            <a:r>
              <a:rPr lang="zh-CN" altLang="zh-CN" sz="1200" kern="1200" dirty="0" smtClean="0">
                <a:solidFill>
                  <a:schemeClr val="tx1"/>
                </a:solidFill>
                <a:effectLst/>
                <a:latin typeface="+mn-lt"/>
                <a:ea typeface="+mn-ea"/>
                <a:cs typeface="+mn-cs"/>
              </a:rPr>
              <a:t>）上表现最好。</a:t>
            </a:r>
            <a:r>
              <a:rPr lang="en-US" altLang="zh-CN" sz="1200" kern="1200" dirty="0" smtClean="0">
                <a:solidFill>
                  <a:schemeClr val="tx1"/>
                </a:solidFill>
                <a:effectLst/>
                <a:latin typeface="+mn-lt"/>
                <a:ea typeface="+mn-ea"/>
                <a:cs typeface="+mn-cs"/>
              </a:rPr>
              <a:t>AFL</a:t>
            </a:r>
            <a:r>
              <a:rPr lang="zh-CN" altLang="zh-CN" sz="1200" kern="1200" dirty="0" smtClean="0">
                <a:solidFill>
                  <a:schemeClr val="tx1"/>
                </a:solidFill>
                <a:effectLst/>
                <a:latin typeface="+mn-lt"/>
                <a:ea typeface="+mn-ea"/>
                <a:cs typeface="+mn-cs"/>
              </a:rPr>
              <a:t>在节目中表现最好。</a:t>
            </a:r>
            <a:r>
              <a:rPr lang="en-US" altLang="zh-CN" sz="1200" kern="1200" dirty="0" err="1" smtClean="0">
                <a:solidFill>
                  <a:schemeClr val="tx1"/>
                </a:solidFill>
                <a:effectLst/>
                <a:latin typeface="+mn-lt"/>
                <a:ea typeface="+mn-ea"/>
                <a:cs typeface="+mn-cs"/>
              </a:rPr>
              <a:t>AFLFast</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T-Fuzz</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VUzzer64</a:t>
            </a:r>
            <a:r>
              <a:rPr lang="zh-CN" altLang="zh-CN" sz="1200" kern="1200" dirty="0" smtClean="0">
                <a:solidFill>
                  <a:schemeClr val="tx1"/>
                </a:solidFill>
                <a:effectLst/>
                <a:latin typeface="+mn-lt"/>
                <a:ea typeface="+mn-ea"/>
                <a:cs typeface="+mn-cs"/>
              </a:rPr>
              <a:t>无法在任何目标程序上实现最佳性能。（</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 在</a:t>
            </a:r>
            <a:r>
              <a:rPr lang="en-US" altLang="zh-CN" sz="1200" kern="1200" dirty="0" smtClean="0">
                <a:solidFill>
                  <a:schemeClr val="tx1"/>
                </a:solidFill>
                <a:effectLst/>
                <a:latin typeface="+mn-lt"/>
                <a:ea typeface="+mn-ea"/>
                <a:cs typeface="+mn-cs"/>
              </a:rPr>
              <a:t>LAVAM</a:t>
            </a:r>
            <a:r>
              <a:rPr lang="zh-CN" altLang="zh-CN" sz="1200" kern="1200" dirty="0" smtClean="0">
                <a:solidFill>
                  <a:schemeClr val="tx1"/>
                </a:solidFill>
                <a:effectLst/>
                <a:latin typeface="+mn-lt"/>
                <a:ea typeface="+mn-ea"/>
                <a:cs typeface="+mn-cs"/>
              </a:rPr>
              <a:t>的程序中，</a:t>
            </a:r>
            <a:r>
              <a:rPr lang="en-US" altLang="zh-CN" sz="1200" kern="1200" dirty="0" smtClean="0">
                <a:solidFill>
                  <a:schemeClr val="tx1"/>
                </a:solidFill>
                <a:effectLst/>
                <a:latin typeface="+mn-lt"/>
                <a:ea typeface="+mn-ea"/>
                <a:cs typeface="+mn-cs"/>
              </a:rPr>
              <a:t>Angora</a:t>
            </a:r>
            <a:r>
              <a:rPr lang="zh-CN" altLang="zh-CN" sz="1200" kern="1200" dirty="0" smtClean="0">
                <a:solidFill>
                  <a:schemeClr val="tx1"/>
                </a:solidFill>
                <a:effectLst/>
                <a:latin typeface="+mn-lt"/>
                <a:ea typeface="+mn-ea"/>
                <a:cs typeface="+mn-cs"/>
              </a:rPr>
              <a:t>在选定的模糊器中表现最好，而</a:t>
            </a:r>
            <a:r>
              <a:rPr lang="en-US" altLang="zh-CN" sz="1200" kern="1200" dirty="0" smtClean="0">
                <a:solidFill>
                  <a:schemeClr val="tx1"/>
                </a:solidFill>
                <a:effectLst/>
                <a:latin typeface="+mn-lt"/>
                <a:ea typeface="+mn-ea"/>
                <a:cs typeface="+mn-cs"/>
              </a:rPr>
              <a:t>QSYM</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md5sum</a:t>
            </a:r>
            <a:r>
              <a:rPr lang="zh-CN" altLang="zh-CN" sz="1200" kern="1200" dirty="0" smtClean="0">
                <a:solidFill>
                  <a:schemeClr val="tx1"/>
                </a:solidFill>
                <a:effectLst/>
                <a:latin typeface="+mn-lt"/>
                <a:ea typeface="+mn-ea"/>
                <a:cs typeface="+mn-cs"/>
              </a:rPr>
              <a:t>程序中的表现与</a:t>
            </a:r>
            <a:r>
              <a:rPr lang="en-US" altLang="zh-CN" sz="1200" kern="1200" dirty="0" smtClean="0">
                <a:solidFill>
                  <a:schemeClr val="tx1"/>
                </a:solidFill>
                <a:effectLst/>
                <a:latin typeface="+mn-lt"/>
                <a:ea typeface="+mn-ea"/>
                <a:cs typeface="+mn-cs"/>
              </a:rPr>
              <a:t>Angora</a:t>
            </a:r>
            <a:r>
              <a:rPr lang="zh-CN" altLang="zh-CN" sz="1200" kern="1200" dirty="0" smtClean="0">
                <a:solidFill>
                  <a:schemeClr val="tx1"/>
                </a:solidFill>
                <a:effectLst/>
                <a:latin typeface="+mn-lt"/>
                <a:ea typeface="+mn-ea"/>
                <a:cs typeface="+mn-cs"/>
              </a:rPr>
              <a:t>相似。</a:t>
            </a:r>
          </a:p>
          <a:p>
            <a:pPr marL="0" marR="0" lvl="1" indent="0" algn="l" defTabSz="914400" rtl="0" eaLnBrk="1" fontAlgn="auto" latinLnBrk="0" hangingPunct="1">
              <a:lnSpc>
                <a:spcPct val="100000"/>
              </a:lnSpc>
              <a:spcBef>
                <a:spcPts val="0"/>
              </a:spcBef>
              <a:spcAft>
                <a:spcPts val="0"/>
              </a:spcAft>
              <a:buClrTx/>
              <a:buSzTx/>
              <a:buFontTx/>
              <a:buNone/>
              <a:tabLst/>
              <a:defRPr/>
            </a:pPr>
            <a:endParaRPr lang="zh-CN" altLang="en-US" b="1" dirty="0"/>
          </a:p>
        </p:txBody>
      </p:sp>
      <p:sp>
        <p:nvSpPr>
          <p:cNvPr id="4" name="灯片编号占位符 3"/>
          <p:cNvSpPr>
            <a:spLocks noGrp="1"/>
          </p:cNvSpPr>
          <p:nvPr>
            <p:ph type="sldNum" sz="quarter" idx="10"/>
          </p:nvPr>
        </p:nvSpPr>
        <p:spPr/>
        <p:txBody>
          <a:bodyPr/>
          <a:lstStyle/>
          <a:p>
            <a:fld id="{F9503977-52ED-4FD3-8A66-F30813EDCA41}" type="slidenum">
              <a:rPr lang="zh-CN" altLang="en-US" smtClean="0"/>
              <a:pPr/>
              <a:t>13</a:t>
            </a:fld>
            <a:endParaRPr lang="zh-CN" altLang="en-US"/>
          </a:p>
        </p:txBody>
      </p:sp>
    </p:spTree>
    <p:extLst>
      <p:ext uri="{BB962C8B-B14F-4D97-AF65-F5344CB8AC3E}">
        <p14:creationId xmlns:p14="http://schemas.microsoft.com/office/powerpoint/2010/main" val="930943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p</a:t>
            </a:r>
            <a:r>
              <a:rPr lang="zh-CN" altLang="zh-CN" sz="1200" kern="1200" dirty="0" smtClean="0">
                <a:solidFill>
                  <a:schemeClr val="tx1"/>
                </a:solidFill>
                <a:effectLst/>
                <a:latin typeface="+mn-lt"/>
                <a:ea typeface="+mn-ea"/>
                <a:cs typeface="+mn-cs"/>
              </a:rPr>
              <a:t>值旨在量化两个群体之间是否存在显著差异（对应于我们设置的两个模糊器）。使用</a:t>
            </a:r>
            <a:r>
              <a:rPr lang="en-US" altLang="zh-CN" sz="1200" kern="1200" dirty="0" smtClean="0">
                <a:solidFill>
                  <a:schemeClr val="tx1"/>
                </a:solidFill>
                <a:effectLst/>
                <a:latin typeface="+mn-lt"/>
                <a:ea typeface="+mn-ea"/>
                <a:cs typeface="+mn-cs"/>
              </a:rPr>
              <a:t>A12</a:t>
            </a:r>
            <a:r>
              <a:rPr lang="zh-CN" altLang="zh-CN" sz="1200" kern="1200" dirty="0" smtClean="0">
                <a:solidFill>
                  <a:schemeClr val="tx1"/>
                </a:solidFill>
                <a:effectLst/>
                <a:latin typeface="+mn-lt"/>
                <a:ea typeface="+mn-ea"/>
                <a:cs typeface="+mn-cs"/>
              </a:rPr>
              <a:t>分来衡量效果大小（即，根据所有重复，一个模糊器优于另一个模糊器的概率）。在这里，我们使用</a:t>
            </a:r>
            <a:r>
              <a:rPr lang="en-US" altLang="zh-CN" sz="1200" kern="1200" dirty="0" smtClean="0">
                <a:solidFill>
                  <a:schemeClr val="tx1"/>
                </a:solidFill>
                <a:effectLst/>
                <a:latin typeface="+mn-lt"/>
                <a:ea typeface="+mn-ea"/>
                <a:cs typeface="+mn-cs"/>
              </a:rPr>
              <a:t>AFL</a:t>
            </a:r>
            <a:r>
              <a:rPr lang="zh-CN" altLang="zh-CN" sz="1200" kern="1200" dirty="0" smtClean="0">
                <a:solidFill>
                  <a:schemeClr val="tx1"/>
                </a:solidFill>
                <a:effectLst/>
                <a:latin typeface="+mn-lt"/>
                <a:ea typeface="+mn-ea"/>
                <a:cs typeface="+mn-cs"/>
              </a:rPr>
              <a:t>作为基线模糊器，遵循了大多数以前的工作</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具体来说，我们利用</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检验来计算</a:t>
            </a:r>
            <a:r>
              <a:rPr lang="en-US" altLang="zh-CN" sz="1200" kern="1200" dirty="0" smtClean="0">
                <a:solidFill>
                  <a:schemeClr val="tx1"/>
                </a:solidFill>
                <a:effectLst/>
                <a:latin typeface="+mn-lt"/>
                <a:ea typeface="+mn-ea"/>
                <a:cs typeface="+mn-cs"/>
              </a:rPr>
              <a:t>p</a:t>
            </a:r>
            <a:r>
              <a:rPr lang="zh-CN" altLang="zh-CN" sz="1200" kern="1200" dirty="0" smtClean="0">
                <a:solidFill>
                  <a:schemeClr val="tx1"/>
                </a:solidFill>
                <a:effectLst/>
                <a:latin typeface="+mn-lt"/>
                <a:ea typeface="+mn-ea"/>
                <a:cs typeface="+mn-cs"/>
              </a:rPr>
              <a:t>值，</a:t>
            </a:r>
            <a:r>
              <a:rPr lang="en-US" altLang="zh-CN" sz="1200" kern="1200" dirty="0" smtClean="0">
                <a:solidFill>
                  <a:schemeClr val="tx1"/>
                </a:solidFill>
                <a:effectLst/>
                <a:latin typeface="+mn-lt"/>
                <a:ea typeface="+mn-ea"/>
                <a:cs typeface="+mn-cs"/>
              </a:rPr>
              <a:t>p&lt;0.05</a:t>
            </a:r>
            <a:r>
              <a:rPr lang="zh-CN" altLang="zh-CN" sz="1200" kern="1200" dirty="0" smtClean="0">
                <a:solidFill>
                  <a:schemeClr val="tx1"/>
                </a:solidFill>
                <a:effectLst/>
                <a:latin typeface="+mn-lt"/>
                <a:ea typeface="+mn-ea"/>
                <a:cs typeface="+mn-cs"/>
              </a:rPr>
              <a:t>是存在显著差异的一个指标。对于</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ˆ</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分，我们认为</a:t>
            </a:r>
            <a:r>
              <a:rPr lang="en-US" altLang="zh-CN" sz="1200" kern="1200" dirty="0" smtClean="0">
                <a:solidFill>
                  <a:schemeClr val="tx1"/>
                </a:solidFill>
                <a:effectLst/>
                <a:latin typeface="+mn-lt"/>
                <a:ea typeface="+mn-ea"/>
                <a:cs typeface="+mn-cs"/>
              </a:rPr>
              <a:t>Aˆ12≥0.71</a:t>
            </a:r>
            <a:r>
              <a:rPr lang="zh-CN" altLang="zh-CN" sz="1200" kern="1200" dirty="0" smtClean="0">
                <a:solidFill>
                  <a:schemeClr val="tx1"/>
                </a:solidFill>
                <a:effectLst/>
                <a:latin typeface="+mn-lt"/>
                <a:ea typeface="+mn-ea"/>
                <a:cs typeface="+mn-cs"/>
              </a:rPr>
              <a:t>是存在较大影响大小的指标</a:t>
            </a:r>
            <a:endParaRPr lang="en-US" altLang="zh-CN" sz="120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剩下的七个</a:t>
            </a:r>
            <a:r>
              <a:rPr lang="en-US" altLang="zh-CN" sz="1200" kern="1200" dirty="0" err="1" smtClean="0">
                <a:solidFill>
                  <a:schemeClr val="tx1"/>
                </a:solidFill>
                <a:effectLst/>
                <a:latin typeface="+mn-lt"/>
                <a:ea typeface="+mn-ea"/>
                <a:cs typeface="+mn-cs"/>
              </a:rPr>
              <a:t>fuzzer</a:t>
            </a:r>
            <a:r>
              <a:rPr lang="zh-CN" altLang="zh-CN" sz="1200" kern="1200" dirty="0" smtClean="0">
                <a:solidFill>
                  <a:schemeClr val="tx1"/>
                </a:solidFill>
                <a:effectLst/>
                <a:latin typeface="+mn-lt"/>
                <a:ea typeface="+mn-ea"/>
                <a:cs typeface="+mn-cs"/>
              </a:rPr>
              <a:t>在所有的实际程序中都没有显著优于</a:t>
            </a:r>
            <a:r>
              <a:rPr lang="en-US" altLang="zh-CN" sz="1200" kern="1200" dirty="0" smtClean="0">
                <a:solidFill>
                  <a:schemeClr val="tx1"/>
                </a:solidFill>
                <a:effectLst/>
                <a:latin typeface="+mn-lt"/>
                <a:ea typeface="+mn-ea"/>
                <a:cs typeface="+mn-cs"/>
              </a:rPr>
              <a:t>AFL</a:t>
            </a:r>
            <a:r>
              <a:rPr lang="zh-CN" altLang="zh-CN" sz="1200" kern="1200" dirty="0" smtClean="0">
                <a:solidFill>
                  <a:schemeClr val="tx1"/>
                </a:solidFill>
                <a:effectLst/>
                <a:latin typeface="+mn-lt"/>
                <a:ea typeface="+mn-ea"/>
                <a:cs typeface="+mn-cs"/>
              </a:rPr>
              <a:t>的。然而，在</a:t>
            </a:r>
            <a:r>
              <a:rPr lang="en-US" altLang="zh-CN" sz="1200" kern="1200" dirty="0" smtClean="0">
                <a:solidFill>
                  <a:schemeClr val="tx1"/>
                </a:solidFill>
                <a:effectLst/>
                <a:latin typeface="+mn-lt"/>
                <a:ea typeface="+mn-ea"/>
                <a:cs typeface="+mn-cs"/>
              </a:rPr>
              <a:t>LAVA-M</a:t>
            </a:r>
            <a:r>
              <a:rPr lang="zh-CN" altLang="zh-CN" sz="1200" kern="1200" dirty="0" smtClean="0">
                <a:solidFill>
                  <a:schemeClr val="tx1"/>
                </a:solidFill>
                <a:effectLst/>
                <a:latin typeface="+mn-lt"/>
                <a:ea typeface="+mn-ea"/>
                <a:cs typeface="+mn-cs"/>
              </a:rPr>
              <a:t>的所有四个程序中都存在显著优于</a:t>
            </a:r>
            <a:r>
              <a:rPr lang="en-US" altLang="zh-CN" sz="1200" kern="1200" dirty="0" smtClean="0">
                <a:solidFill>
                  <a:schemeClr val="tx1"/>
                </a:solidFill>
                <a:effectLst/>
                <a:latin typeface="+mn-lt"/>
                <a:ea typeface="+mn-ea"/>
                <a:cs typeface="+mn-cs"/>
              </a:rPr>
              <a:t>AFL</a:t>
            </a:r>
            <a:r>
              <a:rPr lang="zh-CN" altLang="zh-CN" sz="1200" kern="1200" dirty="0" smtClean="0">
                <a:solidFill>
                  <a:schemeClr val="tx1"/>
                </a:solidFill>
                <a:effectLst/>
                <a:latin typeface="+mn-lt"/>
                <a:ea typeface="+mn-ea"/>
                <a:cs typeface="+mn-cs"/>
              </a:rPr>
              <a:t>的</a:t>
            </a:r>
            <a:r>
              <a:rPr lang="en-US" altLang="zh-CN" sz="1200" kern="1200" dirty="0" err="1" smtClean="0">
                <a:solidFill>
                  <a:schemeClr val="tx1"/>
                </a:solidFill>
                <a:effectLst/>
                <a:latin typeface="+mn-lt"/>
                <a:ea typeface="+mn-ea"/>
                <a:cs typeface="+mn-cs"/>
              </a:rPr>
              <a:t>fuzzers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Angora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QSYM</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VUzzer64</a:t>
            </a:r>
            <a:r>
              <a:rPr lang="zh-CN" altLang="zh-CN" sz="1200" kern="1200" dirty="0" smtClean="0">
                <a:solidFill>
                  <a:schemeClr val="tx1"/>
                </a:solidFill>
                <a:effectLst/>
                <a:latin typeface="+mn-lt"/>
                <a:ea typeface="+mn-ea"/>
                <a:cs typeface="+mn-cs"/>
              </a:rPr>
              <a:t>）</a:t>
            </a:r>
            <a:endParaRPr lang="zh-CN" altLang="en-US" b="1" dirty="0"/>
          </a:p>
        </p:txBody>
      </p:sp>
      <p:sp>
        <p:nvSpPr>
          <p:cNvPr id="4" name="灯片编号占位符 3"/>
          <p:cNvSpPr>
            <a:spLocks noGrp="1"/>
          </p:cNvSpPr>
          <p:nvPr>
            <p:ph type="sldNum" sz="quarter" idx="10"/>
          </p:nvPr>
        </p:nvSpPr>
        <p:spPr/>
        <p:txBody>
          <a:bodyPr/>
          <a:lstStyle/>
          <a:p>
            <a:fld id="{F9503977-52ED-4FD3-8A66-F30813EDCA41}" type="slidenum">
              <a:rPr lang="zh-CN" altLang="en-US" smtClean="0"/>
              <a:pPr/>
              <a:t>14</a:t>
            </a:fld>
            <a:endParaRPr lang="zh-CN" altLang="en-US"/>
          </a:p>
        </p:txBody>
      </p:sp>
    </p:spTree>
    <p:extLst>
      <p:ext uri="{BB962C8B-B14F-4D97-AF65-F5344CB8AC3E}">
        <p14:creationId xmlns:p14="http://schemas.microsoft.com/office/powerpoint/2010/main" val="2086598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漏洞严重程度，通过</a:t>
            </a:r>
            <a:r>
              <a:rPr lang="en-US" altLang="zh-CN" sz="1200" kern="1200" dirty="0" smtClean="0">
                <a:solidFill>
                  <a:schemeClr val="tx1"/>
                </a:solidFill>
                <a:effectLst/>
                <a:latin typeface="+mn-lt"/>
                <a:ea typeface="+mn-ea"/>
                <a:cs typeface="+mn-cs"/>
              </a:rPr>
              <a:t>CVE CVSS</a:t>
            </a:r>
            <a:r>
              <a:rPr lang="zh-CN" altLang="en-US" sz="120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通用漏洞评分系统</a:t>
            </a:r>
            <a:r>
              <a:rPr lang="zh-CN" altLang="en-US" sz="1200" kern="1200" dirty="0" smtClean="0">
                <a:solidFill>
                  <a:schemeClr val="tx1"/>
                </a:solidFill>
                <a:effectLst/>
                <a:latin typeface="+mn-lt"/>
                <a:ea typeface="+mn-ea"/>
                <a:cs typeface="+mn-cs"/>
              </a:rPr>
              <a:t>）得分进行量化，当得分大于或等于</a:t>
            </a:r>
            <a:r>
              <a:rPr lang="en-US" altLang="zh-CN" sz="1200" kern="1200" dirty="0" smtClean="0">
                <a:solidFill>
                  <a:schemeClr val="tx1"/>
                </a:solidFill>
                <a:effectLst/>
                <a:latin typeface="+mn-lt"/>
                <a:ea typeface="+mn-ea"/>
                <a:cs typeface="+mn-cs"/>
              </a:rPr>
              <a:t>7.0</a:t>
            </a:r>
            <a:r>
              <a:rPr lang="zh-CN" altLang="en-US" sz="1200" kern="1200" dirty="0" smtClean="0">
                <a:solidFill>
                  <a:schemeClr val="tx1"/>
                </a:solidFill>
                <a:effectLst/>
                <a:latin typeface="+mn-lt"/>
                <a:ea typeface="+mn-ea"/>
                <a:cs typeface="+mn-cs"/>
              </a:rPr>
              <a:t>时，</a:t>
            </a:r>
            <a:r>
              <a:rPr lang="en-US" altLang="zh-CN" sz="1200" kern="1200" dirty="0" smtClean="0">
                <a:solidFill>
                  <a:schemeClr val="tx1"/>
                </a:solidFill>
                <a:effectLst/>
                <a:latin typeface="+mn-lt"/>
                <a:ea typeface="+mn-ea"/>
                <a:cs typeface="+mn-cs"/>
              </a:rPr>
              <a:t>CVE</a:t>
            </a:r>
            <a:r>
              <a:rPr lang="zh-CN" altLang="en-US" sz="1200" kern="1200" dirty="0" smtClean="0">
                <a:solidFill>
                  <a:schemeClr val="tx1"/>
                </a:solidFill>
                <a:effectLst/>
                <a:latin typeface="+mn-lt"/>
                <a:ea typeface="+mn-ea"/>
                <a:cs typeface="+mn-cs"/>
              </a:rPr>
              <a:t>被认为是高度严重的。</a:t>
            </a:r>
            <a:endParaRPr lang="en-US" altLang="zh-CN" sz="120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zh-CN" altLang="en-US" b="1" dirty="0"/>
          </a:p>
        </p:txBody>
      </p:sp>
      <p:sp>
        <p:nvSpPr>
          <p:cNvPr id="4" name="灯片编号占位符 3"/>
          <p:cNvSpPr>
            <a:spLocks noGrp="1"/>
          </p:cNvSpPr>
          <p:nvPr>
            <p:ph type="sldNum" sz="quarter" idx="10"/>
          </p:nvPr>
        </p:nvSpPr>
        <p:spPr/>
        <p:txBody>
          <a:bodyPr/>
          <a:lstStyle/>
          <a:p>
            <a:fld id="{F9503977-52ED-4FD3-8A66-F30813EDCA41}" type="slidenum">
              <a:rPr lang="zh-CN" altLang="en-US" smtClean="0"/>
              <a:pPr/>
              <a:t>15</a:t>
            </a:fld>
            <a:endParaRPr lang="zh-CN" altLang="en-US"/>
          </a:p>
        </p:txBody>
      </p:sp>
    </p:spTree>
    <p:extLst>
      <p:ext uri="{BB962C8B-B14F-4D97-AF65-F5344CB8AC3E}">
        <p14:creationId xmlns:p14="http://schemas.microsoft.com/office/powerpoint/2010/main" val="412899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平均检测出的可利用的漏洞数</a:t>
            </a:r>
            <a:endParaRPr lang="zh-CN" altLang="en-US" b="1" dirty="0"/>
          </a:p>
        </p:txBody>
      </p:sp>
      <p:sp>
        <p:nvSpPr>
          <p:cNvPr id="4" name="灯片编号占位符 3"/>
          <p:cNvSpPr>
            <a:spLocks noGrp="1"/>
          </p:cNvSpPr>
          <p:nvPr>
            <p:ph type="sldNum" sz="quarter" idx="10"/>
          </p:nvPr>
        </p:nvSpPr>
        <p:spPr/>
        <p:txBody>
          <a:bodyPr/>
          <a:lstStyle/>
          <a:p>
            <a:fld id="{F9503977-52ED-4FD3-8A66-F30813EDCA41}" type="slidenum">
              <a:rPr lang="zh-CN" altLang="en-US" smtClean="0"/>
              <a:pPr/>
              <a:t>16</a:t>
            </a:fld>
            <a:endParaRPr lang="zh-CN" altLang="en-US"/>
          </a:p>
        </p:txBody>
      </p:sp>
    </p:spTree>
    <p:extLst>
      <p:ext uri="{BB962C8B-B14F-4D97-AF65-F5344CB8AC3E}">
        <p14:creationId xmlns:p14="http://schemas.microsoft.com/office/powerpoint/2010/main" val="929882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模糊器发现的特有</a:t>
            </a:r>
            <a:r>
              <a:rPr lang="en-US" altLang="zh-CN" b="1" dirty="0" smtClean="0"/>
              <a:t>bug</a:t>
            </a:r>
            <a:r>
              <a:rPr lang="zh-CN" altLang="en-US" b="1" dirty="0" smtClean="0"/>
              <a:t>数</a:t>
            </a:r>
            <a:endParaRPr lang="zh-CN" altLang="en-US" b="1" dirty="0"/>
          </a:p>
        </p:txBody>
      </p:sp>
      <p:sp>
        <p:nvSpPr>
          <p:cNvPr id="4" name="灯片编号占位符 3"/>
          <p:cNvSpPr>
            <a:spLocks noGrp="1"/>
          </p:cNvSpPr>
          <p:nvPr>
            <p:ph type="sldNum" sz="quarter" idx="10"/>
          </p:nvPr>
        </p:nvSpPr>
        <p:spPr/>
        <p:txBody>
          <a:bodyPr/>
          <a:lstStyle/>
          <a:p>
            <a:fld id="{F9503977-52ED-4FD3-8A66-F30813EDCA41}" type="slidenum">
              <a:rPr lang="zh-CN" altLang="en-US" smtClean="0"/>
              <a:pPr/>
              <a:t>17</a:t>
            </a:fld>
            <a:endParaRPr lang="zh-CN" altLang="en-US"/>
          </a:p>
        </p:txBody>
      </p:sp>
    </p:spTree>
    <p:extLst>
      <p:ext uri="{BB962C8B-B14F-4D97-AF65-F5344CB8AC3E}">
        <p14:creationId xmlns:p14="http://schemas.microsoft.com/office/powerpoint/2010/main" val="2344443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模糊器发现</a:t>
            </a:r>
            <a:r>
              <a:rPr lang="en-US" altLang="zh-CN" b="1" dirty="0" smtClean="0"/>
              <a:t>bug</a:t>
            </a:r>
            <a:r>
              <a:rPr lang="zh-CN" altLang="en-US" b="1" dirty="0" smtClean="0"/>
              <a:t>的速度</a:t>
            </a:r>
            <a:endParaRPr lang="zh-CN" altLang="en-US" b="1" dirty="0"/>
          </a:p>
        </p:txBody>
      </p:sp>
      <p:sp>
        <p:nvSpPr>
          <p:cNvPr id="4" name="灯片编号占位符 3"/>
          <p:cNvSpPr>
            <a:spLocks noGrp="1"/>
          </p:cNvSpPr>
          <p:nvPr>
            <p:ph type="sldNum" sz="quarter" idx="10"/>
          </p:nvPr>
        </p:nvSpPr>
        <p:spPr/>
        <p:txBody>
          <a:bodyPr/>
          <a:lstStyle/>
          <a:p>
            <a:fld id="{F9503977-52ED-4FD3-8A66-F30813EDCA41}" type="slidenum">
              <a:rPr lang="zh-CN" altLang="en-US" smtClean="0"/>
              <a:pPr/>
              <a:t>18</a:t>
            </a:fld>
            <a:endParaRPr lang="zh-CN" altLang="en-US"/>
          </a:p>
        </p:txBody>
      </p:sp>
    </p:spTree>
    <p:extLst>
      <p:ext uri="{BB962C8B-B14F-4D97-AF65-F5344CB8AC3E}">
        <p14:creationId xmlns:p14="http://schemas.microsoft.com/office/powerpoint/2010/main" val="3092807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模糊器发现</a:t>
            </a:r>
            <a:r>
              <a:rPr lang="en-US" altLang="zh-CN" b="1" dirty="0" smtClean="0"/>
              <a:t>bug</a:t>
            </a:r>
            <a:r>
              <a:rPr lang="zh-CN" altLang="en-US" b="1" dirty="0" smtClean="0"/>
              <a:t>的稳定性</a:t>
            </a:r>
            <a:endParaRPr lang="en-US" altLang="zh-CN" b="1"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相对标准偏差表</a:t>
            </a:r>
            <a:endParaRPr lang="zh-CN" altLang="en-US" b="1" dirty="0"/>
          </a:p>
        </p:txBody>
      </p:sp>
      <p:sp>
        <p:nvSpPr>
          <p:cNvPr id="4" name="灯片编号占位符 3"/>
          <p:cNvSpPr>
            <a:spLocks noGrp="1"/>
          </p:cNvSpPr>
          <p:nvPr>
            <p:ph type="sldNum" sz="quarter" idx="10"/>
          </p:nvPr>
        </p:nvSpPr>
        <p:spPr/>
        <p:txBody>
          <a:bodyPr/>
          <a:lstStyle/>
          <a:p>
            <a:fld id="{F9503977-52ED-4FD3-8A66-F30813EDCA41}" type="slidenum">
              <a:rPr lang="zh-CN" altLang="en-US" smtClean="0"/>
              <a:pPr/>
              <a:t>19</a:t>
            </a:fld>
            <a:endParaRPr lang="zh-CN" altLang="en-US"/>
          </a:p>
        </p:txBody>
      </p:sp>
    </p:spTree>
    <p:extLst>
      <p:ext uri="{BB962C8B-B14F-4D97-AF65-F5344CB8AC3E}">
        <p14:creationId xmlns:p14="http://schemas.microsoft.com/office/powerpoint/2010/main" val="1307697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503977-52ED-4FD3-8A66-F30813EDCA41}" type="slidenum">
              <a:rPr lang="zh-CN" altLang="en-US" smtClean="0"/>
              <a:pPr/>
              <a:t>2</a:t>
            </a:fld>
            <a:endParaRPr lang="zh-CN" altLang="en-US"/>
          </a:p>
        </p:txBody>
      </p:sp>
    </p:spTree>
    <p:extLst>
      <p:ext uri="{BB962C8B-B14F-4D97-AF65-F5344CB8AC3E}">
        <p14:creationId xmlns:p14="http://schemas.microsoft.com/office/powerpoint/2010/main" val="2702289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覆盖率</a:t>
            </a:r>
            <a:endParaRPr lang="en-US" altLang="zh-CN" b="1"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行覆盖的结果，覆盖率与特有</a:t>
            </a:r>
            <a:r>
              <a:rPr lang="en-US" altLang="zh-CN" b="1" dirty="0" smtClean="0"/>
              <a:t>bug</a:t>
            </a:r>
            <a:r>
              <a:rPr lang="zh-CN" altLang="en-US" b="1" dirty="0" smtClean="0"/>
              <a:t>发现无关</a:t>
            </a:r>
            <a:endParaRPr lang="zh-CN" altLang="en-US" b="1" dirty="0"/>
          </a:p>
        </p:txBody>
      </p:sp>
      <p:sp>
        <p:nvSpPr>
          <p:cNvPr id="4" name="灯片编号占位符 3"/>
          <p:cNvSpPr>
            <a:spLocks noGrp="1"/>
          </p:cNvSpPr>
          <p:nvPr>
            <p:ph type="sldNum" sz="quarter" idx="10"/>
          </p:nvPr>
        </p:nvSpPr>
        <p:spPr/>
        <p:txBody>
          <a:bodyPr/>
          <a:lstStyle/>
          <a:p>
            <a:fld id="{F9503977-52ED-4FD3-8A66-F30813EDCA41}" type="slidenum">
              <a:rPr lang="zh-CN" altLang="en-US" smtClean="0"/>
              <a:pPr/>
              <a:t>20</a:t>
            </a:fld>
            <a:endParaRPr lang="zh-CN" altLang="en-US"/>
          </a:p>
        </p:txBody>
      </p:sp>
    </p:spTree>
    <p:extLst>
      <p:ext uri="{BB962C8B-B14F-4D97-AF65-F5344CB8AC3E}">
        <p14:creationId xmlns:p14="http://schemas.microsoft.com/office/powerpoint/2010/main" val="28196938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覆盖率</a:t>
            </a:r>
            <a:endParaRPr lang="en-US" altLang="zh-CN" b="1"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行覆盖与特有</a:t>
            </a:r>
            <a:r>
              <a:rPr lang="en-US" altLang="zh-CN" b="1" dirty="0" smtClean="0"/>
              <a:t>bug</a:t>
            </a:r>
            <a:r>
              <a:rPr lang="zh-CN" altLang="en-US" b="1" dirty="0" smtClean="0"/>
              <a:t>发现数的相关系数，绝大部分小于</a:t>
            </a:r>
            <a:r>
              <a:rPr lang="en-US" altLang="zh-CN" b="1" dirty="0" smtClean="0"/>
              <a:t>0.6</a:t>
            </a:r>
            <a:r>
              <a:rPr lang="zh-CN" altLang="en-US" b="1" dirty="0" smtClean="0"/>
              <a:t>，说明相关度不大</a:t>
            </a:r>
            <a:endParaRPr lang="zh-CN" altLang="en-US" b="1" dirty="0"/>
          </a:p>
        </p:txBody>
      </p:sp>
      <p:sp>
        <p:nvSpPr>
          <p:cNvPr id="4" name="灯片编号占位符 3"/>
          <p:cNvSpPr>
            <a:spLocks noGrp="1"/>
          </p:cNvSpPr>
          <p:nvPr>
            <p:ph type="sldNum" sz="quarter" idx="10"/>
          </p:nvPr>
        </p:nvSpPr>
        <p:spPr/>
        <p:txBody>
          <a:bodyPr/>
          <a:lstStyle/>
          <a:p>
            <a:fld id="{F9503977-52ED-4FD3-8A66-F30813EDCA41}" type="slidenum">
              <a:rPr lang="zh-CN" altLang="en-US" smtClean="0"/>
              <a:pPr/>
              <a:t>21</a:t>
            </a:fld>
            <a:endParaRPr lang="zh-CN" altLang="en-US"/>
          </a:p>
        </p:txBody>
      </p:sp>
    </p:spTree>
    <p:extLst>
      <p:ext uri="{BB962C8B-B14F-4D97-AF65-F5344CB8AC3E}">
        <p14:creationId xmlns:p14="http://schemas.microsoft.com/office/powerpoint/2010/main" val="29094490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开销</a:t>
            </a:r>
            <a:endParaRPr lang="en-US" altLang="zh-CN" b="1"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内存开销</a:t>
            </a:r>
            <a:endParaRPr lang="en-US" altLang="zh-CN" b="1"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不同模糊词的内存消耗存在显著差异</a:t>
            </a:r>
            <a:endParaRPr lang="en-US" altLang="zh-CN" b="1"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对于同一个</a:t>
            </a:r>
            <a:r>
              <a:rPr lang="en-US" altLang="zh-CN" b="1" dirty="0" err="1" smtClean="0"/>
              <a:t>fuzzer</a:t>
            </a:r>
            <a:r>
              <a:rPr lang="zh-CN" altLang="en-US" b="1" dirty="0" smtClean="0"/>
              <a:t>，它在不同程序上的内存消耗也有很大的不同</a:t>
            </a:r>
            <a:endParaRPr lang="zh-CN" altLang="en-US" b="1" dirty="0"/>
          </a:p>
        </p:txBody>
      </p:sp>
      <p:sp>
        <p:nvSpPr>
          <p:cNvPr id="4" name="灯片编号占位符 3"/>
          <p:cNvSpPr>
            <a:spLocks noGrp="1"/>
          </p:cNvSpPr>
          <p:nvPr>
            <p:ph type="sldNum" sz="quarter" idx="10"/>
          </p:nvPr>
        </p:nvSpPr>
        <p:spPr/>
        <p:txBody>
          <a:bodyPr/>
          <a:lstStyle/>
          <a:p>
            <a:fld id="{F9503977-52ED-4FD3-8A66-F30813EDCA41}" type="slidenum">
              <a:rPr lang="zh-CN" altLang="en-US" smtClean="0"/>
              <a:pPr/>
              <a:t>22</a:t>
            </a:fld>
            <a:endParaRPr lang="zh-CN" altLang="en-US"/>
          </a:p>
        </p:txBody>
      </p:sp>
    </p:spTree>
    <p:extLst>
      <p:ext uri="{BB962C8B-B14F-4D97-AF65-F5344CB8AC3E}">
        <p14:creationId xmlns:p14="http://schemas.microsoft.com/office/powerpoint/2010/main" val="3101100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9503977-52ED-4FD3-8A66-F30813EDCA41}" type="slidenum">
              <a:rPr lang="zh-CN" altLang="en-US" smtClean="0"/>
              <a:pPr/>
              <a:t>23</a:t>
            </a:fld>
            <a:endParaRPr lang="zh-CN" altLang="en-US"/>
          </a:p>
        </p:txBody>
      </p:sp>
    </p:spTree>
    <p:extLst>
      <p:ext uri="{BB962C8B-B14F-4D97-AF65-F5344CB8AC3E}">
        <p14:creationId xmlns:p14="http://schemas.microsoft.com/office/powerpoint/2010/main" val="930943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9503977-52ED-4FD3-8A66-F30813EDCA41}" type="slidenum">
              <a:rPr lang="zh-CN" altLang="en-US" smtClean="0"/>
              <a:pPr/>
              <a:t>24</a:t>
            </a:fld>
            <a:endParaRPr lang="zh-CN" altLang="en-US"/>
          </a:p>
        </p:txBody>
      </p:sp>
    </p:spTree>
    <p:extLst>
      <p:ext uri="{BB962C8B-B14F-4D97-AF65-F5344CB8AC3E}">
        <p14:creationId xmlns:p14="http://schemas.microsoft.com/office/powerpoint/2010/main" val="2425091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9503977-52ED-4FD3-8A66-F30813EDCA41}" type="slidenum">
              <a:rPr lang="zh-CN" altLang="en-US" smtClean="0"/>
              <a:pPr/>
              <a:t>3</a:t>
            </a:fld>
            <a:endParaRPr lang="zh-CN" altLang="en-US"/>
          </a:p>
        </p:txBody>
      </p:sp>
    </p:spTree>
    <p:extLst>
      <p:ext uri="{BB962C8B-B14F-4D97-AF65-F5344CB8AC3E}">
        <p14:creationId xmlns:p14="http://schemas.microsoft.com/office/powerpoint/2010/main" val="1543976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9503977-52ED-4FD3-8A66-F30813EDCA41}" type="slidenum">
              <a:rPr lang="zh-CN" altLang="en-US" smtClean="0"/>
              <a:pPr/>
              <a:t>4</a:t>
            </a:fld>
            <a:endParaRPr lang="zh-CN" altLang="en-US"/>
          </a:p>
        </p:txBody>
      </p:sp>
    </p:spTree>
    <p:extLst>
      <p:ext uri="{BB962C8B-B14F-4D97-AF65-F5344CB8AC3E}">
        <p14:creationId xmlns:p14="http://schemas.microsoft.com/office/powerpoint/2010/main" val="402447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effectLst/>
                <a:latin typeface="+mn-lt"/>
                <a:ea typeface="+mn-ea"/>
                <a:cs typeface="+mn-cs"/>
              </a:rPr>
              <a:t>实验中重复次数不足会使结果变得随机和不可靠。此外，许多模糊处理工作在与其他方法进行比较时，直接使用先前报告的结果，而不重新运行实验，这是不公平的，因为它们的实验环境（例如</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内存）不同。其次，由于缺乏统一的基准，对现有模糊器的评价往往存在偏差。在不同的模糊论文中，目标程序的选择差异很大。因此，所提出的模糊器可能比所选择的程序更具偏好性。第三，现有的指标不适合也不全面的评价模糊。仅仅利用唯一崩溃的数量来表示模糊程序发现</a:t>
            </a:r>
            <a:r>
              <a:rPr lang="en-US" altLang="zh-CN" sz="1200" kern="1200" dirty="0" smtClean="0">
                <a:solidFill>
                  <a:schemeClr val="tx1"/>
                </a:solidFill>
                <a:effectLst/>
                <a:latin typeface="+mn-lt"/>
                <a:ea typeface="+mn-ea"/>
                <a:cs typeface="+mn-cs"/>
              </a:rPr>
              <a:t>bug</a:t>
            </a:r>
            <a:r>
              <a:rPr lang="zh-CN" altLang="zh-CN" sz="1200" kern="1200" dirty="0" smtClean="0">
                <a:solidFill>
                  <a:schemeClr val="tx1"/>
                </a:solidFill>
                <a:effectLst/>
                <a:latin typeface="+mn-lt"/>
                <a:ea typeface="+mn-ea"/>
                <a:cs typeface="+mn-cs"/>
              </a:rPr>
              <a:t>的能力是不合适的，因为在唯一崩溃的数量和唯一</a:t>
            </a:r>
            <a:r>
              <a:rPr lang="en-US" altLang="zh-CN" sz="1200" kern="1200" dirty="0" smtClean="0">
                <a:solidFill>
                  <a:schemeClr val="tx1"/>
                </a:solidFill>
                <a:effectLst/>
                <a:latin typeface="+mn-lt"/>
                <a:ea typeface="+mn-ea"/>
                <a:cs typeface="+mn-cs"/>
              </a:rPr>
              <a:t>bug</a:t>
            </a:r>
            <a:r>
              <a:rPr lang="zh-CN" altLang="zh-CN" sz="1200" kern="1200" dirty="0" smtClean="0">
                <a:solidFill>
                  <a:schemeClr val="tx1"/>
                </a:solidFill>
                <a:effectLst/>
                <a:latin typeface="+mn-lt"/>
                <a:ea typeface="+mn-ea"/>
                <a:cs typeface="+mn-cs"/>
              </a:rPr>
              <a:t>的数量之间常常存在巨大的差异。 另外，现有的大部分模糊化工作都没有对模糊器的计算资源消耗进行评估。因此，迫切需要在一个统一的平台上对最先进的模糊语言进行全面、实用的评价。</a:t>
            </a:r>
            <a:endParaRPr lang="zh-CN" altLang="en-US" dirty="0"/>
          </a:p>
        </p:txBody>
      </p:sp>
      <p:sp>
        <p:nvSpPr>
          <p:cNvPr id="4" name="灯片编号占位符 3"/>
          <p:cNvSpPr>
            <a:spLocks noGrp="1"/>
          </p:cNvSpPr>
          <p:nvPr>
            <p:ph type="sldNum" sz="quarter" idx="10"/>
          </p:nvPr>
        </p:nvSpPr>
        <p:spPr/>
        <p:txBody>
          <a:bodyPr/>
          <a:lstStyle/>
          <a:p>
            <a:fld id="{F9503977-52ED-4FD3-8A66-F30813EDCA41}" type="slidenum">
              <a:rPr lang="zh-CN" altLang="en-US" smtClean="0"/>
              <a:pPr/>
              <a:t>5</a:t>
            </a:fld>
            <a:endParaRPr lang="zh-CN" altLang="en-US"/>
          </a:p>
        </p:txBody>
      </p:sp>
    </p:spTree>
    <p:extLst>
      <p:ext uri="{BB962C8B-B14F-4D97-AF65-F5344CB8AC3E}">
        <p14:creationId xmlns:p14="http://schemas.microsoft.com/office/powerpoint/2010/main" val="930943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pPr lvl="1">
              <a:lnSpc>
                <a:spcPct val="130000"/>
              </a:lnSpc>
              <a:spcBef>
                <a:spcPct val="0"/>
              </a:spcBef>
              <a:buFont typeface="Wingdings" pitchFamily="2" charset="2"/>
              <a:buNone/>
            </a:pPr>
            <a:endParaRPr lang="en-US" altLang="zh-CN" sz="1800" b="1" dirty="0">
              <a:solidFill>
                <a:srgbClr val="002060"/>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F9503977-52ED-4FD3-8A66-F30813EDCA41}" type="slidenum">
              <a:rPr lang="zh-CN" altLang="en-US" smtClean="0"/>
              <a:pPr/>
              <a:t>6</a:t>
            </a:fld>
            <a:endParaRPr lang="zh-CN" altLang="en-US"/>
          </a:p>
        </p:txBody>
      </p:sp>
    </p:spTree>
    <p:extLst>
      <p:ext uri="{BB962C8B-B14F-4D97-AF65-F5344CB8AC3E}">
        <p14:creationId xmlns:p14="http://schemas.microsoft.com/office/powerpoint/2010/main" val="930943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pPr lvl="1">
              <a:lnSpc>
                <a:spcPct val="130000"/>
              </a:lnSpc>
              <a:spcBef>
                <a:spcPct val="0"/>
              </a:spcBef>
              <a:buFont typeface="Wingdings" pitchFamily="2" charset="2"/>
              <a:buNone/>
            </a:pPr>
            <a:endParaRPr lang="en-US" altLang="zh-CN" sz="1800" b="1" dirty="0">
              <a:solidFill>
                <a:srgbClr val="002060"/>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F9503977-52ED-4FD3-8A66-F30813EDCA41}" type="slidenum">
              <a:rPr lang="zh-CN" altLang="en-US" smtClean="0"/>
              <a:pPr/>
              <a:t>7</a:t>
            </a:fld>
            <a:endParaRPr lang="zh-CN" altLang="en-US"/>
          </a:p>
        </p:txBody>
      </p:sp>
    </p:spTree>
    <p:extLst>
      <p:ext uri="{BB962C8B-B14F-4D97-AF65-F5344CB8AC3E}">
        <p14:creationId xmlns:p14="http://schemas.microsoft.com/office/powerpoint/2010/main" val="930943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pPr lvl="1">
              <a:lnSpc>
                <a:spcPct val="130000"/>
              </a:lnSpc>
              <a:spcBef>
                <a:spcPct val="0"/>
              </a:spcBef>
              <a:buFont typeface="Wingdings" pitchFamily="2" charset="2"/>
              <a:buNone/>
            </a:pPr>
            <a:endParaRPr lang="en-US" altLang="zh-CN" sz="1800" b="1" dirty="0">
              <a:solidFill>
                <a:srgbClr val="002060"/>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F9503977-52ED-4FD3-8A66-F30813EDCA41}" type="slidenum">
              <a:rPr lang="zh-CN" altLang="en-US" smtClean="0"/>
              <a:pPr/>
              <a:t>8</a:t>
            </a:fld>
            <a:endParaRPr lang="zh-CN" altLang="en-US"/>
          </a:p>
        </p:txBody>
      </p:sp>
    </p:spTree>
    <p:extLst>
      <p:ext uri="{BB962C8B-B14F-4D97-AF65-F5344CB8AC3E}">
        <p14:creationId xmlns:p14="http://schemas.microsoft.com/office/powerpoint/2010/main" val="930943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1241425"/>
            <a:ext cx="4471987" cy="3354388"/>
          </a:xfrm>
        </p:spPr>
      </p:sp>
      <p:sp>
        <p:nvSpPr>
          <p:cNvPr id="3" name="备注占位符 2"/>
          <p:cNvSpPr>
            <a:spLocks noGrp="1"/>
          </p:cNvSpPr>
          <p:nvPr>
            <p:ph type="body" idx="1"/>
          </p:nvPr>
        </p:nvSpPr>
        <p:spPr/>
        <p:txBody>
          <a:bodyPr>
            <a:normAutofit/>
          </a:bodyPr>
          <a:lstStyle/>
          <a:p>
            <a:pPr lvl="1">
              <a:lnSpc>
                <a:spcPct val="130000"/>
              </a:lnSpc>
              <a:spcBef>
                <a:spcPct val="0"/>
              </a:spcBef>
              <a:buFont typeface="Wingdings" pitchFamily="2" charset="2"/>
              <a:buNone/>
            </a:pPr>
            <a:r>
              <a:rPr lang="zh-CN" altLang="zh-CN" sz="1200" kern="1200" dirty="0" smtClean="0">
                <a:solidFill>
                  <a:schemeClr val="tx1"/>
                </a:solidFill>
                <a:effectLst/>
                <a:latin typeface="+mn-lt"/>
                <a:ea typeface="+mn-ea"/>
                <a:cs typeface="+mn-cs"/>
              </a:rPr>
              <a:t>调查了在信息安全和软件工程领域的顶级会议上发表的与模糊相关的论文，以找到真实世界中的程序及其评估中使用的相应版本。基于以上过程，我们最终选择了</a:t>
            </a:r>
            <a:r>
              <a:rPr lang="en-US" altLang="zh-CN" sz="1200" kern="12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个真实世界的程序，如表</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所示。选定的程序涵盖六种功能类型，包括：图像、音频、视频、文本、二进制和网络数据包处理软件。此外，它们还涵盖各种类型的漏洞，包括：堆缓冲区溢出、堆栈溢出、分段错误、内存分配过多、全局缓冲区溢出、堆栈缓冲区溢出、内存泄漏、释放错误、浮点异常、分配</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释放不匹配、</a:t>
            </a:r>
            <a:r>
              <a:rPr lang="en-US" altLang="zh-CN" sz="1200" kern="1200" dirty="0" err="1" smtClean="0">
                <a:solidFill>
                  <a:schemeClr val="tx1"/>
                </a:solidFill>
                <a:effectLst/>
                <a:latin typeface="+mn-lt"/>
                <a:ea typeface="+mn-ea"/>
                <a:cs typeface="+mn-cs"/>
              </a:rPr>
              <a:t>memcpy</a:t>
            </a:r>
            <a:r>
              <a:rPr lang="zh-CN" altLang="zh-CN" sz="1200" kern="1200" dirty="0" smtClean="0">
                <a:solidFill>
                  <a:schemeClr val="tx1"/>
                </a:solidFill>
                <a:effectLst/>
                <a:latin typeface="+mn-lt"/>
                <a:ea typeface="+mn-ea"/>
                <a:cs typeface="+mn-cs"/>
              </a:rPr>
              <a:t>参数重叠、释放后使用（</a:t>
            </a:r>
            <a:r>
              <a:rPr lang="en-US" altLang="zh-CN" sz="1200" kern="1200" dirty="0" smtClean="0">
                <a:solidFill>
                  <a:schemeClr val="tx1"/>
                </a:solidFill>
                <a:effectLst/>
                <a:latin typeface="+mn-lt"/>
                <a:ea typeface="+mn-ea"/>
                <a:cs typeface="+mn-cs"/>
              </a:rPr>
              <a:t>UAF</a:t>
            </a:r>
            <a:r>
              <a:rPr lang="zh-CN" altLang="zh-CN" sz="1200" kern="1200" dirty="0" smtClean="0">
                <a:solidFill>
                  <a:schemeClr val="tx1"/>
                </a:solidFill>
                <a:effectLst/>
                <a:latin typeface="+mn-lt"/>
                <a:ea typeface="+mn-ea"/>
                <a:cs typeface="+mn-cs"/>
              </a:rPr>
              <a:t>）等。因此，这些程序能够对模糊器的性能进行综合评价。</a:t>
            </a:r>
            <a:endParaRPr lang="en-US" altLang="zh-CN" sz="1200" kern="1200" dirty="0" smtClean="0">
              <a:solidFill>
                <a:schemeClr val="tx1"/>
              </a:solidFill>
              <a:effectLst/>
              <a:latin typeface="+mn-lt"/>
              <a:ea typeface="+mn-ea"/>
              <a:cs typeface="+mn-cs"/>
            </a:endParaRPr>
          </a:p>
          <a:p>
            <a:pPr lvl="1">
              <a:lnSpc>
                <a:spcPct val="130000"/>
              </a:lnSpc>
              <a:spcBef>
                <a:spcPct val="0"/>
              </a:spcBef>
              <a:buFont typeface="Wingdings" pitchFamily="2" charset="2"/>
              <a:buNone/>
            </a:pPr>
            <a:endParaRPr lang="en-US" altLang="zh-CN" sz="1200" b="1" kern="1200" dirty="0" smtClean="0">
              <a:solidFill>
                <a:schemeClr val="tx1"/>
              </a:solidFill>
              <a:effectLst/>
              <a:latin typeface="+mn-lt"/>
              <a:ea typeface="+mn-ea"/>
              <a:cs typeface="+mn-cs"/>
            </a:endParaRPr>
          </a:p>
          <a:p>
            <a:pPr lvl="1">
              <a:lnSpc>
                <a:spcPct val="130000"/>
              </a:lnSpc>
              <a:spcBef>
                <a:spcPct val="0"/>
              </a:spcBef>
              <a:buFont typeface="Wingdings" pitchFamily="2" charset="2"/>
              <a:buNone/>
            </a:pPr>
            <a:r>
              <a:rPr lang="zh-CN" altLang="zh-CN" sz="1200" kern="1200" dirty="0" smtClean="0">
                <a:solidFill>
                  <a:schemeClr val="tx1"/>
                </a:solidFill>
                <a:effectLst/>
                <a:latin typeface="+mn-lt"/>
                <a:ea typeface="+mn-ea"/>
                <a:cs typeface="+mn-cs"/>
              </a:rPr>
              <a:t>利用</a:t>
            </a:r>
            <a:r>
              <a:rPr lang="en-US" altLang="zh-CN" sz="1200" kern="1200" dirty="0" err="1" smtClean="0">
                <a:solidFill>
                  <a:schemeClr val="tx1"/>
                </a:solidFill>
                <a:effectLst/>
                <a:latin typeface="+mn-lt"/>
                <a:ea typeface="+mn-ea"/>
                <a:cs typeface="+mn-cs"/>
              </a:rPr>
              <a:t>ASan</a:t>
            </a:r>
            <a:r>
              <a:rPr lang="en-US" altLang="zh-CN" sz="1200" kern="12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等工具在触发程序的</a:t>
            </a:r>
            <a:r>
              <a:rPr lang="en-US" altLang="zh-CN" sz="1200" kern="1200" dirty="0" smtClean="0">
                <a:solidFill>
                  <a:schemeClr val="tx1"/>
                </a:solidFill>
                <a:effectLst/>
                <a:latin typeface="+mn-lt"/>
                <a:ea typeface="+mn-ea"/>
                <a:cs typeface="+mn-cs"/>
              </a:rPr>
              <a:t>bug</a:t>
            </a:r>
            <a:r>
              <a:rPr lang="zh-CN" altLang="zh-CN" sz="1200" kern="1200" dirty="0" smtClean="0">
                <a:solidFill>
                  <a:schemeClr val="tx1"/>
                </a:solidFill>
                <a:effectLst/>
                <a:latin typeface="+mn-lt"/>
                <a:ea typeface="+mn-ea"/>
                <a:cs typeface="+mn-cs"/>
              </a:rPr>
              <a:t>时生成堆栈跟踪信息，然后可以使用堆栈哈希方法</a:t>
            </a:r>
            <a:r>
              <a:rPr lang="en-US" altLang="zh-CN" sz="1200" kern="1200" dirty="0" smtClean="0">
                <a:solidFill>
                  <a:schemeClr val="tx1"/>
                </a:solidFill>
                <a:effectLst/>
                <a:latin typeface="+mn-lt"/>
                <a:ea typeface="+mn-ea"/>
                <a:cs typeface="+mn-cs"/>
              </a:rPr>
              <a:t>[52]</a:t>
            </a:r>
            <a:r>
              <a:rPr lang="zh-CN" altLang="zh-CN" sz="1200" kern="1200" dirty="0" smtClean="0">
                <a:solidFill>
                  <a:schemeClr val="tx1"/>
                </a:solidFill>
                <a:effectLst/>
                <a:latin typeface="+mn-lt"/>
                <a:ea typeface="+mn-ea"/>
                <a:cs typeface="+mn-cs"/>
              </a:rPr>
              <a:t>提取堆栈帧来消除</a:t>
            </a:r>
            <a:r>
              <a:rPr lang="en-US" altLang="zh-CN" sz="1200" kern="1200" dirty="0" smtClean="0">
                <a:solidFill>
                  <a:schemeClr val="tx1"/>
                </a:solidFill>
                <a:effectLst/>
                <a:latin typeface="+mn-lt"/>
                <a:ea typeface="+mn-ea"/>
                <a:cs typeface="+mn-cs"/>
              </a:rPr>
              <a:t>bug</a:t>
            </a:r>
            <a:r>
              <a:rPr lang="zh-CN" altLang="zh-CN" sz="1200" kern="1200" dirty="0" smtClean="0">
                <a:solidFill>
                  <a:schemeClr val="tx1"/>
                </a:solidFill>
                <a:effectLst/>
                <a:latin typeface="+mn-lt"/>
                <a:ea typeface="+mn-ea"/>
                <a:cs typeface="+mn-cs"/>
              </a:rPr>
              <a:t>。这种方法在选择</a:t>
            </a:r>
            <a:r>
              <a:rPr lang="zh-CN" altLang="en-US" sz="1200" kern="1200" dirty="0" smtClean="0">
                <a:solidFill>
                  <a:schemeClr val="tx1"/>
                </a:solidFill>
                <a:effectLst/>
                <a:latin typeface="+mn-lt"/>
                <a:ea typeface="+mn-ea"/>
                <a:cs typeface="+mn-cs"/>
              </a:rPr>
              <a:t>提取不同堆栈帧数时会有不同的影响，该平台设计选用的是三</a:t>
            </a:r>
            <a:r>
              <a:rPr lang="zh-CN" altLang="zh-CN" sz="1200" kern="1200" dirty="0" smtClean="0">
                <a:solidFill>
                  <a:schemeClr val="tx1"/>
                </a:solidFill>
                <a:effectLst/>
                <a:latin typeface="+mn-lt"/>
                <a:ea typeface="+mn-ea"/>
                <a:cs typeface="+mn-cs"/>
              </a:rPr>
              <a:t>。</a:t>
            </a:r>
            <a:endParaRPr lang="en-US" altLang="zh-CN" sz="1800" b="1" dirty="0">
              <a:solidFill>
                <a:srgbClr val="002060"/>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F9503977-52ED-4FD3-8A66-F30813EDCA41}" type="slidenum">
              <a:rPr lang="zh-CN" altLang="en-US" smtClean="0"/>
              <a:pPr/>
              <a:t>9</a:t>
            </a:fld>
            <a:endParaRPr lang="zh-CN" altLang="en-US"/>
          </a:p>
        </p:txBody>
      </p:sp>
    </p:spTree>
    <p:extLst>
      <p:ext uri="{BB962C8B-B14F-4D97-AF65-F5344CB8AC3E}">
        <p14:creationId xmlns:p14="http://schemas.microsoft.com/office/powerpoint/2010/main" val="930943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AEB2D8A-0B28-4113-B68C-40A90C93A3AB}" type="datetime1">
              <a:rPr lang="zh-CN" altLang="en-US" smtClean="0"/>
              <a:pPr/>
              <a:t>2021/4/21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686A11B-D69C-4BC0-9687-963701A442FA}" type="datetime1">
              <a:rPr lang="zh-CN" altLang="en-US" smtClean="0"/>
              <a:pPr/>
              <a:t>2021/4/21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365125"/>
            <a:ext cx="57626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DAC4CF6-59A4-4332-814C-0872BEC59FF5}" type="datetime1">
              <a:rPr lang="zh-CN" altLang="en-US" smtClean="0"/>
              <a:pPr/>
              <a:t>2021/4/21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84102D2-EEC4-48B0-9CEF-77F10FBCC915}" type="datetime1">
              <a:rPr lang="zh-CN" altLang="en-US" smtClean="0"/>
              <a:pPr/>
              <a:t>2021/4/21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E9FB9D-B151-45EE-9A21-48C2569AB934}" type="slidenum">
              <a:rPr lang="zh-CN" altLang="en-US" smtClean="0"/>
              <a:pPr/>
              <a:t>‹#›</a:t>
            </a:fld>
            <a:endParaRPr lang="zh-CN" altLang="en-US"/>
          </a:p>
        </p:txBody>
      </p:sp>
      <p:sp>
        <p:nvSpPr>
          <p:cNvPr id="9" name="文本占位符 7"/>
          <p:cNvSpPr>
            <a:spLocks noGrp="1"/>
          </p:cNvSpPr>
          <p:nvPr>
            <p:ph type="body" sz="quarter" idx="14" hasCustomPrompt="1"/>
          </p:nvPr>
        </p:nvSpPr>
        <p:spPr>
          <a:xfrm>
            <a:off x="466726" y="685800"/>
            <a:ext cx="5915025" cy="304800"/>
          </a:xfrm>
        </p:spPr>
        <p:txBody>
          <a:bodyPr>
            <a:normAutofit/>
          </a:bodyPr>
          <a:lstStyle>
            <a:lvl1pPr marL="0" indent="0">
              <a:buNone/>
              <a:defRPr sz="1200">
                <a:solidFill>
                  <a:schemeClr val="tx1">
                    <a:lumMod val="65000"/>
                    <a:lumOff val="35000"/>
                  </a:schemeClr>
                </a:solidFill>
                <a:latin typeface="华文细黑" panose="02010600040101010101" pitchFamily="2" charset="-122"/>
                <a:ea typeface="华文细黑" panose="02010600040101010101" pitchFamily="2" charset="-122"/>
              </a:defRPr>
            </a:lvl1pPr>
          </a:lstStyle>
          <a:p>
            <a:pPr lvl="0"/>
            <a:r>
              <a:rPr lang="zh-CN" altLang="en-US" dirty="0"/>
              <a:t>编辑母版文本样式</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34BBAB-9707-4A49-886E-7EEDC7486750}" type="datetime1">
              <a:rPr lang="zh-CN" altLang="en-US" smtClean="0"/>
              <a:pPr/>
              <a:t>2021/4/21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E9FB9D-B151-45EE-9A21-48C2569AB934}" type="slidenum">
              <a:rPr lang="zh-CN" altLang="en-US" smtClean="0"/>
              <a:pPr/>
              <a:t>‹#›</a:t>
            </a:fld>
            <a:endParaRPr lang="zh-CN" altLang="en-US"/>
          </a:p>
        </p:txBody>
      </p:sp>
      <p:sp>
        <p:nvSpPr>
          <p:cNvPr id="8" name="文本占位符 7"/>
          <p:cNvSpPr>
            <a:spLocks noGrp="1"/>
          </p:cNvSpPr>
          <p:nvPr>
            <p:ph type="body" sz="quarter" idx="13" hasCustomPrompt="1"/>
          </p:nvPr>
        </p:nvSpPr>
        <p:spPr>
          <a:xfrm>
            <a:off x="466726" y="330200"/>
            <a:ext cx="5915025" cy="431800"/>
          </a:xfrm>
        </p:spPr>
        <p:txBody>
          <a:bodyPr/>
          <a:lstStyle>
            <a:lvl1pPr marL="0" indent="0">
              <a:buNone/>
              <a:defRPr b="1">
                <a:latin typeface="华文细黑" panose="02010600040101010101" pitchFamily="2" charset="-122"/>
                <a:ea typeface="华文细黑" panose="02010600040101010101" pitchFamily="2" charset="-122"/>
              </a:defRPr>
            </a:lvl1pPr>
          </a:lstStyle>
          <a:p>
            <a:pPr lvl="0"/>
            <a:r>
              <a:rPr lang="zh-CN" altLang="en-US" dirty="0"/>
              <a:t>编辑母版文本样式</a:t>
            </a:r>
          </a:p>
        </p:txBody>
      </p:sp>
      <p:sp>
        <p:nvSpPr>
          <p:cNvPr id="9" name="文本占位符 7"/>
          <p:cNvSpPr>
            <a:spLocks noGrp="1"/>
          </p:cNvSpPr>
          <p:nvPr>
            <p:ph type="body" sz="quarter" idx="14" hasCustomPrompt="1"/>
          </p:nvPr>
        </p:nvSpPr>
        <p:spPr>
          <a:xfrm>
            <a:off x="466726" y="685800"/>
            <a:ext cx="5915025" cy="304800"/>
          </a:xfrm>
        </p:spPr>
        <p:txBody>
          <a:bodyPr>
            <a:normAutofit/>
          </a:bodyPr>
          <a:lstStyle>
            <a:lvl1pPr marL="0" indent="0">
              <a:buNone/>
              <a:defRPr sz="1200">
                <a:solidFill>
                  <a:schemeClr val="tx1">
                    <a:lumMod val="65000"/>
                    <a:lumOff val="35000"/>
                  </a:schemeClr>
                </a:solidFill>
                <a:latin typeface="华文细黑" panose="02010600040101010101" pitchFamily="2" charset="-122"/>
                <a:ea typeface="华文细黑" panose="02010600040101010101" pitchFamily="2" charset="-122"/>
              </a:defRPr>
            </a:lvl1pPr>
          </a:lstStyle>
          <a:p>
            <a:pPr lvl="0"/>
            <a:r>
              <a:rPr lang="zh-CN" altLang="en-US" dirty="0"/>
              <a:t>编辑母版文本样式</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0D42E5-9EA2-4774-BDEF-A41497EE9563}" type="datetime1">
              <a:rPr lang="zh-CN" altLang="en-US" smtClean="0"/>
              <a:pPr/>
              <a:t>2021/4/21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19A992F-86BD-4765-A545-1085FB4030F9}" type="slidenum">
              <a:rPr lang="en-AU" smtClean="0"/>
              <a:pPr/>
              <a:t>‹#›</a:t>
            </a:fld>
            <a:endParaRPr lang="en-AU"/>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8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7"/>
            <a:ext cx="2057400" cy="365125"/>
          </a:xfrm>
          <a:prstGeom prst="rect">
            <a:avLst/>
          </a:prstGeom>
        </p:spPr>
        <p:txBody>
          <a:bodyPr/>
          <a:lstStyle/>
          <a:p>
            <a:fld id="{1008D4F3-8A58-4B5C-B1C6-55D9B73E1166}" type="datetime1">
              <a:rPr lang="zh-CN" altLang="en-US" smtClean="0"/>
              <a:pPr/>
              <a:t>2021/4/21</a:t>
            </a:fld>
            <a:endParaRPr lang="zh-CN" altLang="en-US"/>
          </a:p>
        </p:txBody>
      </p:sp>
      <p:sp>
        <p:nvSpPr>
          <p:cNvPr id="3" name="页脚占位符 2"/>
          <p:cNvSpPr>
            <a:spLocks noGrp="1"/>
          </p:cNvSpPr>
          <p:nvPr>
            <p:ph type="ftr" sz="quarter" idx="11"/>
          </p:nvPr>
        </p:nvSpPr>
        <p:spPr>
          <a:xfrm>
            <a:off x="3028950" y="6356357"/>
            <a:ext cx="30861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457950" y="6356357"/>
            <a:ext cx="2057400" cy="365125"/>
          </a:xfrm>
          <a:prstGeom prst="rect">
            <a:avLst/>
          </a:prstGeom>
        </p:spPr>
        <p:txBody>
          <a:bodyPr/>
          <a:lstStyle/>
          <a:p>
            <a:fld id="{19E9FB9D-B151-45EE-9A21-48C2569AB934}" type="slidenum">
              <a:rPr lang="zh-CN" altLang="en-US" smtClean="0"/>
              <a:pPr/>
              <a:t>‹#›</a:t>
            </a:fld>
            <a:endParaRPr lang="zh-CN" altLang="en-US"/>
          </a:p>
        </p:txBody>
      </p:sp>
      <p:sp>
        <p:nvSpPr>
          <p:cNvPr id="8" name="文本占位符 7"/>
          <p:cNvSpPr>
            <a:spLocks noGrp="1"/>
          </p:cNvSpPr>
          <p:nvPr>
            <p:ph type="body" sz="quarter" idx="13" hasCustomPrompt="1"/>
          </p:nvPr>
        </p:nvSpPr>
        <p:spPr>
          <a:xfrm>
            <a:off x="466727" y="330200"/>
            <a:ext cx="5915025" cy="431800"/>
          </a:xfrm>
          <a:prstGeom prst="rect">
            <a:avLst/>
          </a:prstGeom>
        </p:spPr>
        <p:txBody>
          <a:bodyPr/>
          <a:lstStyle>
            <a:lvl1pPr marL="0" indent="0">
              <a:buNone/>
              <a:defRPr b="1">
                <a:latin typeface="华文细黑" panose="02010600040101010101" pitchFamily="2" charset="-122"/>
                <a:ea typeface="华文细黑" panose="02010600040101010101" pitchFamily="2" charset="-122"/>
              </a:defRPr>
            </a:lvl1pPr>
          </a:lstStyle>
          <a:p>
            <a:pPr lvl="0"/>
            <a:r>
              <a:rPr lang="zh-CN" altLang="en-US" dirty="0"/>
              <a:t>编辑母版文本样式</a:t>
            </a:r>
          </a:p>
        </p:txBody>
      </p:sp>
      <p:sp>
        <p:nvSpPr>
          <p:cNvPr id="9" name="文本占位符 7"/>
          <p:cNvSpPr>
            <a:spLocks noGrp="1"/>
          </p:cNvSpPr>
          <p:nvPr>
            <p:ph type="body" sz="quarter" idx="14" hasCustomPrompt="1"/>
          </p:nvPr>
        </p:nvSpPr>
        <p:spPr>
          <a:xfrm>
            <a:off x="466727" y="685800"/>
            <a:ext cx="5915025" cy="304800"/>
          </a:xfrm>
          <a:prstGeom prst="rect">
            <a:avLst/>
          </a:prstGeom>
        </p:spPr>
        <p:txBody>
          <a:bodyPr>
            <a:normAutofit/>
          </a:bodyPr>
          <a:lstStyle>
            <a:lvl1pPr marL="0" indent="0">
              <a:buNone/>
              <a:defRPr sz="900">
                <a:solidFill>
                  <a:schemeClr val="tx1">
                    <a:lumMod val="65000"/>
                    <a:lumOff val="35000"/>
                  </a:schemeClr>
                </a:solidFill>
                <a:latin typeface="华文细黑" panose="02010600040101010101" pitchFamily="2" charset="-122"/>
                <a:ea typeface="华文细黑" panose="02010600040101010101" pitchFamily="2" charset="-122"/>
              </a:defRPr>
            </a:lvl1pPr>
          </a:lstStyle>
          <a:p>
            <a:pPr lvl="0"/>
            <a:r>
              <a:rPr lang="zh-CN" altLang="en-US" dirty="0"/>
              <a:t>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9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A01B58-AFC4-422F-A3BC-EA54263ACF89}" type="datetime1">
              <a:rPr lang="zh-CN" altLang="en-US" smtClean="0"/>
              <a:pPr/>
              <a:t>2021/4/21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E9FB9D-B151-45EE-9A21-48C2569AB934}" type="slidenum">
              <a:rPr lang="zh-CN" altLang="en-US" smtClean="0"/>
              <a:pPr/>
              <a:t>‹#›</a:t>
            </a:fld>
            <a:endParaRPr lang="zh-CN" altLang="en-US"/>
          </a:p>
        </p:txBody>
      </p:sp>
      <p:sp>
        <p:nvSpPr>
          <p:cNvPr id="8" name="文本占位符 7"/>
          <p:cNvSpPr>
            <a:spLocks noGrp="1"/>
          </p:cNvSpPr>
          <p:nvPr>
            <p:ph type="body" sz="quarter" idx="13" hasCustomPrompt="1"/>
          </p:nvPr>
        </p:nvSpPr>
        <p:spPr>
          <a:xfrm>
            <a:off x="466727" y="330200"/>
            <a:ext cx="5915025" cy="431800"/>
          </a:xfrm>
        </p:spPr>
        <p:txBody>
          <a:bodyPr/>
          <a:lstStyle>
            <a:lvl1pPr marL="0" indent="0">
              <a:buNone/>
              <a:defRPr b="1">
                <a:latin typeface="华文细黑" panose="02010600040101010101" pitchFamily="2" charset="-122"/>
                <a:ea typeface="华文细黑" panose="02010600040101010101" pitchFamily="2" charset="-122"/>
              </a:defRPr>
            </a:lvl1pPr>
          </a:lstStyle>
          <a:p>
            <a:pPr lvl="0"/>
            <a:r>
              <a:rPr lang="zh-CN" altLang="en-US" dirty="0"/>
              <a:t>编辑母版文本样式</a:t>
            </a:r>
          </a:p>
        </p:txBody>
      </p:sp>
      <p:sp>
        <p:nvSpPr>
          <p:cNvPr id="9" name="文本占位符 7"/>
          <p:cNvSpPr>
            <a:spLocks noGrp="1"/>
          </p:cNvSpPr>
          <p:nvPr>
            <p:ph type="body" sz="quarter" idx="14" hasCustomPrompt="1"/>
          </p:nvPr>
        </p:nvSpPr>
        <p:spPr>
          <a:xfrm>
            <a:off x="466727" y="685800"/>
            <a:ext cx="5915025" cy="304800"/>
          </a:xfrm>
        </p:spPr>
        <p:txBody>
          <a:bodyPr>
            <a:normAutofit/>
          </a:bodyPr>
          <a:lstStyle>
            <a:lvl1pPr marL="0" indent="0">
              <a:buNone/>
              <a:defRPr sz="1200">
                <a:solidFill>
                  <a:schemeClr val="tx1">
                    <a:lumMod val="65000"/>
                    <a:lumOff val="35000"/>
                  </a:schemeClr>
                </a:solidFill>
                <a:latin typeface="华文细黑" panose="02010600040101010101" pitchFamily="2" charset="-122"/>
                <a:ea typeface="华文细黑" panose="02010600040101010101" pitchFamily="2" charset="-122"/>
              </a:defRPr>
            </a:lvl1pPr>
          </a:lstStyle>
          <a:p>
            <a:pPr lvl="0"/>
            <a:r>
              <a:rPr lang="zh-CN" altLang="en-US" dirty="0"/>
              <a:t>编辑母版文本样式</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6596" y="5"/>
            <a:ext cx="767407" cy="1119673"/>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0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4EA986D-8B1D-4095-AF51-A50C0AEEE63A}" type="datetime1">
              <a:rPr lang="zh-CN" altLang="en-US" smtClean="0"/>
              <a:pPr/>
              <a:t>2021/4/21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E9FB9D-B151-45EE-9A21-48C2569AB934}" type="slidenum">
              <a:rPr lang="zh-CN" altLang="en-US" smtClean="0"/>
              <a:pPr/>
              <a:t>‹#›</a:t>
            </a:fld>
            <a:endParaRPr lang="zh-CN" altLang="en-US"/>
          </a:p>
        </p:txBody>
      </p:sp>
      <p:sp>
        <p:nvSpPr>
          <p:cNvPr id="9" name="文本占位符 7"/>
          <p:cNvSpPr>
            <a:spLocks noGrp="1"/>
          </p:cNvSpPr>
          <p:nvPr>
            <p:ph type="body" sz="quarter" idx="14" hasCustomPrompt="1"/>
          </p:nvPr>
        </p:nvSpPr>
        <p:spPr>
          <a:xfrm>
            <a:off x="466727" y="685800"/>
            <a:ext cx="5915025" cy="304800"/>
          </a:xfrm>
        </p:spPr>
        <p:txBody>
          <a:bodyPr>
            <a:normAutofit/>
          </a:bodyPr>
          <a:lstStyle>
            <a:lvl1pPr marL="0" indent="0">
              <a:buNone/>
              <a:defRPr sz="1200">
                <a:solidFill>
                  <a:schemeClr val="tx1">
                    <a:lumMod val="65000"/>
                    <a:lumOff val="35000"/>
                  </a:schemeClr>
                </a:solidFill>
                <a:latin typeface="华文细黑" panose="02010600040101010101" pitchFamily="2" charset="-122"/>
                <a:ea typeface="华文细黑" panose="02010600040101010101" pitchFamily="2" charset="-122"/>
              </a:defRPr>
            </a:lvl1pPr>
          </a:lstStyle>
          <a:p>
            <a:pPr lvl="0"/>
            <a:r>
              <a:rPr lang="zh-CN" altLang="en-US" dirty="0"/>
              <a:t>编辑母版文本样式</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6596" y="5"/>
            <a:ext cx="767407" cy="1119673"/>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76AEB458-0D3A-465D-8A4A-A2C7FB125920}" type="datetime1">
              <a:rPr lang="zh-CN" altLang="en-US" smtClean="0"/>
              <a:pPr/>
              <a:t>2021/4/21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55F9ECC-163C-40F4-AF9E-605F80C6FB4D}" type="datetime1">
              <a:rPr lang="zh-CN" altLang="en-US" smtClean="0"/>
              <a:pPr/>
              <a:t>2021/4/21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CD4D356-16CF-4447-8E7C-BE56AC98B44F}" type="datetime1">
              <a:rPr lang="zh-CN" altLang="en-US" smtClean="0"/>
              <a:pPr/>
              <a:t>2021/4/21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C1D5F7D-6C92-4049-9E52-CC50353B48A3}" type="datetime1">
              <a:rPr lang="zh-CN" altLang="en-US" smtClean="0"/>
              <a:pPr/>
              <a:t>2021/4/21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57F016D-7A9E-49F4-AE15-2D7895CD61D2}" type="datetime1">
              <a:rPr lang="zh-CN" altLang="en-US" smtClean="0"/>
              <a:pPr/>
              <a:t>2021/4/21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969FF84-A847-4459-8004-6DDBD60687E2}" type="datetime1">
              <a:rPr lang="zh-CN" altLang="en-US" smtClean="0"/>
              <a:pPr/>
              <a:t>2021/4/21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5ECD14F-63CA-4496-9A47-65346DC32113}" type="datetime1">
              <a:rPr lang="zh-CN" altLang="en-US" smtClean="0"/>
              <a:pPr/>
              <a:t>2021/4/21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AE0F9D-EE42-4A98-AA61-2D90DE88B5AD}" type="datetime1">
              <a:rPr lang="zh-CN" altLang="en-US" smtClean="0"/>
              <a:pPr/>
              <a:t>2021/4/21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1B26CD9-24F0-48FD-BA10-BB32DF64143A}" type="datetime1">
              <a:rPr lang="zh-CN" altLang="en-US" smtClean="0"/>
              <a:pPr/>
              <a:t>2021/4/21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E00CAA5-CB11-4BBE-BD5E-7D25C32E9B84}" type="datetime1">
              <a:rPr lang="zh-CN" altLang="en-US" smtClean="0"/>
              <a:pPr/>
              <a:t>2021/4/21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4FFD224-3D98-4132-821E-B7C8307F143D}" type="datetime1">
              <a:rPr lang="zh-CN" altLang="en-US" smtClean="0"/>
              <a:pPr/>
              <a:t>2021/4/21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01FCB4B-2CFC-4B4B-96E7-881FF5FE63F2}" type="datetime1">
              <a:rPr lang="zh-CN" altLang="en-US" smtClean="0"/>
              <a:pPr/>
              <a:t>2021/4/21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8E36268-0339-496F-98B8-413A4786BD66}" type="datetime1">
              <a:rPr lang="zh-CN" altLang="en-US" smtClean="0"/>
              <a:pPr/>
              <a:t>2021/4/21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7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00CA6AC-6A8F-4A4D-9899-F0917CB7FC61}" type="datetime1">
              <a:rPr lang="zh-CN" altLang="en-US" smtClean="0"/>
              <a:pPr/>
              <a:t>2021/4/21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E9FB9D-B151-45EE-9A21-48C2569AB934}" type="slidenum">
              <a:rPr lang="zh-CN" altLang="en-US" smtClean="0"/>
              <a:pPr/>
              <a:t>‹#›</a:t>
            </a:fld>
            <a:endParaRPr lang="zh-CN" altLang="en-US"/>
          </a:p>
        </p:txBody>
      </p:sp>
      <p:sp>
        <p:nvSpPr>
          <p:cNvPr id="8" name="文本占位符 7"/>
          <p:cNvSpPr>
            <a:spLocks noGrp="1"/>
          </p:cNvSpPr>
          <p:nvPr>
            <p:ph type="body" sz="quarter" idx="13" hasCustomPrompt="1"/>
          </p:nvPr>
        </p:nvSpPr>
        <p:spPr>
          <a:xfrm>
            <a:off x="466726" y="330200"/>
            <a:ext cx="5915025" cy="431800"/>
          </a:xfrm>
        </p:spPr>
        <p:txBody>
          <a:bodyPr/>
          <a:lstStyle>
            <a:lvl1pPr marL="0" indent="0">
              <a:buNone/>
              <a:defRPr b="1">
                <a:latin typeface="华文细黑" panose="02010600040101010101" pitchFamily="2" charset="-122"/>
                <a:ea typeface="华文细黑" panose="02010600040101010101" pitchFamily="2" charset="-122"/>
              </a:defRPr>
            </a:lvl1pPr>
          </a:lstStyle>
          <a:p>
            <a:pPr lvl="0"/>
            <a:r>
              <a:rPr lang="zh-CN" altLang="en-US" dirty="0"/>
              <a:t>编辑母版文本样式</a:t>
            </a:r>
          </a:p>
        </p:txBody>
      </p:sp>
      <p:sp>
        <p:nvSpPr>
          <p:cNvPr id="9" name="文本占位符 7"/>
          <p:cNvSpPr>
            <a:spLocks noGrp="1"/>
          </p:cNvSpPr>
          <p:nvPr>
            <p:ph type="body" sz="quarter" idx="14" hasCustomPrompt="1"/>
          </p:nvPr>
        </p:nvSpPr>
        <p:spPr>
          <a:xfrm>
            <a:off x="466726" y="685800"/>
            <a:ext cx="5915025" cy="304800"/>
          </a:xfrm>
        </p:spPr>
        <p:txBody>
          <a:bodyPr>
            <a:normAutofit/>
          </a:bodyPr>
          <a:lstStyle>
            <a:lvl1pPr marL="0" indent="0">
              <a:buNone/>
              <a:defRPr sz="1200">
                <a:solidFill>
                  <a:schemeClr val="tx1">
                    <a:lumMod val="65000"/>
                    <a:lumOff val="35000"/>
                  </a:schemeClr>
                </a:solidFill>
                <a:latin typeface="华文细黑" panose="02010600040101010101" pitchFamily="2" charset="-122"/>
                <a:ea typeface="华文细黑" panose="02010600040101010101" pitchFamily="2" charset="-122"/>
              </a:defRPr>
            </a:lvl1pPr>
          </a:lstStyle>
          <a:p>
            <a:pPr lvl="0"/>
            <a:r>
              <a:rPr lang="zh-CN" altLang="en-US" dirty="0"/>
              <a:t>编辑母版文本样式</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06B6D8C-C10C-481B-93D2-24519BBBEF24}" type="datetime1">
              <a:rPr lang="zh-CN" altLang="en-US" smtClean="0"/>
              <a:pPr/>
              <a:t>2021/4/21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4481CC-A845-4C30-B716-E987832B63EB}" type="datetime1">
              <a:rPr lang="zh-CN" altLang="en-US" smtClean="0"/>
              <a:pPr/>
              <a:t>2021/4/21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2B45B10-6319-46EE-9A97-CCB8956BB08A}" type="datetime1">
              <a:rPr lang="zh-CN" altLang="en-US" smtClean="0"/>
              <a:pPr/>
              <a:t>2021/4/21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7C0CEAF-D6C7-4EF4-8AE8-979599B0A33A}" type="datetime1">
              <a:rPr lang="zh-CN" altLang="en-US" smtClean="0"/>
              <a:pPr/>
              <a:t>2021/4/21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504B4A6-CC12-459A-92D9-A6F9CAA3E1C8}" type="datetime1">
              <a:rPr lang="zh-CN" altLang="en-US" smtClean="0"/>
              <a:pPr/>
              <a:t>2021/4/21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478C073-6EF8-4F7C-9203-D9965DEFD1E2}" type="datetime1">
              <a:rPr lang="zh-CN" altLang="en-US" smtClean="0"/>
              <a:pPr/>
              <a:t>2021/4/21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53CFB4-35D2-4622-8A15-42C60E1BC33C}" type="datetime1">
              <a:rPr lang="zh-CN" altLang="en-US" smtClean="0"/>
              <a:pPr/>
              <a:t>2021/4/21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9954831-5E09-46F1-A514-5D05CDA04180}" type="datetime1">
              <a:rPr lang="zh-CN" altLang="en-US" smtClean="0"/>
              <a:pPr/>
              <a:t>2021/4/21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B49A28E-0161-4067-A34C-CE7D1251BD27}" type="datetime1">
              <a:rPr lang="zh-CN" altLang="en-US" smtClean="0"/>
              <a:pPr/>
              <a:t>2021/4/21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D7BEB59-7DD6-4C07-9168-5C7D0D181A5B}" type="datetime1">
              <a:rPr lang="zh-CN" altLang="en-US" smtClean="0"/>
              <a:pPr/>
              <a:t>2021/4/21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48B9E5-A5FC-47CB-8C3E-0BBBAF6B9ABF}" type="datetime1">
              <a:rPr lang="zh-CN" altLang="en-US" smtClean="0"/>
              <a:pPr/>
              <a:t>2021/4/21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365125"/>
            <a:ext cx="57626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A829087-84FA-4A6B-8BD3-2E9DD70ADD75}" type="datetime1">
              <a:rPr lang="zh-CN" altLang="en-US" smtClean="0"/>
              <a:pPr/>
              <a:t>2021/4/21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ACB006-33A6-498D-B0B0-845A8DC73A21}" type="datetime1">
              <a:rPr lang="zh-CN" altLang="en-US" smtClean="0"/>
              <a:pPr/>
              <a:t>2021/4/21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E9FB9D-B151-45EE-9A21-48C2569AB934}" type="slidenum">
              <a:rPr lang="zh-CN" altLang="en-US" smtClean="0"/>
              <a:pPr/>
              <a:t>‹#›</a:t>
            </a:fld>
            <a:endParaRPr lang="zh-CN" altLang="en-US"/>
          </a:p>
        </p:txBody>
      </p:sp>
      <p:sp>
        <p:nvSpPr>
          <p:cNvPr id="8" name="文本占位符 7"/>
          <p:cNvSpPr>
            <a:spLocks noGrp="1"/>
          </p:cNvSpPr>
          <p:nvPr>
            <p:ph type="body" sz="quarter" idx="13" hasCustomPrompt="1"/>
          </p:nvPr>
        </p:nvSpPr>
        <p:spPr>
          <a:xfrm>
            <a:off x="466726" y="330200"/>
            <a:ext cx="5915025" cy="431800"/>
          </a:xfrm>
        </p:spPr>
        <p:txBody>
          <a:bodyPr/>
          <a:lstStyle>
            <a:lvl1pPr marL="0" indent="0">
              <a:buNone/>
              <a:defRPr b="1">
                <a:latin typeface="华文细黑" panose="02010600040101010101" pitchFamily="2" charset="-122"/>
                <a:ea typeface="华文细黑" panose="02010600040101010101" pitchFamily="2" charset="-122"/>
              </a:defRPr>
            </a:lvl1pPr>
          </a:lstStyle>
          <a:p>
            <a:pPr lvl="0"/>
            <a:r>
              <a:rPr lang="zh-CN" altLang="en-US" dirty="0"/>
              <a:t>编辑母版文本样式</a:t>
            </a:r>
          </a:p>
        </p:txBody>
      </p:sp>
      <p:sp>
        <p:nvSpPr>
          <p:cNvPr id="9" name="文本占位符 7"/>
          <p:cNvSpPr>
            <a:spLocks noGrp="1"/>
          </p:cNvSpPr>
          <p:nvPr>
            <p:ph type="body" sz="quarter" idx="14" hasCustomPrompt="1"/>
          </p:nvPr>
        </p:nvSpPr>
        <p:spPr>
          <a:xfrm>
            <a:off x="466726" y="685800"/>
            <a:ext cx="5915025" cy="304800"/>
          </a:xfrm>
        </p:spPr>
        <p:txBody>
          <a:bodyPr>
            <a:normAutofit/>
          </a:bodyPr>
          <a:lstStyle>
            <a:lvl1pPr marL="0" indent="0">
              <a:buNone/>
              <a:defRPr sz="1200">
                <a:solidFill>
                  <a:schemeClr val="tx1">
                    <a:lumMod val="65000"/>
                    <a:lumOff val="35000"/>
                  </a:schemeClr>
                </a:solidFill>
                <a:latin typeface="华文细黑" panose="02010600040101010101" pitchFamily="2" charset="-122"/>
                <a:ea typeface="华文细黑" panose="02010600040101010101" pitchFamily="2" charset="-122"/>
              </a:defRPr>
            </a:lvl1pPr>
          </a:lstStyle>
          <a:p>
            <a:pPr lvl="0"/>
            <a:r>
              <a:rPr lang="zh-CN" altLang="en-US" dirty="0"/>
              <a:t>编辑母版文本样式</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EA7AD4-038B-473D-97ED-CF6E196B713F}" type="datetime1">
              <a:rPr lang="zh-CN" altLang="en-US" smtClean="0"/>
              <a:pPr/>
              <a:t>2021/4/21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E9FB9D-B151-45EE-9A21-48C2569AB934}" type="slidenum">
              <a:rPr lang="zh-CN" altLang="en-US" smtClean="0"/>
              <a:pPr/>
              <a:t>‹#›</a:t>
            </a:fld>
            <a:endParaRPr lang="zh-CN" altLang="en-US"/>
          </a:p>
        </p:txBody>
      </p:sp>
      <p:sp>
        <p:nvSpPr>
          <p:cNvPr id="9" name="文本占位符 7"/>
          <p:cNvSpPr>
            <a:spLocks noGrp="1"/>
          </p:cNvSpPr>
          <p:nvPr>
            <p:ph type="body" sz="quarter" idx="14" hasCustomPrompt="1"/>
          </p:nvPr>
        </p:nvSpPr>
        <p:spPr>
          <a:xfrm>
            <a:off x="466726" y="685800"/>
            <a:ext cx="5915025" cy="304800"/>
          </a:xfrm>
        </p:spPr>
        <p:txBody>
          <a:bodyPr>
            <a:normAutofit/>
          </a:bodyPr>
          <a:lstStyle>
            <a:lvl1pPr marL="0" indent="0">
              <a:buNone/>
              <a:defRPr sz="1200">
                <a:solidFill>
                  <a:schemeClr val="tx1">
                    <a:lumMod val="65000"/>
                    <a:lumOff val="35000"/>
                  </a:schemeClr>
                </a:solidFill>
                <a:latin typeface="华文细黑" panose="02010600040101010101" pitchFamily="2" charset="-122"/>
                <a:ea typeface="华文细黑" panose="02010600040101010101" pitchFamily="2" charset="-122"/>
              </a:defRPr>
            </a:lvl1pPr>
          </a:lstStyle>
          <a:p>
            <a:pPr lvl="0"/>
            <a:r>
              <a:rPr lang="zh-CN" altLang="en-US" dirty="0"/>
              <a:t>编辑母版文本样式</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4CC49A-9B87-4FC2-B88D-C3AA717B9E43}" type="datetime1">
              <a:rPr lang="zh-CN" altLang="en-US" smtClean="0"/>
              <a:pPr/>
              <a:t>2021/4/21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19A992F-86BD-4765-A545-1085FB4030F9}" type="slidenum">
              <a:rPr lang="en-AU" smtClean="0"/>
              <a:pPr/>
              <a:t>‹#›</a:t>
            </a:fld>
            <a:endParaRPr lang="en-AU"/>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8_空白">
    <p:spTree>
      <p:nvGrpSpPr>
        <p:cNvPr id="1" name=""/>
        <p:cNvGrpSpPr/>
        <p:nvPr/>
      </p:nvGrpSpPr>
      <p:grpSpPr>
        <a:xfrm>
          <a:off x="0" y="0"/>
          <a:ext cx="0" cy="0"/>
          <a:chOff x="0" y="0"/>
          <a:chExt cx="0" cy="0"/>
        </a:xfrm>
      </p:grpSpPr>
      <p:sp>
        <p:nvSpPr>
          <p:cNvPr id="5" name="Title 1"/>
          <p:cNvSpPr>
            <a:spLocks noGrp="1"/>
          </p:cNvSpPr>
          <p:nvPr>
            <p:ph type="title"/>
          </p:nvPr>
        </p:nvSpPr>
        <p:spPr>
          <a:xfrm>
            <a:off x="628650" y="1273628"/>
            <a:ext cx="7886700" cy="727077"/>
          </a:xfrm>
        </p:spPr>
        <p:txBody>
          <a:bodyPr>
            <a:normAutofit/>
          </a:bodyPr>
          <a:lstStyle>
            <a:lvl1pPr>
              <a:defRPr sz="3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6" name="Content Placeholder 2"/>
          <p:cNvSpPr>
            <a:spLocks noGrp="1"/>
          </p:cNvSpPr>
          <p:nvPr>
            <p:ph idx="1" hasCustomPrompt="1"/>
          </p:nvPr>
        </p:nvSpPr>
        <p:spPr>
          <a:xfrm>
            <a:off x="628650" y="2098221"/>
            <a:ext cx="7886700" cy="4396923"/>
          </a:xfrm>
        </p:spPr>
        <p:txBody>
          <a:bodyPr/>
          <a:lstStyle>
            <a:lvl1pPr>
              <a:defRPr b="1">
                <a:solidFill>
                  <a:schemeClr val="accent1">
                    <a:lumMod val="75000"/>
                  </a:schemeClr>
                </a:solidFill>
                <a:latin typeface="微软雅黑" panose="020B0503020204020204" pitchFamily="34" charset="-122"/>
                <a:ea typeface="微软雅黑" panose="020B0503020204020204" pitchFamily="34" charset="-122"/>
              </a:defRPr>
            </a:lvl1pPr>
            <a:lvl2pPr>
              <a:defRPr b="1">
                <a:solidFill>
                  <a:schemeClr val="accent1">
                    <a:lumMod val="75000"/>
                  </a:schemeClr>
                </a:solidFill>
                <a:latin typeface="微软雅黑" panose="020B0503020204020204" pitchFamily="34" charset="-122"/>
                <a:ea typeface="微软雅黑" panose="020B0503020204020204" pitchFamily="34" charset="-122"/>
              </a:defRPr>
            </a:lvl2pPr>
            <a:lvl3pPr>
              <a:defRPr b="1">
                <a:solidFill>
                  <a:schemeClr val="accent1">
                    <a:lumMod val="75000"/>
                  </a:schemeClr>
                </a:solidFill>
                <a:latin typeface="微软雅黑" panose="020B0503020204020204" pitchFamily="34" charset="-122"/>
                <a:ea typeface="微软雅黑" panose="020B0503020204020204" pitchFamily="34" charset="-122"/>
              </a:defRPr>
            </a:lvl3pPr>
            <a:lvl4pPr>
              <a:defRPr b="1">
                <a:solidFill>
                  <a:schemeClr val="accent1">
                    <a:lumMod val="75000"/>
                  </a:schemeClr>
                </a:solidFill>
                <a:latin typeface="微软雅黑" panose="020B0503020204020204" pitchFamily="34" charset="-122"/>
                <a:ea typeface="微软雅黑" panose="020B0503020204020204" pitchFamily="34" charset="-122"/>
              </a:defRPr>
            </a:lvl4pPr>
            <a:lvl5pPr>
              <a:defRPr b="1">
                <a:solidFill>
                  <a:schemeClr val="accent1">
                    <a:lumMod val="75000"/>
                  </a:schemeClr>
                </a:solidFill>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A6C5260-95C2-4BBA-987C-F03970283AA6}" type="datetime1">
              <a:rPr lang="zh-CN" altLang="en-US" smtClean="0"/>
              <a:pPr/>
              <a:t>2021/4/21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051D702-905E-41F5-BB66-CE90A616758B}" type="datetime1">
              <a:rPr lang="zh-CN" altLang="en-US" smtClean="0"/>
              <a:pPr/>
              <a:t>2021/4/21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3B8656C-A8D4-4729-8514-EF20DE70E0CE}" type="datetime1">
              <a:rPr lang="zh-CN" altLang="en-US" smtClean="0"/>
              <a:pPr/>
              <a:t>2021/4/21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733CA7B-838D-49B8-9DC9-40B205BC86FE}" type="datetime1">
              <a:rPr lang="zh-CN" altLang="en-US" smtClean="0"/>
              <a:pPr/>
              <a:t>2021/4/21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550130D-C628-4757-8AAD-F693F8B6ACE2}" type="datetime1">
              <a:rPr lang="zh-CN" altLang="en-US" smtClean="0"/>
              <a:pPr/>
              <a:t>2021/4/21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D685567-C0A4-49DA-98DF-7446C369025E}" type="datetime1">
              <a:rPr lang="zh-CN" altLang="en-US" smtClean="0"/>
              <a:pPr/>
              <a:t>2021/4/21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C53AFDA-6BE1-4012-8F4C-1ABF7A49114B}" type="datetime1">
              <a:rPr lang="zh-CN" altLang="en-US" smtClean="0"/>
              <a:pPr/>
              <a:t>2021/4/21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04310-3616-4FA6-AE39-BEC0960D13EE}" type="datetime1">
              <a:rPr lang="zh-CN" altLang="en-US" smtClean="0"/>
              <a:pPr/>
              <a:t>2021/4/21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BFF1100-DFF5-4A44-9572-6D3325468C41}" type="datetime1">
              <a:rPr lang="zh-CN" altLang="en-US" smtClean="0"/>
              <a:pPr/>
              <a:t>2021/4/21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84A177E-7356-4F26-98F9-A049E575F05D}" type="datetime1">
              <a:rPr lang="zh-CN" altLang="en-US" smtClean="0"/>
              <a:pPr/>
              <a:t>2021/4/21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1D5BB08-EC40-4FFA-9483-82A17DE470DB}" type="datetime1">
              <a:rPr lang="zh-CN" altLang="en-US" smtClean="0"/>
              <a:pPr/>
              <a:t>2021/4/21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3843D24-EFA3-4BF0-97CD-329733951AD9}" type="datetime1">
              <a:rPr lang="zh-CN" altLang="en-US" smtClean="0"/>
              <a:pPr/>
              <a:t>2021/4/21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5168C3-2083-4FEB-A638-0502EE32FC7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09049C-4EA8-4A22-8DD7-A466756E43F6}" type="datetime1">
              <a:rPr lang="zh-CN" altLang="en-US" smtClean="0"/>
              <a:pPr/>
              <a:t>2021/4/21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68496A-756A-4DF0-8DD1-80C65425F31C}" type="datetime1">
              <a:rPr lang="zh-CN" altLang="en-US" smtClean="0"/>
              <a:pPr/>
              <a:t>2021/4/21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A6ED76B-FD19-4953-A7FE-1B9F1063DC3E}" type="datetime1">
              <a:rPr lang="zh-CN" altLang="en-US" smtClean="0"/>
              <a:pPr/>
              <a:t>2021/4/21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549534D-06A0-433A-A2BB-7A1175A11229}" type="datetime1">
              <a:rPr lang="zh-CN" altLang="en-US" smtClean="0"/>
              <a:pPr/>
              <a:t>2021/4/21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E9FB9D-B151-45EE-9A21-48C2569AB93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jpe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6" Type="http://schemas.openxmlformats.org/officeDocument/2006/relationships/image" Target="../media/image5.jpe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image" Target="../media/image4.jpeg"/><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image" Target="../media/image2.jpeg"/><Relationship Id="rId3" Type="http://schemas.openxmlformats.org/officeDocument/2006/relationships/slideLayout" Target="../slideLayouts/slideLayout33.xml"/><Relationship Id="rId21" Type="http://schemas.openxmlformats.org/officeDocument/2006/relationships/image" Target="../media/image5.jpeg"/><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image" Target="../media/image1.jpeg"/><Relationship Id="rId2" Type="http://schemas.openxmlformats.org/officeDocument/2006/relationships/slideLayout" Target="../slideLayouts/slideLayout32.xml"/><Relationship Id="rId16" Type="http://schemas.openxmlformats.org/officeDocument/2006/relationships/theme" Target="../theme/theme3.xml"/><Relationship Id="rId20" Type="http://schemas.openxmlformats.org/officeDocument/2006/relationships/image" Target="../media/image4.jpeg"/><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image" Target="../media/image3.jpeg"/><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3.jpe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4.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image" Target="../media/image5.jpeg"/><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12D2C1-81B9-4394-9CEE-9C2E981FAEA2}" type="datetime1">
              <a:rPr lang="zh-CN" altLang="en-US" smtClean="0"/>
              <a:pPr/>
              <a:t>2021/4/21</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9FB9D-B151-45EE-9A21-48C2569AB934}" type="slidenum">
              <a:rPr lang="zh-CN" altLang="en-US" smtClean="0"/>
              <a:pPr/>
              <a:t>‹#›</a:t>
            </a:fld>
            <a:endParaRPr lang="zh-CN" altLang="en-US"/>
          </a:p>
        </p:txBody>
      </p:sp>
      <p:sp>
        <p:nvSpPr>
          <p:cNvPr id="7" name="矩形 6"/>
          <p:cNvSpPr/>
          <p:nvPr/>
        </p:nvSpPr>
        <p:spPr>
          <a:xfrm>
            <a:off x="0" y="4938529"/>
            <a:ext cx="1767655" cy="1782946"/>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76344" y="4933290"/>
            <a:ext cx="1767656" cy="178818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20" cstate="print">
            <a:extLst>
              <a:ext uri="{28A0092B-C50C-407E-A947-70E740481C1C}">
                <a14:useLocalDpi xmlns:a14="http://schemas.microsoft.com/office/drawing/2010/main" val="0"/>
              </a:ext>
            </a:extLst>
          </a:blip>
          <a:srcRect/>
          <a:stretch>
            <a:fillRect/>
          </a:stretch>
        </p:blipFill>
        <p:spPr>
          <a:xfrm>
            <a:off x="1843259" y="4933288"/>
            <a:ext cx="1761185" cy="1788185"/>
          </a:xfrm>
          <a:prstGeom prst="rect">
            <a:avLst/>
          </a:prstGeom>
        </p:spPr>
      </p:pic>
      <p:pic>
        <p:nvPicPr>
          <p:cNvPr id="10" name="图片 9"/>
          <p:cNvPicPr>
            <a:picLocks noChangeAspect="1"/>
          </p:cNvPicPr>
          <p:nvPr/>
        </p:nvPicPr>
        <p:blipFill rotWithShape="1">
          <a:blip r:embed="rId21" cstate="print">
            <a:extLst>
              <a:ext uri="{28A0092B-C50C-407E-A947-70E740481C1C}">
                <a14:useLocalDpi xmlns:a14="http://schemas.microsoft.com/office/drawing/2010/main" val="0"/>
              </a:ext>
            </a:extLst>
          </a:blip>
          <a:srcRect/>
          <a:stretch>
            <a:fillRect/>
          </a:stretch>
        </p:blipFill>
        <p:spPr>
          <a:xfrm>
            <a:off x="5521108" y="4933286"/>
            <a:ext cx="1774728" cy="1788185"/>
          </a:xfrm>
          <a:prstGeom prst="rect">
            <a:avLst/>
          </a:prstGeom>
        </p:spPr>
      </p:pic>
      <p:sp>
        <p:nvSpPr>
          <p:cNvPr id="12" name="矩形 11"/>
          <p:cNvSpPr/>
          <p:nvPr/>
        </p:nvSpPr>
        <p:spPr>
          <a:xfrm>
            <a:off x="5495465" y="0"/>
            <a:ext cx="1802708" cy="1052835"/>
          </a:xfrm>
          <a:prstGeom prst="rect">
            <a:avLst/>
          </a:prstGeom>
          <a:solidFill>
            <a:srgbClr val="41A2C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13" name="图片 12"/>
          <p:cNvPicPr>
            <a:picLocks noChangeAspect="1"/>
          </p:cNvPicPr>
          <p:nvPr/>
        </p:nvPicPr>
        <p:blipFill rotWithShape="1">
          <a:blip r:embed="rId22" cstate="print">
            <a:extLst>
              <a:ext uri="{28A0092B-C50C-407E-A947-70E740481C1C}">
                <a14:useLocalDpi xmlns:a14="http://schemas.microsoft.com/office/drawing/2010/main" val="0"/>
              </a:ext>
            </a:extLst>
          </a:blip>
          <a:srcRect/>
          <a:stretch>
            <a:fillRect/>
          </a:stretch>
        </p:blipFill>
        <p:spPr>
          <a:xfrm>
            <a:off x="7378195" y="0"/>
            <a:ext cx="1767583" cy="1052835"/>
          </a:xfrm>
          <a:prstGeom prst="rect">
            <a:avLst/>
          </a:prstGeom>
        </p:spPr>
      </p:pic>
      <p:pic>
        <p:nvPicPr>
          <p:cNvPr id="14" name="图片 13"/>
          <p:cNvPicPr>
            <a:picLocks noChangeAspect="1"/>
          </p:cNvPicPr>
          <p:nvPr/>
        </p:nvPicPr>
        <p:blipFill rotWithShape="1">
          <a:blip r:embed="rId23" cstate="print">
            <a:extLst>
              <a:ext uri="{28A0092B-C50C-407E-A947-70E740481C1C}">
                <a14:useLocalDpi xmlns:a14="http://schemas.microsoft.com/office/drawing/2010/main" val="0"/>
              </a:ext>
            </a:extLst>
          </a:blip>
          <a:srcRect/>
          <a:stretch>
            <a:fillRect/>
          </a:stretch>
        </p:blipFill>
        <p:spPr>
          <a:xfrm>
            <a:off x="3648951" y="0"/>
            <a:ext cx="1765583" cy="1052835"/>
          </a:xfrm>
          <a:prstGeom prst="rect">
            <a:avLst/>
          </a:prstGeom>
        </p:spPr>
      </p:pic>
      <p:sp>
        <p:nvSpPr>
          <p:cNvPr id="16" name="矩形 15"/>
          <p:cNvSpPr/>
          <p:nvPr/>
        </p:nvSpPr>
        <p:spPr>
          <a:xfrm>
            <a:off x="3676796" y="4933287"/>
            <a:ext cx="1763805" cy="178818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userDrawn="1"/>
        </p:nvGrpSpPr>
        <p:grpSpPr>
          <a:xfrm>
            <a:off x="-1778" y="-355"/>
            <a:ext cx="3578407" cy="1052835"/>
            <a:chOff x="-1778" y="-36214"/>
            <a:chExt cx="3578407" cy="1052835"/>
          </a:xfrm>
        </p:grpSpPr>
        <p:sp>
          <p:nvSpPr>
            <p:cNvPr id="19" name="矩形 18"/>
            <p:cNvSpPr/>
            <p:nvPr userDrawn="1"/>
          </p:nvSpPr>
          <p:spPr>
            <a:xfrm>
              <a:off x="-1778" y="-36214"/>
              <a:ext cx="3578407"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userDrawn="1"/>
          </p:nvPicPr>
          <p:blipFill>
            <a:blip r:embed="rId24" cstate="print">
              <a:clrChange>
                <a:clrFrom>
                  <a:srgbClr val="07B2CC"/>
                </a:clrFrom>
                <a:clrTo>
                  <a:srgbClr val="07B2CC">
                    <a:alpha val="0"/>
                  </a:srgbClr>
                </a:clrTo>
              </a:clrChange>
              <a:extLst>
                <a:ext uri="{28A0092B-C50C-407E-A947-70E740481C1C}">
                  <a14:useLocalDpi xmlns:a14="http://schemas.microsoft.com/office/drawing/2010/main" val="0"/>
                </a:ext>
              </a:extLst>
            </a:blip>
            <a:stretch>
              <a:fillRect/>
            </a:stretch>
          </p:blipFill>
          <p:spPr>
            <a:xfrm>
              <a:off x="288358" y="53078"/>
              <a:ext cx="2958594" cy="867051"/>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4" r:id="rId14"/>
    <p:sldLayoutId id="2147483698" r:id="rId15"/>
    <p:sldLayoutId id="2147483699" r:id="rId16"/>
    <p:sldLayoutId id="2147483700" r:id="rId17"/>
    <p:sldLayoutId id="2147483701"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7CA8FB-32EB-47EB-9929-5624AFBC7B23}" type="datetime1">
              <a:rPr lang="zh-CN" altLang="en-US" smtClean="0"/>
              <a:pPr/>
              <a:t>2021/4/21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5168C3-2083-4FEB-A638-0502EE32FC75}" type="slidenum">
              <a:rPr lang="zh-CN" altLang="en-US" smtClean="0"/>
              <a:pPr/>
              <a:t>‹#›</a:t>
            </a:fld>
            <a:endParaRPr lang="zh-CN" altLang="en-US"/>
          </a:p>
        </p:txBody>
      </p:sp>
      <p:sp>
        <p:nvSpPr>
          <p:cNvPr id="8" name="矩形 7"/>
          <p:cNvSpPr/>
          <p:nvPr/>
        </p:nvSpPr>
        <p:spPr>
          <a:xfrm>
            <a:off x="5495465" y="0"/>
            <a:ext cx="1802708"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778" y="6669226"/>
            <a:ext cx="1765583" cy="188774"/>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689183" y="6669226"/>
            <a:ext cx="1765583" cy="188774"/>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373337" y="6669226"/>
            <a:ext cx="1772441" cy="188774"/>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831923" y="6669226"/>
            <a:ext cx="1768244" cy="188774"/>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29929" y="6669226"/>
            <a:ext cx="1768244" cy="188774"/>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rotWithShape="1">
          <a:blip r:embed="rId14" cstate="print">
            <a:extLst>
              <a:ext uri="{28A0092B-C50C-407E-A947-70E740481C1C}">
                <a14:useLocalDpi xmlns:a14="http://schemas.microsoft.com/office/drawing/2010/main" val="0"/>
              </a:ext>
            </a:extLst>
          </a:blip>
          <a:srcRect/>
          <a:stretch>
            <a:fillRect/>
          </a:stretch>
        </p:blipFill>
        <p:spPr>
          <a:xfrm>
            <a:off x="7378195" y="0"/>
            <a:ext cx="1767583" cy="1052835"/>
          </a:xfrm>
          <a:prstGeom prst="rect">
            <a:avLst/>
          </a:prstGeom>
        </p:spPr>
      </p:pic>
      <p:pic>
        <p:nvPicPr>
          <p:cNvPr id="18" name="图片 17"/>
          <p:cNvPicPr>
            <a:picLocks noChangeAspect="1"/>
          </p:cNvPicPr>
          <p:nvPr/>
        </p:nvPicPr>
        <p:blipFill rotWithShape="1">
          <a:blip r:embed="rId15" cstate="print">
            <a:extLst>
              <a:ext uri="{28A0092B-C50C-407E-A947-70E740481C1C}">
                <a14:useLocalDpi xmlns:a14="http://schemas.microsoft.com/office/drawing/2010/main" val="0"/>
              </a:ext>
            </a:extLst>
          </a:blip>
          <a:srcRect/>
          <a:stretch>
            <a:fillRect/>
          </a:stretch>
        </p:blipFill>
        <p:spPr>
          <a:xfrm>
            <a:off x="3648951" y="0"/>
            <a:ext cx="1765583" cy="1052835"/>
          </a:xfrm>
          <a:prstGeom prst="rect">
            <a:avLst/>
          </a:prstGeom>
        </p:spPr>
      </p:pic>
      <p:grpSp>
        <p:nvGrpSpPr>
          <p:cNvPr id="19" name="组合 18"/>
          <p:cNvGrpSpPr/>
          <p:nvPr userDrawn="1"/>
        </p:nvGrpSpPr>
        <p:grpSpPr>
          <a:xfrm>
            <a:off x="-1778" y="-354"/>
            <a:ext cx="3578407" cy="1052835"/>
            <a:chOff x="-1778" y="-36214"/>
            <a:chExt cx="3578407" cy="1052835"/>
          </a:xfrm>
        </p:grpSpPr>
        <p:sp>
          <p:nvSpPr>
            <p:cNvPr id="22" name="矩形 21"/>
            <p:cNvSpPr/>
            <p:nvPr userDrawn="1"/>
          </p:nvSpPr>
          <p:spPr>
            <a:xfrm>
              <a:off x="-1778" y="-36214"/>
              <a:ext cx="3578407"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userDrawn="1"/>
          </p:nvPicPr>
          <p:blipFill>
            <a:blip r:embed="rId16" cstate="print">
              <a:clrChange>
                <a:clrFrom>
                  <a:srgbClr val="07B2CC"/>
                </a:clrFrom>
                <a:clrTo>
                  <a:srgbClr val="07B2CC">
                    <a:alpha val="0"/>
                  </a:srgbClr>
                </a:clrTo>
              </a:clrChange>
              <a:extLst>
                <a:ext uri="{28A0092B-C50C-407E-A947-70E740481C1C}">
                  <a14:useLocalDpi xmlns:a14="http://schemas.microsoft.com/office/drawing/2010/main" val="0"/>
                </a:ext>
              </a:extLst>
            </a:blip>
            <a:stretch>
              <a:fillRect/>
            </a:stretch>
          </p:blipFill>
          <p:spPr>
            <a:xfrm>
              <a:off x="288358" y="53078"/>
              <a:ext cx="2958594" cy="867051"/>
            </a:xfrm>
            <a:prstGeom prst="rect">
              <a:avLst/>
            </a:prstGeom>
          </p:spPr>
        </p:pic>
      </p:gr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9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4FACFD-D6F5-4244-BA14-86A62C095146}" type="datetime1">
              <a:rPr lang="zh-CN" altLang="en-US" smtClean="0"/>
              <a:pPr/>
              <a:t>2021/4/21</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9FB9D-B151-45EE-9A21-48C2569AB934}" type="slidenum">
              <a:rPr lang="zh-CN" altLang="en-US" smtClean="0"/>
              <a:pPr/>
              <a:t>‹#›</a:t>
            </a:fld>
            <a:endParaRPr lang="zh-CN" altLang="en-US"/>
          </a:p>
        </p:txBody>
      </p:sp>
      <p:sp>
        <p:nvSpPr>
          <p:cNvPr id="7" name="矩形 6"/>
          <p:cNvSpPr/>
          <p:nvPr/>
        </p:nvSpPr>
        <p:spPr>
          <a:xfrm>
            <a:off x="0" y="4938529"/>
            <a:ext cx="1767655" cy="1782946"/>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76344" y="4933290"/>
            <a:ext cx="1767656" cy="178818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17" cstate="print">
            <a:extLst>
              <a:ext uri="{28A0092B-C50C-407E-A947-70E740481C1C}">
                <a14:useLocalDpi xmlns:a14="http://schemas.microsoft.com/office/drawing/2010/main" val="0"/>
              </a:ext>
            </a:extLst>
          </a:blip>
          <a:srcRect/>
          <a:stretch>
            <a:fillRect/>
          </a:stretch>
        </p:blipFill>
        <p:spPr>
          <a:xfrm>
            <a:off x="1843259" y="4933288"/>
            <a:ext cx="1761185" cy="1788185"/>
          </a:xfrm>
          <a:prstGeom prst="rect">
            <a:avLst/>
          </a:prstGeom>
        </p:spPr>
      </p:pic>
      <p:pic>
        <p:nvPicPr>
          <p:cNvPr id="10" name="图片 9"/>
          <p:cNvPicPr>
            <a:picLocks noChangeAspect="1"/>
          </p:cNvPicPr>
          <p:nvPr/>
        </p:nvPicPr>
        <p:blipFill rotWithShape="1">
          <a:blip r:embed="rId18" cstate="print">
            <a:extLst>
              <a:ext uri="{28A0092B-C50C-407E-A947-70E740481C1C}">
                <a14:useLocalDpi xmlns:a14="http://schemas.microsoft.com/office/drawing/2010/main" val="0"/>
              </a:ext>
            </a:extLst>
          </a:blip>
          <a:srcRect/>
          <a:stretch>
            <a:fillRect/>
          </a:stretch>
        </p:blipFill>
        <p:spPr>
          <a:xfrm>
            <a:off x="5521108" y="4933286"/>
            <a:ext cx="1774728" cy="1788185"/>
          </a:xfrm>
          <a:prstGeom prst="rect">
            <a:avLst/>
          </a:prstGeom>
        </p:spPr>
      </p:pic>
      <p:sp>
        <p:nvSpPr>
          <p:cNvPr id="12" name="矩形 11"/>
          <p:cNvSpPr/>
          <p:nvPr/>
        </p:nvSpPr>
        <p:spPr>
          <a:xfrm>
            <a:off x="5495465" y="0"/>
            <a:ext cx="1802708" cy="1052835"/>
          </a:xfrm>
          <a:prstGeom prst="rect">
            <a:avLst/>
          </a:prstGeom>
          <a:solidFill>
            <a:srgbClr val="41A2C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13" name="图片 12"/>
          <p:cNvPicPr>
            <a:picLocks noChangeAspect="1"/>
          </p:cNvPicPr>
          <p:nvPr/>
        </p:nvPicPr>
        <p:blipFill rotWithShape="1">
          <a:blip r:embed="rId19" cstate="print">
            <a:extLst>
              <a:ext uri="{28A0092B-C50C-407E-A947-70E740481C1C}">
                <a14:useLocalDpi xmlns:a14="http://schemas.microsoft.com/office/drawing/2010/main" val="0"/>
              </a:ext>
            </a:extLst>
          </a:blip>
          <a:srcRect/>
          <a:stretch>
            <a:fillRect/>
          </a:stretch>
        </p:blipFill>
        <p:spPr>
          <a:xfrm>
            <a:off x="7378195" y="0"/>
            <a:ext cx="1767583" cy="1052835"/>
          </a:xfrm>
          <a:prstGeom prst="rect">
            <a:avLst/>
          </a:prstGeom>
        </p:spPr>
      </p:pic>
      <p:pic>
        <p:nvPicPr>
          <p:cNvPr id="14" name="图片 13"/>
          <p:cNvPicPr>
            <a:picLocks noChangeAspect="1"/>
          </p:cNvPicPr>
          <p:nvPr/>
        </p:nvPicPr>
        <p:blipFill rotWithShape="1">
          <a:blip r:embed="rId20" cstate="print">
            <a:extLst>
              <a:ext uri="{28A0092B-C50C-407E-A947-70E740481C1C}">
                <a14:useLocalDpi xmlns:a14="http://schemas.microsoft.com/office/drawing/2010/main" val="0"/>
              </a:ext>
            </a:extLst>
          </a:blip>
          <a:srcRect/>
          <a:stretch>
            <a:fillRect/>
          </a:stretch>
        </p:blipFill>
        <p:spPr>
          <a:xfrm>
            <a:off x="3648951" y="0"/>
            <a:ext cx="1765583" cy="1052835"/>
          </a:xfrm>
          <a:prstGeom prst="rect">
            <a:avLst/>
          </a:prstGeom>
        </p:spPr>
      </p:pic>
      <p:sp>
        <p:nvSpPr>
          <p:cNvPr id="16" name="矩形 15"/>
          <p:cNvSpPr/>
          <p:nvPr/>
        </p:nvSpPr>
        <p:spPr>
          <a:xfrm>
            <a:off x="3676796" y="4933287"/>
            <a:ext cx="1763805" cy="178818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a:off x="-1778" y="-355"/>
            <a:ext cx="3578407" cy="1052835"/>
            <a:chOff x="-1778" y="-36214"/>
            <a:chExt cx="3578407" cy="1052835"/>
          </a:xfrm>
        </p:grpSpPr>
        <p:sp>
          <p:nvSpPr>
            <p:cNvPr id="21" name="矩形 20"/>
            <p:cNvSpPr/>
            <p:nvPr userDrawn="1"/>
          </p:nvSpPr>
          <p:spPr>
            <a:xfrm>
              <a:off x="-1778" y="-36214"/>
              <a:ext cx="3578407"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userDrawn="1"/>
          </p:nvPicPr>
          <p:blipFill>
            <a:blip r:embed="rId21" cstate="print">
              <a:clrChange>
                <a:clrFrom>
                  <a:srgbClr val="07B2CC"/>
                </a:clrFrom>
                <a:clrTo>
                  <a:srgbClr val="07B2CC">
                    <a:alpha val="0"/>
                  </a:srgbClr>
                </a:clrTo>
              </a:clrChange>
              <a:extLst>
                <a:ext uri="{28A0092B-C50C-407E-A947-70E740481C1C}">
                  <a14:useLocalDpi xmlns:a14="http://schemas.microsoft.com/office/drawing/2010/main" val="0"/>
                </a:ext>
              </a:extLst>
            </a:blip>
            <a:stretch>
              <a:fillRect/>
            </a:stretch>
          </p:blipFill>
          <p:spPr>
            <a:xfrm>
              <a:off x="288358" y="53078"/>
              <a:ext cx="2958594" cy="867051"/>
            </a:xfrm>
            <a:prstGeom prst="rect">
              <a:avLst/>
            </a:prstGeom>
          </p:spPr>
        </p:pic>
      </p:gr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7" r:id="rId14"/>
    <p:sldLayoutId id="2147483779"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D52E59-838D-4A37-886B-69F4CA29F32A}" type="datetime1">
              <a:rPr lang="zh-CN" altLang="en-US" smtClean="0"/>
              <a:pPr/>
              <a:t>2021/4/21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5168C3-2083-4FEB-A638-0502EE32FC75}" type="slidenum">
              <a:rPr lang="zh-CN" altLang="en-US" smtClean="0"/>
              <a:pPr/>
              <a:t>‹#›</a:t>
            </a:fld>
            <a:endParaRPr lang="zh-CN" altLang="en-US"/>
          </a:p>
        </p:txBody>
      </p:sp>
      <p:sp>
        <p:nvSpPr>
          <p:cNvPr id="8" name="矩形 7"/>
          <p:cNvSpPr/>
          <p:nvPr/>
        </p:nvSpPr>
        <p:spPr>
          <a:xfrm>
            <a:off x="5495465" y="0"/>
            <a:ext cx="1802708"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778" y="6669226"/>
            <a:ext cx="1765583" cy="188774"/>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689183" y="6669226"/>
            <a:ext cx="1765583" cy="188774"/>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373337" y="6669226"/>
            <a:ext cx="1772441" cy="188774"/>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831923" y="6669226"/>
            <a:ext cx="1768244" cy="188774"/>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29929" y="6669226"/>
            <a:ext cx="1768244" cy="188774"/>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rotWithShape="1">
          <a:blip r:embed="rId13" cstate="print">
            <a:extLst>
              <a:ext uri="{28A0092B-C50C-407E-A947-70E740481C1C}">
                <a14:useLocalDpi xmlns:a14="http://schemas.microsoft.com/office/drawing/2010/main" val="0"/>
              </a:ext>
            </a:extLst>
          </a:blip>
          <a:srcRect/>
          <a:stretch>
            <a:fillRect/>
          </a:stretch>
        </p:blipFill>
        <p:spPr>
          <a:xfrm>
            <a:off x="7378195" y="0"/>
            <a:ext cx="1767583" cy="1052835"/>
          </a:xfrm>
          <a:prstGeom prst="rect">
            <a:avLst/>
          </a:prstGeom>
        </p:spPr>
      </p:pic>
      <p:pic>
        <p:nvPicPr>
          <p:cNvPr id="18" name="图片 17"/>
          <p:cNvPicPr>
            <a:picLocks noChangeAspect="1"/>
          </p:cNvPicPr>
          <p:nvPr/>
        </p:nvPicPr>
        <p:blipFill rotWithShape="1">
          <a:blip r:embed="rId14" cstate="print">
            <a:extLst>
              <a:ext uri="{28A0092B-C50C-407E-A947-70E740481C1C}">
                <a14:useLocalDpi xmlns:a14="http://schemas.microsoft.com/office/drawing/2010/main" val="0"/>
              </a:ext>
            </a:extLst>
          </a:blip>
          <a:srcRect/>
          <a:stretch>
            <a:fillRect/>
          </a:stretch>
        </p:blipFill>
        <p:spPr>
          <a:xfrm>
            <a:off x="3648951" y="0"/>
            <a:ext cx="1765583" cy="1052835"/>
          </a:xfrm>
          <a:prstGeom prst="rect">
            <a:avLst/>
          </a:prstGeom>
        </p:spPr>
      </p:pic>
      <p:grpSp>
        <p:nvGrpSpPr>
          <p:cNvPr id="19" name="组合 18"/>
          <p:cNvGrpSpPr/>
          <p:nvPr userDrawn="1"/>
        </p:nvGrpSpPr>
        <p:grpSpPr>
          <a:xfrm>
            <a:off x="-1778" y="-354"/>
            <a:ext cx="3578407" cy="1052835"/>
            <a:chOff x="-1778" y="-36214"/>
            <a:chExt cx="3578407" cy="1052835"/>
          </a:xfrm>
        </p:grpSpPr>
        <p:sp>
          <p:nvSpPr>
            <p:cNvPr id="22" name="矩形 21"/>
            <p:cNvSpPr/>
            <p:nvPr userDrawn="1"/>
          </p:nvSpPr>
          <p:spPr>
            <a:xfrm>
              <a:off x="-1778" y="-36214"/>
              <a:ext cx="3578407"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userDrawn="1"/>
          </p:nvPicPr>
          <p:blipFill>
            <a:blip r:embed="rId15" cstate="print">
              <a:clrChange>
                <a:clrFrom>
                  <a:srgbClr val="07B2CC"/>
                </a:clrFrom>
                <a:clrTo>
                  <a:srgbClr val="07B2CC">
                    <a:alpha val="0"/>
                  </a:srgbClr>
                </a:clrTo>
              </a:clrChange>
              <a:extLst>
                <a:ext uri="{28A0092B-C50C-407E-A947-70E740481C1C}">
                  <a14:useLocalDpi xmlns:a14="http://schemas.microsoft.com/office/drawing/2010/main" val="0"/>
                </a:ext>
              </a:extLst>
            </a:blip>
            <a:stretch>
              <a:fillRect/>
            </a:stretch>
          </p:blipFill>
          <p:spPr>
            <a:xfrm>
              <a:off x="288358" y="53078"/>
              <a:ext cx="2958594" cy="867051"/>
            </a:xfrm>
            <a:prstGeom prst="rect">
              <a:avLst/>
            </a:prstGeom>
          </p:spPr>
        </p:pic>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0606" y="3053424"/>
            <a:ext cx="8993394" cy="1846659"/>
          </a:xfrm>
          <a:prstGeom prst="rect">
            <a:avLst/>
          </a:prstGeom>
          <a:noFill/>
        </p:spPr>
        <p:txBody>
          <a:bodyPr wrap="square" rtlCol="0">
            <a:spAutoFit/>
          </a:bodyPr>
          <a:lstStyle/>
          <a:p>
            <a:pPr algn="ctr">
              <a:lnSpc>
                <a:spcPct val="150000"/>
              </a:lnSpc>
            </a:pPr>
            <a:r>
              <a:rPr lang="zh-CN" altLang="en-US" sz="2800" b="1" dirty="0">
                <a:solidFill>
                  <a:srgbClr val="1F497D"/>
                </a:solidFill>
                <a:latin typeface="微软雅黑" panose="020B0503020204020204" pitchFamily="34" charset="-122"/>
                <a:ea typeface="微软雅黑" panose="020B0503020204020204" pitchFamily="34" charset="-122"/>
              </a:rPr>
              <a:t>汇报人</a:t>
            </a:r>
            <a:r>
              <a:rPr lang="zh-CN" altLang="en-US" sz="2800" b="1" dirty="0" smtClean="0">
                <a:solidFill>
                  <a:srgbClr val="1F497D"/>
                </a:solidFill>
                <a:latin typeface="微软雅黑" panose="020B0503020204020204" pitchFamily="34" charset="-122"/>
                <a:ea typeface="微软雅黑" panose="020B0503020204020204" pitchFamily="34" charset="-122"/>
              </a:rPr>
              <a:t>：陈哲</a:t>
            </a:r>
            <a:endParaRPr lang="en-US" altLang="zh-CN" sz="2800" b="1" dirty="0" smtClean="0">
              <a:solidFill>
                <a:srgbClr val="1F497D"/>
              </a:solidFill>
              <a:latin typeface="微软雅黑" panose="020B0503020204020204" pitchFamily="34" charset="-122"/>
              <a:ea typeface="微软雅黑" panose="020B0503020204020204" pitchFamily="34" charset="-122"/>
            </a:endParaRPr>
          </a:p>
          <a:p>
            <a:pPr algn="ctr">
              <a:lnSpc>
                <a:spcPct val="150000"/>
              </a:lnSpc>
            </a:pPr>
            <a:r>
              <a:rPr lang="zh-CN" altLang="en-US" sz="2800" b="1" dirty="0" smtClean="0">
                <a:solidFill>
                  <a:srgbClr val="1F497D"/>
                </a:solidFill>
                <a:latin typeface="微软雅黑" panose="020B0503020204020204" pitchFamily="34" charset="-122"/>
                <a:ea typeface="微软雅黑" panose="020B0503020204020204" pitchFamily="34" charset="-122"/>
              </a:rPr>
              <a:t>论文来源：</a:t>
            </a:r>
            <a:r>
              <a:rPr lang="en-US" altLang="zh-CN" sz="2800" b="1" dirty="0" smtClean="0">
                <a:solidFill>
                  <a:srgbClr val="1F497D"/>
                </a:solidFill>
                <a:latin typeface="微软雅黑" panose="020B0503020204020204" pitchFamily="34" charset="-122"/>
                <a:ea typeface="微软雅黑" panose="020B0503020204020204" pitchFamily="34" charset="-122"/>
              </a:rPr>
              <a:t>UNSEIX 2021</a:t>
            </a:r>
          </a:p>
          <a:p>
            <a:pPr algn="ctr">
              <a:lnSpc>
                <a:spcPct val="150000"/>
              </a:lnSpc>
            </a:pPr>
            <a:r>
              <a:rPr lang="en-US" altLang="zh-CN" sz="2000" b="1" dirty="0" smtClean="0">
                <a:solidFill>
                  <a:srgbClr val="1F497D"/>
                </a:solidFill>
                <a:latin typeface="微软雅黑" panose="020B0503020204020204" pitchFamily="34" charset="-122"/>
                <a:ea typeface="微软雅黑" panose="020B0503020204020204" pitchFamily="34" charset="-122"/>
              </a:rPr>
              <a:t>2021</a:t>
            </a:r>
            <a:r>
              <a:rPr lang="zh-CN" altLang="en-US" sz="2000" b="1" dirty="0" smtClean="0">
                <a:solidFill>
                  <a:srgbClr val="1F497D"/>
                </a:solidFill>
                <a:latin typeface="微软雅黑" panose="020B0503020204020204" pitchFamily="34" charset="-122"/>
                <a:ea typeface="微软雅黑" panose="020B0503020204020204" pitchFamily="34" charset="-122"/>
              </a:rPr>
              <a:t>年</a:t>
            </a:r>
            <a:r>
              <a:rPr lang="en-US" altLang="zh-CN" sz="2000" b="1" dirty="0">
                <a:solidFill>
                  <a:srgbClr val="1F497D"/>
                </a:solidFill>
                <a:latin typeface="微软雅黑" panose="020B0503020204020204" pitchFamily="34" charset="-122"/>
                <a:ea typeface="微软雅黑" panose="020B0503020204020204" pitchFamily="34" charset="-122"/>
              </a:rPr>
              <a:t>4</a:t>
            </a:r>
            <a:r>
              <a:rPr lang="zh-CN" altLang="en-US" sz="2000" b="1" dirty="0" smtClean="0">
                <a:solidFill>
                  <a:srgbClr val="1F497D"/>
                </a:solidFill>
                <a:latin typeface="微软雅黑" panose="020B0503020204020204" pitchFamily="34" charset="-122"/>
                <a:ea typeface="微软雅黑" panose="020B0503020204020204" pitchFamily="34" charset="-122"/>
              </a:rPr>
              <a:t>月</a:t>
            </a:r>
            <a:r>
              <a:rPr lang="en-US" altLang="zh-CN" sz="2000" b="1" dirty="0" smtClean="0">
                <a:solidFill>
                  <a:srgbClr val="1F497D"/>
                </a:solidFill>
                <a:latin typeface="微软雅黑" panose="020B0503020204020204" pitchFamily="34" charset="-122"/>
                <a:ea typeface="微软雅黑" panose="020B0503020204020204" pitchFamily="34" charset="-122"/>
              </a:rPr>
              <a:t>21</a:t>
            </a:r>
            <a:r>
              <a:rPr lang="zh-CN" altLang="en-US" sz="2000" b="1" dirty="0" smtClean="0">
                <a:solidFill>
                  <a:srgbClr val="1F497D"/>
                </a:solidFill>
                <a:latin typeface="微软雅黑" panose="020B0503020204020204" pitchFamily="34" charset="-122"/>
                <a:ea typeface="微软雅黑" panose="020B0503020204020204" pitchFamily="34" charset="-122"/>
              </a:rPr>
              <a:t>日</a:t>
            </a:r>
            <a:endParaRPr lang="zh-CN" altLang="en-US" sz="2000" b="1" dirty="0">
              <a:solidFill>
                <a:srgbClr val="1F497D"/>
              </a:solidFill>
              <a:latin typeface="微软雅黑" panose="020B0503020204020204" pitchFamily="34" charset="-122"/>
              <a:ea typeface="微软雅黑" panose="020B0503020204020204" pitchFamily="34" charset="-122"/>
            </a:endParaRPr>
          </a:p>
        </p:txBody>
      </p:sp>
      <p:sp>
        <p:nvSpPr>
          <p:cNvPr id="4" name="矩形 3"/>
          <p:cNvSpPr/>
          <p:nvPr/>
        </p:nvSpPr>
        <p:spPr>
          <a:xfrm>
            <a:off x="-73056" y="956162"/>
            <a:ext cx="9440718" cy="2245743"/>
          </a:xfrm>
          <a:prstGeom prst="rect">
            <a:avLst/>
          </a:prstGeom>
          <a:noFill/>
        </p:spPr>
        <p:txBody>
          <a:bodyPr wrap="square" rtlCol="0">
            <a:spAutoFit/>
          </a:bodyPr>
          <a:lstStyle/>
          <a:p>
            <a:pPr algn="ctr">
              <a:lnSpc>
                <a:spcPct val="120000"/>
              </a:lnSpc>
            </a:pPr>
            <a:r>
              <a:rPr lang="en-US" altLang="zh-CN" sz="4000" b="1" dirty="0">
                <a:solidFill>
                  <a:srgbClr val="1F497D"/>
                </a:solidFill>
                <a:latin typeface="微软雅黑" panose="020B0503020204020204" pitchFamily="34" charset="-122"/>
                <a:ea typeface="微软雅黑" panose="020B0503020204020204" pitchFamily="34" charset="-122"/>
              </a:rPr>
              <a:t>UNIFUZZ: A Holistic and Pragmatic Metrics-Driven Platform for </a:t>
            </a:r>
            <a:r>
              <a:rPr lang="en-US" altLang="zh-CN" sz="4000" b="1" dirty="0" smtClean="0">
                <a:solidFill>
                  <a:srgbClr val="1F497D"/>
                </a:solidFill>
                <a:latin typeface="微软雅黑" panose="020B0503020204020204" pitchFamily="34" charset="-122"/>
                <a:ea typeface="微软雅黑" panose="020B0503020204020204" pitchFamily="34" charset="-122"/>
              </a:rPr>
              <a:t>Evaluating </a:t>
            </a:r>
            <a:r>
              <a:rPr lang="en-US" altLang="zh-CN" sz="4000" b="1" dirty="0" err="1" smtClean="0">
                <a:solidFill>
                  <a:srgbClr val="1F497D"/>
                </a:solidFill>
                <a:latin typeface="微软雅黑" panose="020B0503020204020204" pitchFamily="34" charset="-122"/>
                <a:ea typeface="微软雅黑" panose="020B0503020204020204" pitchFamily="34" charset="-122"/>
              </a:rPr>
              <a:t>Fuzzers</a:t>
            </a:r>
            <a:endParaRPr lang="en-US" altLang="zh-CN" sz="4000" b="1" dirty="0">
              <a:solidFill>
                <a:srgbClr val="1F497D"/>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19E9FB9D-B151-45EE-9A21-48C2569AB934}" type="slidenum">
              <a:rPr lang="zh-CN" altLang="en-US" smtClean="0"/>
              <a:pPr/>
              <a:t>1</a:t>
            </a:fld>
            <a:endParaRPr lang="zh-CN" altLang="en-US"/>
          </a:p>
        </p:txBody>
      </p:sp>
    </p:spTree>
    <p:extLst>
      <p:ext uri="{BB962C8B-B14F-4D97-AF65-F5344CB8AC3E}">
        <p14:creationId xmlns:p14="http://schemas.microsoft.com/office/powerpoint/2010/main" val="2653409182"/>
      </p:ext>
    </p:extLst>
  </p:cSld>
  <p:clrMapOvr>
    <a:masterClrMapping/>
  </p:clrMapOvr>
  <mc:AlternateContent xmlns:mc="http://schemas.openxmlformats.org/markup-compatibility/2006" xmlns:p14="http://schemas.microsoft.com/office/powerpoint/2010/main">
    <mc:Choice Requires="p14">
      <p:transition p14:dur="0" advTm="9753"/>
    </mc:Choice>
    <mc:Fallback xmlns="">
      <p:transition advTm="975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7" y="1112451"/>
            <a:ext cx="549377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ct val="0"/>
              </a:spcBef>
            </a:pPr>
            <a:r>
              <a:rPr lang="en-US" altLang="zh-CN" sz="2800" b="1" dirty="0">
                <a:solidFill>
                  <a:srgbClr val="005689"/>
                </a:solidFill>
                <a:latin typeface="微软雅黑" panose="020B0503020204020204" pitchFamily="34" charset="-122"/>
                <a:ea typeface="微软雅黑" panose="020B0503020204020204" pitchFamily="34" charset="-122"/>
              </a:rPr>
              <a:t>3</a:t>
            </a:r>
            <a:r>
              <a:rPr lang="en-US" altLang="zh-CN" sz="2800" b="1" dirty="0" smtClean="0">
                <a:solidFill>
                  <a:srgbClr val="005689"/>
                </a:solidFill>
                <a:latin typeface="微软雅黑" panose="020B0503020204020204" pitchFamily="34" charset="-122"/>
                <a:ea typeface="微软雅黑" panose="020B0503020204020204" pitchFamily="34" charset="-122"/>
              </a:rPr>
              <a:t>. Method </a:t>
            </a:r>
            <a:r>
              <a:rPr lang="en-US" altLang="zh-CN" sz="2000" b="1" dirty="0">
                <a:solidFill>
                  <a:srgbClr val="1F497D"/>
                </a:solidFill>
                <a:latin typeface="微软雅黑" panose="020B0503020204020204" pitchFamily="34" charset="-122"/>
                <a:ea typeface="微软雅黑" panose="020B0503020204020204" pitchFamily="34" charset="-122"/>
              </a:rPr>
              <a:t>| Performance Metrics</a:t>
            </a:r>
          </a:p>
        </p:txBody>
      </p:sp>
      <p:cxnSp>
        <p:nvCxnSpPr>
          <p:cNvPr id="4"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795168C3-2083-4FEB-A638-0502EE32FC75}" type="slidenum">
              <a:rPr lang="zh-CN" altLang="en-US" smtClean="0"/>
              <a:pPr/>
              <a:t>10</a:t>
            </a:fld>
            <a:endParaRPr lang="zh-CN" altLang="en-US" dirty="0"/>
          </a:p>
        </p:txBody>
      </p:sp>
      <p:sp>
        <p:nvSpPr>
          <p:cNvPr id="3" name="矩形 2"/>
          <p:cNvSpPr/>
          <p:nvPr/>
        </p:nvSpPr>
        <p:spPr>
          <a:xfrm>
            <a:off x="299984" y="1738909"/>
            <a:ext cx="8829212" cy="3637919"/>
          </a:xfrm>
          <a:prstGeom prst="rect">
            <a:avLst/>
          </a:prstGeom>
        </p:spPr>
        <p:txBody>
          <a:bodyPr wrap="none">
            <a:spAutoFit/>
          </a:bodyPr>
          <a:lstStyle/>
          <a:p>
            <a:pPr algn="just">
              <a:lnSpc>
                <a:spcPct val="80000"/>
              </a:lnSpc>
              <a:buFont typeface="Wingdings" pitchFamily="2" charset="2"/>
              <a:buChar char="Ø"/>
            </a:pPr>
            <a:r>
              <a:rPr lang="zh-CN" altLang="en-US" dirty="0">
                <a:solidFill>
                  <a:srgbClr val="002060"/>
                </a:solidFill>
              </a:rPr>
              <a:t>唯一</a:t>
            </a:r>
            <a:r>
              <a:rPr lang="en-US" altLang="zh-CN" dirty="0">
                <a:solidFill>
                  <a:srgbClr val="002060"/>
                </a:solidFill>
              </a:rPr>
              <a:t>bug</a:t>
            </a:r>
            <a:r>
              <a:rPr lang="zh-CN" altLang="en-US" dirty="0">
                <a:solidFill>
                  <a:srgbClr val="002060"/>
                </a:solidFill>
              </a:rPr>
              <a:t>的</a:t>
            </a:r>
            <a:r>
              <a:rPr lang="zh-CN" altLang="en-US" dirty="0" smtClean="0">
                <a:solidFill>
                  <a:srgbClr val="002060"/>
                </a:solidFill>
              </a:rPr>
              <a:t>数量</a:t>
            </a:r>
            <a:endParaRPr lang="en-US" altLang="zh-CN" dirty="0" smtClean="0">
              <a:solidFill>
                <a:srgbClr val="002060"/>
              </a:solidFill>
            </a:endParaRPr>
          </a:p>
          <a:p>
            <a:pPr algn="just">
              <a:lnSpc>
                <a:spcPct val="80000"/>
              </a:lnSpc>
            </a:pPr>
            <a:r>
              <a:rPr lang="en-US" altLang="zh-CN" dirty="0" smtClean="0"/>
              <a:t>        </a:t>
            </a:r>
            <a:r>
              <a:rPr lang="zh-CN" altLang="zh-CN" dirty="0" smtClean="0"/>
              <a:t>由于</a:t>
            </a:r>
            <a:r>
              <a:rPr lang="zh-CN" altLang="zh-CN" dirty="0"/>
              <a:t>模糊化过程存在随机性，为了得到更可靠的结果，必须多次重复进行鲁棒</a:t>
            </a:r>
            <a:r>
              <a:rPr lang="zh-CN" altLang="zh-CN" dirty="0" smtClean="0"/>
              <a:t>模</a:t>
            </a:r>
            <a:endParaRPr lang="en-US" altLang="zh-CN" dirty="0" smtClean="0"/>
          </a:p>
          <a:p>
            <a:pPr algn="just">
              <a:lnSpc>
                <a:spcPct val="80000"/>
              </a:lnSpc>
            </a:pPr>
            <a:r>
              <a:rPr lang="zh-CN" altLang="zh-CN" dirty="0" smtClean="0"/>
              <a:t>糊化实验。</a:t>
            </a:r>
            <a:endParaRPr lang="en-US" altLang="zh-CN" dirty="0" smtClean="0"/>
          </a:p>
          <a:p>
            <a:pPr algn="just">
              <a:lnSpc>
                <a:spcPct val="80000"/>
              </a:lnSpc>
            </a:pPr>
            <a:r>
              <a:rPr lang="en-US" altLang="zh-CN" dirty="0"/>
              <a:t> </a:t>
            </a:r>
            <a:r>
              <a:rPr lang="en-US" altLang="zh-CN" dirty="0" smtClean="0"/>
              <a:t>       </a:t>
            </a:r>
            <a:r>
              <a:rPr lang="zh-CN" altLang="zh-CN" dirty="0" smtClean="0"/>
              <a:t>使用</a:t>
            </a:r>
            <a:r>
              <a:rPr lang="zh-CN" altLang="zh-CN" dirty="0"/>
              <a:t>统计测试来计算</a:t>
            </a:r>
            <a:r>
              <a:rPr lang="en-US" altLang="zh-CN" dirty="0"/>
              <a:t>p</a:t>
            </a:r>
            <a:r>
              <a:rPr lang="zh-CN" altLang="zh-CN" dirty="0" smtClean="0"/>
              <a:t>值</a:t>
            </a:r>
            <a:endParaRPr lang="en-US" altLang="zh-CN" dirty="0" smtClean="0"/>
          </a:p>
          <a:p>
            <a:pPr algn="just">
              <a:lnSpc>
                <a:spcPct val="80000"/>
              </a:lnSpc>
            </a:pPr>
            <a:r>
              <a:rPr lang="en-US" altLang="zh-CN" dirty="0"/>
              <a:t> </a:t>
            </a:r>
            <a:r>
              <a:rPr lang="en-US" altLang="zh-CN" dirty="0" smtClean="0"/>
              <a:t>       A</a:t>
            </a:r>
            <a:r>
              <a:rPr lang="en-US" altLang="zh-CN" dirty="0"/>
              <a:t>ˆ12</a:t>
            </a:r>
            <a:r>
              <a:rPr lang="zh-CN" altLang="zh-CN" dirty="0"/>
              <a:t>分数</a:t>
            </a:r>
            <a:endParaRPr lang="en-US" altLang="zh-CN" dirty="0" smtClean="0"/>
          </a:p>
          <a:p>
            <a:pPr algn="just">
              <a:lnSpc>
                <a:spcPct val="80000"/>
              </a:lnSpc>
            </a:pPr>
            <a:r>
              <a:rPr lang="en-US" altLang="zh-CN" dirty="0">
                <a:solidFill>
                  <a:srgbClr val="002060"/>
                </a:solidFill>
              </a:rPr>
              <a:t> </a:t>
            </a:r>
            <a:r>
              <a:rPr lang="en-US" altLang="zh-CN" dirty="0" smtClean="0">
                <a:solidFill>
                  <a:srgbClr val="002060"/>
                </a:solidFill>
              </a:rPr>
              <a:t>       </a:t>
            </a:r>
            <a:r>
              <a:rPr lang="en-US" altLang="zh-CN" dirty="0" smtClean="0"/>
              <a:t>Mann-Whitney </a:t>
            </a:r>
            <a:r>
              <a:rPr lang="en-US" altLang="zh-CN" dirty="0"/>
              <a:t>U</a:t>
            </a:r>
            <a:r>
              <a:rPr lang="zh-CN" altLang="zh-CN" dirty="0" smtClean="0"/>
              <a:t>检验</a:t>
            </a:r>
            <a:endParaRPr lang="en-US" altLang="zh-CN" dirty="0" smtClean="0"/>
          </a:p>
          <a:p>
            <a:pPr algn="just">
              <a:lnSpc>
                <a:spcPct val="80000"/>
              </a:lnSpc>
            </a:pPr>
            <a:endParaRPr lang="en-US" altLang="zh-CN" dirty="0">
              <a:solidFill>
                <a:srgbClr val="002060"/>
              </a:solidFill>
            </a:endParaRPr>
          </a:p>
          <a:p>
            <a:pPr algn="just">
              <a:lnSpc>
                <a:spcPct val="80000"/>
              </a:lnSpc>
              <a:buFont typeface="Wingdings" pitchFamily="2" charset="2"/>
              <a:buChar char="Ø"/>
            </a:pPr>
            <a:r>
              <a:rPr lang="en-US" altLang="zh-CN" dirty="0" smtClean="0">
                <a:solidFill>
                  <a:srgbClr val="002060"/>
                </a:solidFill>
              </a:rPr>
              <a:t>bug</a:t>
            </a:r>
            <a:r>
              <a:rPr lang="zh-CN" altLang="en-US" dirty="0" smtClean="0">
                <a:solidFill>
                  <a:srgbClr val="002060"/>
                </a:solidFill>
              </a:rPr>
              <a:t>的质量</a:t>
            </a:r>
            <a:endParaRPr lang="en-US" altLang="zh-CN" dirty="0">
              <a:solidFill>
                <a:srgbClr val="002060"/>
              </a:solidFill>
            </a:endParaRPr>
          </a:p>
          <a:p>
            <a:pPr algn="just">
              <a:lnSpc>
                <a:spcPct val="80000"/>
              </a:lnSpc>
            </a:pPr>
            <a:r>
              <a:rPr lang="zh-CN" altLang="zh-CN" dirty="0"/>
              <a:t>（</a:t>
            </a:r>
            <a:r>
              <a:rPr lang="en-US" altLang="zh-CN" dirty="0"/>
              <a:t>1</a:t>
            </a:r>
            <a:r>
              <a:rPr lang="zh-CN" altLang="zh-CN" dirty="0"/>
              <a:t>）</a:t>
            </a:r>
            <a:r>
              <a:rPr lang="en-US" altLang="zh-CN" dirty="0"/>
              <a:t>bug</a:t>
            </a:r>
            <a:r>
              <a:rPr lang="zh-CN" altLang="zh-CN" dirty="0"/>
              <a:t>的严重程度是否更高；（</a:t>
            </a:r>
            <a:r>
              <a:rPr lang="en-US" altLang="zh-CN" dirty="0"/>
              <a:t>2</a:t>
            </a:r>
            <a:r>
              <a:rPr lang="zh-CN" altLang="zh-CN" dirty="0"/>
              <a:t>）</a:t>
            </a:r>
            <a:r>
              <a:rPr lang="en-US" altLang="zh-CN" dirty="0"/>
              <a:t>bug</a:t>
            </a:r>
            <a:r>
              <a:rPr lang="zh-CN" altLang="zh-CN" dirty="0"/>
              <a:t>是否更难被发现</a:t>
            </a:r>
            <a:r>
              <a:rPr lang="zh-CN" altLang="zh-CN" dirty="0" smtClean="0"/>
              <a:t>。</a:t>
            </a:r>
            <a:endParaRPr lang="en-US" altLang="zh-CN" dirty="0" smtClean="0"/>
          </a:p>
          <a:p>
            <a:pPr algn="just">
              <a:lnSpc>
                <a:spcPct val="80000"/>
              </a:lnSpc>
            </a:pPr>
            <a:endParaRPr lang="en-US" altLang="zh-CN" dirty="0">
              <a:solidFill>
                <a:srgbClr val="002060"/>
              </a:solidFill>
            </a:endParaRPr>
          </a:p>
          <a:p>
            <a:pPr algn="just">
              <a:lnSpc>
                <a:spcPct val="80000"/>
              </a:lnSpc>
            </a:pPr>
            <a:endParaRPr lang="en-US" altLang="zh-CN" dirty="0" smtClean="0">
              <a:solidFill>
                <a:srgbClr val="002060"/>
              </a:solidFill>
            </a:endParaRPr>
          </a:p>
          <a:p>
            <a:pPr lvl="0" algn="just">
              <a:lnSpc>
                <a:spcPct val="80000"/>
              </a:lnSpc>
              <a:buFont typeface="Wingdings" pitchFamily="2" charset="2"/>
              <a:buChar char="Ø"/>
            </a:pPr>
            <a:r>
              <a:rPr lang="zh-CN" altLang="en-US" dirty="0" smtClean="0">
                <a:solidFill>
                  <a:srgbClr val="002060"/>
                </a:solidFill>
              </a:rPr>
              <a:t>发现</a:t>
            </a:r>
            <a:r>
              <a:rPr lang="en-US" altLang="zh-CN" dirty="0" smtClean="0">
                <a:solidFill>
                  <a:srgbClr val="002060"/>
                </a:solidFill>
              </a:rPr>
              <a:t>bug</a:t>
            </a:r>
            <a:r>
              <a:rPr lang="zh-CN" altLang="en-US" dirty="0" smtClean="0">
                <a:solidFill>
                  <a:srgbClr val="002060"/>
                </a:solidFill>
              </a:rPr>
              <a:t>的速度</a:t>
            </a:r>
            <a:endParaRPr lang="en-US" altLang="zh-CN" dirty="0" smtClean="0">
              <a:solidFill>
                <a:srgbClr val="002060"/>
              </a:solidFill>
            </a:endParaRPr>
          </a:p>
          <a:p>
            <a:pPr algn="just">
              <a:lnSpc>
                <a:spcPct val="80000"/>
              </a:lnSpc>
            </a:pPr>
            <a:r>
              <a:rPr lang="en-US" altLang="zh-CN" dirty="0" smtClean="0"/>
              <a:t>        </a:t>
            </a:r>
            <a:r>
              <a:rPr lang="zh-CN" altLang="zh-CN" dirty="0" smtClean="0"/>
              <a:t>对于</a:t>
            </a:r>
            <a:r>
              <a:rPr lang="zh-CN" altLang="zh-CN" dirty="0"/>
              <a:t>一个程序的所有</a:t>
            </a:r>
            <a:r>
              <a:rPr lang="en-US" altLang="zh-CN" dirty="0"/>
              <a:t>bug</a:t>
            </a:r>
            <a:r>
              <a:rPr lang="zh-CN" altLang="zh-CN" dirty="0"/>
              <a:t>，我们可以绘制出在一个预定义时间内检测到的所有</a:t>
            </a:r>
            <a:r>
              <a:rPr lang="zh-CN" altLang="zh-CN" dirty="0" smtClean="0"/>
              <a:t>惟一</a:t>
            </a:r>
            <a:endParaRPr lang="en-US" altLang="zh-CN" dirty="0" smtClean="0"/>
          </a:p>
          <a:p>
            <a:pPr algn="just">
              <a:lnSpc>
                <a:spcPct val="80000"/>
              </a:lnSpc>
            </a:pPr>
            <a:r>
              <a:rPr lang="en-US" altLang="zh-CN" dirty="0" smtClean="0"/>
              <a:t>bug</a:t>
            </a:r>
            <a:r>
              <a:rPr lang="zh-CN" altLang="zh-CN" dirty="0" smtClean="0"/>
              <a:t>的</a:t>
            </a:r>
            <a:r>
              <a:rPr lang="zh-CN" altLang="zh-CN" dirty="0"/>
              <a:t>数量的累积曲线。曲线的斜率越高，发现</a:t>
            </a:r>
            <a:r>
              <a:rPr lang="en-US" altLang="zh-CN" dirty="0"/>
              <a:t>bug</a:t>
            </a:r>
            <a:r>
              <a:rPr lang="zh-CN" altLang="zh-CN" dirty="0"/>
              <a:t>的速度就越快，这是一个相对</a:t>
            </a:r>
            <a:r>
              <a:rPr lang="zh-CN" altLang="zh-CN" dirty="0" smtClean="0"/>
              <a:t>定性</a:t>
            </a:r>
            <a:endParaRPr lang="en-US" altLang="zh-CN" dirty="0" smtClean="0"/>
          </a:p>
          <a:p>
            <a:pPr algn="just">
              <a:lnSpc>
                <a:spcPct val="80000"/>
              </a:lnSpc>
            </a:pPr>
            <a:r>
              <a:rPr lang="zh-CN" altLang="zh-CN" dirty="0" smtClean="0"/>
              <a:t>的</a:t>
            </a:r>
            <a:r>
              <a:rPr lang="zh-CN" altLang="zh-CN" dirty="0"/>
              <a:t>指标。第二，对于一个特定的</a:t>
            </a:r>
            <a:r>
              <a:rPr lang="en-US" altLang="zh-CN" dirty="0"/>
              <a:t>bug</a:t>
            </a:r>
            <a:r>
              <a:rPr lang="zh-CN" altLang="zh-CN" dirty="0"/>
              <a:t>，我们可以记录暴露时间（</a:t>
            </a:r>
            <a:r>
              <a:rPr lang="en-US" altLang="zh-CN" dirty="0"/>
              <a:t>TTE</a:t>
            </a:r>
            <a:r>
              <a:rPr lang="zh-CN" altLang="zh-CN" dirty="0"/>
              <a:t>）度量来度量</a:t>
            </a:r>
            <a:r>
              <a:rPr lang="en-US" altLang="zh-CN" dirty="0" err="1" smtClean="0"/>
              <a:t>fuzzer</a:t>
            </a:r>
            <a:endParaRPr lang="en-US" altLang="zh-CN" dirty="0" smtClean="0"/>
          </a:p>
          <a:p>
            <a:pPr algn="just">
              <a:lnSpc>
                <a:spcPct val="80000"/>
              </a:lnSpc>
            </a:pPr>
            <a:r>
              <a:rPr lang="zh-CN" altLang="zh-CN" dirty="0" smtClean="0"/>
              <a:t>第一次</a:t>
            </a:r>
            <a:r>
              <a:rPr lang="zh-CN" altLang="zh-CN" dirty="0"/>
              <a:t>发现它的时间，这是一个相对定量的度量。</a:t>
            </a:r>
            <a:endParaRPr lang="en-US" altLang="zh-CN" dirty="0">
              <a:solidFill>
                <a:srgbClr val="002060"/>
              </a:solidFill>
            </a:endParaRPr>
          </a:p>
        </p:txBody>
      </p:sp>
    </p:spTree>
    <p:extLst>
      <p:ext uri="{BB962C8B-B14F-4D97-AF65-F5344CB8AC3E}">
        <p14:creationId xmlns:p14="http://schemas.microsoft.com/office/powerpoint/2010/main" val="3169877929"/>
      </p:ext>
    </p:extLst>
  </p:cSld>
  <p:clrMapOvr>
    <a:masterClrMapping/>
  </p:clrMapOvr>
  <mc:AlternateContent xmlns:mc="http://schemas.openxmlformats.org/markup-compatibility/2006" xmlns:p14="http://schemas.microsoft.com/office/powerpoint/2010/main">
    <mc:Choice Requires="p14">
      <p:transition spd="slow" p14:dur="2000" advTm="84425"/>
    </mc:Choice>
    <mc:Fallback xmlns="">
      <p:transition spd="slow" advTm="8442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7" y="1112451"/>
            <a:ext cx="549377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ct val="0"/>
              </a:spcBef>
            </a:pPr>
            <a:r>
              <a:rPr lang="en-US" altLang="zh-CN" sz="2800" b="1" dirty="0">
                <a:solidFill>
                  <a:srgbClr val="005689"/>
                </a:solidFill>
                <a:latin typeface="微软雅黑" panose="020B0503020204020204" pitchFamily="34" charset="-122"/>
                <a:ea typeface="微软雅黑" panose="020B0503020204020204" pitchFamily="34" charset="-122"/>
              </a:rPr>
              <a:t>3</a:t>
            </a:r>
            <a:r>
              <a:rPr lang="en-US" altLang="zh-CN" sz="2800" b="1" dirty="0" smtClean="0">
                <a:solidFill>
                  <a:srgbClr val="005689"/>
                </a:solidFill>
                <a:latin typeface="微软雅黑" panose="020B0503020204020204" pitchFamily="34" charset="-122"/>
                <a:ea typeface="微软雅黑" panose="020B0503020204020204" pitchFamily="34" charset="-122"/>
              </a:rPr>
              <a:t>. Method </a:t>
            </a:r>
            <a:r>
              <a:rPr lang="en-US" altLang="zh-CN" sz="2000" b="1" dirty="0">
                <a:solidFill>
                  <a:srgbClr val="1F497D"/>
                </a:solidFill>
                <a:latin typeface="微软雅黑" panose="020B0503020204020204" pitchFamily="34" charset="-122"/>
                <a:ea typeface="微软雅黑" panose="020B0503020204020204" pitchFamily="34" charset="-122"/>
              </a:rPr>
              <a:t>| Performance Metrics</a:t>
            </a:r>
          </a:p>
        </p:txBody>
      </p:sp>
      <p:cxnSp>
        <p:nvCxnSpPr>
          <p:cNvPr id="4"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795168C3-2083-4FEB-A638-0502EE32FC75}" type="slidenum">
              <a:rPr lang="zh-CN" altLang="en-US" smtClean="0"/>
              <a:pPr/>
              <a:t>11</a:t>
            </a:fld>
            <a:endParaRPr lang="zh-CN" altLang="en-US" dirty="0"/>
          </a:p>
        </p:txBody>
      </p:sp>
      <p:sp>
        <p:nvSpPr>
          <p:cNvPr id="3" name="矩形 2"/>
          <p:cNvSpPr/>
          <p:nvPr/>
        </p:nvSpPr>
        <p:spPr>
          <a:xfrm>
            <a:off x="351857" y="1918244"/>
            <a:ext cx="7018268" cy="3139321"/>
          </a:xfrm>
          <a:prstGeom prst="rect">
            <a:avLst/>
          </a:prstGeom>
        </p:spPr>
        <p:txBody>
          <a:bodyPr wrap="none">
            <a:spAutoFit/>
          </a:bodyPr>
          <a:lstStyle/>
          <a:p>
            <a:pPr algn="just">
              <a:lnSpc>
                <a:spcPct val="80000"/>
              </a:lnSpc>
              <a:buFont typeface="Wingdings" pitchFamily="2" charset="2"/>
              <a:buChar char="Ø"/>
            </a:pPr>
            <a:r>
              <a:rPr lang="zh-CN" altLang="en-US" dirty="0">
                <a:solidFill>
                  <a:srgbClr val="002060"/>
                </a:solidFill>
              </a:rPr>
              <a:t>发现错误的</a:t>
            </a:r>
            <a:r>
              <a:rPr lang="zh-CN" altLang="en-US" dirty="0" smtClean="0">
                <a:solidFill>
                  <a:srgbClr val="002060"/>
                </a:solidFill>
              </a:rPr>
              <a:t>稳定性</a:t>
            </a:r>
            <a:endParaRPr lang="en-US" altLang="zh-CN" dirty="0" smtClean="0">
              <a:solidFill>
                <a:srgbClr val="002060"/>
              </a:solidFill>
            </a:endParaRPr>
          </a:p>
          <a:p>
            <a:pPr algn="just">
              <a:lnSpc>
                <a:spcPct val="80000"/>
              </a:lnSpc>
            </a:pPr>
            <a:r>
              <a:rPr lang="en-US" altLang="zh-CN" dirty="0" smtClean="0"/>
              <a:t>       </a:t>
            </a:r>
            <a:r>
              <a:rPr lang="zh-CN" altLang="zh-CN" dirty="0" smtClean="0"/>
              <a:t>稳定性</a:t>
            </a:r>
            <a:r>
              <a:rPr lang="zh-CN" altLang="zh-CN" dirty="0"/>
              <a:t>是另一个重要指标。稳定性高的模糊器更可靠、更实用</a:t>
            </a:r>
            <a:r>
              <a:rPr lang="zh-CN" altLang="zh-CN" dirty="0" smtClean="0"/>
              <a:t>。</a:t>
            </a:r>
            <a:endParaRPr lang="en-US" altLang="zh-CN" dirty="0" smtClean="0"/>
          </a:p>
          <a:p>
            <a:pPr algn="just">
              <a:lnSpc>
                <a:spcPct val="80000"/>
              </a:lnSpc>
            </a:pPr>
            <a:r>
              <a:rPr lang="en-US" altLang="zh-CN" dirty="0" smtClean="0"/>
              <a:t>       </a:t>
            </a:r>
            <a:r>
              <a:rPr lang="zh-CN" altLang="zh-CN" dirty="0" smtClean="0"/>
              <a:t>唯一</a:t>
            </a:r>
            <a:r>
              <a:rPr lang="zh-CN" altLang="zh-CN" dirty="0"/>
              <a:t>错误数的相对标准差（</a:t>
            </a:r>
            <a:r>
              <a:rPr lang="en-US" altLang="zh-CN" dirty="0" smtClean="0"/>
              <a:t>RSD</a:t>
            </a:r>
            <a:r>
              <a:rPr lang="zh-CN" altLang="en-US" dirty="0"/>
              <a:t>）</a:t>
            </a:r>
            <a:r>
              <a:rPr lang="en-US" altLang="zh-CN" dirty="0" smtClean="0"/>
              <a:t> </a:t>
            </a:r>
          </a:p>
          <a:p>
            <a:pPr algn="just">
              <a:lnSpc>
                <a:spcPct val="80000"/>
              </a:lnSpc>
            </a:pPr>
            <a:r>
              <a:rPr lang="en-US" altLang="zh-CN" dirty="0" smtClean="0"/>
              <a:t>       </a:t>
            </a:r>
            <a:r>
              <a:rPr lang="zh-CN" altLang="zh-CN" dirty="0" smtClean="0"/>
              <a:t>对于</a:t>
            </a:r>
            <a:r>
              <a:rPr lang="zh-CN" altLang="zh-CN" dirty="0"/>
              <a:t>一个特定的</a:t>
            </a:r>
            <a:r>
              <a:rPr lang="en-US" altLang="zh-CN" dirty="0"/>
              <a:t>bug</a:t>
            </a:r>
            <a:r>
              <a:rPr lang="zh-CN" altLang="zh-CN" dirty="0" smtClean="0"/>
              <a:t>，可以</a:t>
            </a:r>
            <a:r>
              <a:rPr lang="zh-CN" altLang="zh-CN" dirty="0"/>
              <a:t>计算</a:t>
            </a:r>
            <a:r>
              <a:rPr lang="en-US" altLang="zh-CN" dirty="0" err="1"/>
              <a:t>fuzzer</a:t>
            </a:r>
            <a:r>
              <a:rPr lang="zh-CN" altLang="zh-CN" dirty="0"/>
              <a:t>成功找到它的</a:t>
            </a:r>
            <a:r>
              <a:rPr lang="zh-CN" altLang="zh-CN" dirty="0" smtClean="0"/>
              <a:t>次数</a:t>
            </a:r>
            <a:endParaRPr lang="en-US" altLang="zh-CN" dirty="0" smtClean="0"/>
          </a:p>
          <a:p>
            <a:pPr algn="just">
              <a:lnSpc>
                <a:spcPct val="80000"/>
              </a:lnSpc>
            </a:pPr>
            <a:endParaRPr lang="en-US" altLang="zh-CN" dirty="0">
              <a:solidFill>
                <a:srgbClr val="002060"/>
              </a:solidFill>
            </a:endParaRPr>
          </a:p>
          <a:p>
            <a:pPr algn="just">
              <a:lnSpc>
                <a:spcPct val="80000"/>
              </a:lnSpc>
              <a:buFont typeface="Wingdings" pitchFamily="2" charset="2"/>
              <a:buChar char="Ø"/>
            </a:pPr>
            <a:r>
              <a:rPr lang="zh-CN" altLang="en-US" dirty="0">
                <a:solidFill>
                  <a:srgbClr val="002060"/>
                </a:solidFill>
              </a:rPr>
              <a:t>覆盖率</a:t>
            </a:r>
            <a:endParaRPr lang="en-US" altLang="zh-CN" dirty="0">
              <a:solidFill>
                <a:srgbClr val="002060"/>
              </a:solidFill>
            </a:endParaRPr>
          </a:p>
          <a:p>
            <a:r>
              <a:rPr lang="en-US" altLang="zh-CN" dirty="0"/>
              <a:t> </a:t>
            </a:r>
            <a:r>
              <a:rPr lang="en-US" altLang="zh-CN" dirty="0" smtClean="0"/>
              <a:t>      </a:t>
            </a:r>
            <a:r>
              <a:rPr lang="zh-CN" altLang="zh-CN" dirty="0" smtClean="0"/>
              <a:t>由于</a:t>
            </a:r>
            <a:r>
              <a:rPr lang="zh-CN" altLang="zh-CN" dirty="0"/>
              <a:t>易受攻击的代码通常只占整个代码的一小部分，仅考虑</a:t>
            </a:r>
            <a:r>
              <a:rPr lang="en-US" altLang="zh-CN" dirty="0" smtClean="0"/>
              <a:t>bug</a:t>
            </a:r>
          </a:p>
          <a:p>
            <a:r>
              <a:rPr lang="zh-CN" altLang="zh-CN" dirty="0" smtClean="0"/>
              <a:t>的</a:t>
            </a:r>
            <a:r>
              <a:rPr lang="zh-CN" altLang="zh-CN" dirty="0"/>
              <a:t>数量可能无法区分模糊程序在探索路径方面的能力。覆盖度量</a:t>
            </a:r>
            <a:r>
              <a:rPr lang="zh-CN" altLang="zh-CN" dirty="0" smtClean="0"/>
              <a:t>可</a:t>
            </a:r>
            <a:endParaRPr lang="en-US" altLang="zh-CN" dirty="0" smtClean="0"/>
          </a:p>
          <a:p>
            <a:r>
              <a:rPr lang="zh-CN" altLang="zh-CN" dirty="0" smtClean="0"/>
              <a:t>以</a:t>
            </a:r>
            <a:r>
              <a:rPr lang="zh-CN" altLang="zh-CN" dirty="0"/>
              <a:t>用不同的粒度级别来度量，如函数、基本块、边缘和线覆盖</a:t>
            </a:r>
            <a:r>
              <a:rPr lang="zh-CN" altLang="zh-CN" dirty="0" smtClean="0"/>
              <a:t>等</a:t>
            </a:r>
            <a:r>
              <a:rPr lang="zh-CN" altLang="en-US" dirty="0" smtClean="0"/>
              <a:t>。</a:t>
            </a:r>
            <a:endParaRPr lang="zh-CN" altLang="zh-CN" dirty="0"/>
          </a:p>
          <a:p>
            <a:pPr algn="just">
              <a:lnSpc>
                <a:spcPct val="80000"/>
              </a:lnSpc>
            </a:pPr>
            <a:endParaRPr lang="en-US" altLang="zh-CN" dirty="0">
              <a:solidFill>
                <a:srgbClr val="002060"/>
              </a:solidFill>
            </a:endParaRPr>
          </a:p>
          <a:p>
            <a:pPr algn="just">
              <a:lnSpc>
                <a:spcPct val="80000"/>
              </a:lnSpc>
            </a:pPr>
            <a:endParaRPr lang="en-US" altLang="zh-CN" dirty="0" smtClean="0">
              <a:solidFill>
                <a:srgbClr val="002060"/>
              </a:solidFill>
            </a:endParaRPr>
          </a:p>
          <a:p>
            <a:pPr lvl="0" algn="just">
              <a:lnSpc>
                <a:spcPct val="80000"/>
              </a:lnSpc>
              <a:buFont typeface="Wingdings" pitchFamily="2" charset="2"/>
              <a:buChar char="Ø"/>
            </a:pPr>
            <a:r>
              <a:rPr lang="zh-CN" altLang="en-US" dirty="0">
                <a:solidFill>
                  <a:srgbClr val="002060"/>
                </a:solidFill>
              </a:rPr>
              <a:t>开销</a:t>
            </a:r>
            <a:endParaRPr lang="en-US" altLang="zh-CN" dirty="0" smtClean="0">
              <a:solidFill>
                <a:srgbClr val="002060"/>
              </a:solidFill>
            </a:endParaRPr>
          </a:p>
          <a:p>
            <a:pPr algn="just">
              <a:lnSpc>
                <a:spcPct val="80000"/>
              </a:lnSpc>
            </a:pPr>
            <a:r>
              <a:rPr lang="en-US" altLang="zh-CN" dirty="0" smtClean="0"/>
              <a:t>        </a:t>
            </a:r>
            <a:r>
              <a:rPr lang="en-US" altLang="zh-CN" dirty="0"/>
              <a:t>CPU</a:t>
            </a:r>
            <a:r>
              <a:rPr lang="zh-CN" altLang="zh-CN" dirty="0"/>
              <a:t>利用率、内存消耗和磁盘读写量</a:t>
            </a:r>
            <a:r>
              <a:rPr lang="zh-CN" altLang="zh-CN" dirty="0" smtClean="0"/>
              <a:t>等</a:t>
            </a:r>
            <a:r>
              <a:rPr lang="zh-CN" altLang="en-US" dirty="0" smtClean="0"/>
              <a:t>。</a:t>
            </a:r>
            <a:endParaRPr lang="en-US" altLang="zh-CN" dirty="0">
              <a:solidFill>
                <a:srgbClr val="002060"/>
              </a:solidFill>
            </a:endParaRPr>
          </a:p>
        </p:txBody>
      </p:sp>
    </p:spTree>
    <p:extLst>
      <p:ext uri="{BB962C8B-B14F-4D97-AF65-F5344CB8AC3E}">
        <p14:creationId xmlns:p14="http://schemas.microsoft.com/office/powerpoint/2010/main" val="3045753086"/>
      </p:ext>
    </p:extLst>
  </p:cSld>
  <p:clrMapOvr>
    <a:masterClrMapping/>
  </p:clrMapOvr>
  <mc:AlternateContent xmlns:mc="http://schemas.openxmlformats.org/markup-compatibility/2006" xmlns:p14="http://schemas.microsoft.com/office/powerpoint/2010/main">
    <mc:Choice Requires="p14">
      <p:transition spd="slow" p14:dur="2000" advTm="84425"/>
    </mc:Choice>
    <mc:Fallback xmlns="">
      <p:transition spd="slow" advTm="8442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7" y="1042784"/>
            <a:ext cx="5493771" cy="662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800" b="1" dirty="0" smtClean="0">
                <a:solidFill>
                  <a:srgbClr val="005689"/>
                </a:solidFill>
                <a:latin typeface="微软雅黑" panose="020B0503020204020204" pitchFamily="34" charset="-122"/>
                <a:ea typeface="微软雅黑" panose="020B0503020204020204" pitchFamily="34" charset="-122"/>
              </a:rPr>
              <a:t>4. </a:t>
            </a:r>
            <a:r>
              <a:rPr lang="en-US" altLang="zh-CN" sz="2800" b="1" dirty="0" err="1" smtClean="0">
                <a:solidFill>
                  <a:srgbClr val="1F497D"/>
                </a:solidFill>
                <a:latin typeface="微软雅黑" panose="020B0503020204020204" pitchFamily="34" charset="-122"/>
                <a:ea typeface="微软雅黑" panose="020B0503020204020204" pitchFamily="34" charset="-122"/>
              </a:rPr>
              <a:t>Experiments|</a:t>
            </a:r>
            <a:r>
              <a:rPr lang="en-US" altLang="zh-CN" sz="1200" b="1" dirty="0" err="1" smtClean="0">
                <a:solidFill>
                  <a:srgbClr val="1F497D"/>
                </a:solidFill>
                <a:latin typeface="微软雅黑" panose="020B0503020204020204" pitchFamily="34" charset="-122"/>
                <a:ea typeface="微软雅黑" panose="020B0503020204020204" pitchFamily="34" charset="-122"/>
              </a:rPr>
              <a:t>Setting</a:t>
            </a:r>
            <a:endParaRPr lang="en-US" altLang="zh-CN" sz="2800" b="1" dirty="0" smtClean="0">
              <a:solidFill>
                <a:srgbClr val="1F497D"/>
              </a:solidFill>
              <a:latin typeface="微软雅黑" panose="020B0503020204020204" pitchFamily="34" charset="-122"/>
              <a:ea typeface="微软雅黑" panose="020B0503020204020204" pitchFamily="34" charset="-122"/>
            </a:endParaRPr>
          </a:p>
        </p:txBody>
      </p:sp>
      <p:cxnSp>
        <p:nvCxnSpPr>
          <p:cNvPr id="4"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795168C3-2083-4FEB-A638-0502EE32FC75}" type="slidenum">
              <a:rPr lang="zh-CN" altLang="en-US" smtClean="0"/>
              <a:pPr/>
              <a:t>12</a:t>
            </a:fld>
            <a:endParaRPr lang="zh-CN" altLang="en-US"/>
          </a:p>
        </p:txBody>
      </p:sp>
      <p:sp>
        <p:nvSpPr>
          <p:cNvPr id="7" name="Rectangle 3"/>
          <p:cNvSpPr txBox="1">
            <a:spLocks noChangeArrowheads="1"/>
          </p:cNvSpPr>
          <p:nvPr/>
        </p:nvSpPr>
        <p:spPr>
          <a:xfrm>
            <a:off x="352703" y="1831918"/>
            <a:ext cx="8229600" cy="44112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None/>
            </a:pPr>
            <a:endParaRPr lang="zh-CN" altLang="en-US" sz="2000" b="1" dirty="0">
              <a:ea typeface="黑体" pitchFamily="49" charset="-122"/>
            </a:endParaRPr>
          </a:p>
        </p:txBody>
      </p:sp>
      <p:sp>
        <p:nvSpPr>
          <p:cNvPr id="5" name="矩形 4"/>
          <p:cNvSpPr/>
          <p:nvPr/>
        </p:nvSpPr>
        <p:spPr>
          <a:xfrm>
            <a:off x="875211" y="1796155"/>
            <a:ext cx="7640139" cy="3693319"/>
          </a:xfrm>
          <a:prstGeom prst="rect">
            <a:avLst/>
          </a:prstGeom>
        </p:spPr>
        <p:txBody>
          <a:bodyPr wrap="square">
            <a:spAutoFit/>
          </a:bodyPr>
          <a:lstStyle/>
          <a:p>
            <a:r>
              <a:rPr lang="zh-CN" altLang="zh-CN" b="1" dirty="0">
                <a:ea typeface="宋体" panose="02010600030101010101" pitchFamily="2" charset="-122"/>
                <a:cs typeface="Times New Roman" panose="02020603050405020304" pitchFamily="18" charset="0"/>
              </a:rPr>
              <a:t>模糊</a:t>
            </a:r>
            <a:r>
              <a:rPr lang="zh-CN" altLang="zh-CN" b="1" dirty="0" smtClean="0">
                <a:ea typeface="宋体" panose="02010600030101010101" pitchFamily="2" charset="-122"/>
                <a:cs typeface="Times New Roman" panose="02020603050405020304" pitchFamily="18" charset="0"/>
              </a:rPr>
              <a:t>器</a:t>
            </a:r>
            <a:r>
              <a:rPr lang="zh-CN" altLang="en-US" b="1" dirty="0" smtClean="0">
                <a:ea typeface="宋体" panose="02010600030101010101" pitchFamily="2" charset="-122"/>
                <a:cs typeface="Times New Roman" panose="02020603050405020304" pitchFamily="18" charset="0"/>
              </a:rPr>
              <a:t>选择：</a:t>
            </a:r>
            <a:r>
              <a:rPr lang="en-US" altLang="zh-CN" dirty="0" smtClean="0"/>
              <a:t>AFL</a:t>
            </a:r>
            <a:r>
              <a:rPr lang="zh-CN" altLang="zh-CN" dirty="0" smtClean="0"/>
              <a:t>，</a:t>
            </a:r>
            <a:r>
              <a:rPr lang="en-US" altLang="zh-CN" dirty="0" err="1" smtClean="0"/>
              <a:t>AFLFast</a:t>
            </a:r>
            <a:r>
              <a:rPr lang="zh-CN" altLang="zh-CN" dirty="0" smtClean="0"/>
              <a:t>，</a:t>
            </a:r>
            <a:r>
              <a:rPr lang="en-US" altLang="zh-CN" dirty="0" smtClean="0"/>
              <a:t>Angora</a:t>
            </a:r>
            <a:r>
              <a:rPr lang="zh-CN" altLang="zh-CN" dirty="0" smtClean="0"/>
              <a:t>，</a:t>
            </a:r>
            <a:r>
              <a:rPr lang="en-US" altLang="zh-CN" dirty="0" err="1" smtClean="0"/>
              <a:t>Honggfuzz</a:t>
            </a:r>
            <a:r>
              <a:rPr lang="zh-CN" altLang="zh-CN" dirty="0" smtClean="0"/>
              <a:t>，</a:t>
            </a:r>
            <a:r>
              <a:rPr lang="en-US" altLang="zh-CN" dirty="0" smtClean="0"/>
              <a:t>MOPT</a:t>
            </a:r>
            <a:r>
              <a:rPr lang="zh-CN" altLang="zh-CN" dirty="0" smtClean="0"/>
              <a:t>，</a:t>
            </a:r>
            <a:r>
              <a:rPr lang="en-US" altLang="zh-CN" dirty="0" smtClean="0"/>
              <a:t>QSYM</a:t>
            </a:r>
            <a:r>
              <a:rPr lang="zh-CN" altLang="zh-CN" dirty="0" smtClean="0"/>
              <a:t>，</a:t>
            </a:r>
            <a:r>
              <a:rPr lang="en-US" altLang="zh-CN" dirty="0" smtClean="0"/>
              <a:t>T-Fuzz</a:t>
            </a:r>
            <a:r>
              <a:rPr lang="zh-CN" altLang="zh-CN" dirty="0" smtClean="0"/>
              <a:t>和</a:t>
            </a:r>
            <a:r>
              <a:rPr lang="en-US" altLang="zh-CN" dirty="0" smtClean="0"/>
              <a:t>VUzzer64</a:t>
            </a:r>
          </a:p>
          <a:p>
            <a:endParaRPr lang="en-US" altLang="zh-CN" dirty="0"/>
          </a:p>
          <a:p>
            <a:r>
              <a:rPr lang="zh-CN" altLang="en-US" b="1" dirty="0" smtClean="0"/>
              <a:t>测试</a:t>
            </a:r>
            <a:r>
              <a:rPr lang="zh-CN" altLang="zh-CN" b="1" dirty="0" smtClean="0"/>
              <a:t>程序</a:t>
            </a:r>
            <a:r>
              <a:rPr lang="zh-CN" altLang="en-US" b="1" dirty="0" smtClean="0"/>
              <a:t>：</a:t>
            </a:r>
            <a:r>
              <a:rPr lang="en-US" altLang="zh-CN" dirty="0"/>
              <a:t>UNIFUZZ</a:t>
            </a:r>
            <a:r>
              <a:rPr lang="zh-CN" altLang="zh-CN" dirty="0"/>
              <a:t>提供的</a:t>
            </a:r>
            <a:r>
              <a:rPr lang="en-US" altLang="zh-CN" dirty="0"/>
              <a:t>20</a:t>
            </a:r>
            <a:r>
              <a:rPr lang="zh-CN" altLang="zh-CN" dirty="0"/>
              <a:t>个真实世界的程序（表</a:t>
            </a:r>
            <a:r>
              <a:rPr lang="en-US" altLang="zh-CN" dirty="0"/>
              <a:t>2</a:t>
            </a:r>
            <a:r>
              <a:rPr lang="zh-CN" altLang="zh-CN" dirty="0" smtClean="0"/>
              <a:t>）</a:t>
            </a:r>
            <a:r>
              <a:rPr lang="zh-CN" altLang="en-US" dirty="0" smtClean="0"/>
              <a:t>以及</a:t>
            </a:r>
            <a:r>
              <a:rPr lang="en-US" altLang="zh-CN" dirty="0" smtClean="0"/>
              <a:t>LAVA-M</a:t>
            </a:r>
            <a:r>
              <a:rPr lang="zh-CN" altLang="en-US" dirty="0"/>
              <a:t>中</a:t>
            </a:r>
            <a:r>
              <a:rPr lang="zh-CN" altLang="en-US" dirty="0" smtClean="0"/>
              <a:t>的</a:t>
            </a:r>
            <a:r>
              <a:rPr lang="en-US" altLang="zh-CN" dirty="0" smtClean="0"/>
              <a:t>4</a:t>
            </a:r>
            <a:r>
              <a:rPr lang="zh-CN" altLang="en-US" dirty="0" smtClean="0"/>
              <a:t>个</a:t>
            </a:r>
            <a:r>
              <a:rPr lang="zh-CN" altLang="zh-CN" dirty="0" smtClean="0"/>
              <a:t>合成程序</a:t>
            </a:r>
            <a:endParaRPr lang="en-US" altLang="zh-CN" dirty="0" smtClean="0"/>
          </a:p>
          <a:p>
            <a:endParaRPr lang="en-US" altLang="zh-CN" dirty="0"/>
          </a:p>
          <a:p>
            <a:r>
              <a:rPr lang="zh-CN" altLang="en-US" b="1" dirty="0" smtClean="0"/>
              <a:t>初始</a:t>
            </a:r>
            <a:r>
              <a:rPr lang="zh-CN" altLang="zh-CN" b="1" dirty="0" smtClean="0"/>
              <a:t>种子</a:t>
            </a:r>
            <a:r>
              <a:rPr lang="zh-CN" altLang="en-US" b="1" dirty="0" smtClean="0"/>
              <a:t>：</a:t>
            </a:r>
            <a:r>
              <a:rPr lang="zh-CN" altLang="zh-CN" dirty="0"/>
              <a:t>对相同的基准程序使用相同的初始</a:t>
            </a:r>
            <a:r>
              <a:rPr lang="zh-CN" altLang="zh-CN" dirty="0" smtClean="0"/>
              <a:t>种子</a:t>
            </a:r>
            <a:r>
              <a:rPr lang="zh-CN" altLang="en-US" dirty="0" smtClean="0"/>
              <a:t>，</a:t>
            </a:r>
            <a:r>
              <a:rPr lang="zh-CN" altLang="zh-CN" dirty="0" smtClean="0"/>
              <a:t>每个</a:t>
            </a:r>
            <a:r>
              <a:rPr lang="zh-CN" altLang="zh-CN" dirty="0"/>
              <a:t>程序随机选择</a:t>
            </a:r>
            <a:r>
              <a:rPr lang="en-US" altLang="zh-CN" dirty="0"/>
              <a:t>100</a:t>
            </a:r>
            <a:r>
              <a:rPr lang="zh-CN" altLang="zh-CN" dirty="0"/>
              <a:t>个</a:t>
            </a:r>
            <a:r>
              <a:rPr lang="zh-CN" altLang="zh-CN" dirty="0" smtClean="0"/>
              <a:t>种子</a:t>
            </a:r>
            <a:r>
              <a:rPr lang="zh-CN" altLang="en-US" dirty="0" smtClean="0"/>
              <a:t>。</a:t>
            </a:r>
            <a:r>
              <a:rPr lang="zh-CN" altLang="zh-CN" dirty="0"/>
              <a:t>对于</a:t>
            </a:r>
            <a:r>
              <a:rPr lang="en-US" altLang="zh-CN" dirty="0"/>
              <a:t>LAVA-M</a:t>
            </a:r>
            <a:r>
              <a:rPr lang="zh-CN" altLang="zh-CN" dirty="0"/>
              <a:t>的程序</a:t>
            </a:r>
            <a:r>
              <a:rPr lang="zh-CN" altLang="zh-CN" dirty="0" smtClean="0"/>
              <a:t>，使用</a:t>
            </a:r>
            <a:r>
              <a:rPr lang="en-US" altLang="zh-CN" dirty="0"/>
              <a:t>LAVA-M</a:t>
            </a:r>
            <a:r>
              <a:rPr lang="zh-CN" altLang="zh-CN" dirty="0"/>
              <a:t>提供的默认种</a:t>
            </a:r>
            <a:r>
              <a:rPr lang="zh-CN" altLang="zh-CN" dirty="0" smtClean="0"/>
              <a:t>子集</a:t>
            </a:r>
            <a:r>
              <a:rPr lang="zh-CN" altLang="en-US" dirty="0" smtClean="0"/>
              <a:t>。</a:t>
            </a:r>
            <a:endParaRPr lang="en-US" altLang="zh-CN" dirty="0" smtClean="0"/>
          </a:p>
          <a:p>
            <a:endParaRPr lang="en-US" altLang="zh-CN" dirty="0"/>
          </a:p>
          <a:p>
            <a:r>
              <a:rPr lang="zh-CN" altLang="zh-CN" b="1" dirty="0" smtClean="0"/>
              <a:t>环境</a:t>
            </a:r>
            <a:r>
              <a:rPr lang="zh-CN" altLang="en-US" dirty="0" smtClean="0"/>
              <a:t>：</a:t>
            </a:r>
            <a:r>
              <a:rPr lang="en-US" altLang="zh-CN" dirty="0"/>
              <a:t>20</a:t>
            </a:r>
            <a:r>
              <a:rPr lang="zh-CN" altLang="zh-CN" dirty="0"/>
              <a:t>个</a:t>
            </a:r>
            <a:r>
              <a:rPr lang="en-US" altLang="zh-CN" dirty="0"/>
              <a:t>Intel Xeon E5-2650 v4 CPU</a:t>
            </a:r>
            <a:r>
              <a:rPr lang="zh-CN" altLang="zh-CN" dirty="0"/>
              <a:t>核，</a:t>
            </a:r>
            <a:r>
              <a:rPr lang="en-US" altLang="zh-CN" dirty="0"/>
              <a:t>2.20 GHz</a:t>
            </a:r>
            <a:r>
              <a:rPr lang="zh-CN" altLang="zh-CN" dirty="0"/>
              <a:t>，</a:t>
            </a:r>
            <a:r>
              <a:rPr lang="en-US" altLang="zh-CN" dirty="0"/>
              <a:t>64</a:t>
            </a:r>
            <a:r>
              <a:rPr lang="zh-CN" altLang="zh-CN" dirty="0"/>
              <a:t>位</a:t>
            </a:r>
            <a:r>
              <a:rPr lang="en-US" altLang="zh-CN" dirty="0"/>
              <a:t>Ubuntu 16.04 </a:t>
            </a:r>
            <a:r>
              <a:rPr lang="en-US" altLang="zh-CN" dirty="0" smtClean="0"/>
              <a:t>LTS</a:t>
            </a:r>
            <a:r>
              <a:rPr lang="zh-CN" altLang="en-US" dirty="0" smtClean="0"/>
              <a:t>。</a:t>
            </a:r>
            <a:r>
              <a:rPr lang="zh-CN" altLang="zh-CN" dirty="0" smtClean="0"/>
              <a:t>每个</a:t>
            </a:r>
            <a:r>
              <a:rPr lang="en-US" altLang="zh-CN" dirty="0" err="1"/>
              <a:t>fuzzer</a:t>
            </a:r>
            <a:r>
              <a:rPr lang="zh-CN" altLang="zh-CN" dirty="0" smtClean="0"/>
              <a:t>，分配</a:t>
            </a:r>
            <a:r>
              <a:rPr lang="zh-CN" altLang="zh-CN" dirty="0"/>
              <a:t>一个</a:t>
            </a:r>
            <a:r>
              <a:rPr lang="en-US" altLang="zh-CN" dirty="0"/>
              <a:t>CPU</a:t>
            </a:r>
            <a:r>
              <a:rPr lang="zh-CN" altLang="zh-CN" dirty="0"/>
              <a:t>核、</a:t>
            </a:r>
            <a:r>
              <a:rPr lang="en-US" altLang="zh-CN" dirty="0"/>
              <a:t>2gbram</a:t>
            </a:r>
            <a:r>
              <a:rPr lang="zh-CN" altLang="zh-CN" dirty="0"/>
              <a:t>（主存）和</a:t>
            </a:r>
            <a:r>
              <a:rPr lang="en-US" altLang="zh-CN" dirty="0"/>
              <a:t>1gbswap</a:t>
            </a:r>
            <a:r>
              <a:rPr lang="zh-CN" altLang="zh-CN" dirty="0"/>
              <a:t>（交换区）空间。如果一个</a:t>
            </a:r>
            <a:r>
              <a:rPr lang="en-US" altLang="zh-CN" dirty="0" err="1"/>
              <a:t>fuzzer</a:t>
            </a:r>
            <a:r>
              <a:rPr lang="zh-CN" altLang="zh-CN" dirty="0"/>
              <a:t>不能用</a:t>
            </a:r>
            <a:r>
              <a:rPr lang="en-US" altLang="zh-CN" dirty="0"/>
              <a:t>2GB</a:t>
            </a:r>
            <a:r>
              <a:rPr lang="zh-CN" altLang="zh-CN" dirty="0"/>
              <a:t>内存成功运行，我们将内存限制增加到</a:t>
            </a:r>
            <a:r>
              <a:rPr lang="en-US" altLang="zh-CN" dirty="0"/>
              <a:t>8GB</a:t>
            </a:r>
            <a:r>
              <a:rPr lang="zh-CN" altLang="zh-CN" dirty="0"/>
              <a:t>，在相同的</a:t>
            </a:r>
            <a:r>
              <a:rPr lang="en-US" altLang="zh-CN" dirty="0"/>
              <a:t>fuzzing</a:t>
            </a:r>
            <a:r>
              <a:rPr lang="zh-CN" altLang="zh-CN" dirty="0"/>
              <a:t>实验中为所有</a:t>
            </a:r>
            <a:r>
              <a:rPr lang="en-US" altLang="zh-CN" dirty="0" err="1"/>
              <a:t>fuzzer</a:t>
            </a:r>
            <a:r>
              <a:rPr lang="zh-CN" altLang="zh-CN" dirty="0"/>
              <a:t>分配相同的资源</a:t>
            </a:r>
            <a:endParaRPr lang="zh-CN" altLang="en-US" dirty="0"/>
          </a:p>
        </p:txBody>
      </p:sp>
    </p:spTree>
    <p:extLst>
      <p:ext uri="{BB962C8B-B14F-4D97-AF65-F5344CB8AC3E}">
        <p14:creationId xmlns:p14="http://schemas.microsoft.com/office/powerpoint/2010/main" val="188708674"/>
      </p:ext>
    </p:extLst>
  </p:cSld>
  <p:clrMapOvr>
    <a:masterClrMapping/>
  </p:clrMapOvr>
  <mc:AlternateContent xmlns:mc="http://schemas.openxmlformats.org/markup-compatibility/2006" xmlns:p14="http://schemas.microsoft.com/office/powerpoint/2010/main">
    <mc:Choice Requires="p14">
      <p:transition spd="slow" p14:dur="2000" advTm="84425"/>
    </mc:Choice>
    <mc:Fallback xmlns="">
      <p:transition spd="slow" advTm="84425"/>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7" y="1042784"/>
            <a:ext cx="5493771" cy="662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800" b="1" dirty="0" smtClean="0">
                <a:solidFill>
                  <a:srgbClr val="005689"/>
                </a:solidFill>
                <a:latin typeface="微软雅黑" panose="020B0503020204020204" pitchFamily="34" charset="-122"/>
                <a:ea typeface="微软雅黑" panose="020B0503020204020204" pitchFamily="34" charset="-122"/>
              </a:rPr>
              <a:t>4. </a:t>
            </a:r>
            <a:r>
              <a:rPr lang="en-US" altLang="zh-CN" sz="2800" b="1" dirty="0" err="1" smtClean="0">
                <a:solidFill>
                  <a:srgbClr val="1F497D"/>
                </a:solidFill>
                <a:latin typeface="微软雅黑" panose="020B0503020204020204" pitchFamily="34" charset="-122"/>
                <a:ea typeface="微软雅黑" panose="020B0503020204020204" pitchFamily="34" charset="-122"/>
              </a:rPr>
              <a:t>Experiments|</a:t>
            </a:r>
            <a:r>
              <a:rPr lang="en-US" altLang="zh-CN" sz="1200" b="1" dirty="0" err="1" smtClean="0">
                <a:solidFill>
                  <a:srgbClr val="1F497D"/>
                </a:solidFill>
                <a:latin typeface="微软雅黑" panose="020B0503020204020204" pitchFamily="34" charset="-122"/>
                <a:ea typeface="微软雅黑" panose="020B0503020204020204" pitchFamily="34" charset="-122"/>
              </a:rPr>
              <a:t>Quantity</a:t>
            </a:r>
            <a:r>
              <a:rPr lang="en-US" altLang="zh-CN" sz="1200" b="1" dirty="0" smtClean="0">
                <a:solidFill>
                  <a:srgbClr val="1F497D"/>
                </a:solidFill>
                <a:latin typeface="微软雅黑" panose="020B0503020204020204" pitchFamily="34" charset="-122"/>
                <a:ea typeface="微软雅黑" panose="020B0503020204020204" pitchFamily="34" charset="-122"/>
              </a:rPr>
              <a:t> </a:t>
            </a:r>
            <a:r>
              <a:rPr lang="en-US" altLang="zh-CN" sz="1200" b="1" dirty="0">
                <a:solidFill>
                  <a:srgbClr val="1F497D"/>
                </a:solidFill>
                <a:latin typeface="微软雅黑" panose="020B0503020204020204" pitchFamily="34" charset="-122"/>
                <a:ea typeface="微软雅黑" panose="020B0503020204020204" pitchFamily="34" charset="-122"/>
              </a:rPr>
              <a:t>of Unique Bugs</a:t>
            </a:r>
            <a:endParaRPr lang="en-US" altLang="zh-CN" sz="2800" b="1" dirty="0" smtClean="0">
              <a:solidFill>
                <a:srgbClr val="1F497D"/>
              </a:solidFill>
              <a:latin typeface="微软雅黑" panose="020B0503020204020204" pitchFamily="34" charset="-122"/>
              <a:ea typeface="微软雅黑" panose="020B0503020204020204" pitchFamily="34" charset="-122"/>
            </a:endParaRPr>
          </a:p>
        </p:txBody>
      </p:sp>
      <p:cxnSp>
        <p:nvCxnSpPr>
          <p:cNvPr id="4"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795168C3-2083-4FEB-A638-0502EE32FC75}" type="slidenum">
              <a:rPr lang="zh-CN" altLang="en-US" smtClean="0"/>
              <a:pPr/>
              <a:t>13</a:t>
            </a:fld>
            <a:endParaRPr lang="zh-CN" altLang="en-US"/>
          </a:p>
        </p:txBody>
      </p:sp>
      <p:sp>
        <p:nvSpPr>
          <p:cNvPr id="7" name="Rectangle 3"/>
          <p:cNvSpPr txBox="1">
            <a:spLocks noChangeArrowheads="1"/>
          </p:cNvSpPr>
          <p:nvPr/>
        </p:nvSpPr>
        <p:spPr>
          <a:xfrm>
            <a:off x="352703" y="1831918"/>
            <a:ext cx="8229600" cy="44112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None/>
            </a:pPr>
            <a:endParaRPr lang="zh-CN" altLang="en-US" sz="2000" b="1" dirty="0">
              <a:ea typeface="黑体" pitchFamily="49" charset="-122"/>
            </a:endParaRPr>
          </a:p>
        </p:txBody>
      </p:sp>
      <p:pic>
        <p:nvPicPr>
          <p:cNvPr id="3" name="图片 2"/>
          <p:cNvPicPr>
            <a:picLocks noChangeAspect="1"/>
          </p:cNvPicPr>
          <p:nvPr/>
        </p:nvPicPr>
        <p:blipFill>
          <a:blip r:embed="rId3"/>
          <a:stretch>
            <a:fillRect/>
          </a:stretch>
        </p:blipFill>
        <p:spPr>
          <a:xfrm>
            <a:off x="477126" y="1831918"/>
            <a:ext cx="7009524" cy="4114286"/>
          </a:xfrm>
          <a:prstGeom prst="rect">
            <a:avLst/>
          </a:prstGeom>
        </p:spPr>
      </p:pic>
    </p:spTree>
    <p:extLst>
      <p:ext uri="{BB962C8B-B14F-4D97-AF65-F5344CB8AC3E}">
        <p14:creationId xmlns:p14="http://schemas.microsoft.com/office/powerpoint/2010/main" val="16286521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84425"/>
    </mc:Choice>
    <mc:Fallback xmlns="">
      <p:transition spd="slow" advTm="84425"/>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7" y="1042784"/>
            <a:ext cx="5493771" cy="662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800" b="1" dirty="0" smtClean="0">
                <a:solidFill>
                  <a:srgbClr val="005689"/>
                </a:solidFill>
                <a:latin typeface="微软雅黑" panose="020B0503020204020204" pitchFamily="34" charset="-122"/>
                <a:ea typeface="微软雅黑" panose="020B0503020204020204" pitchFamily="34" charset="-122"/>
              </a:rPr>
              <a:t>4. </a:t>
            </a:r>
            <a:r>
              <a:rPr lang="en-US" altLang="zh-CN" sz="2800" b="1" dirty="0" err="1" smtClean="0">
                <a:solidFill>
                  <a:srgbClr val="1F497D"/>
                </a:solidFill>
                <a:latin typeface="微软雅黑" panose="020B0503020204020204" pitchFamily="34" charset="-122"/>
                <a:ea typeface="微软雅黑" panose="020B0503020204020204" pitchFamily="34" charset="-122"/>
              </a:rPr>
              <a:t>Experiments|</a:t>
            </a:r>
            <a:r>
              <a:rPr lang="en-US" altLang="zh-CN" sz="1200" b="1" dirty="0" err="1" smtClean="0">
                <a:solidFill>
                  <a:srgbClr val="1F497D"/>
                </a:solidFill>
                <a:latin typeface="微软雅黑" panose="020B0503020204020204" pitchFamily="34" charset="-122"/>
                <a:ea typeface="微软雅黑" panose="020B0503020204020204" pitchFamily="34" charset="-122"/>
              </a:rPr>
              <a:t>Quantity</a:t>
            </a:r>
            <a:r>
              <a:rPr lang="en-US" altLang="zh-CN" sz="1200" b="1" dirty="0" smtClean="0">
                <a:solidFill>
                  <a:srgbClr val="1F497D"/>
                </a:solidFill>
                <a:latin typeface="微软雅黑" panose="020B0503020204020204" pitchFamily="34" charset="-122"/>
                <a:ea typeface="微软雅黑" panose="020B0503020204020204" pitchFamily="34" charset="-122"/>
              </a:rPr>
              <a:t> </a:t>
            </a:r>
            <a:r>
              <a:rPr lang="en-US" altLang="zh-CN" sz="1200" b="1" dirty="0">
                <a:solidFill>
                  <a:srgbClr val="1F497D"/>
                </a:solidFill>
                <a:latin typeface="微软雅黑" panose="020B0503020204020204" pitchFamily="34" charset="-122"/>
                <a:ea typeface="微软雅黑" panose="020B0503020204020204" pitchFamily="34" charset="-122"/>
              </a:rPr>
              <a:t>of Unique Bugs</a:t>
            </a:r>
            <a:endParaRPr lang="en-US" altLang="zh-CN" sz="2800" b="1" dirty="0" smtClean="0">
              <a:solidFill>
                <a:srgbClr val="1F497D"/>
              </a:solidFill>
              <a:latin typeface="微软雅黑" panose="020B0503020204020204" pitchFamily="34" charset="-122"/>
              <a:ea typeface="微软雅黑" panose="020B0503020204020204" pitchFamily="34" charset="-122"/>
            </a:endParaRPr>
          </a:p>
        </p:txBody>
      </p:sp>
      <p:cxnSp>
        <p:nvCxnSpPr>
          <p:cNvPr id="4"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795168C3-2083-4FEB-A638-0502EE32FC75}" type="slidenum">
              <a:rPr lang="zh-CN" altLang="en-US" smtClean="0"/>
              <a:pPr/>
              <a:t>14</a:t>
            </a:fld>
            <a:endParaRPr lang="zh-CN" altLang="en-US"/>
          </a:p>
        </p:txBody>
      </p:sp>
      <p:sp>
        <p:nvSpPr>
          <p:cNvPr id="7" name="Rectangle 3"/>
          <p:cNvSpPr txBox="1">
            <a:spLocks noChangeArrowheads="1"/>
          </p:cNvSpPr>
          <p:nvPr/>
        </p:nvSpPr>
        <p:spPr>
          <a:xfrm>
            <a:off x="352703" y="1831919"/>
            <a:ext cx="8162647" cy="38830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None/>
            </a:pPr>
            <a:endParaRPr lang="zh-CN" altLang="en-US" sz="2000" b="1" dirty="0">
              <a:ea typeface="黑体" pitchFamily="49" charset="-122"/>
            </a:endParaRPr>
          </a:p>
        </p:txBody>
      </p:sp>
      <p:sp>
        <p:nvSpPr>
          <p:cNvPr id="6" name="矩形 5"/>
          <p:cNvSpPr/>
          <p:nvPr/>
        </p:nvSpPr>
        <p:spPr>
          <a:xfrm>
            <a:off x="630989" y="5833655"/>
            <a:ext cx="4502120" cy="369332"/>
          </a:xfrm>
          <a:prstGeom prst="rect">
            <a:avLst/>
          </a:prstGeom>
        </p:spPr>
        <p:txBody>
          <a:bodyPr wrap="square">
            <a:spAutoFit/>
          </a:bodyPr>
          <a:lstStyle/>
          <a:p>
            <a:r>
              <a:rPr lang="en-US" altLang="zh-CN" dirty="0" smtClean="0"/>
              <a:t>p&lt;0.05       A</a:t>
            </a:r>
            <a:r>
              <a:rPr lang="en-US" altLang="zh-CN" dirty="0"/>
              <a:t>ˆ12≥0.71</a:t>
            </a:r>
            <a:r>
              <a:rPr lang="en-US" altLang="zh-CN" dirty="0" smtClean="0"/>
              <a:t> </a:t>
            </a:r>
            <a:endParaRPr lang="zh-CN" altLang="en-US" dirty="0"/>
          </a:p>
        </p:txBody>
      </p:sp>
      <p:pic>
        <p:nvPicPr>
          <p:cNvPr id="8" name="图片 7"/>
          <p:cNvPicPr>
            <a:picLocks noChangeAspect="1"/>
          </p:cNvPicPr>
          <p:nvPr/>
        </p:nvPicPr>
        <p:blipFill>
          <a:blip r:embed="rId3"/>
          <a:stretch>
            <a:fillRect/>
          </a:stretch>
        </p:blipFill>
        <p:spPr>
          <a:xfrm>
            <a:off x="0" y="1813593"/>
            <a:ext cx="9023539" cy="3901408"/>
          </a:xfrm>
          <a:prstGeom prst="rect">
            <a:avLst/>
          </a:prstGeom>
        </p:spPr>
      </p:pic>
    </p:spTree>
    <p:extLst>
      <p:ext uri="{BB962C8B-B14F-4D97-AF65-F5344CB8AC3E}">
        <p14:creationId xmlns:p14="http://schemas.microsoft.com/office/powerpoint/2010/main" val="2782584975"/>
      </p:ext>
    </p:extLst>
  </p:cSld>
  <p:clrMapOvr>
    <a:masterClrMapping/>
  </p:clrMapOvr>
  <mc:AlternateContent xmlns:mc="http://schemas.openxmlformats.org/markup-compatibility/2006" xmlns:p14="http://schemas.microsoft.com/office/powerpoint/2010/main">
    <mc:Choice Requires="p14">
      <p:transition spd="slow" p14:dur="2000" advTm="84425"/>
    </mc:Choice>
    <mc:Fallback xmlns="">
      <p:transition spd="slow" advTm="84425"/>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7" y="1042784"/>
            <a:ext cx="5493771" cy="662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800" b="1" dirty="0" smtClean="0">
                <a:solidFill>
                  <a:srgbClr val="005689"/>
                </a:solidFill>
                <a:latin typeface="微软雅黑" panose="020B0503020204020204" pitchFamily="34" charset="-122"/>
                <a:ea typeface="微软雅黑" panose="020B0503020204020204" pitchFamily="34" charset="-122"/>
              </a:rPr>
              <a:t>4. </a:t>
            </a:r>
            <a:r>
              <a:rPr lang="en-US" altLang="zh-CN" sz="2800" b="1" dirty="0" err="1" smtClean="0">
                <a:solidFill>
                  <a:srgbClr val="1F497D"/>
                </a:solidFill>
                <a:latin typeface="微软雅黑" panose="020B0503020204020204" pitchFamily="34" charset="-122"/>
                <a:ea typeface="微软雅黑" panose="020B0503020204020204" pitchFamily="34" charset="-122"/>
              </a:rPr>
              <a:t>Experiments|</a:t>
            </a:r>
            <a:r>
              <a:rPr lang="en-US" altLang="zh-CN" sz="1200" b="1" dirty="0" err="1" smtClean="0">
                <a:solidFill>
                  <a:srgbClr val="1F497D"/>
                </a:solidFill>
                <a:latin typeface="微软雅黑" panose="020B0503020204020204" pitchFamily="34" charset="-122"/>
                <a:ea typeface="微软雅黑" panose="020B0503020204020204" pitchFamily="34" charset="-122"/>
              </a:rPr>
              <a:t>Quality</a:t>
            </a:r>
            <a:r>
              <a:rPr lang="en-US" altLang="zh-CN" sz="1200" b="1" dirty="0" smtClean="0">
                <a:solidFill>
                  <a:srgbClr val="1F497D"/>
                </a:solidFill>
                <a:latin typeface="微软雅黑" panose="020B0503020204020204" pitchFamily="34" charset="-122"/>
                <a:ea typeface="微软雅黑" panose="020B0503020204020204" pitchFamily="34" charset="-122"/>
              </a:rPr>
              <a:t> </a:t>
            </a:r>
            <a:r>
              <a:rPr lang="en-US" altLang="zh-CN" sz="1200" b="1" dirty="0">
                <a:solidFill>
                  <a:srgbClr val="1F497D"/>
                </a:solidFill>
                <a:latin typeface="微软雅黑" panose="020B0503020204020204" pitchFamily="34" charset="-122"/>
                <a:ea typeface="微软雅黑" panose="020B0503020204020204" pitchFamily="34" charset="-122"/>
              </a:rPr>
              <a:t>of Bugs</a:t>
            </a:r>
            <a:endParaRPr lang="en-US" altLang="zh-CN" sz="2800" b="1" dirty="0" smtClean="0">
              <a:solidFill>
                <a:srgbClr val="1F497D"/>
              </a:solidFill>
              <a:latin typeface="微软雅黑" panose="020B0503020204020204" pitchFamily="34" charset="-122"/>
              <a:ea typeface="微软雅黑" panose="020B0503020204020204" pitchFamily="34" charset="-122"/>
            </a:endParaRPr>
          </a:p>
        </p:txBody>
      </p:sp>
      <p:cxnSp>
        <p:nvCxnSpPr>
          <p:cNvPr id="4"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795168C3-2083-4FEB-A638-0502EE32FC75}" type="slidenum">
              <a:rPr lang="zh-CN" altLang="en-US" smtClean="0"/>
              <a:pPr/>
              <a:t>15</a:t>
            </a:fld>
            <a:endParaRPr lang="zh-CN" altLang="en-US"/>
          </a:p>
        </p:txBody>
      </p:sp>
      <p:sp>
        <p:nvSpPr>
          <p:cNvPr id="7" name="Rectangle 3"/>
          <p:cNvSpPr txBox="1">
            <a:spLocks noChangeArrowheads="1"/>
          </p:cNvSpPr>
          <p:nvPr/>
        </p:nvSpPr>
        <p:spPr>
          <a:xfrm>
            <a:off x="352703" y="1831919"/>
            <a:ext cx="8162647" cy="38830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None/>
            </a:pPr>
            <a:endParaRPr lang="zh-CN" altLang="en-US" sz="2000" b="1" dirty="0">
              <a:ea typeface="黑体" pitchFamily="49" charset="-122"/>
            </a:endParaRPr>
          </a:p>
        </p:txBody>
      </p:sp>
      <p:pic>
        <p:nvPicPr>
          <p:cNvPr id="8" name="图片 7"/>
          <p:cNvPicPr>
            <a:picLocks noChangeAspect="1"/>
          </p:cNvPicPr>
          <p:nvPr/>
        </p:nvPicPr>
        <p:blipFill>
          <a:blip r:embed="rId3"/>
          <a:stretch>
            <a:fillRect/>
          </a:stretch>
        </p:blipFill>
        <p:spPr>
          <a:xfrm>
            <a:off x="1246909" y="1939921"/>
            <a:ext cx="6915150" cy="4598992"/>
          </a:xfrm>
          <a:prstGeom prst="rect">
            <a:avLst/>
          </a:prstGeom>
        </p:spPr>
      </p:pic>
    </p:spTree>
    <p:extLst>
      <p:ext uri="{BB962C8B-B14F-4D97-AF65-F5344CB8AC3E}">
        <p14:creationId xmlns:p14="http://schemas.microsoft.com/office/powerpoint/2010/main" val="2123408662"/>
      </p:ext>
    </p:extLst>
  </p:cSld>
  <p:clrMapOvr>
    <a:masterClrMapping/>
  </p:clrMapOvr>
  <mc:AlternateContent xmlns:mc="http://schemas.openxmlformats.org/markup-compatibility/2006" xmlns:p14="http://schemas.microsoft.com/office/powerpoint/2010/main">
    <mc:Choice Requires="p14">
      <p:transition spd="slow" p14:dur="2000" advTm="84425"/>
    </mc:Choice>
    <mc:Fallback xmlns="">
      <p:transition spd="slow" advTm="84425"/>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7" y="1042784"/>
            <a:ext cx="5493771" cy="662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800" b="1" dirty="0" smtClean="0">
                <a:solidFill>
                  <a:srgbClr val="005689"/>
                </a:solidFill>
                <a:latin typeface="微软雅黑" panose="020B0503020204020204" pitchFamily="34" charset="-122"/>
                <a:ea typeface="微软雅黑" panose="020B0503020204020204" pitchFamily="34" charset="-122"/>
              </a:rPr>
              <a:t>4. </a:t>
            </a:r>
            <a:r>
              <a:rPr lang="en-US" altLang="zh-CN" sz="2800" b="1" dirty="0" err="1" smtClean="0">
                <a:solidFill>
                  <a:srgbClr val="1F497D"/>
                </a:solidFill>
                <a:latin typeface="微软雅黑" panose="020B0503020204020204" pitchFamily="34" charset="-122"/>
                <a:ea typeface="微软雅黑" panose="020B0503020204020204" pitchFamily="34" charset="-122"/>
              </a:rPr>
              <a:t>Experiments|</a:t>
            </a:r>
            <a:r>
              <a:rPr lang="en-US" altLang="zh-CN" sz="1200" b="1" dirty="0" err="1" smtClean="0">
                <a:solidFill>
                  <a:srgbClr val="1F497D"/>
                </a:solidFill>
                <a:latin typeface="微软雅黑" panose="020B0503020204020204" pitchFamily="34" charset="-122"/>
                <a:ea typeface="微软雅黑" panose="020B0503020204020204" pitchFamily="34" charset="-122"/>
              </a:rPr>
              <a:t>Quality</a:t>
            </a:r>
            <a:r>
              <a:rPr lang="en-US" altLang="zh-CN" sz="1200" b="1" dirty="0" smtClean="0">
                <a:solidFill>
                  <a:srgbClr val="1F497D"/>
                </a:solidFill>
                <a:latin typeface="微软雅黑" panose="020B0503020204020204" pitchFamily="34" charset="-122"/>
                <a:ea typeface="微软雅黑" panose="020B0503020204020204" pitchFamily="34" charset="-122"/>
              </a:rPr>
              <a:t> </a:t>
            </a:r>
            <a:r>
              <a:rPr lang="en-US" altLang="zh-CN" sz="1200" b="1" dirty="0">
                <a:solidFill>
                  <a:srgbClr val="1F497D"/>
                </a:solidFill>
                <a:latin typeface="微软雅黑" panose="020B0503020204020204" pitchFamily="34" charset="-122"/>
                <a:ea typeface="微软雅黑" panose="020B0503020204020204" pitchFamily="34" charset="-122"/>
              </a:rPr>
              <a:t>of Bugs</a:t>
            </a:r>
            <a:endParaRPr lang="en-US" altLang="zh-CN" sz="2800" b="1" dirty="0" smtClean="0">
              <a:solidFill>
                <a:srgbClr val="1F497D"/>
              </a:solidFill>
              <a:latin typeface="微软雅黑" panose="020B0503020204020204" pitchFamily="34" charset="-122"/>
              <a:ea typeface="微软雅黑" panose="020B0503020204020204" pitchFamily="34" charset="-122"/>
            </a:endParaRPr>
          </a:p>
        </p:txBody>
      </p:sp>
      <p:cxnSp>
        <p:nvCxnSpPr>
          <p:cNvPr id="4"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795168C3-2083-4FEB-A638-0502EE32FC75}" type="slidenum">
              <a:rPr lang="zh-CN" altLang="en-US" smtClean="0"/>
              <a:pPr/>
              <a:t>16</a:t>
            </a:fld>
            <a:endParaRPr lang="zh-CN" altLang="en-US"/>
          </a:p>
        </p:txBody>
      </p:sp>
      <p:sp>
        <p:nvSpPr>
          <p:cNvPr id="7" name="Rectangle 3"/>
          <p:cNvSpPr txBox="1">
            <a:spLocks noChangeArrowheads="1"/>
          </p:cNvSpPr>
          <p:nvPr/>
        </p:nvSpPr>
        <p:spPr>
          <a:xfrm>
            <a:off x="352703" y="1831919"/>
            <a:ext cx="8162647" cy="38830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None/>
            </a:pPr>
            <a:endParaRPr lang="zh-CN" altLang="en-US" sz="2000" b="1" dirty="0">
              <a:ea typeface="黑体" pitchFamily="49" charset="-122"/>
            </a:endParaRPr>
          </a:p>
        </p:txBody>
      </p:sp>
      <p:pic>
        <p:nvPicPr>
          <p:cNvPr id="8" name="图片 7"/>
          <p:cNvPicPr>
            <a:picLocks noChangeAspect="1"/>
          </p:cNvPicPr>
          <p:nvPr/>
        </p:nvPicPr>
        <p:blipFill>
          <a:blip r:embed="rId3"/>
          <a:stretch>
            <a:fillRect/>
          </a:stretch>
        </p:blipFill>
        <p:spPr>
          <a:xfrm>
            <a:off x="957632" y="1669533"/>
            <a:ext cx="7557718" cy="4913410"/>
          </a:xfrm>
          <a:prstGeom prst="rect">
            <a:avLst/>
          </a:prstGeom>
        </p:spPr>
      </p:pic>
    </p:spTree>
    <p:extLst>
      <p:ext uri="{BB962C8B-B14F-4D97-AF65-F5344CB8AC3E}">
        <p14:creationId xmlns:p14="http://schemas.microsoft.com/office/powerpoint/2010/main" val="1768627311"/>
      </p:ext>
    </p:extLst>
  </p:cSld>
  <p:clrMapOvr>
    <a:masterClrMapping/>
  </p:clrMapOvr>
  <mc:AlternateContent xmlns:mc="http://schemas.openxmlformats.org/markup-compatibility/2006" xmlns:p14="http://schemas.microsoft.com/office/powerpoint/2010/main">
    <mc:Choice Requires="p14">
      <p:transition spd="slow" p14:dur="2000" advTm="84425"/>
    </mc:Choice>
    <mc:Fallback xmlns="">
      <p:transition spd="slow" advTm="84425"/>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7" y="1042784"/>
            <a:ext cx="5493771" cy="662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800" b="1" dirty="0" smtClean="0">
                <a:solidFill>
                  <a:srgbClr val="005689"/>
                </a:solidFill>
                <a:latin typeface="微软雅黑" panose="020B0503020204020204" pitchFamily="34" charset="-122"/>
                <a:ea typeface="微软雅黑" panose="020B0503020204020204" pitchFamily="34" charset="-122"/>
              </a:rPr>
              <a:t>4. </a:t>
            </a:r>
            <a:r>
              <a:rPr lang="en-US" altLang="zh-CN" sz="2800" b="1" dirty="0" err="1" smtClean="0">
                <a:solidFill>
                  <a:srgbClr val="1F497D"/>
                </a:solidFill>
                <a:latin typeface="微软雅黑" panose="020B0503020204020204" pitchFamily="34" charset="-122"/>
                <a:ea typeface="微软雅黑" panose="020B0503020204020204" pitchFamily="34" charset="-122"/>
              </a:rPr>
              <a:t>Experiments|</a:t>
            </a:r>
            <a:r>
              <a:rPr lang="en-US" altLang="zh-CN" sz="1200" b="1" dirty="0" err="1" smtClean="0">
                <a:solidFill>
                  <a:srgbClr val="1F497D"/>
                </a:solidFill>
                <a:latin typeface="微软雅黑" panose="020B0503020204020204" pitchFamily="34" charset="-122"/>
                <a:ea typeface="微软雅黑" panose="020B0503020204020204" pitchFamily="34" charset="-122"/>
              </a:rPr>
              <a:t>Quality</a:t>
            </a:r>
            <a:r>
              <a:rPr lang="en-US" altLang="zh-CN" sz="1200" b="1" dirty="0" smtClean="0">
                <a:solidFill>
                  <a:srgbClr val="1F497D"/>
                </a:solidFill>
                <a:latin typeface="微软雅黑" panose="020B0503020204020204" pitchFamily="34" charset="-122"/>
                <a:ea typeface="微软雅黑" panose="020B0503020204020204" pitchFamily="34" charset="-122"/>
              </a:rPr>
              <a:t> </a:t>
            </a:r>
            <a:r>
              <a:rPr lang="en-US" altLang="zh-CN" sz="1200" b="1" dirty="0">
                <a:solidFill>
                  <a:srgbClr val="1F497D"/>
                </a:solidFill>
                <a:latin typeface="微软雅黑" panose="020B0503020204020204" pitchFamily="34" charset="-122"/>
                <a:ea typeface="微软雅黑" panose="020B0503020204020204" pitchFamily="34" charset="-122"/>
              </a:rPr>
              <a:t>of Bugs</a:t>
            </a:r>
            <a:endParaRPr lang="en-US" altLang="zh-CN" sz="2800" b="1" dirty="0" smtClean="0">
              <a:solidFill>
                <a:srgbClr val="1F497D"/>
              </a:solidFill>
              <a:latin typeface="微软雅黑" panose="020B0503020204020204" pitchFamily="34" charset="-122"/>
              <a:ea typeface="微软雅黑" panose="020B0503020204020204" pitchFamily="34" charset="-122"/>
            </a:endParaRPr>
          </a:p>
        </p:txBody>
      </p:sp>
      <p:cxnSp>
        <p:nvCxnSpPr>
          <p:cNvPr id="4"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795168C3-2083-4FEB-A638-0502EE32FC75}" type="slidenum">
              <a:rPr lang="zh-CN" altLang="en-US" smtClean="0"/>
              <a:pPr/>
              <a:t>17</a:t>
            </a:fld>
            <a:endParaRPr lang="zh-CN" altLang="en-US"/>
          </a:p>
        </p:txBody>
      </p:sp>
      <p:sp>
        <p:nvSpPr>
          <p:cNvPr id="7" name="Rectangle 3"/>
          <p:cNvSpPr txBox="1">
            <a:spLocks noChangeArrowheads="1"/>
          </p:cNvSpPr>
          <p:nvPr/>
        </p:nvSpPr>
        <p:spPr>
          <a:xfrm>
            <a:off x="352703" y="1831919"/>
            <a:ext cx="8162647" cy="38830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None/>
            </a:pPr>
            <a:endParaRPr lang="zh-CN" altLang="en-US" sz="2000" b="1" dirty="0">
              <a:ea typeface="黑体" pitchFamily="49" charset="-122"/>
            </a:endParaRPr>
          </a:p>
        </p:txBody>
      </p:sp>
      <p:pic>
        <p:nvPicPr>
          <p:cNvPr id="3" name="图片 2"/>
          <p:cNvPicPr>
            <a:picLocks noChangeAspect="1"/>
          </p:cNvPicPr>
          <p:nvPr/>
        </p:nvPicPr>
        <p:blipFill>
          <a:blip r:embed="rId3"/>
          <a:stretch>
            <a:fillRect/>
          </a:stretch>
        </p:blipFill>
        <p:spPr>
          <a:xfrm>
            <a:off x="1233130" y="1831919"/>
            <a:ext cx="6253520" cy="4680997"/>
          </a:xfrm>
          <a:prstGeom prst="rect">
            <a:avLst/>
          </a:prstGeom>
        </p:spPr>
      </p:pic>
    </p:spTree>
    <p:extLst>
      <p:ext uri="{BB962C8B-B14F-4D97-AF65-F5344CB8AC3E}">
        <p14:creationId xmlns:p14="http://schemas.microsoft.com/office/powerpoint/2010/main" val="3390229446"/>
      </p:ext>
    </p:extLst>
  </p:cSld>
  <p:clrMapOvr>
    <a:masterClrMapping/>
  </p:clrMapOvr>
  <mc:AlternateContent xmlns:mc="http://schemas.openxmlformats.org/markup-compatibility/2006" xmlns:p14="http://schemas.microsoft.com/office/powerpoint/2010/main">
    <mc:Choice Requires="p14">
      <p:transition spd="slow" p14:dur="2000" advTm="84425"/>
    </mc:Choice>
    <mc:Fallback xmlns="">
      <p:transition spd="slow" advTm="84425"/>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7" y="1042784"/>
            <a:ext cx="5493771" cy="662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800" b="1" dirty="0" smtClean="0">
                <a:solidFill>
                  <a:srgbClr val="005689"/>
                </a:solidFill>
                <a:latin typeface="微软雅黑" panose="020B0503020204020204" pitchFamily="34" charset="-122"/>
                <a:ea typeface="微软雅黑" panose="020B0503020204020204" pitchFamily="34" charset="-122"/>
              </a:rPr>
              <a:t>4. </a:t>
            </a:r>
            <a:r>
              <a:rPr lang="en-US" altLang="zh-CN" sz="2800" b="1" dirty="0" err="1" smtClean="0">
                <a:solidFill>
                  <a:srgbClr val="1F497D"/>
                </a:solidFill>
                <a:latin typeface="微软雅黑" panose="020B0503020204020204" pitchFamily="34" charset="-122"/>
                <a:ea typeface="微软雅黑" panose="020B0503020204020204" pitchFamily="34" charset="-122"/>
              </a:rPr>
              <a:t>Experiments|</a:t>
            </a:r>
            <a:r>
              <a:rPr lang="en-US" altLang="zh-CN" sz="1200" b="1" dirty="0" err="1" smtClean="0">
                <a:solidFill>
                  <a:srgbClr val="1F497D"/>
                </a:solidFill>
                <a:latin typeface="微软雅黑" panose="020B0503020204020204" pitchFamily="34" charset="-122"/>
                <a:ea typeface="微软雅黑" panose="020B0503020204020204" pitchFamily="34" charset="-122"/>
              </a:rPr>
              <a:t>Speed</a:t>
            </a:r>
            <a:r>
              <a:rPr lang="en-US" altLang="zh-CN" sz="1200" b="1" dirty="0" smtClean="0">
                <a:solidFill>
                  <a:srgbClr val="1F497D"/>
                </a:solidFill>
                <a:latin typeface="微软雅黑" panose="020B0503020204020204" pitchFamily="34" charset="-122"/>
                <a:ea typeface="微软雅黑" panose="020B0503020204020204" pitchFamily="34" charset="-122"/>
              </a:rPr>
              <a:t> </a:t>
            </a:r>
            <a:r>
              <a:rPr lang="en-US" altLang="zh-CN" sz="1200" b="1" dirty="0">
                <a:solidFill>
                  <a:srgbClr val="1F497D"/>
                </a:solidFill>
                <a:latin typeface="微软雅黑" panose="020B0503020204020204" pitchFamily="34" charset="-122"/>
                <a:ea typeface="微软雅黑" panose="020B0503020204020204" pitchFamily="34" charset="-122"/>
              </a:rPr>
              <a:t>of Finding Bugs</a:t>
            </a:r>
            <a:endParaRPr lang="en-US" altLang="zh-CN" sz="2800" b="1" dirty="0" smtClean="0">
              <a:solidFill>
                <a:srgbClr val="1F497D"/>
              </a:solidFill>
              <a:latin typeface="微软雅黑" panose="020B0503020204020204" pitchFamily="34" charset="-122"/>
              <a:ea typeface="微软雅黑" panose="020B0503020204020204" pitchFamily="34" charset="-122"/>
            </a:endParaRPr>
          </a:p>
        </p:txBody>
      </p:sp>
      <p:cxnSp>
        <p:nvCxnSpPr>
          <p:cNvPr id="4"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795168C3-2083-4FEB-A638-0502EE32FC75}" type="slidenum">
              <a:rPr lang="zh-CN" altLang="en-US" smtClean="0"/>
              <a:pPr/>
              <a:t>18</a:t>
            </a:fld>
            <a:endParaRPr lang="zh-CN" altLang="en-US"/>
          </a:p>
        </p:txBody>
      </p:sp>
      <p:sp>
        <p:nvSpPr>
          <p:cNvPr id="7" name="Rectangle 3"/>
          <p:cNvSpPr txBox="1">
            <a:spLocks noChangeArrowheads="1"/>
          </p:cNvSpPr>
          <p:nvPr/>
        </p:nvSpPr>
        <p:spPr>
          <a:xfrm>
            <a:off x="352703" y="1831919"/>
            <a:ext cx="8162647" cy="38830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None/>
            </a:pPr>
            <a:endParaRPr lang="zh-CN" altLang="en-US" sz="2000" b="1" dirty="0">
              <a:ea typeface="黑体" pitchFamily="49" charset="-122"/>
            </a:endParaRPr>
          </a:p>
        </p:txBody>
      </p:sp>
      <p:pic>
        <p:nvPicPr>
          <p:cNvPr id="5" name="图片 4"/>
          <p:cNvPicPr>
            <a:picLocks noChangeAspect="1"/>
          </p:cNvPicPr>
          <p:nvPr/>
        </p:nvPicPr>
        <p:blipFill>
          <a:blip r:embed="rId3"/>
          <a:stretch>
            <a:fillRect/>
          </a:stretch>
        </p:blipFill>
        <p:spPr>
          <a:xfrm>
            <a:off x="194416" y="2054445"/>
            <a:ext cx="8479219" cy="3787137"/>
          </a:xfrm>
          <a:prstGeom prst="rect">
            <a:avLst/>
          </a:prstGeom>
        </p:spPr>
      </p:pic>
    </p:spTree>
    <p:extLst>
      <p:ext uri="{BB962C8B-B14F-4D97-AF65-F5344CB8AC3E}">
        <p14:creationId xmlns:p14="http://schemas.microsoft.com/office/powerpoint/2010/main" val="2545494082"/>
      </p:ext>
    </p:extLst>
  </p:cSld>
  <p:clrMapOvr>
    <a:masterClrMapping/>
  </p:clrMapOvr>
  <mc:AlternateContent xmlns:mc="http://schemas.openxmlformats.org/markup-compatibility/2006" xmlns:p14="http://schemas.microsoft.com/office/powerpoint/2010/main">
    <mc:Choice Requires="p14">
      <p:transition spd="slow" p14:dur="2000" advTm="84425"/>
    </mc:Choice>
    <mc:Fallback xmlns="">
      <p:transition spd="slow" advTm="84425"/>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7" y="1042784"/>
            <a:ext cx="5493771" cy="662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800" b="1" dirty="0" smtClean="0">
                <a:solidFill>
                  <a:srgbClr val="005689"/>
                </a:solidFill>
                <a:latin typeface="微软雅黑" panose="020B0503020204020204" pitchFamily="34" charset="-122"/>
                <a:ea typeface="微软雅黑" panose="020B0503020204020204" pitchFamily="34" charset="-122"/>
              </a:rPr>
              <a:t>4. </a:t>
            </a:r>
            <a:r>
              <a:rPr lang="en-US" altLang="zh-CN" sz="2800" b="1" dirty="0" err="1" smtClean="0">
                <a:solidFill>
                  <a:srgbClr val="1F497D"/>
                </a:solidFill>
                <a:latin typeface="微软雅黑" panose="020B0503020204020204" pitchFamily="34" charset="-122"/>
                <a:ea typeface="微软雅黑" panose="020B0503020204020204" pitchFamily="34" charset="-122"/>
              </a:rPr>
              <a:t>Experiments|</a:t>
            </a:r>
            <a:r>
              <a:rPr lang="en-US" altLang="zh-CN" sz="1200" b="1" dirty="0" err="1" smtClean="0">
                <a:solidFill>
                  <a:srgbClr val="1F497D"/>
                </a:solidFill>
                <a:latin typeface="微软雅黑" panose="020B0503020204020204" pitchFamily="34" charset="-122"/>
                <a:ea typeface="微软雅黑" panose="020B0503020204020204" pitchFamily="34" charset="-122"/>
              </a:rPr>
              <a:t>Stability</a:t>
            </a:r>
            <a:r>
              <a:rPr lang="en-US" altLang="zh-CN" sz="1200" b="1" dirty="0" smtClean="0">
                <a:solidFill>
                  <a:srgbClr val="1F497D"/>
                </a:solidFill>
                <a:latin typeface="微软雅黑" panose="020B0503020204020204" pitchFamily="34" charset="-122"/>
                <a:ea typeface="微软雅黑" panose="020B0503020204020204" pitchFamily="34" charset="-122"/>
              </a:rPr>
              <a:t> </a:t>
            </a:r>
            <a:r>
              <a:rPr lang="en-US" altLang="zh-CN" sz="1200" b="1" dirty="0">
                <a:solidFill>
                  <a:srgbClr val="1F497D"/>
                </a:solidFill>
                <a:latin typeface="微软雅黑" panose="020B0503020204020204" pitchFamily="34" charset="-122"/>
                <a:ea typeface="微软雅黑" panose="020B0503020204020204" pitchFamily="34" charset="-122"/>
              </a:rPr>
              <a:t>of Finding Bugs</a:t>
            </a:r>
            <a:endParaRPr lang="en-US" altLang="zh-CN" sz="2800" b="1" dirty="0" smtClean="0">
              <a:solidFill>
                <a:srgbClr val="1F497D"/>
              </a:solidFill>
              <a:latin typeface="微软雅黑" panose="020B0503020204020204" pitchFamily="34" charset="-122"/>
              <a:ea typeface="微软雅黑" panose="020B0503020204020204" pitchFamily="34" charset="-122"/>
            </a:endParaRPr>
          </a:p>
        </p:txBody>
      </p:sp>
      <p:cxnSp>
        <p:nvCxnSpPr>
          <p:cNvPr id="4"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795168C3-2083-4FEB-A638-0502EE32FC75}" type="slidenum">
              <a:rPr lang="zh-CN" altLang="en-US" smtClean="0"/>
              <a:pPr/>
              <a:t>19</a:t>
            </a:fld>
            <a:endParaRPr lang="zh-CN" altLang="en-US"/>
          </a:p>
        </p:txBody>
      </p:sp>
      <p:sp>
        <p:nvSpPr>
          <p:cNvPr id="7" name="Rectangle 3"/>
          <p:cNvSpPr txBox="1">
            <a:spLocks noChangeArrowheads="1"/>
          </p:cNvSpPr>
          <p:nvPr/>
        </p:nvSpPr>
        <p:spPr>
          <a:xfrm>
            <a:off x="352703" y="1831919"/>
            <a:ext cx="8162647" cy="38830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None/>
            </a:pPr>
            <a:endParaRPr lang="zh-CN" altLang="en-US" sz="2000" b="1" dirty="0">
              <a:ea typeface="黑体" pitchFamily="49" charset="-122"/>
            </a:endParaRPr>
          </a:p>
        </p:txBody>
      </p:sp>
      <p:pic>
        <p:nvPicPr>
          <p:cNvPr id="5" name="图片 4"/>
          <p:cNvPicPr>
            <a:picLocks noChangeAspect="1"/>
          </p:cNvPicPr>
          <p:nvPr/>
        </p:nvPicPr>
        <p:blipFill>
          <a:blip r:embed="rId3"/>
          <a:stretch>
            <a:fillRect/>
          </a:stretch>
        </p:blipFill>
        <p:spPr>
          <a:xfrm>
            <a:off x="1257835" y="1705338"/>
            <a:ext cx="6352381" cy="4428571"/>
          </a:xfrm>
          <a:prstGeom prst="rect">
            <a:avLst/>
          </a:prstGeom>
        </p:spPr>
      </p:pic>
    </p:spTree>
    <p:extLst>
      <p:ext uri="{BB962C8B-B14F-4D97-AF65-F5344CB8AC3E}">
        <p14:creationId xmlns:p14="http://schemas.microsoft.com/office/powerpoint/2010/main" val="431913230"/>
      </p:ext>
    </p:extLst>
  </p:cSld>
  <p:clrMapOvr>
    <a:masterClrMapping/>
  </p:clrMapOvr>
  <mc:AlternateContent xmlns:mc="http://schemas.openxmlformats.org/markup-compatibility/2006" xmlns:p14="http://schemas.microsoft.com/office/powerpoint/2010/main">
    <mc:Choice Requires="p14">
      <p:transition spd="slow" p14:dur="2000" advTm="84425"/>
    </mc:Choice>
    <mc:Fallback xmlns="">
      <p:transition spd="slow" advTm="8442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6147"/>
          <p:cNvSpPr/>
          <p:nvPr/>
        </p:nvSpPr>
        <p:spPr bwMode="auto">
          <a:xfrm>
            <a:off x="0" y="1213058"/>
            <a:ext cx="914399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panose="020B0604020202020204" pitchFamily="34" charset="0"/>
              <a:buChar char="•"/>
              <a:defRPr kumimoji="1" sz="3200">
                <a:solidFill>
                  <a:srgbClr val="000000"/>
                </a:solidFill>
                <a:latin typeface="Calibri" panose="020F0502020204030204" pitchFamily="34" charset="0"/>
                <a:ea typeface="方正粗雅宋_GBK" charset="-122"/>
              </a:defRPr>
            </a:lvl1pPr>
            <a:lvl2pPr marL="742950" indent="-285750" eaLnBrk="0" hangingPunct="0">
              <a:spcBef>
                <a:spcPct val="20000"/>
              </a:spcBef>
              <a:buFont typeface="Arial" panose="020B0604020202020204" pitchFamily="34" charset="0"/>
              <a:buChar char="–"/>
              <a:defRPr kumimoji="1" sz="2800">
                <a:solidFill>
                  <a:srgbClr val="000000"/>
                </a:solidFill>
                <a:latin typeface="Calibri" panose="020F0502020204030204" pitchFamily="34" charset="0"/>
                <a:ea typeface="方正粗雅宋_GBK" charset="-122"/>
              </a:defRPr>
            </a:lvl2pPr>
            <a:lvl3pPr marL="1143000" indent="-228600" eaLnBrk="0" hangingPunct="0">
              <a:spcBef>
                <a:spcPct val="20000"/>
              </a:spcBef>
              <a:buFont typeface="Arial" panose="020B0604020202020204" pitchFamily="34" charset="0"/>
              <a:buChar char="•"/>
              <a:defRPr kumimoji="1" sz="2400">
                <a:solidFill>
                  <a:srgbClr val="000000"/>
                </a:solidFill>
                <a:latin typeface="Calibri" panose="020F0502020204030204" pitchFamily="34" charset="0"/>
                <a:ea typeface="方正粗雅宋_GBK" charset="-122"/>
              </a:defRPr>
            </a:lvl3pPr>
            <a:lvl4pPr marL="1600200" indent="-228600" eaLnBrk="0" hangingPunct="0">
              <a:spcBef>
                <a:spcPct val="20000"/>
              </a:spcBef>
              <a:buFont typeface="Arial" panose="020B0604020202020204" pitchFamily="34" charset="0"/>
              <a:buChar char="–"/>
              <a:defRPr kumimoji="1" sz="2000">
                <a:solidFill>
                  <a:srgbClr val="000000"/>
                </a:solidFill>
                <a:latin typeface="Calibri" panose="020F0502020204030204" pitchFamily="34" charset="0"/>
                <a:ea typeface="方正粗雅宋_GBK" charset="-122"/>
              </a:defRPr>
            </a:lvl4pPr>
            <a:lvl5pPr marL="2057400" indent="-228600" eaLnBrk="0" hangingPunct="0">
              <a:spcBef>
                <a:spcPct val="20000"/>
              </a:spcBef>
              <a:buFont typeface="Arial" panose="020B0604020202020204" pitchFamily="34" charset="0"/>
              <a:buChar char="»"/>
              <a:defRPr kumimoji="1" sz="2000">
                <a:solidFill>
                  <a:srgbClr val="000000"/>
                </a:solidFill>
                <a:latin typeface="Calibri" panose="020F0502020204030204" pitchFamily="34" charset="0"/>
                <a:ea typeface="方正粗雅宋_GBK"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rgbClr val="000000"/>
                </a:solidFill>
                <a:latin typeface="Calibri" panose="020F0502020204030204" pitchFamily="34" charset="0"/>
                <a:ea typeface="方正粗雅宋_GBK"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rgbClr val="000000"/>
                </a:solidFill>
                <a:latin typeface="Calibri" panose="020F0502020204030204" pitchFamily="34" charset="0"/>
                <a:ea typeface="方正粗雅宋_GBK"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rgbClr val="000000"/>
                </a:solidFill>
                <a:latin typeface="Calibri" panose="020F0502020204030204" pitchFamily="34" charset="0"/>
                <a:ea typeface="方正粗雅宋_GBK"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rgbClr val="000000"/>
                </a:solidFill>
                <a:latin typeface="Calibri" panose="020F0502020204030204" pitchFamily="34" charset="0"/>
                <a:ea typeface="方正粗雅宋_GBK" charset="-122"/>
              </a:defRPr>
            </a:lvl9pPr>
          </a:lstStyle>
          <a:p>
            <a:pPr algn="ctr">
              <a:spcBef>
                <a:spcPct val="0"/>
              </a:spcBef>
              <a:buFont typeface="Arial" panose="020B0604020202020204" pitchFamily="34" charset="0"/>
              <a:buNone/>
            </a:pPr>
            <a:r>
              <a:rPr kumimoji="0" lang="zh-CN" altLang="en-US" sz="4000" b="1" dirty="0">
                <a:solidFill>
                  <a:srgbClr val="005689"/>
                </a:solidFill>
                <a:latin typeface="微软雅黑" panose="020B0503020204020204" pitchFamily="34" charset="-122"/>
                <a:ea typeface="微软雅黑" panose="020B0503020204020204" pitchFamily="34" charset="-122"/>
              </a:rPr>
              <a:t>汇  报  内  </a:t>
            </a:r>
            <a:r>
              <a:rPr kumimoji="0" lang="zh-CN" altLang="en-US" sz="4000" b="1" dirty="0" smtClean="0">
                <a:solidFill>
                  <a:srgbClr val="005689"/>
                </a:solidFill>
                <a:latin typeface="微软雅黑" panose="020B0503020204020204" pitchFamily="34" charset="-122"/>
                <a:ea typeface="微软雅黑" panose="020B0503020204020204" pitchFamily="34" charset="-122"/>
              </a:rPr>
              <a:t>容</a:t>
            </a:r>
            <a:endParaRPr kumimoji="0" lang="zh-CN" altLang="en-US" sz="4000" b="1" i="1" dirty="0">
              <a:solidFill>
                <a:schemeClr val="tx1">
                  <a:lumMod val="50000"/>
                  <a:lumOff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9" name="直接连接符 8"/>
          <p:cNvCxnSpPr/>
          <p:nvPr/>
        </p:nvCxnSpPr>
        <p:spPr>
          <a:xfrm>
            <a:off x="1193173" y="2009102"/>
            <a:ext cx="651572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a:xfrm>
            <a:off x="538207" y="2108741"/>
            <a:ext cx="8559482" cy="4489691"/>
            <a:chOff x="2480441" y="2298700"/>
            <a:chExt cx="6205035" cy="3992410"/>
          </a:xfrm>
        </p:grpSpPr>
        <p:sp>
          <p:nvSpPr>
            <p:cNvPr id="16" name="TextBox 15"/>
            <p:cNvSpPr txBox="1"/>
            <p:nvPr/>
          </p:nvSpPr>
          <p:spPr>
            <a:xfrm>
              <a:off x="3200399" y="2298700"/>
              <a:ext cx="5485077" cy="3992410"/>
            </a:xfrm>
            <a:prstGeom prst="rect">
              <a:avLst/>
            </a:prstGeom>
            <a:noFill/>
          </p:spPr>
          <p:txBody>
            <a:bodyPr wrap="square" rtlCol="0">
              <a:spAutoFit/>
            </a:bodyPr>
            <a:lstStyle/>
            <a:p>
              <a:pPr>
                <a:lnSpc>
                  <a:spcPct val="150000"/>
                </a:lnSpc>
              </a:pPr>
              <a:r>
                <a:rPr lang="en-US" altLang="zh-CN" sz="3600" b="1" dirty="0" smtClean="0">
                  <a:solidFill>
                    <a:srgbClr val="1F497D"/>
                  </a:solidFill>
                  <a:latin typeface="微软雅黑" panose="020B0503020204020204" pitchFamily="34" charset="-122"/>
                  <a:ea typeface="微软雅黑" panose="020B0503020204020204" pitchFamily="34" charset="-122"/>
                </a:rPr>
                <a:t>Background</a:t>
              </a:r>
              <a:endParaRPr lang="en-US" altLang="zh-CN" sz="3600" b="1" dirty="0">
                <a:solidFill>
                  <a:srgbClr val="1F497D"/>
                </a:solidFill>
                <a:latin typeface="微软雅黑" panose="020B0503020204020204" pitchFamily="34" charset="-122"/>
                <a:ea typeface="微软雅黑" panose="020B0503020204020204" pitchFamily="34" charset="-122"/>
              </a:endParaRPr>
            </a:p>
            <a:p>
              <a:pPr>
                <a:lnSpc>
                  <a:spcPct val="150000"/>
                </a:lnSpc>
              </a:pPr>
              <a:r>
                <a:rPr lang="en-US" altLang="zh-CN" sz="3600" b="1" dirty="0" smtClean="0">
                  <a:solidFill>
                    <a:srgbClr val="1F497D"/>
                  </a:solidFill>
                  <a:latin typeface="微软雅黑" panose="020B0503020204020204" pitchFamily="34" charset="-122"/>
                  <a:ea typeface="微软雅黑" panose="020B0503020204020204" pitchFamily="34" charset="-122"/>
                </a:rPr>
                <a:t>Problem </a:t>
              </a:r>
            </a:p>
            <a:p>
              <a:pPr>
                <a:lnSpc>
                  <a:spcPct val="150000"/>
                </a:lnSpc>
              </a:pPr>
              <a:r>
                <a:rPr lang="en-US" altLang="zh-CN" sz="3600" b="1" dirty="0" smtClean="0">
                  <a:solidFill>
                    <a:srgbClr val="1F497D"/>
                  </a:solidFill>
                  <a:latin typeface="微软雅黑" panose="020B0503020204020204" pitchFamily="34" charset="-122"/>
                  <a:ea typeface="微软雅黑" panose="020B0503020204020204" pitchFamily="34" charset="-122"/>
                </a:rPr>
                <a:t>Method</a:t>
              </a:r>
              <a:endParaRPr lang="en-US" altLang="zh-CN" sz="3600" b="1" dirty="0">
                <a:solidFill>
                  <a:srgbClr val="1F497D"/>
                </a:solidFill>
                <a:latin typeface="微软雅黑" panose="020B0503020204020204" pitchFamily="34" charset="-122"/>
                <a:ea typeface="微软雅黑" panose="020B0503020204020204" pitchFamily="34" charset="-122"/>
              </a:endParaRPr>
            </a:p>
            <a:p>
              <a:pPr>
                <a:lnSpc>
                  <a:spcPct val="150000"/>
                </a:lnSpc>
              </a:pPr>
              <a:r>
                <a:rPr lang="en-US" altLang="zh-CN" sz="3600" b="1" dirty="0" smtClean="0">
                  <a:solidFill>
                    <a:srgbClr val="1F497D"/>
                  </a:solidFill>
                  <a:latin typeface="微软雅黑" panose="020B0503020204020204" pitchFamily="34" charset="-122"/>
                  <a:ea typeface="微软雅黑" panose="020B0503020204020204" pitchFamily="34" charset="-122"/>
                </a:rPr>
                <a:t>Experiments</a:t>
              </a:r>
            </a:p>
            <a:p>
              <a:pPr>
                <a:lnSpc>
                  <a:spcPct val="150000"/>
                </a:lnSpc>
              </a:pPr>
              <a:r>
                <a:rPr lang="en-US" altLang="zh-CN" sz="3600" b="1" dirty="0" smtClean="0">
                  <a:solidFill>
                    <a:srgbClr val="1F497D"/>
                  </a:solidFill>
                  <a:latin typeface="微软雅黑" panose="020B0503020204020204" pitchFamily="34" charset="-122"/>
                  <a:ea typeface="微软雅黑" panose="020B0503020204020204" pitchFamily="34" charset="-122"/>
                </a:rPr>
                <a:t>Conclusions</a:t>
              </a:r>
            </a:p>
            <a:p>
              <a:pPr>
                <a:lnSpc>
                  <a:spcPct val="150000"/>
                </a:lnSpc>
              </a:pPr>
              <a:endParaRPr lang="zh-CN" altLang="en-US" sz="1050" b="1" dirty="0">
                <a:solidFill>
                  <a:srgbClr val="1F497D"/>
                </a:solidFill>
                <a:latin typeface="微软雅黑" panose="020B0503020204020204" pitchFamily="34" charset="-122"/>
                <a:ea typeface="微软雅黑" panose="020B0503020204020204" pitchFamily="34" charset="-122"/>
              </a:endParaRPr>
            </a:p>
          </p:txBody>
        </p:sp>
        <p:sp>
          <p:nvSpPr>
            <p:cNvPr id="4" name="六边形 3"/>
            <p:cNvSpPr/>
            <p:nvPr/>
          </p:nvSpPr>
          <p:spPr>
            <a:xfrm>
              <a:off x="2480441" y="2455810"/>
              <a:ext cx="719959" cy="620655"/>
            </a:xfrm>
            <a:prstGeom prst="hexagon">
              <a:avLst/>
            </a:prstGeom>
            <a:gradFill flip="none"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path path="circle">
                <a:fillToRect r="100000" b="100000"/>
              </a:path>
              <a:tileRect l="-100000" t="-100000"/>
            </a:gradFill>
            <a:effectLst>
              <a:outerShdw blurRad="50800" dist="76200" dir="10800000" algn="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zh-CN" sz="3200" dirty="0">
                  <a:ln w="0"/>
                  <a:solidFill>
                    <a:schemeClr val="bg1"/>
                  </a:solidFill>
                  <a:effectLst>
                    <a:outerShdw blurRad="38100" dist="19050" dir="2700000" algn="tl" rotWithShape="0">
                      <a:schemeClr val="dk1">
                        <a:alpha val="40000"/>
                      </a:schemeClr>
                    </a:outerShdw>
                  </a:effectLst>
                  <a:latin typeface="Microsoft YaHei" charset="-122"/>
                  <a:ea typeface="Microsoft YaHei" charset="-122"/>
                  <a:cs typeface="Microsoft YaHei" charset="-122"/>
                </a:rPr>
                <a:t>1</a:t>
              </a:r>
              <a:endParaRPr kumimoji="1" lang="zh-CN" altLang="en-US" sz="3200" b="1" spc="50" dirty="0">
                <a:ln w="9525" cmpd="sng">
                  <a:solidFill>
                    <a:schemeClr val="accent1"/>
                  </a:solidFill>
                  <a:prstDash val="solid"/>
                </a:ln>
                <a:solidFill>
                  <a:schemeClr val="bg1"/>
                </a:solidFill>
                <a:effectLst/>
                <a:latin typeface="Microsoft YaHei" charset="-122"/>
                <a:ea typeface="Microsoft YaHei" charset="-122"/>
                <a:cs typeface="Microsoft YaHei" charset="-122"/>
              </a:endParaRPr>
            </a:p>
          </p:txBody>
        </p:sp>
        <p:cxnSp>
          <p:nvCxnSpPr>
            <p:cNvPr id="7" name="直线连接符 6"/>
            <p:cNvCxnSpPr>
              <a:stCxn id="4" idx="1"/>
            </p:cNvCxnSpPr>
            <p:nvPr/>
          </p:nvCxnSpPr>
          <p:spPr>
            <a:xfrm>
              <a:off x="3045236" y="3076465"/>
              <a:ext cx="2949164" cy="0"/>
            </a:xfrm>
            <a:prstGeom prst="line">
              <a:avLst/>
            </a:prstGeom>
            <a:ln>
              <a:prstDash val="sysDot"/>
            </a:ln>
          </p:spPr>
          <p:style>
            <a:lnRef idx="3">
              <a:schemeClr val="accent3"/>
            </a:lnRef>
            <a:fillRef idx="0">
              <a:schemeClr val="accent3"/>
            </a:fillRef>
            <a:effectRef idx="2">
              <a:schemeClr val="accent3"/>
            </a:effectRef>
            <a:fontRef idx="minor">
              <a:schemeClr val="tx1"/>
            </a:fontRef>
          </p:style>
        </p:cxnSp>
        <p:sp>
          <p:nvSpPr>
            <p:cNvPr id="22" name="六边形 21"/>
            <p:cNvSpPr/>
            <p:nvPr/>
          </p:nvSpPr>
          <p:spPr>
            <a:xfrm>
              <a:off x="2480441" y="3181024"/>
              <a:ext cx="719959" cy="620655"/>
            </a:xfrm>
            <a:prstGeom prst="hexagon">
              <a:avLst/>
            </a:prstGeom>
            <a:gradFill flip="none"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path path="circle">
                <a:fillToRect r="100000" b="100000"/>
              </a:path>
              <a:tileRect l="-100000" t="-100000"/>
            </a:gradFill>
            <a:effectLst>
              <a:outerShdw blurRad="50800" dist="76200" dir="10800000" algn="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zh-CN" sz="3200" dirty="0">
                  <a:ln w="0"/>
                  <a:solidFill>
                    <a:schemeClr val="bg1"/>
                  </a:solidFill>
                  <a:effectLst>
                    <a:outerShdw blurRad="38100" dist="19050" dir="2700000" algn="tl" rotWithShape="0">
                      <a:schemeClr val="dk1">
                        <a:alpha val="40000"/>
                      </a:schemeClr>
                    </a:outerShdw>
                  </a:effectLst>
                  <a:latin typeface="Microsoft YaHei" charset="-122"/>
                  <a:ea typeface="Microsoft YaHei" charset="-122"/>
                  <a:cs typeface="Microsoft YaHei" charset="-122"/>
                </a:rPr>
                <a:t>2</a:t>
              </a:r>
              <a:endParaRPr kumimoji="1" lang="zh-CN" altLang="en-US" sz="3200" b="1" spc="50" dirty="0">
                <a:ln w="9525" cmpd="sng">
                  <a:solidFill>
                    <a:schemeClr val="accent1"/>
                  </a:solidFill>
                  <a:prstDash val="solid"/>
                </a:ln>
                <a:solidFill>
                  <a:schemeClr val="bg1"/>
                </a:solidFill>
                <a:effectLst/>
                <a:latin typeface="Microsoft YaHei" charset="-122"/>
                <a:ea typeface="Microsoft YaHei" charset="-122"/>
                <a:cs typeface="Microsoft YaHei" charset="-122"/>
              </a:endParaRPr>
            </a:p>
          </p:txBody>
        </p:sp>
        <p:cxnSp>
          <p:nvCxnSpPr>
            <p:cNvPr id="23" name="直线连接符 22"/>
            <p:cNvCxnSpPr>
              <a:stCxn id="22" idx="1"/>
            </p:cNvCxnSpPr>
            <p:nvPr/>
          </p:nvCxnSpPr>
          <p:spPr>
            <a:xfrm>
              <a:off x="3045236" y="3801679"/>
              <a:ext cx="2949164" cy="0"/>
            </a:xfrm>
            <a:prstGeom prst="line">
              <a:avLst/>
            </a:prstGeom>
            <a:ln>
              <a:prstDash val="sysDot"/>
            </a:ln>
          </p:spPr>
          <p:style>
            <a:lnRef idx="3">
              <a:schemeClr val="accent3"/>
            </a:lnRef>
            <a:fillRef idx="0">
              <a:schemeClr val="accent3"/>
            </a:fillRef>
            <a:effectRef idx="2">
              <a:schemeClr val="accent3"/>
            </a:effectRef>
            <a:fontRef idx="minor">
              <a:schemeClr val="tx1"/>
            </a:fontRef>
          </p:style>
        </p:cxnSp>
        <p:sp>
          <p:nvSpPr>
            <p:cNvPr id="24" name="六边形 23"/>
            <p:cNvSpPr/>
            <p:nvPr/>
          </p:nvSpPr>
          <p:spPr>
            <a:xfrm>
              <a:off x="2480441" y="3903715"/>
              <a:ext cx="719959" cy="620655"/>
            </a:xfrm>
            <a:prstGeom prst="hexagon">
              <a:avLst/>
            </a:prstGeom>
            <a:gradFill flip="none"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path path="circle">
                <a:fillToRect r="100000" b="100000"/>
              </a:path>
              <a:tileRect l="-100000" t="-100000"/>
            </a:gradFill>
            <a:effectLst>
              <a:outerShdw blurRad="50800" dist="76200" dir="10800000" algn="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zh-CN" sz="3200" dirty="0">
                  <a:ln w="0"/>
                  <a:solidFill>
                    <a:schemeClr val="bg1"/>
                  </a:solidFill>
                  <a:effectLst>
                    <a:outerShdw blurRad="38100" dist="19050" dir="2700000" algn="tl" rotWithShape="0">
                      <a:schemeClr val="dk1">
                        <a:alpha val="40000"/>
                      </a:schemeClr>
                    </a:outerShdw>
                  </a:effectLst>
                  <a:latin typeface="Microsoft YaHei" charset="-122"/>
                  <a:ea typeface="Microsoft YaHei" charset="-122"/>
                  <a:cs typeface="Microsoft YaHei" charset="-122"/>
                </a:rPr>
                <a:t>3</a:t>
              </a:r>
              <a:endParaRPr kumimoji="1" lang="zh-CN" altLang="en-US" sz="3200" b="1" spc="50" dirty="0">
                <a:ln w="9525" cmpd="sng">
                  <a:solidFill>
                    <a:schemeClr val="accent1"/>
                  </a:solidFill>
                  <a:prstDash val="solid"/>
                </a:ln>
                <a:solidFill>
                  <a:schemeClr val="bg1"/>
                </a:solidFill>
                <a:effectLst/>
                <a:latin typeface="Microsoft YaHei" charset="-122"/>
                <a:ea typeface="Microsoft YaHei" charset="-122"/>
                <a:cs typeface="Microsoft YaHei" charset="-122"/>
              </a:endParaRPr>
            </a:p>
          </p:txBody>
        </p:sp>
        <p:cxnSp>
          <p:nvCxnSpPr>
            <p:cNvPr id="25" name="直线连接符 24"/>
            <p:cNvCxnSpPr>
              <a:stCxn id="24" idx="1"/>
            </p:cNvCxnSpPr>
            <p:nvPr/>
          </p:nvCxnSpPr>
          <p:spPr>
            <a:xfrm>
              <a:off x="3045236" y="4524370"/>
              <a:ext cx="2949164" cy="0"/>
            </a:xfrm>
            <a:prstGeom prst="line">
              <a:avLst/>
            </a:prstGeom>
            <a:ln>
              <a:prstDash val="sysDot"/>
            </a:ln>
          </p:spPr>
          <p:style>
            <a:lnRef idx="3">
              <a:schemeClr val="accent3"/>
            </a:lnRef>
            <a:fillRef idx="0">
              <a:schemeClr val="accent3"/>
            </a:fillRef>
            <a:effectRef idx="2">
              <a:schemeClr val="accent3"/>
            </a:effectRef>
            <a:fontRef idx="minor">
              <a:schemeClr val="tx1"/>
            </a:fontRef>
          </p:style>
        </p:cxnSp>
        <p:sp>
          <p:nvSpPr>
            <p:cNvPr id="26" name="六边形 25"/>
            <p:cNvSpPr/>
            <p:nvPr/>
          </p:nvSpPr>
          <p:spPr>
            <a:xfrm>
              <a:off x="2480441" y="4632142"/>
              <a:ext cx="719959" cy="620655"/>
            </a:xfrm>
            <a:prstGeom prst="hexagon">
              <a:avLst/>
            </a:prstGeom>
            <a:gradFill flip="none"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path path="circle">
                <a:fillToRect r="100000" b="100000"/>
              </a:path>
              <a:tileRect l="-100000" t="-100000"/>
            </a:gradFill>
            <a:effectLst>
              <a:outerShdw blurRad="50800" dist="76200" dir="10800000" algn="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zh-CN" sz="3200" dirty="0">
                  <a:ln w="0"/>
                  <a:solidFill>
                    <a:schemeClr val="bg1"/>
                  </a:solidFill>
                  <a:effectLst>
                    <a:outerShdw blurRad="38100" dist="19050" dir="2700000" algn="tl" rotWithShape="0">
                      <a:schemeClr val="dk1">
                        <a:alpha val="40000"/>
                      </a:schemeClr>
                    </a:outerShdw>
                  </a:effectLst>
                  <a:latin typeface="Microsoft YaHei" charset="-122"/>
                  <a:ea typeface="Microsoft YaHei" charset="-122"/>
                  <a:cs typeface="Microsoft YaHei" charset="-122"/>
                </a:rPr>
                <a:t>4</a:t>
              </a:r>
              <a:endParaRPr kumimoji="1" lang="zh-CN" altLang="en-US" sz="3200" b="1" spc="50" dirty="0">
                <a:ln w="9525" cmpd="sng">
                  <a:solidFill>
                    <a:schemeClr val="accent1"/>
                  </a:solidFill>
                  <a:prstDash val="solid"/>
                </a:ln>
                <a:solidFill>
                  <a:schemeClr val="bg1"/>
                </a:solidFill>
                <a:effectLst/>
                <a:latin typeface="Microsoft YaHei" charset="-122"/>
                <a:ea typeface="Microsoft YaHei" charset="-122"/>
                <a:cs typeface="Microsoft YaHei" charset="-122"/>
              </a:endParaRPr>
            </a:p>
          </p:txBody>
        </p:sp>
        <p:cxnSp>
          <p:nvCxnSpPr>
            <p:cNvPr id="27" name="直线连接符 26"/>
            <p:cNvCxnSpPr>
              <a:stCxn id="26" idx="1"/>
            </p:cNvCxnSpPr>
            <p:nvPr/>
          </p:nvCxnSpPr>
          <p:spPr>
            <a:xfrm>
              <a:off x="3045236" y="5252797"/>
              <a:ext cx="2949164" cy="0"/>
            </a:xfrm>
            <a:prstGeom prst="line">
              <a:avLst/>
            </a:prstGeom>
            <a:ln>
              <a:prstDash val="sysDot"/>
            </a:ln>
          </p:spPr>
          <p:style>
            <a:lnRef idx="3">
              <a:schemeClr val="accent3"/>
            </a:lnRef>
            <a:fillRef idx="0">
              <a:schemeClr val="accent3"/>
            </a:fillRef>
            <a:effectRef idx="2">
              <a:schemeClr val="accent3"/>
            </a:effectRef>
            <a:fontRef idx="minor">
              <a:schemeClr val="tx1"/>
            </a:fontRef>
          </p:style>
        </p:cxnSp>
      </p:grpSp>
      <p:sp>
        <p:nvSpPr>
          <p:cNvPr id="2" name="灯片编号占位符 1"/>
          <p:cNvSpPr>
            <a:spLocks noGrp="1"/>
          </p:cNvSpPr>
          <p:nvPr>
            <p:ph type="sldNum" sz="quarter" idx="12"/>
          </p:nvPr>
        </p:nvSpPr>
        <p:spPr/>
        <p:txBody>
          <a:bodyPr/>
          <a:lstStyle/>
          <a:p>
            <a:fld id="{795168C3-2083-4FEB-A638-0502EE32FC75}" type="slidenum">
              <a:rPr lang="zh-CN" altLang="en-US" smtClean="0"/>
              <a:pPr/>
              <a:t>2</a:t>
            </a:fld>
            <a:endParaRPr lang="zh-CN" altLang="en-US"/>
          </a:p>
        </p:txBody>
      </p:sp>
      <p:grpSp>
        <p:nvGrpSpPr>
          <p:cNvPr id="3" name="组合 2"/>
          <p:cNvGrpSpPr/>
          <p:nvPr/>
        </p:nvGrpSpPr>
        <p:grpSpPr>
          <a:xfrm>
            <a:off x="556137" y="5571025"/>
            <a:ext cx="4847301" cy="697962"/>
            <a:chOff x="556137" y="5571025"/>
            <a:chExt cx="4847301" cy="697962"/>
          </a:xfrm>
        </p:grpSpPr>
        <p:sp>
          <p:nvSpPr>
            <p:cNvPr id="15" name="六边形 14"/>
            <p:cNvSpPr/>
            <p:nvPr/>
          </p:nvSpPr>
          <p:spPr>
            <a:xfrm>
              <a:off x="556137" y="5571025"/>
              <a:ext cx="993141" cy="697962"/>
            </a:xfrm>
            <a:prstGeom prst="hexagon">
              <a:avLst/>
            </a:prstGeom>
            <a:gradFill flip="none"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path path="circle">
                <a:fillToRect r="100000" b="100000"/>
              </a:path>
              <a:tileRect l="-100000" t="-100000"/>
            </a:gradFill>
            <a:effectLst>
              <a:outerShdw blurRad="50800" dist="76200" dir="10800000" algn="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zh-CN" sz="3200" dirty="0" smtClean="0">
                  <a:ln w="0"/>
                  <a:solidFill>
                    <a:schemeClr val="bg1"/>
                  </a:solidFill>
                  <a:effectLst>
                    <a:outerShdw blurRad="38100" dist="19050" dir="2700000" algn="tl" rotWithShape="0">
                      <a:schemeClr val="dk1">
                        <a:alpha val="40000"/>
                      </a:schemeClr>
                    </a:outerShdw>
                  </a:effectLst>
                  <a:latin typeface="Microsoft YaHei" charset="-122"/>
                  <a:ea typeface="Microsoft YaHei" charset="-122"/>
                  <a:cs typeface="Microsoft YaHei" charset="-122"/>
                </a:rPr>
                <a:t>5</a:t>
              </a:r>
              <a:endParaRPr kumimoji="1" lang="zh-CN" altLang="en-US" sz="3200" b="1" spc="50" dirty="0">
                <a:ln w="9525" cmpd="sng">
                  <a:solidFill>
                    <a:schemeClr val="accent1"/>
                  </a:solidFill>
                  <a:prstDash val="solid"/>
                </a:ln>
                <a:solidFill>
                  <a:schemeClr val="bg1"/>
                </a:solidFill>
                <a:effectLst/>
                <a:latin typeface="Microsoft YaHei" charset="-122"/>
                <a:ea typeface="Microsoft YaHei" charset="-122"/>
                <a:cs typeface="Microsoft YaHei" charset="-122"/>
              </a:endParaRPr>
            </a:p>
          </p:txBody>
        </p:sp>
        <p:cxnSp>
          <p:nvCxnSpPr>
            <p:cNvPr id="17" name="直线连接符 26"/>
            <p:cNvCxnSpPr>
              <a:stCxn id="15" idx="1"/>
            </p:cNvCxnSpPr>
            <p:nvPr/>
          </p:nvCxnSpPr>
          <p:spPr>
            <a:xfrm>
              <a:off x="1335239" y="6268987"/>
              <a:ext cx="4068199" cy="0"/>
            </a:xfrm>
            <a:prstGeom prst="line">
              <a:avLst/>
            </a:prstGeom>
            <a:ln>
              <a:prstDash val="sysDot"/>
            </a:ln>
          </p:spPr>
          <p:style>
            <a:lnRef idx="3">
              <a:schemeClr val="accent3"/>
            </a:lnRef>
            <a:fillRef idx="0">
              <a:schemeClr val="accent3"/>
            </a:fillRef>
            <a:effectRef idx="2">
              <a:schemeClr val="accent3"/>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2000" advTm="3198"/>
    </mc:Choice>
    <mc:Fallback xmlns="">
      <p:transition spd="slow" advTm="3198"/>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7" y="1042784"/>
            <a:ext cx="5493771" cy="662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800" b="1" dirty="0" smtClean="0">
                <a:solidFill>
                  <a:srgbClr val="005689"/>
                </a:solidFill>
                <a:latin typeface="微软雅黑" panose="020B0503020204020204" pitchFamily="34" charset="-122"/>
                <a:ea typeface="微软雅黑" panose="020B0503020204020204" pitchFamily="34" charset="-122"/>
              </a:rPr>
              <a:t>4. </a:t>
            </a:r>
            <a:r>
              <a:rPr lang="en-US" altLang="zh-CN" sz="2800" b="1" dirty="0" err="1" smtClean="0">
                <a:solidFill>
                  <a:srgbClr val="1F497D"/>
                </a:solidFill>
                <a:latin typeface="微软雅黑" panose="020B0503020204020204" pitchFamily="34" charset="-122"/>
                <a:ea typeface="微软雅黑" panose="020B0503020204020204" pitchFamily="34" charset="-122"/>
              </a:rPr>
              <a:t>Experiments|</a:t>
            </a:r>
            <a:r>
              <a:rPr lang="en-US" altLang="zh-CN" sz="1200" b="1" dirty="0" err="1" smtClean="0">
                <a:solidFill>
                  <a:srgbClr val="1F497D"/>
                </a:solidFill>
                <a:latin typeface="微软雅黑" panose="020B0503020204020204" pitchFamily="34" charset="-122"/>
                <a:ea typeface="微软雅黑" panose="020B0503020204020204" pitchFamily="34" charset="-122"/>
              </a:rPr>
              <a:t>Coverage</a:t>
            </a:r>
            <a:endParaRPr lang="en-US" altLang="zh-CN" sz="2800" b="1" dirty="0" smtClean="0">
              <a:solidFill>
                <a:srgbClr val="1F497D"/>
              </a:solidFill>
              <a:latin typeface="微软雅黑" panose="020B0503020204020204" pitchFamily="34" charset="-122"/>
              <a:ea typeface="微软雅黑" panose="020B0503020204020204" pitchFamily="34" charset="-122"/>
            </a:endParaRPr>
          </a:p>
        </p:txBody>
      </p:sp>
      <p:cxnSp>
        <p:nvCxnSpPr>
          <p:cNvPr id="4"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795168C3-2083-4FEB-A638-0502EE32FC75}" type="slidenum">
              <a:rPr lang="zh-CN" altLang="en-US" smtClean="0"/>
              <a:pPr/>
              <a:t>20</a:t>
            </a:fld>
            <a:endParaRPr lang="zh-CN" altLang="en-US"/>
          </a:p>
        </p:txBody>
      </p:sp>
      <p:sp>
        <p:nvSpPr>
          <p:cNvPr id="7" name="Rectangle 3"/>
          <p:cNvSpPr txBox="1">
            <a:spLocks noChangeArrowheads="1"/>
          </p:cNvSpPr>
          <p:nvPr/>
        </p:nvSpPr>
        <p:spPr>
          <a:xfrm>
            <a:off x="352703" y="1831919"/>
            <a:ext cx="8162647" cy="38830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None/>
            </a:pPr>
            <a:endParaRPr lang="zh-CN" altLang="en-US" sz="2000" b="1" dirty="0">
              <a:ea typeface="黑体" pitchFamily="49" charset="-122"/>
            </a:endParaRPr>
          </a:p>
        </p:txBody>
      </p:sp>
      <p:pic>
        <p:nvPicPr>
          <p:cNvPr id="3" name="图片 2"/>
          <p:cNvPicPr>
            <a:picLocks noChangeAspect="1"/>
          </p:cNvPicPr>
          <p:nvPr/>
        </p:nvPicPr>
        <p:blipFill>
          <a:blip r:embed="rId3"/>
          <a:stretch>
            <a:fillRect/>
          </a:stretch>
        </p:blipFill>
        <p:spPr>
          <a:xfrm>
            <a:off x="351857" y="2029831"/>
            <a:ext cx="8359523" cy="3487257"/>
          </a:xfrm>
          <a:prstGeom prst="rect">
            <a:avLst/>
          </a:prstGeom>
        </p:spPr>
      </p:pic>
    </p:spTree>
    <p:extLst>
      <p:ext uri="{BB962C8B-B14F-4D97-AF65-F5344CB8AC3E}">
        <p14:creationId xmlns:p14="http://schemas.microsoft.com/office/powerpoint/2010/main" val="1773609451"/>
      </p:ext>
    </p:extLst>
  </p:cSld>
  <p:clrMapOvr>
    <a:masterClrMapping/>
  </p:clrMapOvr>
  <mc:AlternateContent xmlns:mc="http://schemas.openxmlformats.org/markup-compatibility/2006" xmlns:p14="http://schemas.microsoft.com/office/powerpoint/2010/main">
    <mc:Choice Requires="p14">
      <p:transition spd="slow" p14:dur="2000" advTm="84425"/>
    </mc:Choice>
    <mc:Fallback xmlns="">
      <p:transition spd="slow" advTm="84425"/>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7" y="1042784"/>
            <a:ext cx="5493771" cy="662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800" b="1" dirty="0" smtClean="0">
                <a:solidFill>
                  <a:srgbClr val="005689"/>
                </a:solidFill>
                <a:latin typeface="微软雅黑" panose="020B0503020204020204" pitchFamily="34" charset="-122"/>
                <a:ea typeface="微软雅黑" panose="020B0503020204020204" pitchFamily="34" charset="-122"/>
              </a:rPr>
              <a:t>4. </a:t>
            </a:r>
            <a:r>
              <a:rPr lang="en-US" altLang="zh-CN" sz="2800" b="1" dirty="0" err="1" smtClean="0">
                <a:solidFill>
                  <a:srgbClr val="1F497D"/>
                </a:solidFill>
                <a:latin typeface="微软雅黑" panose="020B0503020204020204" pitchFamily="34" charset="-122"/>
                <a:ea typeface="微软雅黑" panose="020B0503020204020204" pitchFamily="34" charset="-122"/>
              </a:rPr>
              <a:t>Experiments|</a:t>
            </a:r>
            <a:r>
              <a:rPr lang="en-US" altLang="zh-CN" sz="1200" b="1" dirty="0" err="1" smtClean="0">
                <a:solidFill>
                  <a:srgbClr val="1F497D"/>
                </a:solidFill>
                <a:latin typeface="微软雅黑" panose="020B0503020204020204" pitchFamily="34" charset="-122"/>
                <a:ea typeface="微软雅黑" panose="020B0503020204020204" pitchFamily="34" charset="-122"/>
              </a:rPr>
              <a:t>Coverage</a:t>
            </a:r>
            <a:endParaRPr lang="en-US" altLang="zh-CN" sz="2800" b="1" dirty="0" smtClean="0">
              <a:solidFill>
                <a:srgbClr val="1F497D"/>
              </a:solidFill>
              <a:latin typeface="微软雅黑" panose="020B0503020204020204" pitchFamily="34" charset="-122"/>
              <a:ea typeface="微软雅黑" panose="020B0503020204020204" pitchFamily="34" charset="-122"/>
            </a:endParaRPr>
          </a:p>
        </p:txBody>
      </p:sp>
      <p:cxnSp>
        <p:nvCxnSpPr>
          <p:cNvPr id="4"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795168C3-2083-4FEB-A638-0502EE32FC75}" type="slidenum">
              <a:rPr lang="zh-CN" altLang="en-US" smtClean="0"/>
              <a:pPr/>
              <a:t>21</a:t>
            </a:fld>
            <a:endParaRPr lang="zh-CN" altLang="en-US"/>
          </a:p>
        </p:txBody>
      </p:sp>
      <p:sp>
        <p:nvSpPr>
          <p:cNvPr id="7" name="Rectangle 3"/>
          <p:cNvSpPr txBox="1">
            <a:spLocks noChangeArrowheads="1"/>
          </p:cNvSpPr>
          <p:nvPr/>
        </p:nvSpPr>
        <p:spPr>
          <a:xfrm>
            <a:off x="352703" y="1831919"/>
            <a:ext cx="8162647" cy="38830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None/>
            </a:pPr>
            <a:endParaRPr lang="zh-CN" altLang="en-US" sz="2000" b="1" dirty="0">
              <a:ea typeface="黑体" pitchFamily="49" charset="-122"/>
            </a:endParaRPr>
          </a:p>
        </p:txBody>
      </p:sp>
      <p:pic>
        <p:nvPicPr>
          <p:cNvPr id="5" name="图片 4"/>
          <p:cNvPicPr>
            <a:picLocks noChangeAspect="1"/>
          </p:cNvPicPr>
          <p:nvPr/>
        </p:nvPicPr>
        <p:blipFill>
          <a:blip r:embed="rId3"/>
          <a:stretch>
            <a:fillRect/>
          </a:stretch>
        </p:blipFill>
        <p:spPr>
          <a:xfrm>
            <a:off x="685799" y="1831919"/>
            <a:ext cx="7351839" cy="4194808"/>
          </a:xfrm>
          <a:prstGeom prst="rect">
            <a:avLst/>
          </a:prstGeom>
        </p:spPr>
      </p:pic>
    </p:spTree>
    <p:extLst>
      <p:ext uri="{BB962C8B-B14F-4D97-AF65-F5344CB8AC3E}">
        <p14:creationId xmlns:p14="http://schemas.microsoft.com/office/powerpoint/2010/main" val="370903139"/>
      </p:ext>
    </p:extLst>
  </p:cSld>
  <p:clrMapOvr>
    <a:masterClrMapping/>
  </p:clrMapOvr>
  <mc:AlternateContent xmlns:mc="http://schemas.openxmlformats.org/markup-compatibility/2006" xmlns:p14="http://schemas.microsoft.com/office/powerpoint/2010/main">
    <mc:Choice Requires="p14">
      <p:transition spd="slow" p14:dur="2000" advTm="84425"/>
    </mc:Choice>
    <mc:Fallback xmlns="">
      <p:transition spd="slow" advTm="84425"/>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7" y="1042784"/>
            <a:ext cx="5493771" cy="662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800" b="1" dirty="0" smtClean="0">
                <a:solidFill>
                  <a:srgbClr val="005689"/>
                </a:solidFill>
                <a:latin typeface="微软雅黑" panose="020B0503020204020204" pitchFamily="34" charset="-122"/>
                <a:ea typeface="微软雅黑" panose="020B0503020204020204" pitchFamily="34" charset="-122"/>
              </a:rPr>
              <a:t>4. </a:t>
            </a:r>
            <a:r>
              <a:rPr lang="en-US" altLang="zh-CN" sz="2800" b="1" dirty="0" err="1" smtClean="0">
                <a:solidFill>
                  <a:srgbClr val="1F497D"/>
                </a:solidFill>
                <a:latin typeface="微软雅黑" panose="020B0503020204020204" pitchFamily="34" charset="-122"/>
                <a:ea typeface="微软雅黑" panose="020B0503020204020204" pitchFamily="34" charset="-122"/>
              </a:rPr>
              <a:t>Experiments|</a:t>
            </a:r>
            <a:r>
              <a:rPr lang="en-US" altLang="zh-CN" sz="1200" b="1" dirty="0" err="1">
                <a:solidFill>
                  <a:srgbClr val="1F497D"/>
                </a:solidFill>
                <a:latin typeface="微软雅黑" panose="020B0503020204020204" pitchFamily="34" charset="-122"/>
                <a:ea typeface="微软雅黑" panose="020B0503020204020204" pitchFamily="34" charset="-122"/>
              </a:rPr>
              <a:t>Overhead</a:t>
            </a:r>
            <a:endParaRPr lang="en-US" altLang="zh-CN" sz="2800" b="1" dirty="0" smtClean="0">
              <a:solidFill>
                <a:srgbClr val="1F497D"/>
              </a:solidFill>
              <a:latin typeface="微软雅黑" panose="020B0503020204020204" pitchFamily="34" charset="-122"/>
              <a:ea typeface="微软雅黑" panose="020B0503020204020204" pitchFamily="34" charset="-122"/>
            </a:endParaRPr>
          </a:p>
        </p:txBody>
      </p:sp>
      <p:cxnSp>
        <p:nvCxnSpPr>
          <p:cNvPr id="4"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795168C3-2083-4FEB-A638-0502EE32FC75}" type="slidenum">
              <a:rPr lang="zh-CN" altLang="en-US" smtClean="0"/>
              <a:pPr/>
              <a:t>22</a:t>
            </a:fld>
            <a:endParaRPr lang="zh-CN" altLang="en-US"/>
          </a:p>
        </p:txBody>
      </p:sp>
      <p:sp>
        <p:nvSpPr>
          <p:cNvPr id="7" name="Rectangle 3"/>
          <p:cNvSpPr txBox="1">
            <a:spLocks noChangeArrowheads="1"/>
          </p:cNvSpPr>
          <p:nvPr/>
        </p:nvSpPr>
        <p:spPr>
          <a:xfrm>
            <a:off x="352703" y="1831919"/>
            <a:ext cx="8162647" cy="38830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None/>
            </a:pPr>
            <a:endParaRPr lang="zh-CN" altLang="en-US" sz="2000" b="1" dirty="0">
              <a:ea typeface="黑体" pitchFamily="49" charset="-122"/>
            </a:endParaRPr>
          </a:p>
        </p:txBody>
      </p:sp>
      <p:pic>
        <p:nvPicPr>
          <p:cNvPr id="3" name="图片 2"/>
          <p:cNvPicPr>
            <a:picLocks noChangeAspect="1"/>
          </p:cNvPicPr>
          <p:nvPr/>
        </p:nvPicPr>
        <p:blipFill>
          <a:blip r:embed="rId3"/>
          <a:stretch>
            <a:fillRect/>
          </a:stretch>
        </p:blipFill>
        <p:spPr>
          <a:xfrm>
            <a:off x="1362841" y="1831919"/>
            <a:ext cx="6123809" cy="4514286"/>
          </a:xfrm>
          <a:prstGeom prst="rect">
            <a:avLst/>
          </a:prstGeom>
        </p:spPr>
      </p:pic>
    </p:spTree>
    <p:extLst>
      <p:ext uri="{BB962C8B-B14F-4D97-AF65-F5344CB8AC3E}">
        <p14:creationId xmlns:p14="http://schemas.microsoft.com/office/powerpoint/2010/main" val="3427872994"/>
      </p:ext>
    </p:extLst>
  </p:cSld>
  <p:clrMapOvr>
    <a:masterClrMapping/>
  </p:clrMapOvr>
  <mc:AlternateContent xmlns:mc="http://schemas.openxmlformats.org/markup-compatibility/2006" xmlns:p14="http://schemas.microsoft.com/office/powerpoint/2010/main">
    <mc:Choice Requires="p14">
      <p:transition spd="slow" p14:dur="2000" advTm="84425"/>
    </mc:Choice>
    <mc:Fallback xmlns="">
      <p:transition spd="slow" advTm="8442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7" y="1112449"/>
            <a:ext cx="6789723"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ct val="0"/>
              </a:spcBef>
            </a:pPr>
            <a:r>
              <a:rPr lang="en-US" altLang="zh-CN" sz="2800" b="1" dirty="0" smtClean="0">
                <a:solidFill>
                  <a:srgbClr val="005689"/>
                </a:solidFill>
                <a:latin typeface="微软雅黑" panose="020B0503020204020204" pitchFamily="34" charset="-122"/>
                <a:ea typeface="微软雅黑" panose="020B0503020204020204" pitchFamily="34" charset="-122"/>
              </a:rPr>
              <a:t>5.</a:t>
            </a:r>
            <a:r>
              <a:rPr lang="en-US" altLang="zh-CN" sz="2800" b="1" dirty="0" smtClean="0">
                <a:solidFill>
                  <a:srgbClr val="1F497D"/>
                </a:solidFill>
                <a:latin typeface="微软雅黑" panose="020B0503020204020204" pitchFamily="34" charset="-122"/>
                <a:ea typeface="微软雅黑" panose="020B0503020204020204" pitchFamily="34" charset="-122"/>
              </a:rPr>
              <a:t> Conclusions</a:t>
            </a:r>
            <a:endParaRPr lang="en-US" altLang="zh-CN" sz="2800" b="1" dirty="0">
              <a:solidFill>
                <a:srgbClr val="1F497D"/>
              </a:solidFill>
              <a:latin typeface="微软雅黑" panose="020B0503020204020204" pitchFamily="34" charset="-122"/>
              <a:ea typeface="微软雅黑" panose="020B0503020204020204" pitchFamily="34" charset="-122"/>
            </a:endParaRPr>
          </a:p>
        </p:txBody>
      </p:sp>
      <p:cxnSp>
        <p:nvCxnSpPr>
          <p:cNvPr id="4"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795168C3-2083-4FEB-A638-0502EE32FC75}" type="slidenum">
              <a:rPr lang="zh-CN" altLang="en-US" smtClean="0"/>
              <a:pPr/>
              <a:t>23</a:t>
            </a:fld>
            <a:endParaRPr lang="zh-CN" altLang="en-US"/>
          </a:p>
        </p:txBody>
      </p:sp>
      <p:sp>
        <p:nvSpPr>
          <p:cNvPr id="5" name="Rectangle 3"/>
          <p:cNvSpPr txBox="1">
            <a:spLocks noChangeArrowheads="1"/>
          </p:cNvSpPr>
          <p:nvPr/>
        </p:nvSpPr>
        <p:spPr>
          <a:xfrm>
            <a:off x="352703" y="1831918"/>
            <a:ext cx="8401004" cy="44112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lnSpc>
                <a:spcPct val="150000"/>
              </a:lnSpc>
              <a:spcBef>
                <a:spcPts val="1000"/>
              </a:spcBef>
              <a:buFont typeface="Wingdings" panose="05000000000000000000" pitchFamily="2" charset="2"/>
              <a:buChar char="p"/>
            </a:pPr>
            <a:r>
              <a:rPr lang="zh-CN" altLang="en-US" b="1" dirty="0" smtClean="0">
                <a:solidFill>
                  <a:srgbClr val="FF0000"/>
                </a:solidFill>
                <a:latin typeface="微软雅黑" pitchFamily="34" charset="-122"/>
                <a:ea typeface="微软雅黑" pitchFamily="34" charset="-122"/>
              </a:rPr>
              <a:t> 结果表明</a:t>
            </a:r>
          </a:p>
          <a:p>
            <a:r>
              <a:rPr lang="zh-CN" altLang="en-US" sz="2000" dirty="0"/>
              <a:t>不存在一个</a:t>
            </a:r>
            <a:r>
              <a:rPr lang="en-US" altLang="zh-CN" sz="2000" dirty="0" err="1"/>
              <a:t>fuzzer</a:t>
            </a:r>
            <a:r>
              <a:rPr lang="zh-CN" altLang="en-US" sz="2000" dirty="0"/>
              <a:t>的性能都优于其他</a:t>
            </a:r>
            <a:r>
              <a:rPr lang="en-US" altLang="zh-CN" sz="2000" dirty="0" err="1"/>
              <a:t>fuzzer</a:t>
            </a:r>
            <a:r>
              <a:rPr lang="zh-CN" altLang="en-US" sz="2000" dirty="0"/>
              <a:t>，这与他们的论文结论有很大的不同。</a:t>
            </a:r>
          </a:p>
          <a:p>
            <a:r>
              <a:rPr lang="zh-CN" altLang="en-US" sz="2000" dirty="0"/>
              <a:t>实验结果还表明，使用单一指标评价模糊者可能会导致片面的结论，这说明了使用综合指标评价模糊者</a:t>
            </a:r>
            <a:r>
              <a:rPr lang="zh-CN" altLang="en-US" sz="2000" dirty="0" smtClean="0"/>
              <a:t>的重要性。</a:t>
            </a:r>
            <a:endParaRPr lang="en-US" altLang="zh-CN" sz="2000" dirty="0" smtClean="0"/>
          </a:p>
          <a:p>
            <a:pPr marL="228600" lvl="1">
              <a:lnSpc>
                <a:spcPct val="150000"/>
              </a:lnSpc>
              <a:spcBef>
                <a:spcPts val="1000"/>
              </a:spcBef>
              <a:buFont typeface="Wingdings" panose="05000000000000000000" pitchFamily="2" charset="2"/>
              <a:buChar char="p"/>
            </a:pPr>
            <a:r>
              <a:rPr lang="zh-CN" altLang="en-US" b="1" dirty="0" smtClean="0">
                <a:solidFill>
                  <a:srgbClr val="FF0000"/>
                </a:solidFill>
                <a:latin typeface="微软雅黑" pitchFamily="34" charset="-122"/>
                <a:ea typeface="微软雅黑" pitchFamily="34" charset="-122"/>
              </a:rPr>
              <a:t> 与课题的相关性</a:t>
            </a:r>
            <a:endParaRPr lang="en-US" altLang="zh-CN" b="1" dirty="0" smtClean="0">
              <a:solidFill>
                <a:srgbClr val="FF0000"/>
              </a:solidFill>
              <a:latin typeface="微软雅黑" pitchFamily="34" charset="-122"/>
              <a:ea typeface="微软雅黑" pitchFamily="34" charset="-122"/>
            </a:endParaRPr>
          </a:p>
          <a:p>
            <a:pPr marL="228600" lvl="1">
              <a:spcBef>
                <a:spcPts val="1000"/>
              </a:spcBef>
            </a:pPr>
            <a:r>
              <a:rPr lang="zh-CN" altLang="en-US" sz="2000" dirty="0"/>
              <a:t>该</a:t>
            </a:r>
            <a:r>
              <a:rPr lang="zh-CN" altLang="en-US" sz="2000" dirty="0" smtClean="0"/>
              <a:t>论文完整的规范了</a:t>
            </a:r>
            <a:r>
              <a:rPr lang="en-US" altLang="zh-CN" sz="2000" dirty="0" smtClean="0"/>
              <a:t>fuzz</a:t>
            </a:r>
            <a:r>
              <a:rPr lang="zh-CN" altLang="en-US" sz="2000" dirty="0" smtClean="0"/>
              <a:t>实验的流程和标准，可以作为</a:t>
            </a:r>
            <a:r>
              <a:rPr lang="en-US" altLang="zh-CN" sz="2000" dirty="0" smtClean="0"/>
              <a:t>fuzz</a:t>
            </a:r>
            <a:r>
              <a:rPr lang="zh-CN" altLang="en-US" sz="2000" dirty="0" smtClean="0"/>
              <a:t>实验的指导手册。</a:t>
            </a:r>
            <a:endParaRPr lang="en-US" altLang="zh-CN" sz="2000" dirty="0" smtClean="0"/>
          </a:p>
          <a:p>
            <a:pPr marL="228600" lvl="1">
              <a:spcBef>
                <a:spcPts val="1000"/>
              </a:spcBef>
            </a:pPr>
            <a:r>
              <a:rPr lang="zh-CN" altLang="en-US" sz="2000" dirty="0"/>
              <a:t>提供</a:t>
            </a:r>
            <a:r>
              <a:rPr lang="zh-CN" altLang="en-US" sz="2000" dirty="0" smtClean="0"/>
              <a:t>的已经配置好的</a:t>
            </a:r>
            <a:r>
              <a:rPr lang="en-US" altLang="zh-CN" sz="2000" dirty="0" err="1" smtClean="0"/>
              <a:t>docker</a:t>
            </a:r>
            <a:r>
              <a:rPr lang="zh-CN" altLang="en-US" sz="2000" dirty="0" smtClean="0"/>
              <a:t>文件，有助于进行对比实验。</a:t>
            </a:r>
            <a:endParaRPr lang="en-US" altLang="zh-CN" sz="2000" dirty="0" smtClean="0"/>
          </a:p>
          <a:p>
            <a:pPr marL="228600" lvl="1">
              <a:spcBef>
                <a:spcPts val="1000"/>
              </a:spcBef>
            </a:pPr>
            <a:r>
              <a:rPr lang="zh-CN" altLang="en-US" sz="2000" dirty="0" smtClean="0"/>
              <a:t>提供好的基准软件也有助于实验的进行</a:t>
            </a:r>
            <a:endParaRPr lang="en-US" altLang="zh-CN" sz="2000" dirty="0" smtClean="0"/>
          </a:p>
          <a:p>
            <a:pPr marL="0" indent="0">
              <a:buNone/>
            </a:pPr>
            <a:endParaRPr lang="zh-CN" altLang="en-US" sz="2000" dirty="0" smtClean="0"/>
          </a:p>
          <a:p>
            <a:pPr>
              <a:lnSpc>
                <a:spcPct val="150000"/>
              </a:lnSpc>
            </a:pPr>
            <a:endParaRPr lang="zh-CN" altLang="en-US" sz="2400" b="1" dirty="0">
              <a:ea typeface="黑体" pitchFamily="49" charset="-122"/>
            </a:endParaRPr>
          </a:p>
        </p:txBody>
      </p:sp>
    </p:spTree>
    <p:extLst>
      <p:ext uri="{BB962C8B-B14F-4D97-AF65-F5344CB8AC3E}">
        <p14:creationId xmlns:p14="http://schemas.microsoft.com/office/powerpoint/2010/main" val="1628652199"/>
      </p:ext>
    </p:extLst>
  </p:cSld>
  <p:clrMapOvr>
    <a:masterClrMapping/>
  </p:clrMapOvr>
  <mc:AlternateContent xmlns:mc="http://schemas.openxmlformats.org/markup-compatibility/2006" xmlns:p14="http://schemas.microsoft.com/office/powerpoint/2010/main">
    <mc:Choice Requires="p14">
      <p:transition spd="slow" p14:dur="2000" advTm="84425"/>
    </mc:Choice>
    <mc:Fallback xmlns="">
      <p:transition spd="slow" advTm="8442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7" y="1112449"/>
            <a:ext cx="6789723"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ct val="0"/>
              </a:spcBef>
            </a:pPr>
            <a:r>
              <a:rPr lang="zh-CN" altLang="en-US" sz="2800" b="1" dirty="0">
                <a:solidFill>
                  <a:srgbClr val="005689"/>
                </a:solidFill>
                <a:latin typeface="微软雅黑" panose="020B0503020204020204" pitchFamily="34" charset="-122"/>
                <a:ea typeface="微软雅黑" panose="020B0503020204020204" pitchFamily="34" charset="-122"/>
              </a:rPr>
              <a:t>周报</a:t>
            </a:r>
            <a:endParaRPr lang="en-US" altLang="zh-CN" sz="2800" b="1" dirty="0">
              <a:solidFill>
                <a:srgbClr val="1F497D"/>
              </a:solidFill>
              <a:latin typeface="微软雅黑" panose="020B0503020204020204" pitchFamily="34" charset="-122"/>
              <a:ea typeface="微软雅黑" panose="020B0503020204020204" pitchFamily="34" charset="-122"/>
            </a:endParaRPr>
          </a:p>
        </p:txBody>
      </p:sp>
      <p:cxnSp>
        <p:nvCxnSpPr>
          <p:cNvPr id="4"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795168C3-2083-4FEB-A638-0502EE32FC75}" type="slidenum">
              <a:rPr lang="zh-CN" altLang="en-US" smtClean="0"/>
              <a:pPr/>
              <a:t>24</a:t>
            </a:fld>
            <a:endParaRPr lang="zh-CN" altLang="en-US"/>
          </a:p>
        </p:txBody>
      </p:sp>
      <p:sp>
        <p:nvSpPr>
          <p:cNvPr id="5" name="Rectangle 3"/>
          <p:cNvSpPr txBox="1">
            <a:spLocks noChangeArrowheads="1"/>
          </p:cNvSpPr>
          <p:nvPr/>
        </p:nvSpPr>
        <p:spPr>
          <a:xfrm>
            <a:off x="352703" y="1831918"/>
            <a:ext cx="8401004" cy="44112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spcBef>
                <a:spcPct val="0"/>
              </a:spcBef>
              <a:buFont typeface="Wingdings" panose="05000000000000000000" pitchFamily="2" charset="2"/>
              <a:buChar char="p"/>
            </a:pPr>
            <a:r>
              <a:rPr lang="zh-CN" altLang="en-US" sz="2200" b="1" dirty="0">
                <a:solidFill>
                  <a:srgbClr val="6398D9"/>
                </a:solidFill>
                <a:latin typeface="微软雅黑" pitchFamily="34" charset="-122"/>
                <a:ea typeface="微软雅黑" pitchFamily="34" charset="-122"/>
              </a:rPr>
              <a:t>本周工作</a:t>
            </a:r>
            <a:endParaRPr lang="en-US" altLang="zh-CN" sz="1800" b="1" dirty="0">
              <a:solidFill>
                <a:srgbClr val="002060"/>
              </a:solidFill>
              <a:latin typeface="微软雅黑" pitchFamily="34" charset="-122"/>
              <a:ea typeface="微软雅黑" pitchFamily="34" charset="-122"/>
            </a:endParaRPr>
          </a:p>
          <a:p>
            <a:pPr lvl="1">
              <a:lnSpc>
                <a:spcPct val="130000"/>
              </a:lnSpc>
              <a:spcBef>
                <a:spcPct val="0"/>
              </a:spcBef>
              <a:buFont typeface="Wingdings" panose="05000000000000000000" pitchFamily="2" charset="2"/>
              <a:buChar char="ü"/>
            </a:pPr>
            <a:r>
              <a:rPr lang="zh-CN" altLang="en-US" sz="1800" dirty="0">
                <a:solidFill>
                  <a:srgbClr val="002060"/>
                </a:solidFill>
                <a:latin typeface="微软雅黑" pitchFamily="34" charset="-122"/>
                <a:ea typeface="微软雅黑" pitchFamily="34" charset="-122"/>
              </a:rPr>
              <a:t>做数据挖掘大作业</a:t>
            </a:r>
          </a:p>
          <a:p>
            <a:pPr lvl="1">
              <a:lnSpc>
                <a:spcPct val="130000"/>
              </a:lnSpc>
              <a:spcBef>
                <a:spcPct val="0"/>
              </a:spcBef>
              <a:buFont typeface="Wingdings" panose="05000000000000000000" pitchFamily="2" charset="2"/>
              <a:buChar char="ü"/>
            </a:pPr>
            <a:r>
              <a:rPr lang="zh-CN" altLang="en-US" sz="1800" dirty="0">
                <a:solidFill>
                  <a:srgbClr val="002060"/>
                </a:solidFill>
                <a:latin typeface="微软雅黑" pitchFamily="34" charset="-122"/>
                <a:ea typeface="微软雅黑" pitchFamily="34" charset="-122"/>
              </a:rPr>
              <a:t>准备</a:t>
            </a:r>
            <a:r>
              <a:rPr lang="zh-CN" altLang="en-US" sz="1800" dirty="0" smtClean="0">
                <a:solidFill>
                  <a:srgbClr val="002060"/>
                </a:solidFill>
                <a:latin typeface="微软雅黑" pitchFamily="34" charset="-122"/>
                <a:ea typeface="微软雅黑" pitchFamily="34" charset="-122"/>
              </a:rPr>
              <a:t>法语</a:t>
            </a:r>
            <a:r>
              <a:rPr lang="zh-CN" altLang="en-US" sz="1800" dirty="0">
                <a:solidFill>
                  <a:srgbClr val="002060"/>
                </a:solidFill>
                <a:latin typeface="微软雅黑" pitchFamily="34" charset="-122"/>
                <a:ea typeface="微软雅黑" pitchFamily="34" charset="-122"/>
              </a:rPr>
              <a:t>考试</a:t>
            </a:r>
          </a:p>
          <a:p>
            <a:pPr>
              <a:lnSpc>
                <a:spcPct val="130000"/>
              </a:lnSpc>
              <a:spcBef>
                <a:spcPct val="0"/>
              </a:spcBef>
              <a:buFont typeface="Wingdings" panose="05000000000000000000" pitchFamily="2" charset="2"/>
              <a:buChar char="p"/>
            </a:pPr>
            <a:r>
              <a:rPr lang="zh-CN" altLang="en-US" sz="2200" b="1" dirty="0" smtClean="0">
                <a:solidFill>
                  <a:srgbClr val="6398D9"/>
                </a:solidFill>
                <a:latin typeface="微软雅黑" pitchFamily="34" charset="-122"/>
                <a:ea typeface="微软雅黑" pitchFamily="34" charset="-122"/>
              </a:rPr>
              <a:t>下周</a:t>
            </a:r>
            <a:r>
              <a:rPr lang="zh-CN" altLang="en-US" sz="2200" b="1" dirty="0">
                <a:solidFill>
                  <a:srgbClr val="6398D9"/>
                </a:solidFill>
                <a:latin typeface="微软雅黑" pitchFamily="34" charset="-122"/>
                <a:ea typeface="微软雅黑" pitchFamily="34" charset="-122"/>
              </a:rPr>
              <a:t>目标</a:t>
            </a:r>
          </a:p>
          <a:p>
            <a:pPr lvl="1">
              <a:lnSpc>
                <a:spcPct val="130000"/>
              </a:lnSpc>
              <a:spcBef>
                <a:spcPct val="0"/>
              </a:spcBef>
              <a:buFont typeface="Wingdings" panose="05000000000000000000" pitchFamily="2" charset="2"/>
              <a:buChar char="ü"/>
            </a:pPr>
            <a:r>
              <a:rPr lang="zh-CN" altLang="en-US" sz="1800" smtClean="0">
                <a:solidFill>
                  <a:srgbClr val="002060"/>
                </a:solidFill>
                <a:latin typeface="微软雅黑" pitchFamily="34" charset="-122"/>
                <a:ea typeface="微软雅黑" pitchFamily="34" charset="-122"/>
              </a:rPr>
              <a:t>进行项目在服务器上的</a:t>
            </a:r>
            <a:r>
              <a:rPr lang="zh-CN" altLang="en-US" sz="1800" dirty="0" smtClean="0">
                <a:solidFill>
                  <a:srgbClr val="002060"/>
                </a:solidFill>
                <a:latin typeface="微软雅黑" pitchFamily="34" charset="-122"/>
                <a:ea typeface="微软雅黑" pitchFamily="34" charset="-122"/>
              </a:rPr>
              <a:t>部署</a:t>
            </a:r>
            <a:endParaRPr lang="en-US" altLang="zh-CN" sz="1800" dirty="0" smtClean="0">
              <a:solidFill>
                <a:srgbClr val="002060"/>
              </a:solidFill>
              <a:latin typeface="微软雅黑" pitchFamily="34" charset="-122"/>
              <a:ea typeface="微软雅黑" pitchFamily="34" charset="-122"/>
            </a:endParaRPr>
          </a:p>
          <a:p>
            <a:pPr lvl="1">
              <a:lnSpc>
                <a:spcPct val="130000"/>
              </a:lnSpc>
              <a:spcBef>
                <a:spcPct val="0"/>
              </a:spcBef>
              <a:buFont typeface="Wingdings" panose="05000000000000000000" pitchFamily="2" charset="2"/>
              <a:buChar char="ü"/>
            </a:pPr>
            <a:r>
              <a:rPr lang="zh-CN" altLang="en-US" sz="1800" dirty="0">
                <a:solidFill>
                  <a:srgbClr val="002060"/>
                </a:solidFill>
                <a:latin typeface="微软雅黑" pitchFamily="34" charset="-122"/>
                <a:ea typeface="微软雅黑" pitchFamily="34" charset="-122"/>
              </a:rPr>
              <a:t>参加</a:t>
            </a:r>
            <a:r>
              <a:rPr lang="zh-CN" altLang="en-US" sz="1800" dirty="0" smtClean="0">
                <a:solidFill>
                  <a:srgbClr val="002060"/>
                </a:solidFill>
                <a:latin typeface="微软雅黑" pitchFamily="34" charset="-122"/>
                <a:ea typeface="微软雅黑" pitchFamily="34" charset="-122"/>
              </a:rPr>
              <a:t>法语考试</a:t>
            </a:r>
            <a:endParaRPr lang="en-US" altLang="zh-CN" sz="1800" dirty="0">
              <a:solidFill>
                <a:srgbClr val="002060"/>
              </a:solidFill>
              <a:latin typeface="微软雅黑" pitchFamily="34" charset="-122"/>
              <a:ea typeface="微软雅黑" pitchFamily="34" charset="-122"/>
            </a:endParaRPr>
          </a:p>
          <a:p>
            <a:pPr lvl="1">
              <a:lnSpc>
                <a:spcPct val="130000"/>
              </a:lnSpc>
              <a:spcBef>
                <a:spcPct val="0"/>
              </a:spcBef>
              <a:buFont typeface="Wingdings" panose="05000000000000000000" pitchFamily="2" charset="2"/>
              <a:buChar char="ü"/>
            </a:pPr>
            <a:r>
              <a:rPr lang="zh-CN" altLang="en-US" sz="1800" dirty="0" smtClean="0">
                <a:solidFill>
                  <a:srgbClr val="002060"/>
                </a:solidFill>
                <a:latin typeface="微软雅黑" pitchFamily="34" charset="-122"/>
                <a:ea typeface="微软雅黑" pitchFamily="34" charset="-122"/>
              </a:rPr>
              <a:t>继续做数据挖掘</a:t>
            </a:r>
            <a:r>
              <a:rPr lang="en-US" altLang="zh-CN" sz="1800" dirty="0" smtClean="0">
                <a:solidFill>
                  <a:srgbClr val="002060"/>
                </a:solidFill>
                <a:latin typeface="微软雅黑" pitchFamily="34" charset="-122"/>
                <a:ea typeface="微软雅黑" pitchFamily="34" charset="-122"/>
              </a:rPr>
              <a:t>project</a:t>
            </a:r>
          </a:p>
          <a:p>
            <a:pPr lvl="1">
              <a:lnSpc>
                <a:spcPct val="130000"/>
              </a:lnSpc>
              <a:spcBef>
                <a:spcPct val="0"/>
              </a:spcBef>
              <a:buFont typeface="Wingdings" panose="05000000000000000000" pitchFamily="2" charset="2"/>
              <a:buChar char="ü"/>
            </a:pPr>
            <a:r>
              <a:rPr lang="zh-CN" altLang="en-US" sz="1800" dirty="0" smtClean="0">
                <a:solidFill>
                  <a:srgbClr val="002060"/>
                </a:solidFill>
                <a:latin typeface="微软雅黑" pitchFamily="34" charset="-122"/>
                <a:ea typeface="微软雅黑" pitchFamily="34" charset="-122"/>
              </a:rPr>
              <a:t>做数据挖掘</a:t>
            </a:r>
            <a:r>
              <a:rPr lang="en-US" altLang="zh-CN" sz="1800" dirty="0" err="1" smtClean="0">
                <a:solidFill>
                  <a:srgbClr val="002060"/>
                </a:solidFill>
                <a:latin typeface="微软雅黑" pitchFamily="34" charset="-122"/>
                <a:ea typeface="微软雅黑" pitchFamily="34" charset="-122"/>
              </a:rPr>
              <a:t>suvery</a:t>
            </a:r>
            <a:endParaRPr lang="zh-CN" altLang="en-US" sz="2000" dirty="0" smtClean="0"/>
          </a:p>
          <a:p>
            <a:pPr>
              <a:lnSpc>
                <a:spcPct val="150000"/>
              </a:lnSpc>
            </a:pPr>
            <a:endParaRPr lang="zh-CN" altLang="en-US" sz="2400" b="1" dirty="0">
              <a:ea typeface="黑体" pitchFamily="49" charset="-122"/>
            </a:endParaRPr>
          </a:p>
        </p:txBody>
      </p:sp>
    </p:spTree>
    <p:extLst>
      <p:ext uri="{BB962C8B-B14F-4D97-AF65-F5344CB8AC3E}">
        <p14:creationId xmlns:p14="http://schemas.microsoft.com/office/powerpoint/2010/main" val="2125167785"/>
      </p:ext>
    </p:extLst>
  </p:cSld>
  <p:clrMapOvr>
    <a:masterClrMapping/>
  </p:clrMapOvr>
  <mc:AlternateContent xmlns:mc="http://schemas.openxmlformats.org/markup-compatibility/2006" xmlns:p14="http://schemas.microsoft.com/office/powerpoint/2010/main">
    <mc:Choice Requires="p14">
      <p:transition spd="slow" p14:dur="2000" advTm="84425"/>
    </mc:Choice>
    <mc:Fallback xmlns="">
      <p:transition spd="slow" advTm="84425"/>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p:nvPr/>
        </p:nvSpPr>
        <p:spPr>
          <a:xfrm>
            <a:off x="0" y="3313976"/>
            <a:ext cx="9144000" cy="923330"/>
          </a:xfrm>
          <a:prstGeom prst="rect">
            <a:avLst/>
          </a:prstGeom>
          <a:noFill/>
        </p:spPr>
        <p:txBody>
          <a:bodyPr wrap="square" rtlCol="0">
            <a:spAutoFit/>
          </a:bodyPr>
          <a:lstStyle/>
          <a:p>
            <a:pPr algn="ctr"/>
            <a:r>
              <a:rPr lang="zh-CN" altLang="en-US" sz="5400" b="1" dirty="0">
                <a:solidFill>
                  <a:srgbClr val="005689"/>
                </a:solidFill>
                <a:latin typeface="微软雅黑" panose="020B0503020204020204" pitchFamily="34" charset="-122"/>
                <a:ea typeface="微软雅黑" panose="020B0503020204020204" pitchFamily="34" charset="-122"/>
              </a:rPr>
              <a:t>敬 请 批 评 指 正！</a:t>
            </a:r>
          </a:p>
        </p:txBody>
      </p:sp>
      <p:sp>
        <p:nvSpPr>
          <p:cNvPr id="2" name="灯片编号占位符 1"/>
          <p:cNvSpPr>
            <a:spLocks noGrp="1"/>
          </p:cNvSpPr>
          <p:nvPr>
            <p:ph type="sldNum" sz="quarter" idx="12"/>
          </p:nvPr>
        </p:nvSpPr>
        <p:spPr/>
        <p:txBody>
          <a:bodyPr/>
          <a:lstStyle/>
          <a:p>
            <a:fld id="{19E9FB9D-B151-45EE-9A21-48C2569AB934}" type="slidenum">
              <a:rPr lang="zh-CN" altLang="en-US" smtClean="0"/>
              <a:pPr/>
              <a:t>25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8" y="1042783"/>
            <a:ext cx="8792142" cy="662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800" b="1" dirty="0">
                <a:solidFill>
                  <a:srgbClr val="005689"/>
                </a:solidFill>
                <a:latin typeface="微软雅黑" panose="020B0503020204020204" pitchFamily="34" charset="-122"/>
                <a:ea typeface="微软雅黑" panose="020B0503020204020204" pitchFamily="34" charset="-122"/>
              </a:rPr>
              <a:t>1. </a:t>
            </a:r>
            <a:r>
              <a:rPr lang="en-US" altLang="zh-CN" sz="2800" b="1" dirty="0">
                <a:solidFill>
                  <a:srgbClr val="1F497D"/>
                </a:solidFill>
                <a:latin typeface="微软雅黑" panose="020B0503020204020204" pitchFamily="34" charset="-122"/>
                <a:ea typeface="微软雅黑" panose="020B0503020204020204" pitchFamily="34" charset="-122"/>
              </a:rPr>
              <a:t>Background</a:t>
            </a:r>
          </a:p>
        </p:txBody>
      </p:sp>
      <p:cxnSp>
        <p:nvCxnSpPr>
          <p:cNvPr id="8"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19" name="圆角矩形标注 13"/>
          <p:cNvSpPr>
            <a:spLocks noChangeArrowheads="1"/>
          </p:cNvSpPr>
          <p:nvPr/>
        </p:nvSpPr>
        <p:spPr bwMode="auto">
          <a:xfrm>
            <a:off x="2339975" y="2708275"/>
            <a:ext cx="1439863" cy="1512888"/>
          </a:xfrm>
          <a:prstGeom prst="wedgeRoundRectCallout">
            <a:avLst>
              <a:gd name="adj1" fmla="val -20833"/>
              <a:gd name="adj2" fmla="val 62500"/>
              <a:gd name="adj3" fmla="val 16667"/>
            </a:avLst>
          </a:prstGeom>
          <a:noFill/>
          <a:ln w="9525" algn="ctr">
            <a:noFill/>
            <a:round/>
            <a:headEnd/>
            <a:tailEnd/>
          </a:ln>
        </p:spPr>
        <p:txBody>
          <a:bodyPr/>
          <a:lstStyle/>
          <a:p>
            <a:endParaRPr lang="zh-CN" altLang="en-US"/>
          </a:p>
        </p:txBody>
      </p:sp>
      <p:sp>
        <p:nvSpPr>
          <p:cNvPr id="3" name="灯片编号占位符 2"/>
          <p:cNvSpPr>
            <a:spLocks noGrp="1"/>
          </p:cNvSpPr>
          <p:nvPr>
            <p:ph type="sldNum" sz="quarter" idx="12"/>
          </p:nvPr>
        </p:nvSpPr>
        <p:spPr/>
        <p:txBody>
          <a:bodyPr/>
          <a:lstStyle/>
          <a:p>
            <a:fld id="{795168C3-2083-4FEB-A638-0502EE32FC75}" type="slidenum">
              <a:rPr lang="zh-CN" altLang="en-US" smtClean="0"/>
              <a:pPr/>
              <a:t>3</a:t>
            </a:fld>
            <a:endParaRPr lang="zh-CN" altLang="en-US"/>
          </a:p>
        </p:txBody>
      </p:sp>
      <p:sp>
        <p:nvSpPr>
          <p:cNvPr id="31" name="TextBox 1210"/>
          <p:cNvSpPr/>
          <p:nvPr/>
        </p:nvSpPr>
        <p:spPr>
          <a:xfrm>
            <a:off x="597359" y="1872249"/>
            <a:ext cx="7917991" cy="2008242"/>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r>
              <a:rPr lang="zh-CN" altLang="en-US" b="1" dirty="0">
                <a:solidFill>
                  <a:srgbClr val="002060"/>
                </a:solidFill>
                <a:cs typeface="+mn-ea"/>
                <a:sym typeface="+mn-lt"/>
              </a:rPr>
              <a:t>基本思想：模糊测试（</a:t>
            </a:r>
            <a:r>
              <a:rPr lang="en-US" altLang="zh-CN" b="1" dirty="0">
                <a:solidFill>
                  <a:srgbClr val="002060"/>
                </a:solidFill>
                <a:cs typeface="+mn-ea"/>
                <a:sym typeface="+mn-lt"/>
              </a:rPr>
              <a:t>Fuzz testing</a:t>
            </a:r>
            <a:r>
              <a:rPr lang="zh-CN" altLang="en-US" b="1" dirty="0">
                <a:solidFill>
                  <a:srgbClr val="002060"/>
                </a:solidFill>
                <a:cs typeface="+mn-ea"/>
                <a:sym typeface="+mn-lt"/>
              </a:rPr>
              <a:t>，简称</a:t>
            </a:r>
            <a:r>
              <a:rPr lang="en-US" altLang="zh-CN" b="1" dirty="0">
                <a:solidFill>
                  <a:srgbClr val="002060"/>
                </a:solidFill>
                <a:cs typeface="+mn-ea"/>
                <a:sym typeface="+mn-lt"/>
              </a:rPr>
              <a:t>fuzzing</a:t>
            </a:r>
            <a:r>
              <a:rPr lang="zh-CN" altLang="en-US" b="1" dirty="0">
                <a:solidFill>
                  <a:srgbClr val="002060"/>
                </a:solidFill>
                <a:cs typeface="+mn-ea"/>
                <a:sym typeface="+mn-lt"/>
              </a:rPr>
              <a:t>）是一种检查计算机程序或系统如何响应各种（有时是随机的）输入和信息的方法。这个过程包括生成某种类型的数据，要么是完全随机的，要么是在一定约束下随机产生的，然后将这些数据输入到程序中，以测试它如何处理意外信息。模糊测试最基本的形式是向程序发送一个随机的按键或字符序列，并检查程序是否正确处理它们。更复杂的模糊测试使用的是随机的结构化数据操作并发送到程序中。数据可以作为系统事件、键盘输入，模拟网络信号，甚至是要加载的文件。</a:t>
            </a:r>
          </a:p>
        </p:txBody>
      </p:sp>
      <p:pic>
        <p:nvPicPr>
          <p:cNvPr id="32" name="Picture 2" descr="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328" y="4166601"/>
            <a:ext cx="6858000" cy="1781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050491"/>
      </p:ext>
    </p:extLst>
  </p:cSld>
  <p:clrMapOvr>
    <a:masterClrMapping/>
  </p:clrMapOvr>
  <mc:AlternateContent xmlns:mc="http://schemas.openxmlformats.org/markup-compatibility/2006" xmlns:p14="http://schemas.microsoft.com/office/powerpoint/2010/main">
    <mc:Choice Requires="p14">
      <p:transition spd="slow" p14:dur="2000" advTm="39178"/>
    </mc:Choice>
    <mc:Fallback xmlns="">
      <p:transition spd="slow" advTm="391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p:tgtEl>
                                          <p:spTgt spid="31"/>
                                        </p:tgtEl>
                                        <p:attrNameLst>
                                          <p:attrName>ppt_y</p:attrName>
                                        </p:attrNameLst>
                                      </p:cBhvr>
                                      <p:tavLst>
                                        <p:tav tm="0">
                                          <p:val>
                                            <p:strVal val="#ppt_y-#ppt_h*1.125000"/>
                                          </p:val>
                                        </p:tav>
                                        <p:tav tm="100000">
                                          <p:val>
                                            <p:strVal val="#ppt_y"/>
                                          </p:val>
                                        </p:tav>
                                      </p:tavLst>
                                    </p:anim>
                                    <p:animEffect transition="in" filter="wipe(down)">
                                      <p:cBhvr>
                                        <p:cTn id="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8" y="1042783"/>
            <a:ext cx="8792142" cy="662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800" b="1" dirty="0">
                <a:solidFill>
                  <a:srgbClr val="005689"/>
                </a:solidFill>
                <a:latin typeface="微软雅黑" panose="020B0503020204020204" pitchFamily="34" charset="-122"/>
                <a:ea typeface="微软雅黑" panose="020B0503020204020204" pitchFamily="34" charset="-122"/>
              </a:rPr>
              <a:t>1. </a:t>
            </a:r>
            <a:r>
              <a:rPr lang="en-US" altLang="zh-CN" sz="2800" b="1" dirty="0">
                <a:solidFill>
                  <a:srgbClr val="1F497D"/>
                </a:solidFill>
                <a:latin typeface="微软雅黑" panose="020B0503020204020204" pitchFamily="34" charset="-122"/>
                <a:ea typeface="微软雅黑" panose="020B0503020204020204" pitchFamily="34" charset="-122"/>
              </a:rPr>
              <a:t>Background</a:t>
            </a:r>
          </a:p>
        </p:txBody>
      </p:sp>
      <p:cxnSp>
        <p:nvCxnSpPr>
          <p:cNvPr id="8"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19" name="圆角矩形标注 13"/>
          <p:cNvSpPr>
            <a:spLocks noChangeArrowheads="1"/>
          </p:cNvSpPr>
          <p:nvPr/>
        </p:nvSpPr>
        <p:spPr bwMode="auto">
          <a:xfrm>
            <a:off x="2339975" y="2708275"/>
            <a:ext cx="1439863" cy="1512888"/>
          </a:xfrm>
          <a:prstGeom prst="wedgeRoundRectCallout">
            <a:avLst>
              <a:gd name="adj1" fmla="val -20833"/>
              <a:gd name="adj2" fmla="val 62500"/>
              <a:gd name="adj3" fmla="val 16667"/>
            </a:avLst>
          </a:prstGeom>
          <a:noFill/>
          <a:ln w="9525" algn="ctr">
            <a:noFill/>
            <a:round/>
            <a:headEnd/>
            <a:tailEnd/>
          </a:ln>
        </p:spPr>
        <p:txBody>
          <a:bodyPr/>
          <a:lstStyle/>
          <a:p>
            <a:endParaRPr lang="zh-CN" altLang="en-US"/>
          </a:p>
        </p:txBody>
      </p:sp>
      <p:sp>
        <p:nvSpPr>
          <p:cNvPr id="3" name="灯片编号占位符 2"/>
          <p:cNvSpPr>
            <a:spLocks noGrp="1"/>
          </p:cNvSpPr>
          <p:nvPr>
            <p:ph type="sldNum" sz="quarter" idx="12"/>
          </p:nvPr>
        </p:nvSpPr>
        <p:spPr/>
        <p:txBody>
          <a:bodyPr/>
          <a:lstStyle/>
          <a:p>
            <a:fld id="{795168C3-2083-4FEB-A638-0502EE32FC75}" type="slidenum">
              <a:rPr lang="zh-CN" altLang="en-US" smtClean="0"/>
              <a:pPr/>
              <a:t>4</a:t>
            </a:fld>
            <a:endParaRPr lang="zh-CN" altLang="en-US"/>
          </a:p>
        </p:txBody>
      </p:sp>
      <p:sp>
        <p:nvSpPr>
          <p:cNvPr id="31" name="TextBox 1210"/>
          <p:cNvSpPr/>
          <p:nvPr/>
        </p:nvSpPr>
        <p:spPr>
          <a:xfrm>
            <a:off x="597359" y="1872249"/>
            <a:ext cx="7917991" cy="900246"/>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r>
              <a:rPr lang="zh-CN" altLang="en-US" b="1" dirty="0">
                <a:solidFill>
                  <a:srgbClr val="002060"/>
                </a:solidFill>
                <a:cs typeface="+mn-ea"/>
                <a:sym typeface="+mn-lt"/>
              </a:rPr>
              <a:t>在业界，主要的软件供应商如</a:t>
            </a:r>
            <a:r>
              <a:rPr lang="en-US" altLang="zh-CN" b="1" dirty="0" smtClean="0">
                <a:solidFill>
                  <a:srgbClr val="002060"/>
                </a:solidFill>
                <a:cs typeface="+mn-ea"/>
                <a:sym typeface="+mn-lt"/>
              </a:rPr>
              <a:t>Google</a:t>
            </a:r>
            <a:r>
              <a:rPr lang="zh-CN" altLang="en-US" b="1" dirty="0" smtClean="0">
                <a:solidFill>
                  <a:srgbClr val="002060"/>
                </a:solidFill>
                <a:cs typeface="+mn-ea"/>
                <a:sym typeface="+mn-lt"/>
              </a:rPr>
              <a:t>和</a:t>
            </a:r>
            <a:r>
              <a:rPr lang="en-US" altLang="zh-CN" b="1" dirty="0" smtClean="0">
                <a:solidFill>
                  <a:srgbClr val="002060"/>
                </a:solidFill>
                <a:cs typeface="+mn-ea"/>
                <a:sym typeface="+mn-lt"/>
              </a:rPr>
              <a:t>Microsoft</a:t>
            </a:r>
            <a:r>
              <a:rPr lang="zh-CN" altLang="en-US" b="1" dirty="0" smtClean="0">
                <a:solidFill>
                  <a:srgbClr val="002060"/>
                </a:solidFill>
                <a:cs typeface="+mn-ea"/>
                <a:sym typeface="+mn-lt"/>
              </a:rPr>
              <a:t>利用</a:t>
            </a:r>
            <a:r>
              <a:rPr lang="zh-CN" altLang="en-US" b="1" dirty="0">
                <a:solidFill>
                  <a:srgbClr val="002060"/>
                </a:solidFill>
                <a:cs typeface="+mn-ea"/>
                <a:sym typeface="+mn-lt"/>
              </a:rPr>
              <a:t>模糊技术来帮助检测产品中的</a:t>
            </a:r>
            <a:r>
              <a:rPr lang="en-US" altLang="zh-CN" b="1" dirty="0">
                <a:solidFill>
                  <a:srgbClr val="002060"/>
                </a:solidFill>
                <a:cs typeface="+mn-ea"/>
                <a:sym typeface="+mn-lt"/>
              </a:rPr>
              <a:t>bug</a:t>
            </a:r>
            <a:r>
              <a:rPr lang="zh-CN" altLang="en-US" b="1" dirty="0">
                <a:solidFill>
                  <a:srgbClr val="002060"/>
                </a:solidFill>
                <a:cs typeface="+mn-ea"/>
                <a:sym typeface="+mn-lt"/>
              </a:rPr>
              <a:t>。另一方面，</a:t>
            </a:r>
            <a:r>
              <a:rPr lang="en-US" altLang="zh-CN" b="1" dirty="0" smtClean="0">
                <a:solidFill>
                  <a:srgbClr val="002060"/>
                </a:solidFill>
                <a:cs typeface="+mn-ea"/>
                <a:sym typeface="+mn-lt"/>
              </a:rPr>
              <a:t>GitHub</a:t>
            </a:r>
            <a:r>
              <a:rPr lang="zh-CN" altLang="en-US" b="1" dirty="0" smtClean="0">
                <a:solidFill>
                  <a:srgbClr val="002060"/>
                </a:solidFill>
                <a:cs typeface="+mn-ea"/>
                <a:sym typeface="+mn-lt"/>
              </a:rPr>
              <a:t>托管</a:t>
            </a:r>
            <a:r>
              <a:rPr lang="zh-CN" altLang="en-US" b="1" dirty="0">
                <a:solidFill>
                  <a:srgbClr val="002060"/>
                </a:solidFill>
                <a:cs typeface="+mn-ea"/>
                <a:sym typeface="+mn-lt"/>
              </a:rPr>
              <a:t>了</a:t>
            </a:r>
            <a:r>
              <a:rPr lang="en-US" altLang="zh-CN" b="1" dirty="0">
                <a:solidFill>
                  <a:srgbClr val="002060"/>
                </a:solidFill>
                <a:cs typeface="+mn-ea"/>
                <a:sym typeface="+mn-lt"/>
              </a:rPr>
              <a:t>2000</a:t>
            </a:r>
            <a:r>
              <a:rPr lang="zh-CN" altLang="en-US" b="1" dirty="0">
                <a:solidFill>
                  <a:srgbClr val="002060"/>
                </a:solidFill>
                <a:cs typeface="+mn-ea"/>
                <a:sym typeface="+mn-lt"/>
              </a:rPr>
              <a:t>多个与模糊相关的存储库。</a:t>
            </a:r>
            <a:r>
              <a:rPr lang="en-US" altLang="zh-CN" b="1" dirty="0" smtClean="0">
                <a:solidFill>
                  <a:srgbClr val="002060"/>
                </a:solidFill>
                <a:cs typeface="+mn-ea"/>
                <a:sym typeface="+mn-lt"/>
              </a:rPr>
              <a:t>DBLP</a:t>
            </a:r>
            <a:r>
              <a:rPr lang="zh-CN" altLang="en-US" b="1" dirty="0" smtClean="0">
                <a:solidFill>
                  <a:srgbClr val="002060"/>
                </a:solidFill>
                <a:cs typeface="+mn-ea"/>
                <a:sym typeface="+mn-lt"/>
              </a:rPr>
              <a:t>称</a:t>
            </a:r>
            <a:r>
              <a:rPr lang="zh-CN" altLang="en-US" b="1" dirty="0">
                <a:solidFill>
                  <a:srgbClr val="002060"/>
                </a:solidFill>
                <a:cs typeface="+mn-ea"/>
                <a:sym typeface="+mn-lt"/>
              </a:rPr>
              <a:t>，自</a:t>
            </a:r>
            <a:r>
              <a:rPr lang="en-US" altLang="zh-CN" b="1" dirty="0">
                <a:solidFill>
                  <a:srgbClr val="002060"/>
                </a:solidFill>
                <a:cs typeface="+mn-ea"/>
                <a:sym typeface="+mn-lt"/>
              </a:rPr>
              <a:t>2010</a:t>
            </a:r>
            <a:r>
              <a:rPr lang="zh-CN" altLang="en-US" b="1" dirty="0">
                <a:solidFill>
                  <a:srgbClr val="002060"/>
                </a:solidFill>
                <a:cs typeface="+mn-ea"/>
                <a:sym typeface="+mn-lt"/>
              </a:rPr>
              <a:t>年以来，学术界已经发表了</a:t>
            </a:r>
            <a:r>
              <a:rPr lang="en-US" altLang="zh-CN" b="1" dirty="0">
                <a:solidFill>
                  <a:srgbClr val="002060"/>
                </a:solidFill>
                <a:cs typeface="+mn-ea"/>
                <a:sym typeface="+mn-lt"/>
              </a:rPr>
              <a:t>200</a:t>
            </a:r>
            <a:r>
              <a:rPr lang="zh-CN" altLang="en-US" b="1" dirty="0">
                <a:solidFill>
                  <a:srgbClr val="002060"/>
                </a:solidFill>
                <a:cs typeface="+mn-ea"/>
                <a:sym typeface="+mn-lt"/>
              </a:rPr>
              <a:t>多篇与模糊化相关的研究论文。</a:t>
            </a:r>
          </a:p>
        </p:txBody>
      </p:sp>
      <p:pic>
        <p:nvPicPr>
          <p:cNvPr id="2" name="图片 1"/>
          <p:cNvPicPr>
            <a:picLocks noChangeAspect="1"/>
          </p:cNvPicPr>
          <p:nvPr/>
        </p:nvPicPr>
        <p:blipFill>
          <a:blip r:embed="rId3"/>
          <a:stretch>
            <a:fillRect/>
          </a:stretch>
        </p:blipFill>
        <p:spPr>
          <a:xfrm>
            <a:off x="154758" y="2939407"/>
            <a:ext cx="4593171" cy="1979989"/>
          </a:xfrm>
          <a:prstGeom prst="rect">
            <a:avLst/>
          </a:prstGeom>
        </p:spPr>
      </p:pic>
      <p:pic>
        <p:nvPicPr>
          <p:cNvPr id="4" name="图片 3"/>
          <p:cNvPicPr>
            <a:picLocks noChangeAspect="1"/>
          </p:cNvPicPr>
          <p:nvPr/>
        </p:nvPicPr>
        <p:blipFill>
          <a:blip r:embed="rId4"/>
          <a:stretch>
            <a:fillRect/>
          </a:stretch>
        </p:blipFill>
        <p:spPr>
          <a:xfrm>
            <a:off x="3799410" y="4300053"/>
            <a:ext cx="4892312" cy="1750017"/>
          </a:xfrm>
          <a:prstGeom prst="rect">
            <a:avLst/>
          </a:prstGeom>
        </p:spPr>
      </p:pic>
    </p:spTree>
    <p:extLst>
      <p:ext uri="{BB962C8B-B14F-4D97-AF65-F5344CB8AC3E}">
        <p14:creationId xmlns:p14="http://schemas.microsoft.com/office/powerpoint/2010/main" val="2422989914"/>
      </p:ext>
    </p:extLst>
  </p:cSld>
  <p:clrMapOvr>
    <a:masterClrMapping/>
  </p:clrMapOvr>
  <mc:AlternateContent xmlns:mc="http://schemas.openxmlformats.org/markup-compatibility/2006" xmlns:p14="http://schemas.microsoft.com/office/powerpoint/2010/main">
    <mc:Choice Requires="p14">
      <p:transition spd="slow" p14:dur="2000" advTm="39178"/>
    </mc:Choice>
    <mc:Fallback xmlns="">
      <p:transition spd="slow" advTm="391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p:tgtEl>
                                          <p:spTgt spid="31"/>
                                        </p:tgtEl>
                                        <p:attrNameLst>
                                          <p:attrName>ppt_y</p:attrName>
                                        </p:attrNameLst>
                                      </p:cBhvr>
                                      <p:tavLst>
                                        <p:tav tm="0">
                                          <p:val>
                                            <p:strVal val="#ppt_y-#ppt_h*1.125000"/>
                                          </p:val>
                                        </p:tav>
                                        <p:tav tm="100000">
                                          <p:val>
                                            <p:strVal val="#ppt_y"/>
                                          </p:val>
                                        </p:tav>
                                      </p:tavLst>
                                    </p:anim>
                                    <p:animEffect transition="in" filter="wipe(down)">
                                      <p:cBhvr>
                                        <p:cTn id="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7" y="1004729"/>
            <a:ext cx="5493771"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800" b="1" dirty="0" smtClean="0">
                <a:solidFill>
                  <a:srgbClr val="005689"/>
                </a:solidFill>
                <a:latin typeface="微软雅黑" panose="020B0503020204020204" pitchFamily="34" charset="-122"/>
                <a:ea typeface="微软雅黑" panose="020B0503020204020204" pitchFamily="34" charset="-122"/>
              </a:rPr>
              <a:t>2. </a:t>
            </a:r>
            <a:r>
              <a:rPr lang="en-US" altLang="zh-CN" sz="2800" b="1" dirty="0" smtClean="0">
                <a:solidFill>
                  <a:srgbClr val="1F497D"/>
                </a:solidFill>
                <a:latin typeface="微软雅黑" panose="020B0503020204020204" pitchFamily="34" charset="-122"/>
                <a:ea typeface="微软雅黑" panose="020B0503020204020204" pitchFamily="34" charset="-122"/>
              </a:rPr>
              <a:t>Problem</a:t>
            </a:r>
            <a:endParaRPr lang="en-US" altLang="zh-CN" sz="2800" b="1" dirty="0">
              <a:solidFill>
                <a:srgbClr val="1F497D"/>
              </a:solidFill>
              <a:latin typeface="微软雅黑" panose="020B0503020204020204" pitchFamily="34" charset="-122"/>
              <a:ea typeface="微软雅黑" panose="020B0503020204020204" pitchFamily="34" charset="-122"/>
            </a:endParaRPr>
          </a:p>
        </p:txBody>
      </p:sp>
      <p:cxnSp>
        <p:nvCxnSpPr>
          <p:cNvPr id="4"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795168C3-2083-4FEB-A638-0502EE32FC75}" type="slidenum">
              <a:rPr lang="zh-CN" altLang="en-US" smtClean="0"/>
              <a:pPr/>
              <a:t>5</a:t>
            </a:fld>
            <a:endParaRPr lang="zh-CN" altLang="en-US"/>
          </a:p>
        </p:txBody>
      </p:sp>
      <p:sp>
        <p:nvSpPr>
          <p:cNvPr id="3" name="矩形 2"/>
          <p:cNvSpPr/>
          <p:nvPr/>
        </p:nvSpPr>
        <p:spPr>
          <a:xfrm>
            <a:off x="440553" y="1743393"/>
            <a:ext cx="6599074" cy="2031325"/>
          </a:xfrm>
          <a:prstGeom prst="rect">
            <a:avLst/>
          </a:prstGeom>
        </p:spPr>
        <p:txBody>
          <a:bodyPr wrap="square">
            <a:spAutoFit/>
          </a:bodyPr>
          <a:lstStyle/>
          <a:p>
            <a:r>
              <a:rPr lang="zh-CN" altLang="zh-CN"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1</a:t>
            </a:r>
            <a:r>
              <a:rPr lang="zh-CN" altLang="zh-CN" dirty="0">
                <a:ea typeface="宋体" panose="02010600030101010101" pitchFamily="2" charset="-122"/>
                <a:cs typeface="Times New Roman" panose="02020603050405020304" pitchFamily="18" charset="0"/>
              </a:rPr>
              <a:t>） 这些模糊程序在实际中是如何执行的</a:t>
            </a:r>
            <a:r>
              <a:rPr lang="zh-CN" altLang="zh-CN" dirty="0" smtClean="0">
                <a:ea typeface="宋体" panose="02010600030101010101" pitchFamily="2" charset="-122"/>
                <a:cs typeface="Times New Roman" panose="02020603050405020304" pitchFamily="18" charset="0"/>
              </a:rPr>
              <a:t>？</a:t>
            </a:r>
            <a:endParaRPr lang="en-US" altLang="zh-CN" dirty="0" smtClean="0">
              <a:ea typeface="宋体" panose="02010600030101010101" pitchFamily="2" charset="-122"/>
              <a:cs typeface="Times New Roman" panose="02020603050405020304" pitchFamily="18" charset="0"/>
            </a:endParaRPr>
          </a:p>
          <a:p>
            <a:endParaRPr lang="en-US" altLang="zh-CN" dirty="0" smtClean="0">
              <a:ea typeface="宋体" panose="02010600030101010101" pitchFamily="2" charset="-122"/>
              <a:cs typeface="Times New Roman" panose="02020603050405020304" pitchFamily="18" charset="0"/>
            </a:endParaRPr>
          </a:p>
          <a:p>
            <a:r>
              <a:rPr lang="zh-CN" altLang="zh-CN" dirty="0" smtClean="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2</a:t>
            </a:r>
            <a:r>
              <a:rPr lang="zh-CN" altLang="zh-CN" dirty="0">
                <a:ea typeface="宋体" panose="02010600030101010101" pitchFamily="2" charset="-122"/>
                <a:cs typeface="Times New Roman" panose="02020603050405020304" pitchFamily="18" charset="0"/>
              </a:rPr>
              <a:t>） 如何在一组公平而全面的性能指标下比较不同的模糊器</a:t>
            </a:r>
            <a:r>
              <a:rPr lang="zh-CN" altLang="zh-CN" dirty="0" smtClean="0">
                <a:ea typeface="宋体" panose="02010600030101010101" pitchFamily="2" charset="-122"/>
                <a:cs typeface="Times New Roman" panose="02020603050405020304" pitchFamily="18" charset="0"/>
              </a:rPr>
              <a:t>？</a:t>
            </a:r>
            <a:endParaRPr lang="en-US" altLang="zh-CN" dirty="0" smtClean="0">
              <a:ea typeface="宋体" panose="02010600030101010101" pitchFamily="2" charset="-122"/>
              <a:cs typeface="Times New Roman" panose="02020603050405020304" pitchFamily="18" charset="0"/>
            </a:endParaRPr>
          </a:p>
          <a:p>
            <a:r>
              <a:rPr lang="en-US" altLang="zh-CN" dirty="0" smtClean="0"/>
              <a:t>	</a:t>
            </a:r>
            <a:r>
              <a:rPr lang="zh-CN" altLang="zh-CN" dirty="0" smtClean="0">
                <a:solidFill>
                  <a:srgbClr val="FF0000"/>
                </a:solidFill>
              </a:rPr>
              <a:t>许多</a:t>
            </a:r>
            <a:r>
              <a:rPr lang="zh-CN" altLang="zh-CN" dirty="0">
                <a:solidFill>
                  <a:srgbClr val="FF0000"/>
                </a:solidFill>
              </a:rPr>
              <a:t>现有的工作没有进行适当和充分的</a:t>
            </a:r>
            <a:r>
              <a:rPr lang="zh-CN" altLang="zh-CN" dirty="0" smtClean="0">
                <a:solidFill>
                  <a:srgbClr val="FF0000"/>
                </a:solidFill>
              </a:rPr>
              <a:t>实验</a:t>
            </a:r>
            <a:endParaRPr lang="en-US" altLang="zh-CN" dirty="0" smtClean="0">
              <a:ea typeface="宋体" panose="02010600030101010101" pitchFamily="2" charset="-122"/>
              <a:cs typeface="Times New Roman" panose="02020603050405020304" pitchFamily="18" charset="0"/>
            </a:endParaRPr>
          </a:p>
          <a:p>
            <a:endParaRPr lang="en-US" altLang="zh-CN" dirty="0">
              <a:ea typeface="宋体" panose="02010600030101010101" pitchFamily="2" charset="-122"/>
              <a:cs typeface="Times New Roman" panose="02020603050405020304" pitchFamily="18" charset="0"/>
            </a:endParaRPr>
          </a:p>
          <a:p>
            <a:r>
              <a:rPr lang="zh-CN" altLang="zh-CN" dirty="0" smtClean="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3</a:t>
            </a:r>
            <a:r>
              <a:rPr lang="zh-CN" altLang="zh-CN" dirty="0">
                <a:ea typeface="宋体" panose="02010600030101010101" pitchFamily="2" charset="-122"/>
                <a:cs typeface="Times New Roman" panose="02020603050405020304" pitchFamily="18" charset="0"/>
              </a:rPr>
              <a:t>） 哪些模糊原语或技术是有前途的，应该推广</a:t>
            </a:r>
            <a:r>
              <a:rPr lang="zh-CN" altLang="zh-CN" dirty="0" smtClean="0">
                <a:ea typeface="宋体" panose="02010600030101010101" pitchFamily="2" charset="-122"/>
                <a:cs typeface="Times New Roman" panose="02020603050405020304" pitchFamily="18" charset="0"/>
              </a:rPr>
              <a:t>？</a:t>
            </a:r>
            <a:endParaRPr lang="en-US" altLang="zh-CN" dirty="0" smtClean="0">
              <a:ea typeface="宋体" panose="02010600030101010101" pitchFamily="2" charset="-122"/>
              <a:cs typeface="Times New Roman" panose="02020603050405020304" pitchFamily="18" charset="0"/>
            </a:endParaRPr>
          </a:p>
          <a:p>
            <a:r>
              <a:rPr lang="en-US" altLang="zh-CN" dirty="0">
                <a:ea typeface="宋体" panose="02010600030101010101" pitchFamily="2" charset="-122"/>
                <a:cs typeface="Times New Roman" panose="02020603050405020304" pitchFamily="18" charset="0"/>
              </a:rPr>
              <a:t>	</a:t>
            </a:r>
            <a:r>
              <a:rPr lang="zh-CN" altLang="zh-CN" dirty="0">
                <a:solidFill>
                  <a:srgbClr val="FF0000"/>
                </a:solidFill>
              </a:rPr>
              <a:t>现有的指标不适合也不全面的评价模糊</a:t>
            </a:r>
            <a:endParaRPr lang="zh-CN" altLang="en-US" dirty="0">
              <a:solidFill>
                <a:srgbClr val="FF0000"/>
              </a:solidFill>
            </a:endParaRPr>
          </a:p>
        </p:txBody>
      </p:sp>
      <p:sp>
        <p:nvSpPr>
          <p:cNvPr id="7" name="矩形 6"/>
          <p:cNvSpPr/>
          <p:nvPr/>
        </p:nvSpPr>
        <p:spPr>
          <a:xfrm>
            <a:off x="586026" y="4357526"/>
            <a:ext cx="7398328" cy="923330"/>
          </a:xfrm>
          <a:prstGeom prst="rect">
            <a:avLst/>
          </a:prstGeom>
        </p:spPr>
        <p:txBody>
          <a:bodyPr wrap="square">
            <a:spAutoFit/>
          </a:bodyPr>
          <a:lstStyle/>
          <a:p>
            <a:r>
              <a:rPr lang="zh-CN" altLang="zh-CN" dirty="0">
                <a:ea typeface="宋体" panose="02010600030101010101" pitchFamily="2" charset="-122"/>
                <a:cs typeface="Times New Roman" panose="02020603050405020304" pitchFamily="18" charset="0"/>
              </a:rPr>
              <a:t>因此，有必要测试和增强模糊器的可用性。第二，模糊语言的评价应以实用的基准程序为基础。现有的基准计划并不令人</a:t>
            </a:r>
            <a:r>
              <a:rPr lang="zh-CN" altLang="zh-CN" dirty="0" smtClean="0">
                <a:ea typeface="宋体" panose="02010600030101010101" pitchFamily="2" charset="-122"/>
                <a:cs typeface="Times New Roman" panose="02020603050405020304" pitchFamily="18" charset="0"/>
              </a:rPr>
              <a:t>满意。第三</a:t>
            </a:r>
            <a:r>
              <a:rPr lang="zh-CN" altLang="zh-CN" dirty="0">
                <a:ea typeface="宋体" panose="02010600030101010101" pitchFamily="2" charset="-122"/>
                <a:cs typeface="Times New Roman" panose="02020603050405020304" pitchFamily="18" charset="0"/>
              </a:rPr>
              <a:t>，评估必须基于一套全面的绩效指标。</a:t>
            </a:r>
            <a:endParaRPr lang="zh-CN" altLang="en-US" dirty="0"/>
          </a:p>
        </p:txBody>
      </p:sp>
    </p:spTree>
    <p:extLst>
      <p:ext uri="{BB962C8B-B14F-4D97-AF65-F5344CB8AC3E}">
        <p14:creationId xmlns:p14="http://schemas.microsoft.com/office/powerpoint/2010/main" val="1628652199"/>
      </p:ext>
    </p:extLst>
  </p:cSld>
  <p:clrMapOvr>
    <a:masterClrMapping/>
  </p:clrMapOvr>
  <mc:AlternateContent xmlns:mc="http://schemas.openxmlformats.org/markup-compatibility/2006" xmlns:p14="http://schemas.microsoft.com/office/powerpoint/2010/main">
    <mc:Choice Requires="p14">
      <p:transition spd="slow" p14:dur="2000" advTm="84425"/>
    </mc:Choice>
    <mc:Fallback xmlns="">
      <p:transition spd="slow" advTm="84425"/>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7" y="1112451"/>
            <a:ext cx="549377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ct val="0"/>
              </a:spcBef>
            </a:pPr>
            <a:r>
              <a:rPr lang="en-US" altLang="zh-CN" sz="2800" b="1" dirty="0">
                <a:solidFill>
                  <a:srgbClr val="005689"/>
                </a:solidFill>
                <a:latin typeface="微软雅黑" panose="020B0503020204020204" pitchFamily="34" charset="-122"/>
                <a:ea typeface="微软雅黑" panose="020B0503020204020204" pitchFamily="34" charset="-122"/>
              </a:rPr>
              <a:t>3</a:t>
            </a:r>
            <a:r>
              <a:rPr lang="en-US" altLang="zh-CN" sz="2800" b="1" dirty="0" smtClean="0">
                <a:solidFill>
                  <a:srgbClr val="005689"/>
                </a:solidFill>
                <a:latin typeface="微软雅黑" panose="020B0503020204020204" pitchFamily="34" charset="-122"/>
                <a:ea typeface="微软雅黑" panose="020B0503020204020204" pitchFamily="34" charset="-122"/>
              </a:rPr>
              <a:t>. Method </a:t>
            </a:r>
            <a:r>
              <a:rPr lang="en-US" altLang="zh-CN" sz="2000" b="1" dirty="0" smtClean="0">
                <a:solidFill>
                  <a:srgbClr val="1F497D"/>
                </a:solidFill>
                <a:latin typeface="微软雅黑" panose="020B0503020204020204" pitchFamily="34" charset="-122"/>
                <a:ea typeface="微软雅黑" panose="020B0503020204020204" pitchFamily="34" charset="-122"/>
              </a:rPr>
              <a:t>| Main </a:t>
            </a:r>
            <a:r>
              <a:rPr lang="en-US" altLang="zh-CN" sz="2000" b="1" dirty="0">
                <a:solidFill>
                  <a:srgbClr val="1F497D"/>
                </a:solidFill>
                <a:latin typeface="微软雅黑" panose="020B0503020204020204" pitchFamily="34" charset="-122"/>
                <a:ea typeface="微软雅黑" panose="020B0503020204020204" pitchFamily="34" charset="-122"/>
              </a:rPr>
              <a:t>I</a:t>
            </a:r>
            <a:r>
              <a:rPr lang="en-US" altLang="zh-CN" sz="2000" b="1" dirty="0" smtClean="0">
                <a:solidFill>
                  <a:srgbClr val="1F497D"/>
                </a:solidFill>
                <a:latin typeface="微软雅黑" panose="020B0503020204020204" pitchFamily="34" charset="-122"/>
                <a:ea typeface="微软雅黑" panose="020B0503020204020204" pitchFamily="34" charset="-122"/>
              </a:rPr>
              <a:t>dea</a:t>
            </a:r>
            <a:endParaRPr lang="en-US" altLang="zh-CN" sz="2000" b="1" dirty="0">
              <a:solidFill>
                <a:srgbClr val="1F497D"/>
              </a:solidFill>
              <a:latin typeface="微软雅黑" panose="020B0503020204020204" pitchFamily="34" charset="-122"/>
              <a:ea typeface="微软雅黑" panose="020B0503020204020204" pitchFamily="34" charset="-122"/>
            </a:endParaRPr>
          </a:p>
        </p:txBody>
      </p:sp>
      <p:cxnSp>
        <p:nvCxnSpPr>
          <p:cNvPr id="4"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795168C3-2083-4FEB-A638-0502EE32FC75}" type="slidenum">
              <a:rPr lang="zh-CN" altLang="en-US" smtClean="0"/>
              <a:pPr/>
              <a:t>6</a:t>
            </a:fld>
            <a:endParaRPr lang="zh-CN" altLang="en-US"/>
          </a:p>
        </p:txBody>
      </p:sp>
      <p:sp>
        <p:nvSpPr>
          <p:cNvPr id="7" name="Rectangle 3"/>
          <p:cNvSpPr txBox="1">
            <a:spLocks noChangeArrowheads="1"/>
          </p:cNvSpPr>
          <p:nvPr/>
        </p:nvSpPr>
        <p:spPr>
          <a:xfrm>
            <a:off x="322723" y="1717665"/>
            <a:ext cx="8536464" cy="44112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80000"/>
              </a:lnSpc>
              <a:buFont typeface="Wingdings" pitchFamily="2" charset="2"/>
              <a:buChar char="Ø"/>
            </a:pPr>
            <a:r>
              <a:rPr lang="zh-CN" altLang="zh-CN" dirty="0" smtClean="0"/>
              <a:t>设计</a:t>
            </a:r>
            <a:r>
              <a:rPr lang="zh-CN" altLang="zh-CN" dirty="0"/>
              <a:t>并实现</a:t>
            </a:r>
            <a:r>
              <a:rPr lang="zh-CN" altLang="zh-CN" dirty="0" smtClean="0"/>
              <a:t>了</a:t>
            </a:r>
            <a:r>
              <a:rPr lang="zh-CN" altLang="zh-CN" b="1" dirty="0"/>
              <a:t>一个开源和实用的度量驱动平台</a:t>
            </a:r>
            <a:r>
              <a:rPr lang="en-US" altLang="zh-CN" dirty="0" smtClean="0"/>
              <a:t>UNIFUZZ</a:t>
            </a:r>
            <a:endParaRPr lang="en-US" altLang="zh-CN" dirty="0"/>
          </a:p>
          <a:p>
            <a:pPr algn="just">
              <a:lnSpc>
                <a:spcPct val="80000"/>
              </a:lnSpc>
              <a:buFont typeface="Wingdings" pitchFamily="2" charset="2"/>
              <a:buChar char="Ø"/>
            </a:pPr>
            <a:r>
              <a:rPr lang="zh-CN" altLang="zh-CN" dirty="0"/>
              <a:t>提出了一个性能指标的集合，分为六类：</a:t>
            </a:r>
            <a:r>
              <a:rPr lang="zh-CN" altLang="zh-CN" b="1" dirty="0" smtClean="0"/>
              <a:t>唯一</a:t>
            </a:r>
            <a:r>
              <a:rPr lang="en-US" altLang="zh-CN" b="1" dirty="0" smtClean="0"/>
              <a:t>bug</a:t>
            </a:r>
            <a:r>
              <a:rPr lang="zh-CN" altLang="zh-CN" b="1" dirty="0" smtClean="0"/>
              <a:t>的</a:t>
            </a:r>
            <a:r>
              <a:rPr lang="zh-CN" altLang="zh-CN" b="1" dirty="0"/>
              <a:t>数量</a:t>
            </a:r>
            <a:r>
              <a:rPr lang="zh-CN" altLang="zh-CN" b="1" dirty="0" smtClean="0"/>
              <a:t>、</a:t>
            </a:r>
            <a:r>
              <a:rPr lang="en-US" altLang="zh-CN" b="1" dirty="0"/>
              <a:t>bug</a:t>
            </a:r>
            <a:r>
              <a:rPr lang="zh-CN" altLang="zh-CN" b="1" dirty="0" smtClean="0"/>
              <a:t>的</a:t>
            </a:r>
            <a:r>
              <a:rPr lang="zh-CN" altLang="zh-CN" b="1" dirty="0"/>
              <a:t>质量、</a:t>
            </a:r>
            <a:r>
              <a:rPr lang="zh-CN" altLang="zh-CN" b="1" dirty="0" smtClean="0"/>
              <a:t>发现</a:t>
            </a:r>
            <a:r>
              <a:rPr lang="en-US" altLang="zh-CN" b="1" dirty="0"/>
              <a:t>bug</a:t>
            </a:r>
            <a:r>
              <a:rPr lang="zh-CN" altLang="zh-CN" b="1" dirty="0" smtClean="0"/>
              <a:t>的</a:t>
            </a:r>
            <a:r>
              <a:rPr lang="zh-CN" altLang="zh-CN" b="1" dirty="0"/>
              <a:t>速度、</a:t>
            </a:r>
            <a:r>
              <a:rPr lang="zh-CN" altLang="zh-CN" b="1" dirty="0" smtClean="0"/>
              <a:t>发现</a:t>
            </a:r>
            <a:r>
              <a:rPr lang="en-US" altLang="zh-CN" b="1" dirty="0" smtClean="0"/>
              <a:t>bug</a:t>
            </a:r>
            <a:r>
              <a:rPr lang="zh-CN" altLang="zh-CN" b="1" dirty="0" smtClean="0"/>
              <a:t>的</a:t>
            </a:r>
            <a:r>
              <a:rPr lang="zh-CN" altLang="zh-CN" b="1" dirty="0"/>
              <a:t>稳定性、覆盖率和开销，可以用来综合评估模糊器的性能</a:t>
            </a:r>
            <a:r>
              <a:rPr lang="zh-CN" altLang="zh-CN" b="1" dirty="0" smtClean="0"/>
              <a:t>。</a:t>
            </a:r>
            <a:endParaRPr lang="en-US" altLang="zh-CN" dirty="0" smtClean="0"/>
          </a:p>
          <a:p>
            <a:pPr algn="just">
              <a:lnSpc>
                <a:spcPct val="80000"/>
              </a:lnSpc>
              <a:buFont typeface="Wingdings" pitchFamily="2" charset="2"/>
              <a:buChar char="Ø"/>
            </a:pPr>
            <a:r>
              <a:rPr lang="zh-CN" altLang="zh-CN" dirty="0" smtClean="0"/>
              <a:t>利用</a:t>
            </a:r>
            <a:r>
              <a:rPr lang="en-US" altLang="zh-CN" dirty="0"/>
              <a:t>UNIFUZZ</a:t>
            </a:r>
            <a:r>
              <a:rPr lang="zh-CN" altLang="zh-CN" dirty="0" smtClean="0"/>
              <a:t>，进行</a:t>
            </a:r>
            <a:r>
              <a:rPr lang="zh-CN" altLang="zh-CN" dirty="0"/>
              <a:t>了大量的实验</a:t>
            </a:r>
            <a:r>
              <a:rPr lang="zh-CN" altLang="zh-CN" dirty="0" smtClean="0"/>
              <a:t>来</a:t>
            </a:r>
            <a:r>
              <a:rPr lang="zh-CN" altLang="en-US" dirty="0" smtClean="0"/>
              <a:t>对比评估</a:t>
            </a:r>
            <a:r>
              <a:rPr lang="en-US" altLang="zh-CN" dirty="0" smtClean="0"/>
              <a:t>8</a:t>
            </a:r>
            <a:r>
              <a:rPr lang="zh-CN" altLang="zh-CN" dirty="0"/>
              <a:t>个著名的基于覆盖的模糊</a:t>
            </a:r>
            <a:r>
              <a:rPr lang="zh-CN" altLang="zh-CN" dirty="0" smtClean="0"/>
              <a:t>器</a:t>
            </a:r>
            <a:endParaRPr lang="en-US" altLang="zh-CN" sz="2000" b="1" dirty="0" smtClean="0">
              <a:ea typeface="黑体" pitchFamily="49" charset="-122"/>
            </a:endParaRPr>
          </a:p>
          <a:p>
            <a:pPr algn="just">
              <a:lnSpc>
                <a:spcPct val="80000"/>
              </a:lnSpc>
              <a:buFont typeface="Wingdings" pitchFamily="2" charset="2"/>
              <a:buChar char="Ø"/>
            </a:pPr>
            <a:r>
              <a:rPr lang="zh-CN" altLang="zh-CN" dirty="0"/>
              <a:t>从这些评估中</a:t>
            </a:r>
            <a:r>
              <a:rPr lang="zh-CN" altLang="zh-CN" dirty="0" smtClean="0"/>
              <a:t>，获得</a:t>
            </a:r>
            <a:r>
              <a:rPr lang="zh-CN" altLang="zh-CN" dirty="0"/>
              <a:t>了重要的见解和发现，为未来的模糊</a:t>
            </a:r>
            <a:r>
              <a:rPr lang="zh-CN" altLang="zh-CN" dirty="0" smtClean="0"/>
              <a:t>研究</a:t>
            </a:r>
            <a:r>
              <a:rPr lang="zh-CN" altLang="en-US" dirty="0" smtClean="0"/>
              <a:t>提供帮助</a:t>
            </a:r>
            <a:r>
              <a:rPr lang="zh-CN" altLang="zh-CN" dirty="0" smtClean="0"/>
              <a:t>。</a:t>
            </a:r>
            <a:endParaRPr lang="zh-CN" altLang="en-US" sz="2000" b="1" dirty="0">
              <a:ea typeface="黑体" pitchFamily="49" charset="-122"/>
            </a:endParaRPr>
          </a:p>
        </p:txBody>
      </p:sp>
    </p:spTree>
    <p:extLst>
      <p:ext uri="{BB962C8B-B14F-4D97-AF65-F5344CB8AC3E}">
        <p14:creationId xmlns:p14="http://schemas.microsoft.com/office/powerpoint/2010/main" val="1628652199"/>
      </p:ext>
    </p:extLst>
  </p:cSld>
  <p:clrMapOvr>
    <a:masterClrMapping/>
  </p:clrMapOvr>
  <mc:AlternateContent xmlns:mc="http://schemas.openxmlformats.org/markup-compatibility/2006" xmlns:p14="http://schemas.microsoft.com/office/powerpoint/2010/main">
    <mc:Choice Requires="p14">
      <p:transition spd="slow" p14:dur="2000" advTm="84425"/>
    </mc:Choice>
    <mc:Fallback xmlns="">
      <p:transition spd="slow" advTm="84425"/>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7" y="1112451"/>
            <a:ext cx="549377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ct val="0"/>
              </a:spcBef>
            </a:pPr>
            <a:r>
              <a:rPr lang="en-US" altLang="zh-CN" sz="2800" b="1" dirty="0">
                <a:solidFill>
                  <a:srgbClr val="005689"/>
                </a:solidFill>
                <a:latin typeface="微软雅黑" panose="020B0503020204020204" pitchFamily="34" charset="-122"/>
                <a:ea typeface="微软雅黑" panose="020B0503020204020204" pitchFamily="34" charset="-122"/>
              </a:rPr>
              <a:t>3</a:t>
            </a:r>
            <a:r>
              <a:rPr lang="en-US" altLang="zh-CN" sz="2800" b="1" dirty="0" smtClean="0">
                <a:solidFill>
                  <a:srgbClr val="005689"/>
                </a:solidFill>
                <a:latin typeface="微软雅黑" panose="020B0503020204020204" pitchFamily="34" charset="-122"/>
                <a:ea typeface="微软雅黑" panose="020B0503020204020204" pitchFamily="34" charset="-122"/>
              </a:rPr>
              <a:t>. Method </a:t>
            </a:r>
            <a:r>
              <a:rPr lang="en-US" altLang="zh-CN" sz="2000" b="1" dirty="0">
                <a:solidFill>
                  <a:srgbClr val="1F497D"/>
                </a:solidFill>
                <a:latin typeface="微软雅黑" panose="020B0503020204020204" pitchFamily="34" charset="-122"/>
                <a:ea typeface="微软雅黑" panose="020B0503020204020204" pitchFamily="34" charset="-122"/>
              </a:rPr>
              <a:t>| frame diagram</a:t>
            </a:r>
          </a:p>
        </p:txBody>
      </p:sp>
      <p:cxnSp>
        <p:nvCxnSpPr>
          <p:cNvPr id="4"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795168C3-2083-4FEB-A638-0502EE32FC75}" type="slidenum">
              <a:rPr lang="zh-CN" altLang="en-US" smtClean="0"/>
              <a:pPr/>
              <a:t>7</a:t>
            </a:fld>
            <a:endParaRPr lang="zh-CN" altLang="en-US"/>
          </a:p>
        </p:txBody>
      </p:sp>
      <p:pic>
        <p:nvPicPr>
          <p:cNvPr id="8" name="图片 7"/>
          <p:cNvPicPr/>
          <p:nvPr/>
        </p:nvPicPr>
        <p:blipFill>
          <a:blip r:embed="rId3"/>
          <a:stretch>
            <a:fillRect/>
          </a:stretch>
        </p:blipFill>
        <p:spPr>
          <a:xfrm>
            <a:off x="665018" y="1865677"/>
            <a:ext cx="8125691" cy="4490673"/>
          </a:xfrm>
          <a:prstGeom prst="rect">
            <a:avLst/>
          </a:prstGeom>
        </p:spPr>
      </p:pic>
    </p:spTree>
    <p:extLst>
      <p:ext uri="{BB962C8B-B14F-4D97-AF65-F5344CB8AC3E}">
        <p14:creationId xmlns:p14="http://schemas.microsoft.com/office/powerpoint/2010/main" val="2114920697"/>
      </p:ext>
    </p:extLst>
  </p:cSld>
  <p:clrMapOvr>
    <a:masterClrMapping/>
  </p:clrMapOvr>
  <mc:AlternateContent xmlns:mc="http://schemas.openxmlformats.org/markup-compatibility/2006" xmlns:p14="http://schemas.microsoft.com/office/powerpoint/2010/main">
    <mc:Choice Requires="p14">
      <p:transition spd="slow" p14:dur="2000" advTm="84425"/>
    </mc:Choice>
    <mc:Fallback xmlns="">
      <p:transition spd="slow" advTm="84425"/>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7" y="1112451"/>
            <a:ext cx="549377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ct val="0"/>
              </a:spcBef>
            </a:pPr>
            <a:r>
              <a:rPr lang="en-US" altLang="zh-CN" sz="2800" b="1" dirty="0">
                <a:solidFill>
                  <a:srgbClr val="005689"/>
                </a:solidFill>
                <a:latin typeface="微软雅黑" panose="020B0503020204020204" pitchFamily="34" charset="-122"/>
                <a:ea typeface="微软雅黑" panose="020B0503020204020204" pitchFamily="34" charset="-122"/>
              </a:rPr>
              <a:t>3</a:t>
            </a:r>
            <a:r>
              <a:rPr lang="en-US" altLang="zh-CN" sz="2800" b="1" dirty="0" smtClean="0">
                <a:solidFill>
                  <a:srgbClr val="005689"/>
                </a:solidFill>
                <a:latin typeface="微软雅黑" panose="020B0503020204020204" pitchFamily="34" charset="-122"/>
                <a:ea typeface="微软雅黑" panose="020B0503020204020204" pitchFamily="34" charset="-122"/>
              </a:rPr>
              <a:t>. Method </a:t>
            </a:r>
            <a:r>
              <a:rPr lang="en-US" altLang="zh-CN" sz="2000" b="1" dirty="0">
                <a:solidFill>
                  <a:srgbClr val="1F497D"/>
                </a:solidFill>
                <a:latin typeface="微软雅黑" panose="020B0503020204020204" pitchFamily="34" charset="-122"/>
                <a:ea typeface="微软雅黑" panose="020B0503020204020204" pitchFamily="34" charset="-122"/>
              </a:rPr>
              <a:t>| Usable </a:t>
            </a:r>
            <a:r>
              <a:rPr lang="en-US" altLang="zh-CN" sz="2000" b="1" dirty="0" err="1">
                <a:solidFill>
                  <a:srgbClr val="1F497D"/>
                </a:solidFill>
                <a:latin typeface="微软雅黑" panose="020B0503020204020204" pitchFamily="34" charset="-122"/>
                <a:ea typeface="微软雅黑" panose="020B0503020204020204" pitchFamily="34" charset="-122"/>
              </a:rPr>
              <a:t>Fuzzers</a:t>
            </a:r>
            <a:endParaRPr lang="en-US" altLang="zh-CN" sz="2000" b="1" dirty="0">
              <a:solidFill>
                <a:srgbClr val="1F497D"/>
              </a:solidFill>
              <a:latin typeface="微软雅黑" panose="020B0503020204020204" pitchFamily="34" charset="-122"/>
              <a:ea typeface="微软雅黑" panose="020B0503020204020204" pitchFamily="34" charset="-122"/>
            </a:endParaRPr>
          </a:p>
        </p:txBody>
      </p:sp>
      <p:cxnSp>
        <p:nvCxnSpPr>
          <p:cNvPr id="4"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795168C3-2083-4FEB-A638-0502EE32FC75}" type="slidenum">
              <a:rPr lang="zh-CN" altLang="en-US" smtClean="0"/>
              <a:pPr/>
              <a:t>8</a:t>
            </a:fld>
            <a:endParaRPr lang="zh-CN" altLang="en-US" dirty="0"/>
          </a:p>
        </p:txBody>
      </p:sp>
      <p:pic>
        <p:nvPicPr>
          <p:cNvPr id="30" name="图片 29"/>
          <p:cNvPicPr/>
          <p:nvPr/>
        </p:nvPicPr>
        <p:blipFill>
          <a:blip r:embed="rId3"/>
          <a:stretch>
            <a:fillRect/>
          </a:stretch>
        </p:blipFill>
        <p:spPr>
          <a:xfrm>
            <a:off x="5098914" y="1112451"/>
            <a:ext cx="3816486" cy="5243900"/>
          </a:xfrm>
          <a:prstGeom prst="rect">
            <a:avLst/>
          </a:prstGeom>
        </p:spPr>
      </p:pic>
      <p:sp>
        <p:nvSpPr>
          <p:cNvPr id="31" name="矩形 30"/>
          <p:cNvSpPr/>
          <p:nvPr/>
        </p:nvSpPr>
        <p:spPr>
          <a:xfrm>
            <a:off x="440553" y="1743393"/>
            <a:ext cx="4463956" cy="3416320"/>
          </a:xfrm>
          <a:prstGeom prst="rect">
            <a:avLst/>
          </a:prstGeom>
        </p:spPr>
        <p:txBody>
          <a:bodyPr wrap="square">
            <a:spAutoFit/>
          </a:bodyPr>
          <a:lstStyle/>
          <a:p>
            <a:r>
              <a:rPr lang="en-US" altLang="zh-CN" dirty="0">
                <a:ea typeface="宋体" panose="02010600030101010101" pitchFamily="2" charset="-122"/>
                <a:cs typeface="Times New Roman" panose="02020603050405020304" pitchFamily="18" charset="0"/>
              </a:rPr>
              <a:t> </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从往年顶会论文中选取</a:t>
            </a:r>
            <a:r>
              <a:rPr lang="en-US" altLang="zh-CN" dirty="0" smtClean="0">
                <a:ea typeface="宋体" panose="02010600030101010101" pitchFamily="2" charset="-122"/>
                <a:cs typeface="Times New Roman" panose="02020603050405020304" pitchFamily="18" charset="0"/>
              </a:rPr>
              <a:t>35</a:t>
            </a:r>
            <a:r>
              <a:rPr lang="zh-CN" altLang="en-US" dirty="0" smtClean="0">
                <a:ea typeface="宋体" panose="02010600030101010101" pitchFamily="2" charset="-122"/>
                <a:cs typeface="Times New Roman" panose="02020603050405020304" pitchFamily="18" charset="0"/>
              </a:rPr>
              <a:t>种模糊测试器。手动构建</a:t>
            </a:r>
            <a:r>
              <a:rPr lang="zh-CN" altLang="en-US" dirty="0">
                <a:ea typeface="宋体" panose="02010600030101010101" pitchFamily="2" charset="-122"/>
                <a:cs typeface="Times New Roman" panose="02020603050405020304" pitchFamily="18" charset="0"/>
              </a:rPr>
              <a:t>并测试每个模糊器</a:t>
            </a:r>
            <a:r>
              <a:rPr lang="zh-CN" altLang="en-US" dirty="0" smtClean="0">
                <a:ea typeface="宋体" panose="02010600030101010101" pitchFamily="2" charset="-122"/>
                <a:cs typeface="Times New Roman" panose="02020603050405020304" pitchFamily="18" charset="0"/>
              </a:rPr>
              <a:t>。</a:t>
            </a:r>
            <a:endParaRPr lang="en-US" altLang="zh-CN" dirty="0" smtClean="0">
              <a:ea typeface="宋体" panose="02010600030101010101" pitchFamily="2" charset="-122"/>
              <a:cs typeface="Times New Roman" panose="02020603050405020304" pitchFamily="18" charset="0"/>
            </a:endParaRPr>
          </a:p>
          <a:p>
            <a:r>
              <a:rPr lang="en-US" altLang="zh-CN" dirty="0" smtClean="0">
                <a:ea typeface="宋体" panose="02010600030101010101" pitchFamily="2" charset="-122"/>
                <a:cs typeface="Times New Roman" panose="02020603050405020304" pitchFamily="18" charset="0"/>
              </a:rPr>
              <a:t> </a:t>
            </a:r>
            <a:endParaRPr lang="en-US" altLang="zh-CN" dirty="0">
              <a:ea typeface="宋体" panose="02010600030101010101" pitchFamily="2" charset="-122"/>
              <a:cs typeface="Times New Roman" panose="02020603050405020304" pitchFamily="18" charset="0"/>
            </a:endParaRPr>
          </a:p>
          <a:p>
            <a:r>
              <a:rPr lang="en-US" altLang="zh-CN" dirty="0" smtClean="0"/>
              <a:t>        </a:t>
            </a:r>
            <a:r>
              <a:rPr lang="zh-CN" altLang="en-US" dirty="0" smtClean="0"/>
              <a:t>涵盖了</a:t>
            </a:r>
            <a:r>
              <a:rPr lang="zh-CN" altLang="zh-CN" dirty="0" smtClean="0"/>
              <a:t>基于</a:t>
            </a:r>
            <a:r>
              <a:rPr lang="zh-CN" altLang="zh-CN" dirty="0"/>
              <a:t>语法的、基于突变的、定向的和基于覆盖范围的模糊器</a:t>
            </a:r>
            <a:endParaRPr lang="en-US" altLang="zh-CN" dirty="0" smtClean="0">
              <a:ea typeface="宋体" panose="02010600030101010101" pitchFamily="2" charset="-122"/>
              <a:cs typeface="Times New Roman" panose="02020603050405020304" pitchFamily="18" charset="0"/>
            </a:endParaRPr>
          </a:p>
          <a:p>
            <a:endParaRPr lang="en-US" altLang="zh-CN" dirty="0">
              <a:ea typeface="宋体" panose="02010600030101010101" pitchFamily="2" charset="-122"/>
              <a:cs typeface="Times New Roman" panose="02020603050405020304" pitchFamily="18" charset="0"/>
            </a:endParaRPr>
          </a:p>
          <a:p>
            <a:r>
              <a:rPr lang="en-US" altLang="zh-CN" dirty="0" smtClean="0"/>
              <a:t>        </a:t>
            </a:r>
            <a:r>
              <a:rPr lang="zh-CN" altLang="en-US" dirty="0" smtClean="0"/>
              <a:t>本文从</a:t>
            </a:r>
            <a:r>
              <a:rPr lang="zh-CN" altLang="zh-CN" dirty="0" smtClean="0"/>
              <a:t>这些</a:t>
            </a:r>
            <a:r>
              <a:rPr lang="zh-CN" altLang="zh-CN" dirty="0"/>
              <a:t>模糊程序中发现了超过</a:t>
            </a:r>
            <a:r>
              <a:rPr lang="en-US" altLang="zh-CN" dirty="0"/>
              <a:t>15</a:t>
            </a:r>
            <a:r>
              <a:rPr lang="zh-CN" altLang="zh-CN" dirty="0"/>
              <a:t>个严重的缺陷，并将它们报告给了开发人员。</a:t>
            </a:r>
            <a:endParaRPr lang="en-US" altLang="zh-CN" dirty="0" smtClean="0">
              <a:ea typeface="宋体" panose="02010600030101010101" pitchFamily="2" charset="-122"/>
              <a:cs typeface="Times New Roman" panose="02020603050405020304" pitchFamily="18" charset="0"/>
            </a:endParaRPr>
          </a:p>
          <a:p>
            <a:endParaRPr lang="en-US" altLang="zh-CN" dirty="0">
              <a:ea typeface="宋体" panose="02010600030101010101" pitchFamily="2" charset="-122"/>
              <a:cs typeface="Times New Roman" panose="02020603050405020304" pitchFamily="18" charset="0"/>
            </a:endParaRPr>
          </a:p>
          <a:p>
            <a:r>
              <a:rPr lang="zh-CN" altLang="en-US" dirty="0" smtClean="0">
                <a:ea typeface="宋体" panose="02010600030101010101" pitchFamily="2" charset="-122"/>
                <a:cs typeface="Times New Roman" panose="02020603050405020304" pitchFamily="18" charset="0"/>
              </a:rPr>
              <a:t>         对于</a:t>
            </a:r>
            <a:r>
              <a:rPr lang="zh-CN" altLang="en-US" dirty="0">
                <a:ea typeface="宋体" panose="02010600030101010101" pitchFamily="2" charset="-122"/>
                <a:cs typeface="Times New Roman" panose="02020603050405020304" pitchFamily="18" charset="0"/>
              </a:rPr>
              <a:t>表</a:t>
            </a:r>
            <a:r>
              <a:rPr lang="en-US" altLang="zh-CN" dirty="0">
                <a:ea typeface="宋体" panose="02010600030101010101" pitchFamily="2" charset="-122"/>
                <a:cs typeface="Times New Roman" panose="02020603050405020304" pitchFamily="18" charset="0"/>
              </a:rPr>
              <a:t>1</a:t>
            </a:r>
            <a:r>
              <a:rPr lang="zh-CN" altLang="en-US" dirty="0">
                <a:ea typeface="宋体" panose="02010600030101010101" pitchFamily="2" charset="-122"/>
                <a:cs typeface="Times New Roman" panose="02020603050405020304" pitchFamily="18" charset="0"/>
              </a:rPr>
              <a:t>中的每个</a:t>
            </a:r>
            <a:r>
              <a:rPr lang="en-US" altLang="zh-CN" dirty="0" err="1">
                <a:ea typeface="宋体" panose="02010600030101010101" pitchFamily="2" charset="-122"/>
                <a:cs typeface="Times New Roman" panose="02020603050405020304" pitchFamily="18" charset="0"/>
              </a:rPr>
              <a:t>fuzzer</a:t>
            </a:r>
            <a:r>
              <a:rPr lang="zh-CN" altLang="en-US" dirty="0" smtClean="0">
                <a:ea typeface="宋体" panose="02010600030101010101" pitchFamily="2" charset="-122"/>
                <a:cs typeface="Times New Roman" panose="02020603050405020304" pitchFamily="18" charset="0"/>
              </a:rPr>
              <a:t>，本文还</a:t>
            </a:r>
            <a:r>
              <a:rPr lang="zh-CN" altLang="en-US" dirty="0">
                <a:ea typeface="宋体" panose="02010600030101010101" pitchFamily="2" charset="-122"/>
                <a:cs typeface="Times New Roman" panose="02020603050405020304" pitchFamily="18" charset="0"/>
              </a:rPr>
              <a:t>实现了一个</a:t>
            </a:r>
            <a:r>
              <a:rPr lang="en-US" altLang="zh-CN" dirty="0" err="1">
                <a:ea typeface="宋体" panose="02010600030101010101" pitchFamily="2" charset="-122"/>
                <a:cs typeface="Times New Roman" panose="02020603050405020304" pitchFamily="18" charset="0"/>
              </a:rPr>
              <a:t>Dockerfile</a:t>
            </a:r>
            <a:endParaRPr lang="zh-CN" altLang="en-US" dirty="0">
              <a:solidFill>
                <a:srgbClr val="FF0000"/>
              </a:solidFill>
            </a:endParaRPr>
          </a:p>
        </p:txBody>
      </p:sp>
    </p:spTree>
    <p:extLst>
      <p:ext uri="{BB962C8B-B14F-4D97-AF65-F5344CB8AC3E}">
        <p14:creationId xmlns:p14="http://schemas.microsoft.com/office/powerpoint/2010/main" val="3803651262"/>
      </p:ext>
    </p:extLst>
  </p:cSld>
  <p:clrMapOvr>
    <a:masterClrMapping/>
  </p:clrMapOvr>
  <mc:AlternateContent xmlns:mc="http://schemas.openxmlformats.org/markup-compatibility/2006" xmlns:p14="http://schemas.microsoft.com/office/powerpoint/2010/main">
    <mc:Choice Requires="p14">
      <p:transition spd="slow" p14:dur="2000" advTm="84425"/>
    </mc:Choice>
    <mc:Fallback xmlns="">
      <p:transition spd="slow" advTm="84425"/>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5"/>
          <p:cNvSpPr txBox="1">
            <a:spLocks noChangeArrowheads="1"/>
          </p:cNvSpPr>
          <p:nvPr/>
        </p:nvSpPr>
        <p:spPr bwMode="auto">
          <a:xfrm>
            <a:off x="351857" y="1112451"/>
            <a:ext cx="549377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ct val="0"/>
              </a:spcBef>
            </a:pPr>
            <a:r>
              <a:rPr lang="en-US" altLang="zh-CN" sz="2800" b="1" dirty="0">
                <a:solidFill>
                  <a:srgbClr val="005689"/>
                </a:solidFill>
                <a:latin typeface="微软雅黑" panose="020B0503020204020204" pitchFamily="34" charset="-122"/>
                <a:ea typeface="微软雅黑" panose="020B0503020204020204" pitchFamily="34" charset="-122"/>
              </a:rPr>
              <a:t>3</a:t>
            </a:r>
            <a:r>
              <a:rPr lang="en-US" altLang="zh-CN" sz="2800" b="1" dirty="0" smtClean="0">
                <a:solidFill>
                  <a:srgbClr val="005689"/>
                </a:solidFill>
                <a:latin typeface="微软雅黑" panose="020B0503020204020204" pitchFamily="34" charset="-122"/>
                <a:ea typeface="微软雅黑" panose="020B0503020204020204" pitchFamily="34" charset="-122"/>
              </a:rPr>
              <a:t>. Method </a:t>
            </a:r>
            <a:r>
              <a:rPr lang="en-US" altLang="zh-CN" sz="2000" b="1" dirty="0">
                <a:solidFill>
                  <a:srgbClr val="1F497D"/>
                </a:solidFill>
                <a:latin typeface="微软雅黑" panose="020B0503020204020204" pitchFamily="34" charset="-122"/>
                <a:ea typeface="微软雅黑" panose="020B0503020204020204" pitchFamily="34" charset="-122"/>
              </a:rPr>
              <a:t>| Pragmatic Benchmarks</a:t>
            </a:r>
          </a:p>
        </p:txBody>
      </p:sp>
      <p:cxnSp>
        <p:nvCxnSpPr>
          <p:cNvPr id="4" name="直线连接符 7"/>
          <p:cNvCxnSpPr/>
          <p:nvPr/>
        </p:nvCxnSpPr>
        <p:spPr>
          <a:xfrm flipH="1" flipV="1">
            <a:off x="440553" y="1669533"/>
            <a:ext cx="605775" cy="43"/>
          </a:xfrm>
          <a:prstGeom prst="line">
            <a:avLst/>
          </a:prstGeom>
          <a:ln w="63500">
            <a:solidFill>
              <a:srgbClr val="DD562B"/>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795168C3-2083-4FEB-A638-0502EE32FC75}" type="slidenum">
              <a:rPr lang="zh-CN" altLang="en-US" smtClean="0"/>
              <a:pPr/>
              <a:t>9</a:t>
            </a:fld>
            <a:endParaRPr lang="zh-CN" altLang="en-US" dirty="0"/>
          </a:p>
        </p:txBody>
      </p:sp>
      <p:sp>
        <p:nvSpPr>
          <p:cNvPr id="30" name="TextBox 1210"/>
          <p:cNvSpPr/>
          <p:nvPr/>
        </p:nvSpPr>
        <p:spPr>
          <a:xfrm>
            <a:off x="5060848" y="2309844"/>
            <a:ext cx="3231097" cy="4156522"/>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algn="just">
              <a:lnSpc>
                <a:spcPct val="80000"/>
              </a:lnSpc>
              <a:buFont typeface="Wingdings" pitchFamily="2" charset="2"/>
              <a:buChar char="Ø"/>
            </a:pPr>
            <a:r>
              <a:rPr lang="zh-CN" altLang="en-US" sz="1600" dirty="0">
                <a:solidFill>
                  <a:srgbClr val="002060"/>
                </a:solidFill>
              </a:rPr>
              <a:t>选择合适的</a:t>
            </a:r>
            <a:r>
              <a:rPr lang="zh-CN" altLang="en-US" sz="1600" dirty="0" smtClean="0">
                <a:solidFill>
                  <a:srgbClr val="002060"/>
                </a:solidFill>
              </a:rPr>
              <a:t>程序</a:t>
            </a:r>
            <a:endParaRPr lang="en-US" altLang="zh-CN" sz="1600" dirty="0" smtClean="0">
              <a:solidFill>
                <a:srgbClr val="002060"/>
              </a:solidFill>
            </a:endParaRPr>
          </a:p>
          <a:p>
            <a:pPr algn="just">
              <a:lnSpc>
                <a:spcPct val="80000"/>
              </a:lnSpc>
            </a:pPr>
            <a:r>
              <a:rPr lang="zh-CN" altLang="zh-CN" dirty="0"/>
              <a:t>（</a:t>
            </a:r>
            <a:r>
              <a:rPr lang="en-US" altLang="zh-CN" dirty="0"/>
              <a:t>1</a:t>
            </a:r>
            <a:r>
              <a:rPr lang="zh-CN" altLang="zh-CN" dirty="0"/>
              <a:t>）类似于现实世界的程序，包括编码风格、大小和漏洞等。（</a:t>
            </a:r>
            <a:r>
              <a:rPr lang="en-US" altLang="zh-CN" dirty="0"/>
              <a:t>2</a:t>
            </a:r>
            <a:r>
              <a:rPr lang="zh-CN" altLang="zh-CN" dirty="0"/>
              <a:t>） 全面的，在功能、大小和漏洞类型等方面保证多样。（</a:t>
            </a:r>
            <a:r>
              <a:rPr lang="en-US" altLang="zh-CN" dirty="0"/>
              <a:t>3</a:t>
            </a:r>
            <a:r>
              <a:rPr lang="zh-CN" altLang="zh-CN" dirty="0"/>
              <a:t>）实用的，这意味着在合理的时间内至少应该发现一个</a:t>
            </a:r>
            <a:r>
              <a:rPr lang="en-US" altLang="zh-CN" dirty="0"/>
              <a:t>bug</a:t>
            </a:r>
            <a:r>
              <a:rPr lang="zh-CN" altLang="zh-CN" dirty="0"/>
              <a:t>。（</a:t>
            </a:r>
            <a:r>
              <a:rPr lang="en-US" altLang="zh-CN" dirty="0"/>
              <a:t>4</a:t>
            </a:r>
            <a:r>
              <a:rPr lang="zh-CN" altLang="zh-CN" dirty="0"/>
              <a:t>） 使用方便，这意味着用户可以方便地使用基准程序并得到评估结果。</a:t>
            </a:r>
            <a:endParaRPr lang="en-US" altLang="zh-CN" sz="1600" dirty="0" smtClean="0">
              <a:solidFill>
                <a:srgbClr val="002060"/>
              </a:solidFill>
            </a:endParaRPr>
          </a:p>
          <a:p>
            <a:pPr algn="just">
              <a:lnSpc>
                <a:spcPct val="80000"/>
              </a:lnSpc>
              <a:buFont typeface="Wingdings" pitchFamily="2" charset="2"/>
              <a:buChar char="Ø"/>
            </a:pPr>
            <a:endParaRPr lang="en-US" altLang="zh-CN" sz="1600" dirty="0">
              <a:solidFill>
                <a:srgbClr val="002060"/>
              </a:solidFill>
            </a:endParaRPr>
          </a:p>
          <a:p>
            <a:pPr algn="just">
              <a:lnSpc>
                <a:spcPct val="80000"/>
              </a:lnSpc>
              <a:buFont typeface="Wingdings" pitchFamily="2" charset="2"/>
              <a:buChar char="Ø"/>
            </a:pPr>
            <a:r>
              <a:rPr lang="zh-CN" altLang="en-US" sz="1600" dirty="0">
                <a:solidFill>
                  <a:srgbClr val="002060"/>
                </a:solidFill>
              </a:rPr>
              <a:t>对崩溃进行</a:t>
            </a:r>
            <a:r>
              <a:rPr lang="zh-CN" altLang="en-US" sz="1600" dirty="0" smtClean="0">
                <a:solidFill>
                  <a:srgbClr val="002060"/>
                </a:solidFill>
              </a:rPr>
              <a:t>分类</a:t>
            </a:r>
            <a:endParaRPr lang="en-US" altLang="zh-CN" sz="1600" dirty="0" smtClean="0">
              <a:solidFill>
                <a:srgbClr val="002060"/>
              </a:solidFill>
            </a:endParaRPr>
          </a:p>
          <a:p>
            <a:pPr algn="just">
              <a:lnSpc>
                <a:spcPct val="80000"/>
              </a:lnSpc>
              <a:buFont typeface="Wingdings" pitchFamily="2" charset="2"/>
              <a:buChar char="Ø"/>
            </a:pPr>
            <a:r>
              <a:rPr lang="zh-CN" altLang="zh-CN" dirty="0"/>
              <a:t>（</a:t>
            </a:r>
            <a:r>
              <a:rPr lang="en-US" altLang="zh-CN" dirty="0"/>
              <a:t>1</a:t>
            </a:r>
            <a:r>
              <a:rPr lang="zh-CN" altLang="zh-CN" dirty="0"/>
              <a:t>）对碰撞样本进行重复数据消除并将其按</a:t>
            </a:r>
            <a:r>
              <a:rPr lang="en-US" altLang="zh-CN" dirty="0"/>
              <a:t>bug</a:t>
            </a:r>
            <a:r>
              <a:rPr lang="zh-CN" altLang="zh-CN" dirty="0"/>
              <a:t>进行分类；（</a:t>
            </a:r>
            <a:r>
              <a:rPr lang="en-US" altLang="zh-CN" dirty="0"/>
              <a:t>2</a:t>
            </a:r>
            <a:r>
              <a:rPr lang="zh-CN" altLang="zh-CN" dirty="0"/>
              <a:t>）将碰撞样本与相应的</a:t>
            </a:r>
            <a:r>
              <a:rPr lang="en-US" altLang="zh-CN" dirty="0"/>
              <a:t>CVE</a:t>
            </a:r>
            <a:r>
              <a:rPr lang="zh-CN" altLang="zh-CN" dirty="0"/>
              <a:t>进行匹配；（</a:t>
            </a:r>
            <a:r>
              <a:rPr lang="en-US" altLang="zh-CN" dirty="0"/>
              <a:t>3</a:t>
            </a:r>
            <a:r>
              <a:rPr lang="zh-CN" altLang="zh-CN" dirty="0"/>
              <a:t>）分析碰撞样本触发的</a:t>
            </a:r>
            <a:r>
              <a:rPr lang="en-US" altLang="zh-CN" dirty="0"/>
              <a:t>bug</a:t>
            </a:r>
            <a:r>
              <a:rPr lang="zh-CN" altLang="zh-CN" dirty="0"/>
              <a:t>的严重性。</a:t>
            </a:r>
            <a:endParaRPr lang="en-US" altLang="zh-CN" sz="1600" dirty="0" smtClean="0">
              <a:solidFill>
                <a:srgbClr val="002060"/>
              </a:solidFill>
            </a:endParaRPr>
          </a:p>
          <a:p>
            <a:pPr algn="just">
              <a:lnSpc>
                <a:spcPct val="80000"/>
              </a:lnSpc>
              <a:buFont typeface="Wingdings" pitchFamily="2" charset="2"/>
              <a:buChar char="Ø"/>
            </a:pPr>
            <a:endParaRPr lang="en-US" altLang="zh-CN" sz="1600" dirty="0">
              <a:solidFill>
                <a:srgbClr val="002060"/>
              </a:solidFill>
            </a:endParaRPr>
          </a:p>
          <a:p>
            <a:pPr algn="just">
              <a:lnSpc>
                <a:spcPct val="80000"/>
              </a:lnSpc>
              <a:buFont typeface="Wingdings" pitchFamily="2" charset="2"/>
              <a:buChar char="Ø"/>
            </a:pPr>
            <a:r>
              <a:rPr lang="zh-CN" altLang="en-US" sz="1600" dirty="0">
                <a:solidFill>
                  <a:srgbClr val="002060"/>
                </a:solidFill>
              </a:rPr>
              <a:t>自动化</a:t>
            </a:r>
            <a:r>
              <a:rPr lang="zh-CN" altLang="en-US" sz="1600" dirty="0" smtClean="0">
                <a:solidFill>
                  <a:srgbClr val="002060"/>
                </a:solidFill>
              </a:rPr>
              <a:t>匹配</a:t>
            </a:r>
            <a:r>
              <a:rPr lang="en-US" altLang="zh-CN" sz="1600" dirty="0">
                <a:solidFill>
                  <a:srgbClr val="002060"/>
                </a:solidFill>
              </a:rPr>
              <a:t>CVE</a:t>
            </a:r>
          </a:p>
        </p:txBody>
      </p:sp>
      <p:pic>
        <p:nvPicPr>
          <p:cNvPr id="8" name="图片 7"/>
          <p:cNvPicPr/>
          <p:nvPr/>
        </p:nvPicPr>
        <p:blipFill>
          <a:blip r:embed="rId3"/>
          <a:stretch>
            <a:fillRect/>
          </a:stretch>
        </p:blipFill>
        <p:spPr>
          <a:xfrm>
            <a:off x="440553" y="1784986"/>
            <a:ext cx="4285615" cy="4571365"/>
          </a:xfrm>
          <a:prstGeom prst="rect">
            <a:avLst/>
          </a:prstGeom>
        </p:spPr>
      </p:pic>
    </p:spTree>
    <p:extLst>
      <p:ext uri="{BB962C8B-B14F-4D97-AF65-F5344CB8AC3E}">
        <p14:creationId xmlns:p14="http://schemas.microsoft.com/office/powerpoint/2010/main" val="1148281342"/>
      </p:ext>
    </p:extLst>
  </p:cSld>
  <p:clrMapOvr>
    <a:masterClrMapping/>
  </p:clrMapOvr>
  <mc:AlternateContent xmlns:mc="http://schemas.openxmlformats.org/markup-compatibility/2006" xmlns:p14="http://schemas.microsoft.com/office/powerpoint/2010/main">
    <mc:Choice Requires="p14">
      <p:transition spd="slow" p14:dur="2000" advTm="84425"/>
    </mc:Choice>
    <mc:Fallback xmlns="">
      <p:transition spd="slow" advTm="84425"/>
    </mc:Fallback>
  </mc:AlternateContent>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行云流水">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幻灯片母版</Template>
  <TotalTime>5168</TotalTime>
  <Words>2426</Words>
  <Application>Microsoft Office PowerPoint</Application>
  <PresentationFormat>全屏显示(4:3)</PresentationFormat>
  <Paragraphs>200</Paragraphs>
  <Slides>25</Slides>
  <Notes>24</Notes>
  <HiddenSlides>0</HiddenSlides>
  <MMClips>0</MMClips>
  <ScaleCrop>false</ScaleCrop>
  <HeadingPairs>
    <vt:vector size="6" baseType="variant">
      <vt:variant>
        <vt:lpstr>已用的字体</vt:lpstr>
      </vt:variant>
      <vt:variant>
        <vt:i4>12</vt:i4>
      </vt:variant>
      <vt:variant>
        <vt:lpstr>主题</vt:lpstr>
      </vt:variant>
      <vt:variant>
        <vt:i4>4</vt:i4>
      </vt:variant>
      <vt:variant>
        <vt:lpstr>幻灯片标题</vt:lpstr>
      </vt:variant>
      <vt:variant>
        <vt:i4>25</vt:i4>
      </vt:variant>
    </vt:vector>
  </HeadingPairs>
  <TitlesOfParts>
    <vt:vector size="41" baseType="lpstr">
      <vt:lpstr>等线</vt:lpstr>
      <vt:lpstr>等线 Light</vt:lpstr>
      <vt:lpstr>黑体</vt:lpstr>
      <vt:lpstr>华文细黑</vt:lpstr>
      <vt:lpstr>宋体</vt:lpstr>
      <vt:lpstr>Microsoft YaHei</vt:lpstr>
      <vt:lpstr>Microsoft YaHei</vt:lpstr>
      <vt:lpstr>Arial</vt:lpstr>
      <vt:lpstr>Calibri</vt:lpstr>
      <vt:lpstr>Calibri Light</vt:lpstr>
      <vt:lpstr>Times New Roman</vt:lpstr>
      <vt:lpstr>Wingdings</vt:lpstr>
      <vt:lpstr>自定义设计方案</vt:lpstr>
      <vt:lpstr>Office 主题​​</vt:lpstr>
      <vt:lpstr>1_自定义设计方案</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dell</dc:creator>
  <cp:lastModifiedBy>chenzhe</cp:lastModifiedBy>
  <cp:revision>3378</cp:revision>
  <cp:lastPrinted>2017-07-28T05:28:03Z</cp:lastPrinted>
  <dcterms:created xsi:type="dcterms:W3CDTF">2016-07-28T03:05:00Z</dcterms:created>
  <dcterms:modified xsi:type="dcterms:W3CDTF">2021-04-21T09:37:57Z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