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3" r:id="rId2"/>
    <p:sldMasterId id="2147483731" r:id="rId3"/>
    <p:sldMasterId id="2147483780" r:id="rId4"/>
  </p:sldMasterIdLst>
  <p:notesMasterIdLst>
    <p:notesMasterId r:id="rId26"/>
  </p:notesMasterIdLst>
  <p:handoutMasterIdLst>
    <p:handoutMasterId r:id="rId27"/>
  </p:handoutMasterIdLst>
  <p:sldIdLst>
    <p:sldId id="1274" r:id="rId5"/>
    <p:sldId id="1311" r:id="rId6"/>
    <p:sldId id="1321" r:id="rId7"/>
    <p:sldId id="1322" r:id="rId8"/>
    <p:sldId id="1316" r:id="rId9"/>
    <p:sldId id="1323" r:id="rId10"/>
    <p:sldId id="1324" r:id="rId11"/>
    <p:sldId id="1325" r:id="rId12"/>
    <p:sldId id="1326" r:id="rId13"/>
    <p:sldId id="1327" r:id="rId14"/>
    <p:sldId id="1333" r:id="rId15"/>
    <p:sldId id="1334" r:id="rId16"/>
    <p:sldId id="1335" r:id="rId17"/>
    <p:sldId id="1328" r:id="rId18"/>
    <p:sldId id="1329" r:id="rId19"/>
    <p:sldId id="1336" r:id="rId20"/>
    <p:sldId id="1337" r:id="rId21"/>
    <p:sldId id="1315" r:id="rId22"/>
    <p:sldId id="1278" r:id="rId23"/>
    <p:sldId id="1314" r:id="rId24"/>
    <p:sldId id="1259" r:id="rId25"/>
  </p:sldIdLst>
  <p:sldSz cx="9144000" cy="6858000" type="screen4x3"/>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37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737"/>
    <a:srgbClr val="6398D9"/>
    <a:srgbClr val="FE5E3C"/>
    <a:srgbClr val="C00F3F"/>
    <a:srgbClr val="005689"/>
    <a:srgbClr val="DD4053"/>
    <a:srgbClr val="DD562B"/>
    <a:srgbClr val="DD3945"/>
    <a:srgbClr val="F2F2F2"/>
    <a:srgbClr val="41A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2" autoAdjust="0"/>
    <p:restoredTop sz="93567" autoAdjust="0"/>
  </p:normalViewPr>
  <p:slideViewPr>
    <p:cSldViewPr snapToGrid="0">
      <p:cViewPr varScale="1">
        <p:scale>
          <a:sx n="108" d="100"/>
          <a:sy n="108" d="100"/>
        </p:scale>
        <p:origin x="1896" y="102"/>
      </p:cViewPr>
      <p:guideLst>
        <p:guide orient="horz" pos="3090"/>
        <p:guide pos="374"/>
      </p:guideLst>
    </p:cSldViewPr>
  </p:slideViewPr>
  <p:outlineViewPr>
    <p:cViewPr>
      <p:scale>
        <a:sx n="33" d="100"/>
        <a:sy n="33" d="100"/>
      </p:scale>
      <p:origin x="0" y="-225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65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2" y="1"/>
            <a:ext cx="2929837" cy="498852"/>
          </a:xfrm>
          <a:prstGeom prst="rect">
            <a:avLst/>
          </a:prstGeom>
        </p:spPr>
        <p:txBody>
          <a:bodyPr vert="horz" lIns="91440" tIns="45720" rIns="91440" bIns="45720" rtlCol="0"/>
          <a:lstStyle>
            <a:lvl1pPr algn="r">
              <a:defRPr sz="1200"/>
            </a:lvl1pPr>
          </a:lstStyle>
          <a:p>
            <a:fld id="{6A5DC13A-E76A-44D0-B55A-BF5F044A9746}" type="datetimeFigureOut">
              <a:rPr lang="zh-CN" altLang="en-US" smtClean="0"/>
              <a:pPr/>
              <a:t>2021/6/9</a:t>
            </a:fld>
            <a:endParaRPr lang="zh-CN" altLang="en-US"/>
          </a:p>
        </p:txBody>
      </p:sp>
      <p:sp>
        <p:nvSpPr>
          <p:cNvPr id="4" name="页脚占位符 3"/>
          <p:cNvSpPr>
            <a:spLocks noGrp="1"/>
          </p:cNvSpPr>
          <p:nvPr>
            <p:ph type="ftr" sz="quarter" idx="2"/>
          </p:nvPr>
        </p:nvSpPr>
        <p:spPr>
          <a:xfrm>
            <a:off x="1" y="9443664"/>
            <a:ext cx="2929837" cy="4988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2" y="9443664"/>
            <a:ext cx="2929837" cy="498850"/>
          </a:xfrm>
          <a:prstGeom prst="rect">
            <a:avLst/>
          </a:prstGeom>
        </p:spPr>
        <p:txBody>
          <a:bodyPr vert="horz" lIns="91440" tIns="45720" rIns="91440" bIns="45720" rtlCol="0" anchor="b"/>
          <a:lstStyle>
            <a:lvl1pPr algn="r">
              <a:defRPr sz="1200"/>
            </a:lvl1pPr>
          </a:lstStyle>
          <a:p>
            <a:fld id="{FBBAD5E8-5392-4BD9-A493-A614ECE4BC82}" type="slidenum">
              <a:rPr lang="zh-CN" altLang="en-US" smtClean="0"/>
              <a:pPr/>
              <a:t>‹#›</a:t>
            </a:fld>
            <a:endParaRPr lang="zh-CN" altLang="en-US"/>
          </a:p>
        </p:txBody>
      </p:sp>
    </p:spTree>
    <p:extLst>
      <p:ext uri="{BB962C8B-B14F-4D97-AF65-F5344CB8AC3E}">
        <p14:creationId xmlns:p14="http://schemas.microsoft.com/office/powerpoint/2010/main" val="2516161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2" y="1"/>
            <a:ext cx="2929837" cy="498852"/>
          </a:xfrm>
          <a:prstGeom prst="rect">
            <a:avLst/>
          </a:prstGeom>
        </p:spPr>
        <p:txBody>
          <a:bodyPr vert="horz" lIns="91440" tIns="45720" rIns="91440" bIns="45720" rtlCol="0"/>
          <a:lstStyle>
            <a:lvl1pPr algn="r">
              <a:defRPr sz="1200"/>
            </a:lvl1pPr>
          </a:lstStyle>
          <a:p>
            <a:fld id="{EFC66A5A-6AA7-4D44-B253-1F170A5DEE13}" type="datetimeFigureOut">
              <a:rPr lang="zh-CN" altLang="en-US" smtClean="0"/>
              <a:pPr/>
              <a:t>2021/6/9</a:t>
            </a:fld>
            <a:endParaRPr lang="zh-CN" altLang="en-US"/>
          </a:p>
        </p:txBody>
      </p:sp>
      <p:sp>
        <p:nvSpPr>
          <p:cNvPr id="4" name="幻灯片图像占位符 3"/>
          <p:cNvSpPr>
            <a:spLocks noGrp="1" noRot="1" noChangeAspect="1"/>
          </p:cNvSpPr>
          <p:nvPr>
            <p:ph type="sldImg" idx="2"/>
          </p:nvPr>
        </p:nvSpPr>
        <p:spPr>
          <a:xfrm>
            <a:off x="1144588" y="1241425"/>
            <a:ext cx="4471987" cy="3354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443664"/>
            <a:ext cx="2929837" cy="4988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2" y="9443664"/>
            <a:ext cx="2929837" cy="498850"/>
          </a:xfrm>
          <a:prstGeom prst="rect">
            <a:avLst/>
          </a:prstGeom>
        </p:spPr>
        <p:txBody>
          <a:bodyPr vert="horz" lIns="91440" tIns="45720" rIns="91440" bIns="45720" rtlCol="0" anchor="b"/>
          <a:lstStyle>
            <a:lvl1pPr algn="r">
              <a:defRPr sz="1200"/>
            </a:lvl1pPr>
          </a:lstStyle>
          <a:p>
            <a:fld id="{F9503977-52ED-4FD3-8A66-F30813EDCA41}" type="slidenum">
              <a:rPr lang="zh-CN" altLang="en-US" smtClean="0"/>
              <a:pPr/>
              <a:t>‹#›</a:t>
            </a:fld>
            <a:endParaRPr lang="zh-CN" altLang="en-US"/>
          </a:p>
        </p:txBody>
      </p:sp>
    </p:spTree>
    <p:extLst>
      <p:ext uri="{BB962C8B-B14F-4D97-AF65-F5344CB8AC3E}">
        <p14:creationId xmlns:p14="http://schemas.microsoft.com/office/powerpoint/2010/main" val="358950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a:t>
            </a:fld>
            <a:endParaRPr lang="zh-CN" altLang="en-US"/>
          </a:p>
        </p:txBody>
      </p:sp>
    </p:spTree>
    <p:extLst>
      <p:ext uri="{BB962C8B-B14F-4D97-AF65-F5344CB8AC3E}">
        <p14:creationId xmlns:p14="http://schemas.microsoft.com/office/powerpoint/2010/main" val="3719660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635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9073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8894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6165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28480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5333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2998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82132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19</a:t>
            </a:fld>
            <a:endParaRPr lang="zh-CN" altLang="en-US"/>
          </a:p>
        </p:txBody>
      </p:sp>
    </p:spTree>
    <p:extLst>
      <p:ext uri="{BB962C8B-B14F-4D97-AF65-F5344CB8AC3E}">
        <p14:creationId xmlns:p14="http://schemas.microsoft.com/office/powerpoint/2010/main" val="177408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8880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2694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90175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9277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5808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2928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9496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9170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523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AEB2D8A-0B28-4113-B68C-40A90C93A3AB}"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6A11B-D69C-4BC0-9687-963701A442FA}"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AC4CF6-59A4-4332-814C-0872BEC59FF5}"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4102D2-EEC4-48B0-9CEF-77F10FBCC915}"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34BBAB-9707-4A49-886E-7EEDC7486750}"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6"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0D42E5-9EA2-4774-BDEF-A41497EE9563}" type="datetime1">
              <a:rPr lang="zh-CN" altLang="en-US" smtClean="0"/>
              <a:t>2021/6/9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9A992F-86BD-4765-A545-1085FB4030F9}" type="slidenum">
              <a:rPr lang="en-AU" smtClean="0"/>
              <a:pPr/>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7"/>
            <a:ext cx="2057400" cy="365125"/>
          </a:xfrm>
          <a:prstGeom prst="rect">
            <a:avLst/>
          </a:prstGeom>
        </p:spPr>
        <p:txBody>
          <a:bodyPr/>
          <a:lstStyle/>
          <a:p>
            <a:fld id="{1008D4F3-8A58-4B5C-B1C6-55D9B73E1166}" type="datetime1">
              <a:rPr lang="zh-CN" altLang="en-US" smtClean="0"/>
              <a:t>2021/6/9</a:t>
            </a:fld>
            <a:endParaRPr lang="zh-CN" altLang="en-US"/>
          </a:p>
        </p:txBody>
      </p:sp>
      <p:sp>
        <p:nvSpPr>
          <p:cNvPr id="3" name="页脚占位符 2"/>
          <p:cNvSpPr>
            <a:spLocks noGrp="1"/>
          </p:cNvSpPr>
          <p:nvPr>
            <p:ph type="ftr" sz="quarter" idx="11"/>
          </p:nvPr>
        </p:nvSpPr>
        <p:spPr>
          <a:xfrm>
            <a:off x="3028950" y="6356357"/>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7"/>
            <a:ext cx="2057400" cy="365125"/>
          </a:xfrm>
          <a:prstGeom prst="rect">
            <a:avLst/>
          </a:prstGeom>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7" y="330200"/>
            <a:ext cx="5915025" cy="431800"/>
          </a:xfrm>
          <a:prstGeom prst="rect">
            <a:avLst/>
          </a:prstGeo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7" y="685800"/>
            <a:ext cx="5915025" cy="304800"/>
          </a:xfrm>
          <a:prstGeom prst="rect">
            <a:avLst/>
          </a:prstGeom>
        </p:spPr>
        <p:txBody>
          <a:bodyPr>
            <a:normAutofit/>
          </a:bodyPr>
          <a:lstStyle>
            <a:lvl1pPr marL="0" indent="0">
              <a:buNone/>
              <a:defRPr sz="9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A01B58-AFC4-422F-A3BC-EA54263ACF89}"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7"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7"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6596" y="5"/>
            <a:ext cx="767407" cy="1119673"/>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A986D-8B1D-4095-AF51-A50C0AEEE63A}"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9" name="文本占位符 7"/>
          <p:cNvSpPr>
            <a:spLocks noGrp="1"/>
          </p:cNvSpPr>
          <p:nvPr>
            <p:ph type="body" sz="quarter" idx="14" hasCustomPrompt="1"/>
          </p:nvPr>
        </p:nvSpPr>
        <p:spPr>
          <a:xfrm>
            <a:off x="466727"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6596" y="5"/>
            <a:ext cx="767407" cy="1119673"/>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6AEB458-0D3A-465D-8A4A-A2C7FB125920}"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5F9ECC-163C-40F4-AF9E-605F80C6FB4D}"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D4D356-16CF-4447-8E7C-BE56AC98B44F}"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C1D5F7D-6C92-4049-9E52-CC50353B48A3}"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57F016D-7A9E-49F4-AE15-2D7895CD61D2}" type="datetime1">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69FF84-A847-4459-8004-6DDBD60687E2}" type="datetime1">
              <a:rPr lang="zh-CN" altLang="en-US" smtClean="0"/>
              <a:t>2021/6/9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5ECD14F-63CA-4496-9A47-65346DC32113}" type="datetime1">
              <a:rPr lang="zh-CN" altLang="en-US" smtClean="0"/>
              <a:t>2021/6/9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E0F9D-EE42-4A98-AA61-2D90DE88B5AD}" type="datetime1">
              <a:rPr lang="zh-CN" altLang="en-US" smtClean="0"/>
              <a:t>2021/6/9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1B26CD9-24F0-48FD-BA10-BB32DF64143A}" type="datetime1">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E00CAA5-CB11-4BBE-BD5E-7D25C32E9B84}" type="datetime1">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FD224-3D98-4132-821E-B7C8307F143D}"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01FCB4B-2CFC-4B4B-96E7-881FF5FE63F2}"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8E36268-0339-496F-98B8-413A4786BD66}"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0CA6AC-6A8F-4A4D-9899-F0917CB7FC61}"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6"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06B6D8C-C10C-481B-93D2-24519BBBEF24}"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4481CC-A845-4C30-B716-E987832B63EB}"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2B45B10-6319-46EE-9A97-CCB8956BB08A}"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C0CEAF-D6C7-4EF4-8AE8-979599B0A33A}" type="datetime1">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04B4A6-CC12-459A-92D9-A6F9CAA3E1C8}" type="datetime1">
              <a:rPr lang="zh-CN" altLang="en-US" smtClean="0"/>
              <a:t>2021/6/9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78C073-6EF8-4F7C-9203-D9965DEFD1E2}" type="datetime1">
              <a:rPr lang="zh-CN" altLang="en-US" smtClean="0"/>
              <a:t>2021/6/9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53CFB4-35D2-4622-8A15-42C60E1BC33C}"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954831-5E09-46F1-A514-5D05CDA04180}" type="datetime1">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49A28E-0161-4067-A34C-CE7D1251BD27}" type="datetime1">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7BEB59-7DD6-4C07-9168-5C7D0D181A5B}" type="datetime1">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48B9E5-A5FC-47CB-8C3E-0BBBAF6B9ABF}"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829087-84FA-4A6B-8BD3-2E9DD70ADD75}" type="datetime1">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ACB006-33A6-498D-B0B0-845A8DC73A21}"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6"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A7AD4-038B-473D-97ED-CF6E196B713F}"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4CC49A-9B87-4FC2-B88D-C3AA717B9E43}" type="datetime1">
              <a:rPr lang="zh-CN" altLang="en-US" smtClean="0"/>
              <a:t>2021/6/9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9A992F-86BD-4765-A545-1085FB4030F9}" type="slidenum">
              <a:rPr lang="en-AU" smtClean="0"/>
              <a:pPr/>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5" name="Title 1"/>
          <p:cNvSpPr>
            <a:spLocks noGrp="1"/>
          </p:cNvSpPr>
          <p:nvPr>
            <p:ph type="title"/>
          </p:nvPr>
        </p:nvSpPr>
        <p:spPr>
          <a:xfrm>
            <a:off x="628650" y="1273628"/>
            <a:ext cx="7886700" cy="727077"/>
          </a:xfrm>
        </p:spPr>
        <p:txBody>
          <a:bodyPr>
            <a:normAutofit/>
          </a:bodyPr>
          <a:lstStyle>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 name="Content Placeholder 2"/>
          <p:cNvSpPr>
            <a:spLocks noGrp="1"/>
          </p:cNvSpPr>
          <p:nvPr>
            <p:ph idx="1" hasCustomPrompt="1"/>
          </p:nvPr>
        </p:nvSpPr>
        <p:spPr>
          <a:xfrm>
            <a:off x="628650" y="2098221"/>
            <a:ext cx="7886700" cy="4396923"/>
          </a:xfrm>
        </p:spPr>
        <p:txBody>
          <a:bodyPr/>
          <a:lstStyle>
            <a:lvl1pPr>
              <a:defRPr b="1">
                <a:solidFill>
                  <a:schemeClr val="accent1">
                    <a:lumMod val="75000"/>
                  </a:schemeClr>
                </a:solidFill>
                <a:latin typeface="微软雅黑" panose="020B0503020204020204" pitchFamily="34" charset="-122"/>
                <a:ea typeface="微软雅黑" panose="020B0503020204020204" pitchFamily="34" charset="-122"/>
              </a:defRPr>
            </a:lvl1pPr>
            <a:lvl2pPr>
              <a:defRPr b="1">
                <a:solidFill>
                  <a:schemeClr val="accent1">
                    <a:lumMod val="75000"/>
                  </a:schemeClr>
                </a:solidFill>
                <a:latin typeface="微软雅黑" panose="020B0503020204020204" pitchFamily="34" charset="-122"/>
                <a:ea typeface="微软雅黑" panose="020B0503020204020204" pitchFamily="34" charset="-122"/>
              </a:defRPr>
            </a:lvl2pPr>
            <a:lvl3pPr>
              <a:defRPr b="1">
                <a:solidFill>
                  <a:schemeClr val="accent1">
                    <a:lumMod val="75000"/>
                  </a:schemeClr>
                </a:solidFill>
                <a:latin typeface="微软雅黑" panose="020B0503020204020204" pitchFamily="34" charset="-122"/>
                <a:ea typeface="微软雅黑" panose="020B0503020204020204" pitchFamily="34" charset="-122"/>
              </a:defRPr>
            </a:lvl3pPr>
            <a:lvl4pPr>
              <a:defRPr b="1">
                <a:solidFill>
                  <a:schemeClr val="accent1">
                    <a:lumMod val="75000"/>
                  </a:schemeClr>
                </a:solidFill>
                <a:latin typeface="微软雅黑" panose="020B0503020204020204" pitchFamily="34" charset="-122"/>
                <a:ea typeface="微软雅黑" panose="020B0503020204020204" pitchFamily="34" charset="-122"/>
              </a:defRPr>
            </a:lvl4pPr>
            <a:lvl5pPr>
              <a:defRPr b="1">
                <a:solidFill>
                  <a:schemeClr val="accent1">
                    <a:lumMod val="75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A6C5260-95C2-4BBA-987C-F03970283AA6}"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51D702-905E-41F5-BB66-CE90A616758B}"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3B8656C-A8D4-4729-8514-EF20DE70E0CE}"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733CA7B-838D-49B8-9DC9-40B205BC86FE}" type="datetime1">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550130D-C628-4757-8AAD-F693F8B6ACE2}" type="datetime1">
              <a:rPr lang="zh-CN" altLang="en-US" smtClean="0"/>
              <a:t>2021/6/9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D685567-C0A4-49DA-98DF-7446C369025E}" type="datetime1">
              <a:rPr lang="zh-CN" altLang="en-US" smtClean="0"/>
              <a:t>2021/6/9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53AFDA-6BE1-4012-8F4C-1ABF7A49114B}" type="datetime1">
              <a:rPr lang="zh-CN" altLang="en-US" smtClean="0"/>
              <a:t>2021/6/9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04310-3616-4FA6-AE39-BEC0960D13EE}" type="datetime1">
              <a:rPr lang="zh-CN" altLang="en-US" smtClean="0"/>
              <a:t>2021/6/9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BFF1100-DFF5-4A44-9572-6D3325468C41}" type="datetime1">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84A177E-7356-4F26-98F9-A049E575F05D}" type="datetime1">
              <a:rPr lang="zh-CN" altLang="en-US" smtClean="0"/>
              <a:t>2021/6/9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D5BB08-EC40-4FFA-9483-82A17DE470DB}"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843D24-EFA3-4BF0-97CD-329733951AD9}" type="datetime1">
              <a:rPr lang="zh-CN" altLang="en-US" smtClean="0"/>
              <a:t>2021/6/9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09049C-4EA8-4A22-8DD7-A466756E43F6}" type="datetime1">
              <a:rPr lang="zh-CN" altLang="en-US" smtClean="0"/>
              <a:t>2021/6/9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68496A-756A-4DF0-8DD1-80C65425F31C}" type="datetime1">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6ED76B-FD19-4953-A7FE-1B9F1063DC3E}" type="datetime1">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49534D-06A0-433A-A2BB-7A1175A11229}" type="datetime1">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image" Target="../media/image5.jpe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4.jpe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2.jpeg"/><Relationship Id="rId3" Type="http://schemas.openxmlformats.org/officeDocument/2006/relationships/slideLayout" Target="../slideLayouts/slideLayout33.xml"/><Relationship Id="rId21" Type="http://schemas.openxmlformats.org/officeDocument/2006/relationships/image" Target="../media/image5.jpeg"/><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1.jpeg"/><Relationship Id="rId2" Type="http://schemas.openxmlformats.org/officeDocument/2006/relationships/slideLayout" Target="../slideLayouts/slideLayout32.xml"/><Relationship Id="rId16" Type="http://schemas.openxmlformats.org/officeDocument/2006/relationships/theme" Target="../theme/theme3.xml"/><Relationship Id="rId20" Type="http://schemas.openxmlformats.org/officeDocument/2006/relationships/image" Target="../media/image4.jpe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jpe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3.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5.jpe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2D2C1-81B9-4394-9CEE-9C2E981FAEA2}" type="datetime1">
              <a:rPr lang="zh-CN" altLang="en-US" smtClean="0"/>
              <a:t>2021/6/9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9FB9D-B151-45EE-9A21-48C2569AB934}" type="slidenum">
              <a:rPr lang="zh-CN" altLang="en-US" smtClean="0"/>
              <a:pPr/>
              <a:t>‹#›</a:t>
            </a:fld>
            <a:endParaRPr lang="zh-CN" altLang="en-US"/>
          </a:p>
        </p:txBody>
      </p:sp>
      <p:sp>
        <p:nvSpPr>
          <p:cNvPr id="7" name="矩形 6"/>
          <p:cNvSpPr/>
          <p:nvPr/>
        </p:nvSpPr>
        <p:spPr>
          <a:xfrm>
            <a:off x="0" y="4938529"/>
            <a:ext cx="1767655" cy="1782946"/>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76344" y="4933290"/>
            <a:ext cx="1767656"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0" cstate="print">
            <a:extLst>
              <a:ext uri="{28A0092B-C50C-407E-A947-70E740481C1C}">
                <a14:useLocalDpi xmlns:a14="http://schemas.microsoft.com/office/drawing/2010/main" val="0"/>
              </a:ext>
            </a:extLst>
          </a:blip>
          <a:srcRect/>
          <a:stretch>
            <a:fillRect/>
          </a:stretch>
        </p:blipFill>
        <p:spPr>
          <a:xfrm>
            <a:off x="1843259" y="4933288"/>
            <a:ext cx="1761185" cy="1788185"/>
          </a:xfrm>
          <a:prstGeom prst="rect">
            <a:avLst/>
          </a:prstGeom>
        </p:spPr>
      </p:pic>
      <p:pic>
        <p:nvPicPr>
          <p:cNvPr id="10" name="图片 9"/>
          <p:cNvPicPr>
            <a:picLocks noChangeAspect="1"/>
          </p:cNvPicPr>
          <p:nvPr/>
        </p:nvPicPr>
        <p:blipFill rotWithShape="1">
          <a:blip r:embed="rId21" cstate="print">
            <a:extLst>
              <a:ext uri="{28A0092B-C50C-407E-A947-70E740481C1C}">
                <a14:useLocalDpi xmlns:a14="http://schemas.microsoft.com/office/drawing/2010/main" val="0"/>
              </a:ext>
            </a:extLst>
          </a:blip>
          <a:srcRect/>
          <a:stretch>
            <a:fillRect/>
          </a:stretch>
        </p:blipFill>
        <p:spPr>
          <a:xfrm>
            <a:off x="5521108" y="4933286"/>
            <a:ext cx="1774728" cy="1788185"/>
          </a:xfrm>
          <a:prstGeom prst="rect">
            <a:avLst/>
          </a:prstGeom>
        </p:spPr>
      </p:pic>
      <p:sp>
        <p:nvSpPr>
          <p:cNvPr id="12" name="矩形 11"/>
          <p:cNvSpPr/>
          <p:nvPr/>
        </p:nvSpPr>
        <p:spPr>
          <a:xfrm>
            <a:off x="5495465" y="0"/>
            <a:ext cx="1802708" cy="1052835"/>
          </a:xfrm>
          <a:prstGeom prst="rect">
            <a:avLst/>
          </a:prstGeom>
          <a:solidFill>
            <a:srgbClr val="41A2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13" name="图片 12"/>
          <p:cNvPicPr>
            <a:picLocks noChangeAspect="1"/>
          </p:cNvPicPr>
          <p:nvPr/>
        </p:nvPicPr>
        <p:blipFill rotWithShape="1">
          <a:blip r:embed="rId22"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4" name="图片 13"/>
          <p:cNvPicPr>
            <a:picLocks noChangeAspect="1"/>
          </p:cNvPicPr>
          <p:nvPr/>
        </p:nvPicPr>
        <p:blipFill rotWithShape="1">
          <a:blip r:embed="rId23"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sp>
        <p:nvSpPr>
          <p:cNvPr id="16" name="矩形 15"/>
          <p:cNvSpPr/>
          <p:nvPr/>
        </p:nvSpPr>
        <p:spPr>
          <a:xfrm>
            <a:off x="3676796" y="4933287"/>
            <a:ext cx="1763805"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1778" y="-355"/>
            <a:ext cx="3578407" cy="1052835"/>
            <a:chOff x="-1778" y="-36214"/>
            <a:chExt cx="3578407" cy="1052835"/>
          </a:xfrm>
        </p:grpSpPr>
        <p:sp>
          <p:nvSpPr>
            <p:cNvPr id="19" name="矩形 18"/>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4"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98" r:id="rId15"/>
    <p:sldLayoutId id="2147483699" r:id="rId16"/>
    <p:sldLayoutId id="2147483700" r:id="rId17"/>
    <p:sldLayoutId id="2147483701"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CA8FB-32EB-47EB-9929-5624AFBC7B23}" type="datetime1">
              <a:rPr lang="zh-CN" altLang="en-US" smtClean="0"/>
              <a:t>2021/6/9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168C3-2083-4FEB-A638-0502EE32FC75}" type="slidenum">
              <a:rPr lang="zh-CN" altLang="en-US" smtClean="0"/>
              <a:pPr/>
              <a:t>‹#›</a:t>
            </a:fld>
            <a:endParaRPr lang="zh-CN" altLang="en-US"/>
          </a:p>
        </p:txBody>
      </p:sp>
      <p:sp>
        <p:nvSpPr>
          <p:cNvPr id="8" name="矩形 7"/>
          <p:cNvSpPr/>
          <p:nvPr/>
        </p:nvSpPr>
        <p:spPr>
          <a:xfrm>
            <a:off x="5495465" y="0"/>
            <a:ext cx="1802708"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78"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89183"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73337" y="6669226"/>
            <a:ext cx="1772441"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31923"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29929"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14"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8" name="图片 17"/>
          <p:cNvPicPr>
            <a:picLocks noChangeAspect="1"/>
          </p:cNvPicPr>
          <p:nvPr/>
        </p:nvPicPr>
        <p:blipFill rotWithShape="1">
          <a:blip r:embed="rId15"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grpSp>
        <p:nvGrpSpPr>
          <p:cNvPr id="19" name="组合 18"/>
          <p:cNvGrpSpPr/>
          <p:nvPr userDrawn="1"/>
        </p:nvGrpSpPr>
        <p:grpSpPr>
          <a:xfrm>
            <a:off x="-1778" y="-354"/>
            <a:ext cx="3578407" cy="1052835"/>
            <a:chOff x="-1778" y="-36214"/>
            <a:chExt cx="3578407" cy="1052835"/>
          </a:xfrm>
        </p:grpSpPr>
        <p:sp>
          <p:nvSpPr>
            <p:cNvPr id="22" name="矩形 21"/>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userDrawn="1"/>
          </p:nvPicPr>
          <p:blipFill>
            <a:blip r:embed="rId16"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9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FACFD-D6F5-4244-BA14-86A62C095146}" type="datetime1">
              <a:rPr lang="zh-CN" altLang="en-US" smtClean="0"/>
              <a:t>2021/6/9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9FB9D-B151-45EE-9A21-48C2569AB934}" type="slidenum">
              <a:rPr lang="zh-CN" altLang="en-US" smtClean="0"/>
              <a:pPr/>
              <a:t>‹#›</a:t>
            </a:fld>
            <a:endParaRPr lang="zh-CN" altLang="en-US"/>
          </a:p>
        </p:txBody>
      </p:sp>
      <p:sp>
        <p:nvSpPr>
          <p:cNvPr id="7" name="矩形 6"/>
          <p:cNvSpPr/>
          <p:nvPr/>
        </p:nvSpPr>
        <p:spPr>
          <a:xfrm>
            <a:off x="0" y="4938529"/>
            <a:ext cx="1767655" cy="1782946"/>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76344" y="4933290"/>
            <a:ext cx="1767656"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7" cstate="print">
            <a:extLst>
              <a:ext uri="{28A0092B-C50C-407E-A947-70E740481C1C}">
                <a14:useLocalDpi xmlns:a14="http://schemas.microsoft.com/office/drawing/2010/main" val="0"/>
              </a:ext>
            </a:extLst>
          </a:blip>
          <a:srcRect/>
          <a:stretch>
            <a:fillRect/>
          </a:stretch>
        </p:blipFill>
        <p:spPr>
          <a:xfrm>
            <a:off x="1843259" y="4933288"/>
            <a:ext cx="1761185" cy="1788185"/>
          </a:xfrm>
          <a:prstGeom prst="rect">
            <a:avLst/>
          </a:prstGeom>
        </p:spPr>
      </p:pic>
      <p:pic>
        <p:nvPicPr>
          <p:cNvPr id="10" name="图片 9"/>
          <p:cNvPicPr>
            <a:picLocks noChangeAspect="1"/>
          </p:cNvPicPr>
          <p:nvPr/>
        </p:nvPicPr>
        <p:blipFill rotWithShape="1">
          <a:blip r:embed="rId18" cstate="print">
            <a:extLst>
              <a:ext uri="{28A0092B-C50C-407E-A947-70E740481C1C}">
                <a14:useLocalDpi xmlns:a14="http://schemas.microsoft.com/office/drawing/2010/main" val="0"/>
              </a:ext>
            </a:extLst>
          </a:blip>
          <a:srcRect/>
          <a:stretch>
            <a:fillRect/>
          </a:stretch>
        </p:blipFill>
        <p:spPr>
          <a:xfrm>
            <a:off x="5521108" y="4933286"/>
            <a:ext cx="1774728" cy="1788185"/>
          </a:xfrm>
          <a:prstGeom prst="rect">
            <a:avLst/>
          </a:prstGeom>
        </p:spPr>
      </p:pic>
      <p:sp>
        <p:nvSpPr>
          <p:cNvPr id="12" name="矩形 11"/>
          <p:cNvSpPr/>
          <p:nvPr/>
        </p:nvSpPr>
        <p:spPr>
          <a:xfrm>
            <a:off x="5495465" y="0"/>
            <a:ext cx="1802708" cy="1052835"/>
          </a:xfrm>
          <a:prstGeom prst="rect">
            <a:avLst/>
          </a:prstGeom>
          <a:solidFill>
            <a:srgbClr val="41A2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13" name="图片 12"/>
          <p:cNvPicPr>
            <a:picLocks noChangeAspect="1"/>
          </p:cNvPicPr>
          <p:nvPr/>
        </p:nvPicPr>
        <p:blipFill rotWithShape="1">
          <a:blip r:embed="rId19"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4" name="图片 13"/>
          <p:cNvPicPr>
            <a:picLocks noChangeAspect="1"/>
          </p:cNvPicPr>
          <p:nvPr/>
        </p:nvPicPr>
        <p:blipFill rotWithShape="1">
          <a:blip r:embed="rId20"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sp>
        <p:nvSpPr>
          <p:cNvPr id="16" name="矩形 15"/>
          <p:cNvSpPr/>
          <p:nvPr/>
        </p:nvSpPr>
        <p:spPr>
          <a:xfrm>
            <a:off x="3676796" y="4933287"/>
            <a:ext cx="1763805"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a:off x="-1778" y="-355"/>
            <a:ext cx="3578407" cy="1052835"/>
            <a:chOff x="-1778" y="-36214"/>
            <a:chExt cx="3578407" cy="1052835"/>
          </a:xfrm>
        </p:grpSpPr>
        <p:sp>
          <p:nvSpPr>
            <p:cNvPr id="21" name="矩形 20"/>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userDrawn="1"/>
          </p:nvPicPr>
          <p:blipFill>
            <a:blip r:embed="rId21"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7" r:id="rId14"/>
    <p:sldLayoutId id="214748377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52E59-838D-4A37-886B-69F4CA29F32A}" type="datetime1">
              <a:rPr lang="zh-CN" altLang="en-US" smtClean="0"/>
              <a:t>2021/6/9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168C3-2083-4FEB-A638-0502EE32FC75}" type="slidenum">
              <a:rPr lang="zh-CN" altLang="en-US" smtClean="0"/>
              <a:pPr/>
              <a:t>‹#›</a:t>
            </a:fld>
            <a:endParaRPr lang="zh-CN" altLang="en-US"/>
          </a:p>
        </p:txBody>
      </p:sp>
      <p:sp>
        <p:nvSpPr>
          <p:cNvPr id="8" name="矩形 7"/>
          <p:cNvSpPr/>
          <p:nvPr/>
        </p:nvSpPr>
        <p:spPr>
          <a:xfrm>
            <a:off x="5495465" y="0"/>
            <a:ext cx="1802708"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78"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89183"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73337" y="6669226"/>
            <a:ext cx="1772441"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31923"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29929"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8" name="图片 17"/>
          <p:cNvPicPr>
            <a:picLocks noChangeAspect="1"/>
          </p:cNvPicPr>
          <p:nvPr/>
        </p:nvPicPr>
        <p:blipFill rotWithShape="1">
          <a:blip r:embed="rId14"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grpSp>
        <p:nvGrpSpPr>
          <p:cNvPr id="19" name="组合 18"/>
          <p:cNvGrpSpPr/>
          <p:nvPr userDrawn="1"/>
        </p:nvGrpSpPr>
        <p:grpSpPr>
          <a:xfrm>
            <a:off x="-1778" y="-354"/>
            <a:ext cx="3578407" cy="1052835"/>
            <a:chOff x="-1778" y="-36214"/>
            <a:chExt cx="3578407" cy="1052835"/>
          </a:xfrm>
        </p:grpSpPr>
        <p:sp>
          <p:nvSpPr>
            <p:cNvPr id="22" name="矩形 21"/>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userDrawn="1"/>
          </p:nvPicPr>
          <p:blipFill>
            <a:blip r:embed="rId15"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hyperlink" Target="https://secpaper.cn/" TargetMode="External"/><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56572" y="3846549"/>
            <a:ext cx="6430855" cy="1053622"/>
          </a:xfrm>
          <a:prstGeom prst="rect">
            <a:avLst/>
          </a:prstGeom>
          <a:noFill/>
        </p:spPr>
        <p:txBody>
          <a:bodyPr wrap="square" rtlCol="0">
            <a:spAutoFit/>
          </a:bodyPr>
          <a:lstStyle/>
          <a:p>
            <a:pPr algn="ctr">
              <a:lnSpc>
                <a:spcPct val="150000"/>
              </a:lnSpc>
            </a:pPr>
            <a:r>
              <a:rPr lang="zh-CN" altLang="en-US" sz="2400" b="1" dirty="0">
                <a:solidFill>
                  <a:srgbClr val="1F497D"/>
                </a:solidFill>
                <a:latin typeface="微软雅黑" panose="020B0503020204020204" pitchFamily="34" charset="-122"/>
                <a:ea typeface="微软雅黑" panose="020B0503020204020204" pitchFamily="34" charset="-122"/>
              </a:rPr>
              <a:t>汇报人：王炜喆</a:t>
            </a:r>
            <a:endParaRPr lang="en-US" altLang="zh-CN" sz="2400" b="1" dirty="0">
              <a:solidFill>
                <a:srgbClr val="1F497D"/>
              </a:solidFill>
              <a:latin typeface="微软雅黑" panose="020B0503020204020204" pitchFamily="34" charset="-122"/>
              <a:ea typeface="微软雅黑" panose="020B0503020204020204" pitchFamily="34" charset="-122"/>
            </a:endParaRPr>
          </a:p>
          <a:p>
            <a:pPr algn="ctr">
              <a:lnSpc>
                <a:spcPct val="150000"/>
              </a:lnSpc>
            </a:pPr>
            <a:fld id="{73F0EB48-BAF4-4AA4-B7A4-3600922E7DBF}" type="datetime2">
              <a:rPr lang="zh-CN" altLang="en-US" sz="2000" b="1" smtClean="0">
                <a:solidFill>
                  <a:srgbClr val="1F497D"/>
                </a:solidFill>
                <a:latin typeface="微软雅黑" panose="020B0503020204020204" pitchFamily="34" charset="-122"/>
                <a:ea typeface="微软雅黑" panose="020B0503020204020204" pitchFamily="34" charset="-122"/>
              </a:rPr>
              <a:t>2021年6月9日</a:t>
            </a:fld>
            <a:endParaRPr lang="zh-CN" altLang="en-US" sz="2000" b="1" dirty="0">
              <a:solidFill>
                <a:srgbClr val="1F497D"/>
              </a:solidFill>
              <a:latin typeface="微软雅黑" panose="020B0503020204020204" pitchFamily="34" charset="-122"/>
              <a:ea typeface="微软雅黑" panose="020B0503020204020204" pitchFamily="34" charset="-122"/>
            </a:endParaRPr>
          </a:p>
        </p:txBody>
      </p:sp>
      <p:sp>
        <p:nvSpPr>
          <p:cNvPr id="4" name="矩形 3"/>
          <p:cNvSpPr/>
          <p:nvPr/>
        </p:nvSpPr>
        <p:spPr>
          <a:xfrm>
            <a:off x="224146" y="1101386"/>
            <a:ext cx="8769247" cy="2723374"/>
          </a:xfrm>
          <a:prstGeom prst="rect">
            <a:avLst/>
          </a:prstGeom>
          <a:noFill/>
        </p:spPr>
        <p:txBody>
          <a:bodyPr wrap="square" rtlCol="0">
            <a:spAutoFit/>
          </a:bodyPr>
          <a:lstStyle/>
          <a:p>
            <a:pPr algn="ctr">
              <a:lnSpc>
                <a:spcPct val="120000"/>
              </a:lnSpc>
            </a:pPr>
            <a:r>
              <a:rPr lang="en-US" altLang="zh-CN" sz="3600" b="1" dirty="0" err="1">
                <a:solidFill>
                  <a:srgbClr val="1F497D"/>
                </a:solidFill>
                <a:latin typeface="微软雅黑" panose="020B0503020204020204" pitchFamily="34" charset="-122"/>
                <a:ea typeface="微软雅黑" panose="020B0503020204020204" pitchFamily="34" charset="-122"/>
              </a:rPr>
              <a:t>TextExerciser</a:t>
            </a:r>
            <a:r>
              <a:rPr lang="en-US" altLang="zh-CN" sz="3600" b="1" dirty="0">
                <a:solidFill>
                  <a:srgbClr val="1F497D"/>
                </a:solidFill>
                <a:latin typeface="微软雅黑" panose="020B0503020204020204" pitchFamily="34" charset="-122"/>
                <a:ea typeface="微软雅黑" panose="020B0503020204020204" pitchFamily="34" charset="-122"/>
              </a:rPr>
              <a:t>: Feedback-driven Text Input Exercising for Android Applications</a:t>
            </a:r>
            <a:endParaRPr lang="en-US" altLang="zh-CN" sz="1600" b="1" dirty="0">
              <a:solidFill>
                <a:srgbClr val="1F497D"/>
              </a:solidFill>
              <a:latin typeface="微软雅黑" panose="020B0503020204020204" pitchFamily="34" charset="-122"/>
              <a:ea typeface="微软雅黑" panose="020B0503020204020204" pitchFamily="34" charset="-122"/>
            </a:endParaRPr>
          </a:p>
          <a:p>
            <a:pPr algn="ctr">
              <a:lnSpc>
                <a:spcPct val="120000"/>
              </a:lnSpc>
            </a:pPr>
            <a:endParaRPr lang="en-US" altLang="zh-CN" b="1" dirty="0">
              <a:solidFill>
                <a:srgbClr val="1F497D"/>
              </a:solidFill>
              <a:latin typeface="微软雅黑" panose="020B0503020204020204" pitchFamily="34" charset="-122"/>
              <a:ea typeface="微软雅黑" panose="020B0503020204020204" pitchFamily="34" charset="-122"/>
            </a:endParaRPr>
          </a:p>
          <a:p>
            <a:pPr algn="ctr">
              <a:lnSpc>
                <a:spcPct val="120000"/>
              </a:lnSpc>
            </a:pPr>
            <a:r>
              <a:rPr lang="en-US" altLang="zh-CN" b="1" dirty="0">
                <a:solidFill>
                  <a:srgbClr val="1F497D"/>
                </a:solidFill>
                <a:latin typeface="微软雅黑" panose="020B0503020204020204" pitchFamily="34" charset="-122"/>
                <a:ea typeface="微软雅黑" panose="020B0503020204020204" pitchFamily="34" charset="-122"/>
              </a:rPr>
              <a:t>IEEE Symposium on Security and Privacy (Oakland) 2020</a:t>
            </a:r>
          </a:p>
        </p:txBody>
      </p:sp>
      <p:sp>
        <p:nvSpPr>
          <p:cNvPr id="2" name="灯片编号占位符 1"/>
          <p:cNvSpPr>
            <a:spLocks noGrp="1"/>
          </p:cNvSpPr>
          <p:nvPr>
            <p:ph type="sldNum" sz="quarter" idx="12"/>
          </p:nvPr>
        </p:nvSpPr>
        <p:spPr/>
        <p:txBody>
          <a:bodyPr/>
          <a:lstStyle/>
          <a:p>
            <a:fld id="{19E9FB9D-B151-45EE-9A21-48C2569AB934}" type="slidenum">
              <a:rPr lang="zh-CN" altLang="en-US" smtClean="0"/>
              <a:pPr/>
              <a:t>1</a:t>
            </a:fld>
            <a:endParaRPr lang="zh-CN" altLang="en-US"/>
          </a:p>
        </p:txBody>
      </p:sp>
    </p:spTree>
    <p:extLst>
      <p:ext uri="{BB962C8B-B14F-4D97-AF65-F5344CB8AC3E}">
        <p14:creationId xmlns:p14="http://schemas.microsoft.com/office/powerpoint/2010/main" val="2653409182"/>
      </p:ext>
    </p:extLst>
  </p:cSld>
  <p:clrMapOvr>
    <a:masterClrMapping/>
  </p:clrMapOvr>
  <mc:AlternateContent xmlns:mc="http://schemas.openxmlformats.org/markup-compatibility/2006" xmlns:p14="http://schemas.microsoft.com/office/powerpoint/2010/main">
    <mc:Choice Requires="p14">
      <p:transition p14:dur="0" advTm="9753"/>
    </mc:Choice>
    <mc:Fallback xmlns="">
      <p:transition advTm="97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a:solidFill>
                  <a:srgbClr val="005689"/>
                </a:solidFill>
                <a:latin typeface="微软雅黑" panose="020B0503020204020204" pitchFamily="34" charset="-122"/>
                <a:ea typeface="微软雅黑" panose="020B0503020204020204" pitchFamily="34" charset="-122"/>
              </a:rPr>
              <a:t>解析阶段</a:t>
            </a:r>
            <a:endParaRPr lang="zh-CN" altLang="en-US" sz="2800" b="1" dirty="0">
              <a:solidFill>
                <a:srgbClr val="005689"/>
              </a:solidFill>
              <a:latin typeface="微软雅黑" panose="020B0503020204020204" pitchFamily="34" charset="-122"/>
              <a:ea typeface="微软雅黑" panose="020B0503020204020204" pitchFamily="34" charset="-122"/>
            </a:endParaRP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提示分类</a:t>
            </a:r>
            <a:r>
              <a:rPr lang="zh-CN" altLang="en-US" sz="1800" b="1" dirty="0">
                <a:solidFill>
                  <a:srgbClr val="002060"/>
                </a:solidFill>
                <a:latin typeface="微软雅黑" pitchFamily="34" charset="-122"/>
                <a:ea typeface="微软雅黑" pitchFamily="34" charset="-122"/>
              </a:rPr>
              <a:t>：使用多分类模型将提取的提示分类为预定义的类别。</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en-US" altLang="zh-CN" sz="1800" b="1" dirty="0">
                <a:solidFill>
                  <a:srgbClr val="002060"/>
                </a:solidFill>
                <a:latin typeface="微软雅黑" pitchFamily="34" charset="-122"/>
                <a:ea typeface="微软雅黑" pitchFamily="34" charset="-122"/>
              </a:rPr>
              <a:t>Precise Single-field</a:t>
            </a:r>
            <a:r>
              <a:rPr lang="zh-CN" altLang="en-US" sz="1800" b="1" dirty="0">
                <a:solidFill>
                  <a:srgbClr val="002060"/>
                </a:solidFill>
                <a:latin typeface="微软雅黑" pitchFamily="34" charset="-122"/>
                <a:ea typeface="微软雅黑" pitchFamily="34" charset="-122"/>
              </a:rPr>
              <a:t>：此类别指的是提示准确描述要求（文本输入的长度）</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en-US" altLang="zh-CN" sz="1800" b="1" dirty="0">
                <a:solidFill>
                  <a:srgbClr val="002060"/>
                </a:solidFill>
                <a:latin typeface="微软雅黑" pitchFamily="34" charset="-122"/>
                <a:ea typeface="微软雅黑" pitchFamily="34" charset="-122"/>
              </a:rPr>
              <a:t>Fuzzy Single-field</a:t>
            </a:r>
            <a:r>
              <a:rPr lang="zh-CN" altLang="en-US" sz="1800" b="1" dirty="0">
                <a:solidFill>
                  <a:srgbClr val="002060"/>
                </a:solidFill>
                <a:latin typeface="微软雅黑" pitchFamily="34" charset="-122"/>
                <a:ea typeface="微软雅黑" pitchFamily="34" charset="-122"/>
              </a:rPr>
              <a:t>：此类别是指提示模糊地描述了要求（长度太小或输入包含无效字符）</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en-US" altLang="zh-CN" sz="1800" b="1" dirty="0">
                <a:solidFill>
                  <a:srgbClr val="002060"/>
                </a:solidFill>
                <a:latin typeface="微软雅黑" pitchFamily="34" charset="-122"/>
                <a:ea typeface="微软雅黑" pitchFamily="34" charset="-122"/>
              </a:rPr>
              <a:t>Precise Joint-fields</a:t>
            </a:r>
            <a:r>
              <a:rPr lang="zh-CN" altLang="en-US" sz="1800" b="1" dirty="0">
                <a:solidFill>
                  <a:srgbClr val="002060"/>
                </a:solidFill>
                <a:latin typeface="微软雅黑" pitchFamily="34" charset="-122"/>
                <a:ea typeface="微软雅黑" pitchFamily="34" charset="-122"/>
              </a:rPr>
              <a:t>：此类别中的提示表示两个输入字段是相关的（最大工资字段的值应该大于最小工资字段的值）</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en-US" altLang="zh-CN" sz="1800" b="1" dirty="0">
                <a:solidFill>
                  <a:srgbClr val="002060"/>
                </a:solidFill>
                <a:latin typeface="微软雅黑" pitchFamily="34" charset="-122"/>
                <a:ea typeface="微软雅黑" pitchFamily="34" charset="-122"/>
              </a:rPr>
              <a:t>Fuzzy Joint-fields</a:t>
            </a:r>
            <a:r>
              <a:rPr lang="zh-CN" altLang="en-US" sz="1800" b="1" dirty="0">
                <a:solidFill>
                  <a:srgbClr val="002060"/>
                </a:solidFill>
                <a:latin typeface="微软雅黑" pitchFamily="34" charset="-122"/>
                <a:ea typeface="微软雅黑" pitchFamily="34" charset="-122"/>
              </a:rPr>
              <a:t>：此类别中的提示指示两个字段之间的模糊相关性（电话号码的长度取决于另一个国家</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地区字段）</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每个大类都有几个基于约束类型的小类，这些小类又可以进一步划分为次小类。手动将应用程序的所有提示标记为所有子类别，然后使用</a:t>
            </a:r>
            <a:r>
              <a:rPr lang="en-US" altLang="zh-CN" sz="1800" b="1" dirty="0">
                <a:solidFill>
                  <a:srgbClr val="002060"/>
                </a:solidFill>
                <a:latin typeface="微软雅黑" pitchFamily="34" charset="-122"/>
                <a:ea typeface="微软雅黑" pitchFamily="34" charset="-122"/>
              </a:rPr>
              <a:t>CNN</a:t>
            </a:r>
            <a:r>
              <a:rPr lang="zh-CN" altLang="en-US" sz="1800" b="1" dirty="0">
                <a:solidFill>
                  <a:srgbClr val="002060"/>
                </a:solidFill>
                <a:latin typeface="微软雅黑" pitchFamily="34" charset="-122"/>
                <a:ea typeface="微软雅黑" pitchFamily="34" charset="-122"/>
              </a:rPr>
              <a:t>和</a:t>
            </a:r>
            <a:r>
              <a:rPr lang="en-US" altLang="zh-CN" sz="1800" b="1" dirty="0">
                <a:solidFill>
                  <a:srgbClr val="002060"/>
                </a:solidFill>
                <a:latin typeface="微软雅黑" pitchFamily="34" charset="-122"/>
                <a:ea typeface="微软雅黑" pitchFamily="34" charset="-122"/>
              </a:rPr>
              <a:t>RNN</a:t>
            </a:r>
            <a:r>
              <a:rPr lang="zh-CN" altLang="en-US" sz="1800" b="1" dirty="0">
                <a:solidFill>
                  <a:srgbClr val="002060"/>
                </a:solidFill>
                <a:latin typeface="微软雅黑" pitchFamily="34" charset="-122"/>
                <a:ea typeface="微软雅黑" pitchFamily="34" charset="-122"/>
              </a:rPr>
              <a:t>训练多类分类器。</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3049048440"/>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94CF96A-B3F6-4F88-A717-154DD3E15C77}"/>
              </a:ext>
            </a:extLst>
          </p:cNvPr>
          <p:cNvSpPr>
            <a:spLocks noGrp="1"/>
          </p:cNvSpPr>
          <p:nvPr>
            <p:ph type="sldNum" sz="quarter" idx="12"/>
          </p:nvPr>
        </p:nvSpPr>
        <p:spPr/>
        <p:txBody>
          <a:bodyPr/>
          <a:lstStyle/>
          <a:p>
            <a:fld id="{795168C3-2083-4FEB-A638-0502EE32FC75}" type="slidenum">
              <a:rPr lang="zh-CN" altLang="en-US" smtClean="0"/>
              <a:pPr/>
              <a:t>11</a:t>
            </a:fld>
            <a:endParaRPr lang="zh-CN" altLang="en-US"/>
          </a:p>
        </p:txBody>
      </p:sp>
      <p:pic>
        <p:nvPicPr>
          <p:cNvPr id="3" name="图片 2">
            <a:extLst>
              <a:ext uri="{FF2B5EF4-FFF2-40B4-BE49-F238E27FC236}">
                <a16:creationId xmlns:a16="http://schemas.microsoft.com/office/drawing/2014/main" id="{1BDDF534-1543-4C2D-962E-0F0488130DB9}"/>
              </a:ext>
            </a:extLst>
          </p:cNvPr>
          <p:cNvPicPr>
            <a:picLocks noChangeAspect="1"/>
          </p:cNvPicPr>
          <p:nvPr/>
        </p:nvPicPr>
        <p:blipFill>
          <a:blip r:embed="rId2"/>
          <a:stretch>
            <a:fillRect/>
          </a:stretch>
        </p:blipFill>
        <p:spPr>
          <a:xfrm>
            <a:off x="0" y="1324108"/>
            <a:ext cx="9144000" cy="4405091"/>
          </a:xfrm>
          <a:prstGeom prst="rect">
            <a:avLst/>
          </a:prstGeom>
        </p:spPr>
      </p:pic>
      <p:sp>
        <p:nvSpPr>
          <p:cNvPr id="4" name="文本框 3">
            <a:extLst>
              <a:ext uri="{FF2B5EF4-FFF2-40B4-BE49-F238E27FC236}">
                <a16:creationId xmlns:a16="http://schemas.microsoft.com/office/drawing/2014/main" id="{755284FF-215D-4EE4-891E-A2A3D4B74E4C}"/>
              </a:ext>
            </a:extLst>
          </p:cNvPr>
          <p:cNvSpPr txBox="1"/>
          <p:nvPr/>
        </p:nvSpPr>
        <p:spPr>
          <a:xfrm>
            <a:off x="71021" y="5729199"/>
            <a:ext cx="3130985" cy="777457"/>
          </a:xfrm>
          <a:prstGeom prst="rect">
            <a:avLst/>
          </a:prstGeom>
          <a:noFill/>
        </p:spPr>
        <p:txBody>
          <a:bodyPr wrap="none" rtlCol="0">
            <a:spAutoFit/>
          </a:bodyPr>
          <a:lstStyle/>
          <a:p>
            <a:pPr>
              <a:lnSpc>
                <a:spcPct val="130000"/>
              </a:lnSpc>
              <a:spcBef>
                <a:spcPct val="0"/>
              </a:spcBef>
            </a:pPr>
            <a:r>
              <a:rPr lang="en-US" altLang="zh-CN" b="1" dirty="0">
                <a:solidFill>
                  <a:srgbClr val="002060"/>
                </a:solidFill>
                <a:latin typeface="微软雅黑" pitchFamily="34" charset="-122"/>
                <a:ea typeface="微软雅黑" pitchFamily="34" charset="-122"/>
              </a:rPr>
              <a:t>#A</a:t>
            </a:r>
            <a:r>
              <a:rPr lang="zh-CN" altLang="en-US" b="1" dirty="0">
                <a:solidFill>
                  <a:srgbClr val="002060"/>
                </a:solidFill>
                <a:latin typeface="微软雅黑" pitchFamily="34" charset="-122"/>
                <a:ea typeface="微软雅黑" pitchFamily="34" charset="-122"/>
              </a:rPr>
              <a:t>：此类别中的提示数</a:t>
            </a:r>
            <a:endParaRPr lang="en-US" altLang="zh-CN" b="1" dirty="0">
              <a:solidFill>
                <a:srgbClr val="002060"/>
              </a:solidFill>
              <a:latin typeface="微软雅黑" pitchFamily="34" charset="-122"/>
              <a:ea typeface="微软雅黑" pitchFamily="34" charset="-122"/>
            </a:endParaRPr>
          </a:p>
          <a:p>
            <a:pPr>
              <a:lnSpc>
                <a:spcPct val="130000"/>
              </a:lnSpc>
              <a:spcBef>
                <a:spcPct val="0"/>
              </a:spcBef>
            </a:pPr>
            <a:r>
              <a:rPr lang="en-US" altLang="zh-CN" b="1" dirty="0">
                <a:solidFill>
                  <a:srgbClr val="002060"/>
                </a:solidFill>
                <a:latin typeface="微软雅黑" pitchFamily="34" charset="-122"/>
                <a:ea typeface="微软雅黑" pitchFamily="34" charset="-122"/>
              </a:rPr>
              <a:t>#U</a:t>
            </a:r>
            <a:r>
              <a:rPr lang="zh-CN" altLang="en-US" b="1" dirty="0">
                <a:solidFill>
                  <a:srgbClr val="002060"/>
                </a:solidFill>
                <a:latin typeface="微软雅黑" pitchFamily="34" charset="-122"/>
                <a:ea typeface="微软雅黑" pitchFamily="34" charset="-122"/>
              </a:rPr>
              <a:t>：此类别中的唯一提示数</a:t>
            </a:r>
          </a:p>
        </p:txBody>
      </p:sp>
    </p:spTree>
    <p:extLst>
      <p:ext uri="{BB962C8B-B14F-4D97-AF65-F5344CB8AC3E}">
        <p14:creationId xmlns:p14="http://schemas.microsoft.com/office/powerpoint/2010/main" val="324939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a:solidFill>
                  <a:srgbClr val="005689"/>
                </a:solidFill>
                <a:latin typeface="微软雅黑" panose="020B0503020204020204" pitchFamily="34" charset="-122"/>
                <a:ea typeface="微软雅黑" panose="020B0503020204020204" pitchFamily="34" charset="-122"/>
              </a:rPr>
              <a:t>解析阶段</a:t>
            </a:r>
            <a:endParaRPr lang="zh-CN" altLang="en-US" sz="2800" b="1" dirty="0">
              <a:solidFill>
                <a:srgbClr val="005689"/>
              </a:solidFill>
              <a:latin typeface="微软雅黑" panose="020B0503020204020204" pitchFamily="34" charset="-122"/>
              <a:ea typeface="微软雅黑" panose="020B0503020204020204" pitchFamily="34" charset="-122"/>
            </a:endParaRP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语法树生成</a:t>
            </a:r>
            <a:r>
              <a:rPr lang="zh-CN" altLang="en-US" sz="1800" b="1" dirty="0">
                <a:solidFill>
                  <a:srgbClr val="002060"/>
                </a:solidFill>
                <a:latin typeface="微软雅黑" pitchFamily="34" charset="-122"/>
                <a:ea typeface="微软雅黑" pitchFamily="34" charset="-122"/>
              </a:rPr>
              <a:t>：对提取的提示进行预处理，然后使用</a:t>
            </a:r>
            <a:r>
              <a:rPr lang="en-US" altLang="zh-CN" sz="1800" b="1" dirty="0">
                <a:solidFill>
                  <a:srgbClr val="002060"/>
                </a:solidFill>
                <a:latin typeface="微软雅黑" pitchFamily="34" charset="-122"/>
                <a:ea typeface="微软雅黑" pitchFamily="34" charset="-122"/>
              </a:rPr>
              <a:t>Stanford</a:t>
            </a:r>
            <a:r>
              <a:rPr lang="zh-CN" altLang="en-US" sz="1800" b="1" dirty="0">
                <a:solidFill>
                  <a:srgbClr val="002060"/>
                </a:solidFill>
                <a:latin typeface="微软雅黑" pitchFamily="34" charset="-122"/>
                <a:ea typeface="微软雅黑" pitchFamily="34" charset="-122"/>
              </a:rPr>
              <a:t>解析器生成语法树。</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002060"/>
                </a:solidFill>
                <a:latin typeface="微软雅黑" pitchFamily="34" charset="-122"/>
                <a:ea typeface="微软雅黑" pitchFamily="34" charset="-122"/>
              </a:rPr>
              <a:t>冗余句子的去除</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002060"/>
                </a:solidFill>
                <a:latin typeface="微软雅黑" pitchFamily="34" charset="-122"/>
                <a:ea typeface="微软雅黑" pitchFamily="34" charset="-122"/>
              </a:rPr>
              <a:t>词语归一化</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2" name="图片 1">
            <a:extLst>
              <a:ext uri="{FF2B5EF4-FFF2-40B4-BE49-F238E27FC236}">
                <a16:creationId xmlns:a16="http://schemas.microsoft.com/office/drawing/2014/main" id="{B1D906E1-8583-46FB-8E25-9A49E3B26967}"/>
              </a:ext>
            </a:extLst>
          </p:cNvPr>
          <p:cNvPicPr>
            <a:picLocks noChangeAspect="1"/>
          </p:cNvPicPr>
          <p:nvPr/>
        </p:nvPicPr>
        <p:blipFill>
          <a:blip r:embed="rId3"/>
          <a:stretch>
            <a:fillRect/>
          </a:stretch>
        </p:blipFill>
        <p:spPr>
          <a:xfrm>
            <a:off x="2913460" y="2463743"/>
            <a:ext cx="5878682" cy="3812534"/>
          </a:xfrm>
          <a:prstGeom prst="rect">
            <a:avLst/>
          </a:prstGeom>
        </p:spPr>
      </p:pic>
    </p:spTree>
    <p:extLst>
      <p:ext uri="{BB962C8B-B14F-4D97-AF65-F5344CB8AC3E}">
        <p14:creationId xmlns:p14="http://schemas.microsoft.com/office/powerpoint/2010/main" val="2286760363"/>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a:solidFill>
                  <a:srgbClr val="005689"/>
                </a:solidFill>
                <a:latin typeface="微软雅黑" panose="020B0503020204020204" pitchFamily="34" charset="-122"/>
                <a:ea typeface="微软雅黑" panose="020B0503020204020204" pitchFamily="34" charset="-122"/>
              </a:rPr>
              <a:t>解析阶段</a:t>
            </a:r>
            <a:endParaRPr lang="zh-CN" altLang="en-US" sz="2800" b="1" dirty="0">
              <a:solidFill>
                <a:srgbClr val="005689"/>
              </a:solidFill>
              <a:latin typeface="微软雅黑" panose="020B0503020204020204" pitchFamily="34" charset="-122"/>
              <a:ea typeface="微软雅黑" panose="020B0503020204020204" pitchFamily="34" charset="-122"/>
            </a:endParaRP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约束表示</a:t>
            </a:r>
            <a:r>
              <a:rPr lang="zh-CN" altLang="en-US" sz="1800" b="1" dirty="0">
                <a:solidFill>
                  <a:srgbClr val="002060"/>
                </a:solidFill>
                <a:latin typeface="微软雅黑" pitchFamily="34" charset="-122"/>
                <a:ea typeface="微软雅黑" pitchFamily="34" charset="-122"/>
              </a:rPr>
              <a:t>：接受语法树和提示类别，然后为提示生成约束。</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遵循基于提示类别选择的规则遍历语法树以生成约束</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长度约束</a:t>
            </a:r>
            <a:r>
              <a:rPr lang="zh-CN" altLang="en-US" sz="1800" b="1" dirty="0">
                <a:solidFill>
                  <a:srgbClr val="002060"/>
                </a:solidFill>
                <a:latin typeface="微软雅黑" pitchFamily="34" charset="-122"/>
                <a:ea typeface="微软雅黑" pitchFamily="34" charset="-122"/>
              </a:rPr>
              <a:t>：将有效输入的长度限制在一定范围内。</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内容约束</a:t>
            </a:r>
            <a:r>
              <a:rPr lang="zh-CN" altLang="en-US" sz="1800" b="1" dirty="0">
                <a:solidFill>
                  <a:srgbClr val="002060"/>
                </a:solidFill>
                <a:latin typeface="微软雅黑" pitchFamily="34" charset="-122"/>
                <a:ea typeface="微软雅黑" pitchFamily="34" charset="-122"/>
              </a:rPr>
              <a:t>：将有效输入的内容限制为特定格式。</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值约束</a:t>
            </a:r>
            <a:r>
              <a:rPr lang="zh-CN" altLang="en-US" sz="1800" b="1" dirty="0">
                <a:solidFill>
                  <a:srgbClr val="002060"/>
                </a:solidFill>
                <a:latin typeface="微软雅黑" pitchFamily="34" charset="-122"/>
                <a:ea typeface="微软雅黑" pitchFamily="34" charset="-122"/>
              </a:rPr>
              <a:t>：将有效输入的值限制在有效范围内。</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3305779427"/>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生成阶段</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生成满足从提取的提示转换的所有约束的输入。</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002060"/>
                </a:solidFill>
                <a:latin typeface="微软雅黑" pitchFamily="34" charset="-122"/>
                <a:ea typeface="微软雅黑" pitchFamily="34" charset="-122"/>
              </a:rPr>
              <a:t>获取约束表示中每个变量的具体值。</a:t>
            </a:r>
            <a:endParaRPr lang="en-US" altLang="zh-CN" sz="1800" b="1" dirty="0">
              <a:solidFill>
                <a:srgbClr val="002060"/>
              </a:solidFill>
              <a:latin typeface="微软雅黑" pitchFamily="34" charset="-122"/>
              <a:ea typeface="微软雅黑" pitchFamily="34" charset="-122"/>
            </a:endParaRPr>
          </a:p>
          <a:p>
            <a:pPr lvl="1">
              <a:lnSpc>
                <a:spcPct val="130000"/>
              </a:lnSpc>
              <a:spcBef>
                <a:spcPct val="0"/>
              </a:spcBef>
            </a:pPr>
            <a:r>
              <a:rPr lang="zh-CN" altLang="en-US" sz="1400" b="1" dirty="0">
                <a:solidFill>
                  <a:srgbClr val="FF0000"/>
                </a:solidFill>
                <a:latin typeface="微软雅黑" pitchFamily="34" charset="-122"/>
                <a:ea typeface="微软雅黑" pitchFamily="34" charset="-122"/>
              </a:rPr>
              <a:t>外部来源</a:t>
            </a:r>
            <a:r>
              <a:rPr lang="zh-CN" altLang="en-US" sz="1400" b="1" dirty="0">
                <a:solidFill>
                  <a:srgbClr val="002060"/>
                </a:solidFill>
                <a:latin typeface="微软雅黑" pitchFamily="34" charset="-122"/>
                <a:ea typeface="微软雅黑" pitchFamily="34" charset="-122"/>
              </a:rPr>
              <a:t>：电子邮件和短信，</a:t>
            </a:r>
            <a:r>
              <a:rPr lang="en-US" altLang="zh-CN" sz="1400" b="1" dirty="0" err="1">
                <a:solidFill>
                  <a:srgbClr val="002060"/>
                </a:solidFill>
                <a:latin typeface="微软雅黑" pitchFamily="34" charset="-122"/>
                <a:ea typeface="微软雅黑" pitchFamily="34" charset="-122"/>
              </a:rPr>
              <a:t>TextExerciser</a:t>
            </a:r>
            <a:r>
              <a:rPr lang="zh-CN" altLang="en-US" sz="1400" b="1" dirty="0">
                <a:solidFill>
                  <a:srgbClr val="002060"/>
                </a:solidFill>
                <a:latin typeface="微软雅黑" pitchFamily="34" charset="-122"/>
                <a:ea typeface="微软雅黑" pitchFamily="34" charset="-122"/>
              </a:rPr>
              <a:t>将在其中预先注册几个电子邮件账户和电话号码来接收这些值，如</a:t>
            </a:r>
            <a:r>
              <a:rPr lang="en-US" altLang="zh-CN" sz="1400" b="1" dirty="0">
                <a:solidFill>
                  <a:srgbClr val="002060"/>
                </a:solidFill>
                <a:latin typeface="微软雅黑" pitchFamily="34" charset="-122"/>
                <a:ea typeface="微软雅黑" pitchFamily="34" charset="-122"/>
              </a:rPr>
              <a:t>PIN</a:t>
            </a:r>
            <a:r>
              <a:rPr lang="zh-CN" altLang="en-US" sz="1400" b="1" dirty="0">
                <a:solidFill>
                  <a:srgbClr val="002060"/>
                </a:solidFill>
                <a:latin typeface="微软雅黑" pitchFamily="34" charset="-122"/>
                <a:ea typeface="微软雅黑" pitchFamily="34" charset="-122"/>
              </a:rPr>
              <a:t>。</a:t>
            </a:r>
            <a:endParaRPr lang="en-US" altLang="zh-CN" sz="1400" b="1" dirty="0">
              <a:solidFill>
                <a:srgbClr val="002060"/>
              </a:solidFill>
              <a:latin typeface="微软雅黑" pitchFamily="34" charset="-122"/>
              <a:ea typeface="微软雅黑" pitchFamily="34" charset="-122"/>
            </a:endParaRPr>
          </a:p>
          <a:p>
            <a:pPr lvl="1">
              <a:lnSpc>
                <a:spcPct val="130000"/>
              </a:lnSpc>
              <a:spcBef>
                <a:spcPct val="0"/>
              </a:spcBef>
            </a:pPr>
            <a:r>
              <a:rPr lang="zh-CN" altLang="en-US" sz="1400" b="1" dirty="0">
                <a:solidFill>
                  <a:srgbClr val="FF0000"/>
                </a:solidFill>
                <a:latin typeface="微软雅黑" pitchFamily="34" charset="-122"/>
                <a:ea typeface="微软雅黑" pitchFamily="34" charset="-122"/>
              </a:rPr>
              <a:t>其他字段</a:t>
            </a:r>
            <a:r>
              <a:rPr lang="zh-CN" altLang="en-US" sz="1400" b="1" dirty="0">
                <a:solidFill>
                  <a:srgbClr val="002060"/>
                </a:solidFill>
                <a:latin typeface="微软雅黑" pitchFamily="34" charset="-122"/>
                <a:ea typeface="微软雅黑" pitchFamily="34" charset="-122"/>
              </a:rPr>
              <a:t>：涉及</a:t>
            </a:r>
            <a:r>
              <a:rPr lang="en-US" altLang="zh-CN" sz="1400" b="1" dirty="0" err="1">
                <a:solidFill>
                  <a:srgbClr val="002060"/>
                </a:solidFill>
                <a:latin typeface="微软雅黑" pitchFamily="34" charset="-122"/>
                <a:ea typeface="微软雅黑" pitchFamily="34" charset="-122"/>
              </a:rPr>
              <a:t>TextExerciser</a:t>
            </a:r>
            <a:r>
              <a:rPr lang="zh-CN" altLang="en-US" sz="1400" b="1" dirty="0">
                <a:solidFill>
                  <a:srgbClr val="002060"/>
                </a:solidFill>
                <a:latin typeface="微软雅黑" pitchFamily="34" charset="-122"/>
                <a:ea typeface="微软雅黑" pitchFamily="34" charset="-122"/>
              </a:rPr>
              <a:t>在联合字段约束的情况下生成的其他文本输入。如果生成其他文本字段的输入，则</a:t>
            </a:r>
            <a:r>
              <a:rPr lang="en-US" altLang="zh-CN" sz="1400" b="1" dirty="0" err="1">
                <a:solidFill>
                  <a:srgbClr val="002060"/>
                </a:solidFill>
                <a:latin typeface="微软雅黑" pitchFamily="34" charset="-122"/>
                <a:ea typeface="微软雅黑" pitchFamily="34" charset="-122"/>
              </a:rPr>
              <a:t>TextExerciser</a:t>
            </a:r>
            <a:r>
              <a:rPr lang="zh-CN" altLang="en-US" sz="1400" b="1" dirty="0">
                <a:solidFill>
                  <a:srgbClr val="002060"/>
                </a:solidFill>
                <a:latin typeface="微软雅黑" pitchFamily="34" charset="-122"/>
                <a:ea typeface="微软雅黑" pitchFamily="34" charset="-122"/>
              </a:rPr>
              <a:t>将应用具有该具体值的联合字段约束；否则，</a:t>
            </a:r>
            <a:r>
              <a:rPr lang="en-US" altLang="zh-CN" sz="1400" b="1" dirty="0" err="1">
                <a:solidFill>
                  <a:srgbClr val="002060"/>
                </a:solidFill>
                <a:latin typeface="微软雅黑" pitchFamily="34" charset="-122"/>
                <a:ea typeface="微软雅黑" pitchFamily="34" charset="-122"/>
              </a:rPr>
              <a:t>TextExerciser</a:t>
            </a:r>
            <a:r>
              <a:rPr lang="zh-CN" altLang="en-US" sz="1400" b="1" dirty="0">
                <a:solidFill>
                  <a:srgbClr val="002060"/>
                </a:solidFill>
                <a:latin typeface="微软雅黑" pitchFamily="34" charset="-122"/>
                <a:ea typeface="微软雅黑" pitchFamily="34" charset="-122"/>
              </a:rPr>
              <a:t>将生成没有此约束的输入，并将约束应用于其他涉及的输入字段。</a:t>
            </a:r>
            <a:endParaRPr lang="en-US" altLang="zh-CN" sz="1400" b="1" dirty="0">
              <a:solidFill>
                <a:srgbClr val="002060"/>
              </a:solidFill>
              <a:latin typeface="微软雅黑" pitchFamily="34" charset="-122"/>
              <a:ea typeface="微软雅黑" pitchFamily="34" charset="-122"/>
            </a:endParaRPr>
          </a:p>
          <a:p>
            <a:pPr lvl="1">
              <a:lnSpc>
                <a:spcPct val="130000"/>
              </a:lnSpc>
              <a:spcBef>
                <a:spcPct val="0"/>
              </a:spcBef>
            </a:pPr>
            <a:endParaRPr lang="zh-CN" altLang="en-US" sz="14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002060"/>
                </a:solidFill>
                <a:latin typeface="微软雅黑" pitchFamily="34" charset="-122"/>
                <a:ea typeface="微软雅黑" pitchFamily="34" charset="-122"/>
              </a:rPr>
              <a:t>求解约束</a:t>
            </a:r>
            <a:endParaRPr lang="en-US" altLang="zh-CN" sz="1800" b="1" dirty="0">
              <a:solidFill>
                <a:srgbClr val="002060"/>
              </a:solidFill>
              <a:latin typeface="微软雅黑" pitchFamily="34" charset="-122"/>
              <a:ea typeface="微软雅黑" pitchFamily="34" charset="-122"/>
            </a:endParaRPr>
          </a:p>
          <a:p>
            <a:pPr lvl="1">
              <a:lnSpc>
                <a:spcPct val="130000"/>
              </a:lnSpc>
              <a:spcBef>
                <a:spcPct val="0"/>
              </a:spcBef>
            </a:pPr>
            <a:r>
              <a:rPr lang="en-US" altLang="zh-CN" sz="1400" b="1" dirty="0" err="1">
                <a:solidFill>
                  <a:srgbClr val="002060"/>
                </a:solidFill>
                <a:latin typeface="微软雅黑" pitchFamily="34" charset="-122"/>
                <a:ea typeface="微软雅黑" pitchFamily="34" charset="-122"/>
              </a:rPr>
              <a:t>TextExerciser</a:t>
            </a:r>
            <a:r>
              <a:rPr lang="zh-CN" altLang="en-US" sz="1400" b="1" dirty="0">
                <a:solidFill>
                  <a:srgbClr val="002060"/>
                </a:solidFill>
                <a:latin typeface="微软雅黑" pitchFamily="34" charset="-122"/>
                <a:ea typeface="微软雅黑" pitchFamily="34" charset="-122"/>
              </a:rPr>
              <a:t>采用求解器</a:t>
            </a:r>
            <a:r>
              <a:rPr lang="en-US" altLang="zh-CN" sz="1400" b="1" dirty="0">
                <a:solidFill>
                  <a:srgbClr val="002060"/>
                </a:solidFill>
                <a:latin typeface="微软雅黑" pitchFamily="34" charset="-122"/>
                <a:ea typeface="微软雅黑" pitchFamily="34" charset="-122"/>
              </a:rPr>
              <a:t>Z3StrSolver</a:t>
            </a:r>
            <a:r>
              <a:rPr lang="zh-CN" altLang="en-US" sz="1400" b="1" dirty="0">
                <a:solidFill>
                  <a:srgbClr val="002060"/>
                </a:solidFill>
                <a:latin typeface="微软雅黑" pitchFamily="34" charset="-122"/>
                <a:ea typeface="微软雅黑" pitchFamily="34" charset="-122"/>
              </a:rPr>
              <a:t>来生成满足所有约束的输入</a:t>
            </a:r>
            <a:endParaRPr lang="en-US" altLang="zh-CN" sz="14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zh-CN" altLang="en-US" sz="1800" b="1" dirty="0">
              <a:solidFill>
                <a:srgbClr val="00206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092501336"/>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实现</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在实现中依赖于一些现有的工具：</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在阶段</a:t>
            </a:r>
            <a:r>
              <a:rPr lang="en-US" altLang="zh-CN" sz="1800" b="1" dirty="0">
                <a:solidFill>
                  <a:srgbClr val="002060"/>
                </a:solidFill>
                <a:latin typeface="微软雅黑" pitchFamily="34" charset="-122"/>
                <a:ea typeface="微软雅黑" pitchFamily="34" charset="-122"/>
              </a:rPr>
              <a:t>1(</a:t>
            </a:r>
            <a:r>
              <a:rPr lang="zh-CN" altLang="en-US" sz="1800" b="1" dirty="0">
                <a:solidFill>
                  <a:srgbClr val="002060"/>
                </a:solidFill>
                <a:latin typeface="微软雅黑" pitchFamily="34" charset="-122"/>
                <a:ea typeface="微软雅黑" pitchFamily="34" charset="-122"/>
              </a:rPr>
              <a:t>提示提取</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，使用了</a:t>
            </a:r>
            <a:r>
              <a:rPr lang="en-US" altLang="zh-CN" sz="1800" b="1" dirty="0" err="1">
                <a:solidFill>
                  <a:srgbClr val="002060"/>
                </a:solidFill>
                <a:latin typeface="微软雅黑" pitchFamily="34" charset="-122"/>
                <a:ea typeface="微软雅黑" pitchFamily="34" charset="-122"/>
              </a:rPr>
              <a:t>UiAutomator</a:t>
            </a:r>
            <a:r>
              <a:rPr lang="zh-CN" altLang="en-US" sz="1800" b="1" dirty="0">
                <a:solidFill>
                  <a:srgbClr val="002060"/>
                </a:solidFill>
                <a:latin typeface="微软雅黑" pitchFamily="34" charset="-122"/>
                <a:ea typeface="微软雅黑" pitchFamily="34" charset="-122"/>
              </a:rPr>
              <a:t>来探索动态运行</a:t>
            </a:r>
            <a:r>
              <a:rPr lang="en-US" altLang="zh-CN" sz="1800" b="1" dirty="0">
                <a:solidFill>
                  <a:srgbClr val="002060"/>
                </a:solidFill>
                <a:latin typeface="微软雅黑" pitchFamily="34" charset="-122"/>
                <a:ea typeface="微软雅黑" pitchFamily="34" charset="-122"/>
              </a:rPr>
              <a:t>Android</a:t>
            </a:r>
            <a:r>
              <a:rPr lang="zh-CN" altLang="en-US" sz="1800" b="1" dirty="0">
                <a:solidFill>
                  <a:srgbClr val="002060"/>
                </a:solidFill>
                <a:latin typeface="微软雅黑" pitchFamily="34" charset="-122"/>
                <a:ea typeface="微软雅黑" pitchFamily="34" charset="-122"/>
              </a:rPr>
              <a:t>应用时</a:t>
            </a:r>
            <a:r>
              <a:rPr lang="en-US" altLang="zh-CN" sz="1800" b="1" dirty="0">
                <a:solidFill>
                  <a:srgbClr val="002060"/>
                </a:solidFill>
                <a:latin typeface="微软雅黑" pitchFamily="34" charset="-122"/>
                <a:ea typeface="微软雅黑" pitchFamily="34" charset="-122"/>
              </a:rPr>
              <a:t>UI</a:t>
            </a:r>
            <a:r>
              <a:rPr lang="zh-CN" altLang="en-US" sz="1800" b="1" dirty="0">
                <a:solidFill>
                  <a:srgbClr val="002060"/>
                </a:solidFill>
                <a:latin typeface="微软雅黑" pitchFamily="34" charset="-122"/>
                <a:ea typeface="微软雅黑" pitchFamily="34" charset="-122"/>
              </a:rPr>
              <a:t>屏幕上的</a:t>
            </a:r>
            <a:r>
              <a:rPr lang="en-US" altLang="zh-CN" sz="1800" b="1" dirty="0">
                <a:solidFill>
                  <a:srgbClr val="002060"/>
                </a:solidFill>
                <a:latin typeface="微软雅黑" pitchFamily="34" charset="-122"/>
                <a:ea typeface="微软雅黑" pitchFamily="34" charset="-122"/>
              </a:rPr>
              <a:t>Widget</a:t>
            </a:r>
            <a:r>
              <a:rPr lang="zh-CN" altLang="en-US" sz="1800" b="1" dirty="0">
                <a:solidFill>
                  <a:srgbClr val="002060"/>
                </a:solidFill>
                <a:latin typeface="微软雅黑" pitchFamily="34" charset="-122"/>
                <a:ea typeface="微软雅黑" pitchFamily="34" charset="-122"/>
              </a:rPr>
              <a:t>。</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在阶段</a:t>
            </a:r>
            <a:r>
              <a:rPr lang="en-US" altLang="zh-CN" sz="1800" b="1" dirty="0">
                <a:solidFill>
                  <a:srgbClr val="002060"/>
                </a:solidFill>
                <a:latin typeface="微软雅黑" pitchFamily="34" charset="-122"/>
                <a:ea typeface="微软雅黑" pitchFamily="34" charset="-122"/>
              </a:rPr>
              <a:t>2(</a:t>
            </a:r>
            <a:r>
              <a:rPr lang="zh-CN" altLang="en-US" sz="1800" b="1" dirty="0">
                <a:solidFill>
                  <a:srgbClr val="002060"/>
                </a:solidFill>
                <a:latin typeface="微软雅黑" pitchFamily="34" charset="-122"/>
                <a:ea typeface="微软雅黑" pitchFamily="34" charset="-122"/>
              </a:rPr>
              <a:t>提示解析</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，使用了</a:t>
            </a:r>
            <a:r>
              <a:rPr lang="en-US" altLang="zh-CN" sz="1800" b="1" dirty="0">
                <a:solidFill>
                  <a:srgbClr val="002060"/>
                </a:solidFill>
                <a:latin typeface="微软雅黑" pitchFamily="34" charset="-122"/>
                <a:ea typeface="微软雅黑" pitchFamily="34" charset="-122"/>
              </a:rPr>
              <a:t>Stanford</a:t>
            </a:r>
            <a:r>
              <a:rPr lang="zh-CN" altLang="en-US" sz="1800" b="1" dirty="0">
                <a:solidFill>
                  <a:srgbClr val="002060"/>
                </a:solidFill>
                <a:latin typeface="微软雅黑" pitchFamily="34" charset="-122"/>
                <a:ea typeface="微软雅黑" pitchFamily="34" charset="-122"/>
              </a:rPr>
              <a:t>解析器为提示文本生成语法树。</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在阶段</a:t>
            </a:r>
            <a:r>
              <a:rPr lang="en-US" altLang="zh-CN" sz="1800" b="1" dirty="0">
                <a:solidFill>
                  <a:srgbClr val="002060"/>
                </a:solidFill>
                <a:latin typeface="微软雅黑" pitchFamily="34" charset="-122"/>
                <a:ea typeface="微软雅黑" pitchFamily="34" charset="-122"/>
              </a:rPr>
              <a:t>3(</a:t>
            </a:r>
            <a:r>
              <a:rPr lang="zh-CN" altLang="en-US" sz="1800" b="1" dirty="0">
                <a:solidFill>
                  <a:srgbClr val="002060"/>
                </a:solidFill>
                <a:latin typeface="微软雅黑" pitchFamily="34" charset="-122"/>
                <a:ea typeface="微软雅黑" pitchFamily="34" charset="-122"/>
              </a:rPr>
              <a:t>输入生成</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，使用了</a:t>
            </a:r>
            <a:r>
              <a:rPr lang="en-US" altLang="zh-CN" sz="1800" b="1" dirty="0">
                <a:solidFill>
                  <a:srgbClr val="002060"/>
                </a:solidFill>
                <a:latin typeface="微软雅黑" pitchFamily="34" charset="-122"/>
                <a:ea typeface="微软雅黑" pitchFamily="34" charset="-122"/>
              </a:rPr>
              <a:t>Z3StrSolver</a:t>
            </a:r>
            <a:r>
              <a:rPr lang="zh-CN" altLang="en-US" sz="1800" b="1" dirty="0">
                <a:solidFill>
                  <a:srgbClr val="002060"/>
                </a:solidFill>
                <a:latin typeface="微软雅黑" pitchFamily="34" charset="-122"/>
                <a:ea typeface="微软雅黑" pitchFamily="34" charset="-122"/>
              </a:rPr>
              <a:t>来求解输入约束。</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880943007"/>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实现</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从</a:t>
            </a:r>
            <a:r>
              <a:rPr lang="en-US" altLang="zh-CN" sz="1800" b="1" dirty="0">
                <a:solidFill>
                  <a:srgbClr val="002060"/>
                </a:solidFill>
                <a:latin typeface="微软雅黑" pitchFamily="34" charset="-122"/>
                <a:ea typeface="微软雅黑" pitchFamily="34" charset="-122"/>
              </a:rPr>
              <a:t>Google Play</a:t>
            </a:r>
            <a:r>
              <a:rPr lang="zh-CN" altLang="en-US" sz="1800" b="1" dirty="0">
                <a:solidFill>
                  <a:srgbClr val="002060"/>
                </a:solidFill>
                <a:latin typeface="微软雅黑" pitchFamily="34" charset="-122"/>
                <a:ea typeface="微软雅黑" pitchFamily="34" charset="-122"/>
              </a:rPr>
              <a:t>上</a:t>
            </a:r>
            <a:r>
              <a:rPr lang="en-US" altLang="zh-CN" sz="1800" b="1" dirty="0">
                <a:solidFill>
                  <a:srgbClr val="002060"/>
                </a:solidFill>
                <a:latin typeface="微软雅黑" pitchFamily="34" charset="-122"/>
                <a:ea typeface="微软雅黑" pitchFamily="34" charset="-122"/>
              </a:rPr>
              <a:t>1200</a:t>
            </a:r>
            <a:r>
              <a:rPr lang="zh-CN" altLang="en-US" sz="1800" b="1" dirty="0">
                <a:solidFill>
                  <a:srgbClr val="002060"/>
                </a:solidFill>
                <a:latin typeface="微软雅黑" pitchFamily="34" charset="-122"/>
                <a:ea typeface="微软雅黑" pitchFamily="34" charset="-122"/>
              </a:rPr>
              <a:t>个热门免费应用程序中收集</a:t>
            </a:r>
            <a:r>
              <a:rPr lang="en-US" altLang="zh-CN" sz="1800" b="1" dirty="0">
                <a:solidFill>
                  <a:srgbClr val="002060"/>
                </a:solidFill>
                <a:latin typeface="微软雅黑" pitchFamily="34" charset="-122"/>
                <a:ea typeface="微软雅黑" pitchFamily="34" charset="-122"/>
              </a:rPr>
              <a:t>1548</a:t>
            </a:r>
            <a:r>
              <a:rPr lang="zh-CN" altLang="en-US" sz="1800" b="1" dirty="0">
                <a:solidFill>
                  <a:srgbClr val="002060"/>
                </a:solidFill>
                <a:latin typeface="微软雅黑" pitchFamily="34" charset="-122"/>
                <a:ea typeface="微软雅黑" pitchFamily="34" charset="-122"/>
              </a:rPr>
              <a:t>个提示，然后要求三名学生在</a:t>
            </a:r>
            <a:r>
              <a:rPr lang="en-US" altLang="zh-CN" sz="1800" b="1" dirty="0">
                <a:solidFill>
                  <a:srgbClr val="002060"/>
                </a:solidFill>
                <a:latin typeface="微软雅黑" pitchFamily="34" charset="-122"/>
                <a:ea typeface="微软雅黑" pitchFamily="34" charset="-122"/>
              </a:rPr>
              <a:t>14</a:t>
            </a:r>
            <a:r>
              <a:rPr lang="zh-CN" altLang="en-US" sz="1800" b="1" dirty="0">
                <a:solidFill>
                  <a:srgbClr val="002060"/>
                </a:solidFill>
                <a:latin typeface="微软雅黑" pitchFamily="34" charset="-122"/>
                <a:ea typeface="微软雅黑" pitchFamily="34" charset="-122"/>
              </a:rPr>
              <a:t>天内标记这些提示，每个提示都有三个标签。</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标注后，对训练集中的所有提示进行预处理：</a:t>
            </a:r>
            <a:r>
              <a:rPr lang="zh-CN" altLang="en-US" sz="1800" b="1" dirty="0">
                <a:solidFill>
                  <a:srgbClr val="FF0000"/>
                </a:solidFill>
                <a:latin typeface="微软雅黑" pitchFamily="34" charset="-122"/>
                <a:ea typeface="微软雅黑" pitchFamily="34" charset="-122"/>
              </a:rPr>
              <a:t>单词归一化</a:t>
            </a:r>
            <a:r>
              <a:rPr lang="zh-CN" altLang="en-US" sz="1800" b="1" dirty="0">
                <a:solidFill>
                  <a:srgbClr val="002060"/>
                </a:solidFill>
                <a:latin typeface="微软雅黑" pitchFamily="34" charset="-122"/>
                <a:ea typeface="微软雅黑" pitchFamily="34" charset="-122"/>
              </a:rPr>
              <a:t>和</a:t>
            </a:r>
            <a:r>
              <a:rPr lang="zh-CN" altLang="en-US" sz="1800" b="1" dirty="0">
                <a:solidFill>
                  <a:srgbClr val="FF0000"/>
                </a:solidFill>
                <a:latin typeface="微软雅黑" pitchFamily="34" charset="-122"/>
                <a:ea typeface="微软雅黑" pitchFamily="34" charset="-122"/>
              </a:rPr>
              <a:t>数据平衡</a:t>
            </a:r>
            <a:r>
              <a:rPr lang="zh-CN" altLang="en-US" sz="1800" b="1" dirty="0">
                <a:solidFill>
                  <a:srgbClr val="002060"/>
                </a:solidFill>
                <a:latin typeface="微软雅黑" pitchFamily="34" charset="-122"/>
                <a:ea typeface="微软雅黑" pitchFamily="34" charset="-122"/>
              </a:rPr>
              <a:t>。</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最后，用一半的标注数据训练我们的基于多类文本分类器的静态提示识别，其余的数据用于模型验证和工具性能评估。</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验证码处理程序</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在阶段</a:t>
            </a:r>
            <a:r>
              <a:rPr lang="en-US" altLang="zh-CN" sz="1800" b="1" dirty="0">
                <a:solidFill>
                  <a:srgbClr val="002060"/>
                </a:solidFill>
                <a:latin typeface="微软雅黑" pitchFamily="34" charset="-122"/>
                <a:ea typeface="微软雅黑" pitchFamily="34" charset="-122"/>
              </a:rPr>
              <a:t>3</a:t>
            </a:r>
            <a:r>
              <a:rPr lang="zh-CN" altLang="en-US" sz="1800" b="1" dirty="0">
                <a:solidFill>
                  <a:srgbClr val="002060"/>
                </a:solidFill>
                <a:latin typeface="微软雅黑" pitchFamily="34" charset="-122"/>
                <a:ea typeface="微软雅黑" pitchFamily="34" charset="-122"/>
              </a:rPr>
              <a:t>中用于解决约束</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由两部分组成：</a:t>
            </a:r>
            <a:r>
              <a:rPr lang="zh-CN" altLang="en-US" sz="1800" b="1" dirty="0">
                <a:solidFill>
                  <a:srgbClr val="FF0000"/>
                </a:solidFill>
                <a:latin typeface="微软雅黑" pitchFamily="34" charset="-122"/>
                <a:ea typeface="微软雅黑" pitchFamily="34" charset="-122"/>
              </a:rPr>
              <a:t>服务器上的电子邮件代码提取器</a:t>
            </a:r>
            <a:r>
              <a:rPr lang="zh-CN" altLang="en-US" sz="1800" b="1" dirty="0">
                <a:solidFill>
                  <a:srgbClr val="002060"/>
                </a:solidFill>
                <a:latin typeface="微软雅黑" pitchFamily="34" charset="-122"/>
                <a:ea typeface="微软雅黑" pitchFamily="34" charset="-122"/>
              </a:rPr>
              <a:t>和</a:t>
            </a:r>
            <a:r>
              <a:rPr lang="zh-CN" altLang="en-US" sz="1800" b="1" dirty="0">
                <a:solidFill>
                  <a:srgbClr val="FF0000"/>
                </a:solidFill>
                <a:latin typeface="微软雅黑" pitchFamily="34" charset="-122"/>
                <a:ea typeface="微软雅黑" pitchFamily="34" charset="-122"/>
              </a:rPr>
              <a:t>移动电话上编写为</a:t>
            </a:r>
            <a:r>
              <a:rPr lang="en-US" altLang="zh-CN" sz="1800" b="1" dirty="0" err="1">
                <a:solidFill>
                  <a:srgbClr val="FF0000"/>
                </a:solidFill>
                <a:latin typeface="微软雅黑" pitchFamily="34" charset="-122"/>
                <a:ea typeface="微软雅黑" pitchFamily="34" charset="-122"/>
              </a:rPr>
              <a:t>Xposed</a:t>
            </a:r>
            <a:r>
              <a:rPr lang="zh-CN" altLang="en-US" sz="1800" b="1" dirty="0">
                <a:solidFill>
                  <a:srgbClr val="FF0000"/>
                </a:solidFill>
                <a:latin typeface="微软雅黑" pitchFamily="34" charset="-122"/>
                <a:ea typeface="微软雅黑" pitchFamily="34" charset="-122"/>
              </a:rPr>
              <a:t>模块的代码接收器</a:t>
            </a:r>
            <a:r>
              <a:rPr lang="zh-CN" altLang="en-US" sz="1800" b="1" dirty="0">
                <a:solidFill>
                  <a:srgbClr val="002060"/>
                </a:solidFill>
                <a:latin typeface="微软雅黑" pitchFamily="34" charset="-122"/>
                <a:ea typeface="微软雅黑" pitchFamily="34" charset="-122"/>
              </a:rPr>
              <a:t>。</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从指定的电子邮件地址中提取电子邮件</a:t>
            </a:r>
            <a:r>
              <a:rPr lang="en-US" altLang="zh-CN" sz="1800" b="1" dirty="0">
                <a:solidFill>
                  <a:srgbClr val="002060"/>
                </a:solidFill>
                <a:latin typeface="微软雅黑" pitchFamily="34" charset="-122"/>
                <a:ea typeface="微软雅黑" pitchFamily="34" charset="-122"/>
              </a:rPr>
              <a:t>-&gt;</a:t>
            </a:r>
            <a:r>
              <a:rPr lang="zh-CN" altLang="en-US" sz="1800" b="1" dirty="0">
                <a:solidFill>
                  <a:srgbClr val="002060"/>
                </a:solidFill>
                <a:latin typeface="微软雅黑" pitchFamily="34" charset="-122"/>
                <a:ea typeface="微软雅黑" pitchFamily="34" charset="-122"/>
              </a:rPr>
              <a:t>使用正则表达式来提取代码</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提取器将代码和邮件主题发送到代码接收器</a:t>
            </a:r>
            <a:r>
              <a:rPr lang="en-US" altLang="zh-CN" sz="1800" b="1" dirty="0">
                <a:solidFill>
                  <a:srgbClr val="002060"/>
                </a:solidFill>
                <a:latin typeface="微软雅黑" pitchFamily="34" charset="-122"/>
                <a:ea typeface="微软雅黑" pitchFamily="34" charset="-122"/>
              </a:rPr>
              <a:t>-&gt;</a:t>
            </a:r>
            <a:r>
              <a:rPr lang="zh-CN" altLang="en-US" sz="1800" b="1" dirty="0">
                <a:solidFill>
                  <a:srgbClr val="002060"/>
                </a:solidFill>
                <a:latin typeface="微软雅黑" pitchFamily="34" charset="-122"/>
                <a:ea typeface="微软雅黑" pitchFamily="34" charset="-122"/>
              </a:rPr>
              <a:t>代码接收器执行关键字匹配</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如果关键字匹配失败，代码接收器会尝试所有最近收到的、不匹配的代码</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（代码接收器还接受并提取作为文本消息发送到手机的代码。步骤与电子邮件相同）</a:t>
            </a:r>
            <a:endParaRPr lang="en-US" altLang="zh-CN" sz="1800" b="1" dirty="0">
              <a:solidFill>
                <a:srgbClr val="00206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2365737966"/>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494811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实现和部署的实际问题</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支持的语言</a:t>
            </a:r>
            <a:r>
              <a:rPr lang="zh-CN" altLang="en-US" sz="1800" b="1" dirty="0">
                <a:solidFill>
                  <a:srgbClr val="002060"/>
                </a:solidFill>
                <a:latin typeface="微软雅黑" pitchFamily="34" charset="-122"/>
                <a:ea typeface="微软雅黑" pitchFamily="34" charset="-122"/>
              </a:rPr>
              <a:t>：我们的</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原型只支持英文应用程序，但可以扩展到其他语言的应用程序。（谷歌翻译）</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支持</a:t>
            </a:r>
            <a:r>
              <a:rPr lang="en-US" altLang="zh-CN" sz="1800" b="1" dirty="0">
                <a:solidFill>
                  <a:srgbClr val="FF0000"/>
                </a:solidFill>
                <a:latin typeface="微软雅黑" pitchFamily="34" charset="-122"/>
                <a:ea typeface="微软雅黑" pitchFamily="34" charset="-122"/>
              </a:rPr>
              <a:t>WebView</a:t>
            </a:r>
            <a:r>
              <a:rPr lang="zh-CN" altLang="en-US" sz="1800" b="1" dirty="0">
                <a:solidFill>
                  <a:srgbClr val="FF0000"/>
                </a:solidFill>
                <a:latin typeface="微软雅黑" pitchFamily="34" charset="-122"/>
                <a:ea typeface="微软雅黑" pitchFamily="34" charset="-122"/>
              </a:rPr>
              <a:t>的</a:t>
            </a:r>
            <a:r>
              <a:rPr lang="en-US" altLang="zh-CN" sz="1800" b="1" dirty="0">
                <a:solidFill>
                  <a:srgbClr val="FF0000"/>
                </a:solidFill>
                <a:latin typeface="微软雅黑" pitchFamily="34" charset="-122"/>
                <a:ea typeface="微软雅黑" pitchFamily="34" charset="-122"/>
              </a:rPr>
              <a:t>APP</a:t>
            </a:r>
            <a:r>
              <a:rPr lang="zh-CN" altLang="en-US" sz="1800" b="1" dirty="0">
                <a:solidFill>
                  <a:srgbClr val="002060"/>
                </a:solidFill>
                <a:latin typeface="微软雅黑" pitchFamily="34" charset="-122"/>
                <a:ea typeface="微软雅黑" pitchFamily="34" charset="-122"/>
              </a:rPr>
              <a:t>：依靠</a:t>
            </a:r>
            <a:r>
              <a:rPr lang="en-US" altLang="zh-CN" sz="1800" b="1" dirty="0" err="1">
                <a:solidFill>
                  <a:srgbClr val="002060"/>
                </a:solidFill>
                <a:latin typeface="微软雅黑" pitchFamily="34" charset="-122"/>
                <a:ea typeface="微软雅黑" pitchFamily="34" charset="-122"/>
              </a:rPr>
              <a:t>UiAutomator</a:t>
            </a:r>
            <a:r>
              <a:rPr lang="zh-CN" altLang="en-US" sz="1800" b="1" dirty="0">
                <a:solidFill>
                  <a:srgbClr val="002060"/>
                </a:solidFill>
                <a:latin typeface="微软雅黑" pitchFamily="34" charset="-122"/>
                <a:ea typeface="微软雅黑" pitchFamily="34" charset="-122"/>
              </a:rPr>
              <a:t>来识别和捕获</a:t>
            </a:r>
            <a:r>
              <a:rPr lang="en-US" altLang="zh-CN" sz="1800" b="1" dirty="0">
                <a:solidFill>
                  <a:srgbClr val="002060"/>
                </a:solidFill>
                <a:latin typeface="微软雅黑" pitchFamily="34" charset="-122"/>
                <a:ea typeface="微软雅黑" pitchFamily="34" charset="-122"/>
              </a:rPr>
              <a:t>WebView</a:t>
            </a:r>
            <a:r>
              <a:rPr lang="zh-CN" altLang="en-US" sz="1800" b="1" dirty="0">
                <a:solidFill>
                  <a:srgbClr val="002060"/>
                </a:solidFill>
                <a:latin typeface="微软雅黑" pitchFamily="34" charset="-122"/>
                <a:ea typeface="微软雅黑" pitchFamily="34" charset="-122"/>
              </a:rPr>
              <a:t> </a:t>
            </a:r>
            <a:r>
              <a:rPr lang="en-US" altLang="zh-CN" sz="1800" b="1" dirty="0">
                <a:solidFill>
                  <a:srgbClr val="002060"/>
                </a:solidFill>
                <a:latin typeface="微软雅黑" pitchFamily="34" charset="-122"/>
                <a:ea typeface="微软雅黑" pitchFamily="34" charset="-122"/>
              </a:rPr>
              <a:t>widgets</a:t>
            </a:r>
            <a:r>
              <a:rPr lang="zh-CN" altLang="en-US" sz="1800" b="1" dirty="0">
                <a:solidFill>
                  <a:srgbClr val="002060"/>
                </a:solidFill>
                <a:latin typeface="微软雅黑" pitchFamily="34" charset="-122"/>
                <a:ea typeface="微软雅黑" pitchFamily="34" charset="-122"/>
              </a:rPr>
              <a:t>和相应的嵌入式提示。</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服务器端与客户端验证</a:t>
            </a:r>
            <a:r>
              <a:rPr lang="zh-CN" altLang="en-US" sz="1800" b="1" dirty="0">
                <a:solidFill>
                  <a:srgbClr val="002060"/>
                </a:solidFill>
                <a:latin typeface="微软雅黑" pitchFamily="34" charset="-122"/>
                <a:ea typeface="微软雅黑" pitchFamily="34" charset="-122"/>
              </a:rPr>
              <a:t>：</a:t>
            </a:r>
            <a:r>
              <a:rPr lang="en-US" altLang="zh-CN" sz="1800" b="1" dirty="0">
                <a:solidFill>
                  <a:srgbClr val="002060"/>
                </a:solidFill>
                <a:latin typeface="微软雅黑" pitchFamily="34" charset="-122"/>
                <a:ea typeface="微软雅黑" pitchFamily="34" charset="-122"/>
              </a:rPr>
              <a:t>150</a:t>
            </a:r>
            <a:r>
              <a:rPr lang="zh-CN" altLang="en-US" sz="1800" b="1" dirty="0">
                <a:solidFill>
                  <a:srgbClr val="002060"/>
                </a:solidFill>
                <a:latin typeface="微软雅黑" pitchFamily="34" charset="-122"/>
                <a:ea typeface="微软雅黑" pitchFamily="34" charset="-122"/>
              </a:rPr>
              <a:t>个</a:t>
            </a:r>
            <a:r>
              <a:rPr lang="en-US" altLang="zh-CN" sz="1800" b="1" dirty="0">
                <a:solidFill>
                  <a:srgbClr val="002060"/>
                </a:solidFill>
                <a:latin typeface="微软雅黑" pitchFamily="34" charset="-122"/>
                <a:ea typeface="微软雅黑" pitchFamily="34" charset="-122"/>
              </a:rPr>
              <a:t>APP649</a:t>
            </a:r>
            <a:r>
              <a:rPr lang="zh-CN" altLang="en-US" sz="1800" b="1" dirty="0">
                <a:solidFill>
                  <a:srgbClr val="002060"/>
                </a:solidFill>
                <a:latin typeface="微软雅黑" pitchFamily="34" charset="-122"/>
                <a:ea typeface="微软雅黑" pitchFamily="34" charset="-122"/>
              </a:rPr>
              <a:t>个提示中，其中</a:t>
            </a:r>
            <a:r>
              <a:rPr lang="en-US" altLang="zh-CN" sz="1800" b="1" dirty="0">
                <a:solidFill>
                  <a:srgbClr val="002060"/>
                </a:solidFill>
                <a:latin typeface="微软雅黑" pitchFamily="34" charset="-122"/>
                <a:ea typeface="微软雅黑" pitchFamily="34" charset="-122"/>
              </a:rPr>
              <a:t>86</a:t>
            </a:r>
            <a:r>
              <a:rPr lang="zh-CN" altLang="en-US" sz="1800" b="1" dirty="0">
                <a:solidFill>
                  <a:srgbClr val="002060"/>
                </a:solidFill>
                <a:latin typeface="微软雅黑" pitchFamily="34" charset="-122"/>
                <a:ea typeface="微软雅黑" pitchFamily="34" charset="-122"/>
              </a:rPr>
              <a:t>个在没有网络连接下正确显示，即纯</a:t>
            </a:r>
            <a:r>
              <a:rPr lang="en-US" altLang="zh-CN" sz="1800" b="1" dirty="0">
                <a:solidFill>
                  <a:srgbClr val="002060"/>
                </a:solidFill>
                <a:latin typeface="微软雅黑" pitchFamily="34" charset="-122"/>
                <a:ea typeface="微软雅黑" pitchFamily="34" charset="-122"/>
              </a:rPr>
              <a:t>Client</a:t>
            </a:r>
            <a:r>
              <a:rPr lang="zh-CN" altLang="en-US" sz="1800" b="1" dirty="0">
                <a:solidFill>
                  <a:srgbClr val="002060"/>
                </a:solidFill>
                <a:latin typeface="微软雅黑" pitchFamily="34" charset="-122"/>
                <a:ea typeface="微软雅黑" pitchFamily="34" charset="-122"/>
              </a:rPr>
              <a:t>实现，其余</a:t>
            </a:r>
            <a:r>
              <a:rPr lang="en-US" altLang="zh-CN" sz="1800" b="1" dirty="0">
                <a:solidFill>
                  <a:srgbClr val="002060"/>
                </a:solidFill>
                <a:latin typeface="微软雅黑" pitchFamily="34" charset="-122"/>
                <a:ea typeface="微软雅黑" pitchFamily="34" charset="-122"/>
              </a:rPr>
              <a:t>563</a:t>
            </a:r>
            <a:r>
              <a:rPr lang="zh-CN" altLang="en-US" sz="1800" b="1" dirty="0">
                <a:solidFill>
                  <a:srgbClr val="002060"/>
                </a:solidFill>
                <a:latin typeface="微软雅黑" pitchFamily="34" charset="-122"/>
                <a:ea typeface="微软雅黑" pitchFamily="34" charset="-122"/>
              </a:rPr>
              <a:t>个提示或多或少需要</a:t>
            </a:r>
            <a:r>
              <a:rPr lang="en-US" altLang="zh-CN" sz="1800" b="1" dirty="0">
                <a:solidFill>
                  <a:srgbClr val="002060"/>
                </a:solidFill>
                <a:latin typeface="微软雅黑" pitchFamily="34" charset="-122"/>
                <a:ea typeface="微软雅黑" pitchFamily="34" charset="-122"/>
              </a:rPr>
              <a:t>Server</a:t>
            </a:r>
            <a:r>
              <a:rPr lang="zh-CN" altLang="en-US" sz="1800" b="1" dirty="0">
                <a:solidFill>
                  <a:srgbClr val="002060"/>
                </a:solidFill>
                <a:latin typeface="微软雅黑" pitchFamily="34" charset="-122"/>
                <a:ea typeface="微软雅黑" pitchFamily="34" charset="-122"/>
              </a:rPr>
              <a:t>支持。（手动测试）</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结果随机性</a:t>
            </a:r>
            <a:r>
              <a:rPr lang="zh-CN" altLang="en-US" sz="1800" b="1" dirty="0">
                <a:solidFill>
                  <a:srgbClr val="002060"/>
                </a:solidFill>
                <a:latin typeface="微软雅黑" pitchFamily="34" charset="-122"/>
                <a:ea typeface="微软雅黑" pitchFamily="34" charset="-122"/>
              </a:rPr>
              <a:t>：通过两种方法来降低结果的随机性：固定随机种子和重复实验。</a:t>
            </a: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数据集中排除游戏</a:t>
            </a:r>
            <a:r>
              <a:rPr lang="en-US" altLang="zh-CN" sz="1800" b="1" dirty="0">
                <a:solidFill>
                  <a:srgbClr val="FF0000"/>
                </a:solidFill>
                <a:latin typeface="微软雅黑" pitchFamily="34" charset="-122"/>
                <a:ea typeface="微软雅黑" pitchFamily="34" charset="-122"/>
              </a:rPr>
              <a:t>APP</a:t>
            </a:r>
            <a:r>
              <a:rPr lang="zh-CN" altLang="en-US" sz="1800" b="1" dirty="0">
                <a:solidFill>
                  <a:srgbClr val="002060"/>
                </a:solidFill>
                <a:latin typeface="微软雅黑" pitchFamily="34" charset="-122"/>
                <a:ea typeface="微软雅黑" pitchFamily="34" charset="-122"/>
              </a:rPr>
              <a:t>：大部分内容都是以图像的形式呈现的。性能原因。</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FF0000"/>
                </a:solidFill>
                <a:latin typeface="微软雅黑" pitchFamily="34" charset="-122"/>
                <a:ea typeface="微软雅黑" pitchFamily="34" charset="-122"/>
              </a:rPr>
              <a:t>提示混淆</a:t>
            </a:r>
            <a:r>
              <a:rPr lang="zh-CN" altLang="en-US" sz="1800" b="1" dirty="0">
                <a:solidFill>
                  <a:srgbClr val="002060"/>
                </a:solidFill>
                <a:latin typeface="微软雅黑" pitchFamily="34" charset="-122"/>
                <a:ea typeface="微软雅黑" pitchFamily="34" charset="-122"/>
              </a:rPr>
              <a:t>：评估结果显示只漏掉了</a:t>
            </a:r>
            <a:r>
              <a:rPr lang="en-US" altLang="zh-CN" sz="1800" b="1" dirty="0">
                <a:solidFill>
                  <a:srgbClr val="002060"/>
                </a:solidFill>
                <a:latin typeface="微软雅黑" pitchFamily="34" charset="-122"/>
                <a:ea typeface="微软雅黑" pitchFamily="34" charset="-122"/>
              </a:rPr>
              <a:t>1.4%</a:t>
            </a:r>
            <a:r>
              <a:rPr lang="zh-CN" altLang="en-US" sz="1800" b="1" dirty="0">
                <a:solidFill>
                  <a:srgbClr val="002060"/>
                </a:solidFill>
                <a:latin typeface="微软雅黑" pitchFamily="34" charset="-122"/>
                <a:ea typeface="微软雅黑" pitchFamily="34" charset="-122"/>
              </a:rPr>
              <a:t>左右的提示。计划引入</a:t>
            </a:r>
            <a:r>
              <a:rPr lang="en-US" altLang="zh-CN" sz="1800" b="1" dirty="0">
                <a:solidFill>
                  <a:srgbClr val="002060"/>
                </a:solidFill>
                <a:latin typeface="微软雅黑" pitchFamily="34" charset="-122"/>
                <a:ea typeface="微软雅黑" pitchFamily="34" charset="-122"/>
              </a:rPr>
              <a:t>OCR</a:t>
            </a:r>
            <a:r>
              <a:rPr lang="zh-CN" altLang="en-US" sz="1800" b="1" dirty="0">
                <a:solidFill>
                  <a:srgbClr val="002060"/>
                </a:solidFill>
                <a:latin typeface="微软雅黑" pitchFamily="34" charset="-122"/>
                <a:ea typeface="微软雅黑" pitchFamily="34" charset="-122"/>
              </a:rPr>
              <a:t>和语音识别。</a:t>
            </a:r>
          </a:p>
          <a:p>
            <a:pPr marL="0" indent="0">
              <a:lnSpc>
                <a:spcPct val="130000"/>
              </a:lnSpc>
              <a:spcBef>
                <a:spcPct val="0"/>
              </a:spcBef>
              <a:buNone/>
            </a:pPr>
            <a:endParaRPr lang="zh-CN" altLang="en-US"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zh-CN" altLang="en-US"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zh-CN" altLang="en-US" sz="1800" b="1" dirty="0">
              <a:solidFill>
                <a:srgbClr val="00206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059711360"/>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部分问题</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en-US" altLang="zh-CN" sz="1800" b="1" dirty="0">
                <a:solidFill>
                  <a:srgbClr val="FF0000"/>
                </a:solidFill>
                <a:latin typeface="微软雅黑" pitchFamily="34" charset="-122"/>
                <a:ea typeface="微软雅黑" pitchFamily="34" charset="-122"/>
              </a:rPr>
              <a:t>1. </a:t>
            </a:r>
            <a:r>
              <a:rPr lang="zh-CN" altLang="en-US" sz="1800" b="1" dirty="0">
                <a:solidFill>
                  <a:srgbClr val="FF0000"/>
                </a:solidFill>
                <a:latin typeface="微软雅黑" pitchFamily="34" charset="-122"/>
                <a:ea typeface="微软雅黑" pitchFamily="34" charset="-122"/>
              </a:rPr>
              <a:t>生成的符合规则的输入是随机生成的还是基于已有数据的变异？</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两个能力都可以支持。默认随机，但也可以给定初始值，因为生成器主要部分是基于</a:t>
            </a:r>
            <a:r>
              <a:rPr lang="en-US" altLang="zh-CN" sz="1800" b="1" dirty="0">
                <a:solidFill>
                  <a:srgbClr val="002060"/>
                </a:solidFill>
                <a:latin typeface="微软雅黑" pitchFamily="34" charset="-122"/>
                <a:ea typeface="微软雅黑" pitchFamily="34" charset="-122"/>
              </a:rPr>
              <a:t>Z3StringSolver</a:t>
            </a:r>
            <a:r>
              <a:rPr lang="zh-CN" altLang="en-US" sz="1800" b="1" dirty="0">
                <a:solidFill>
                  <a:srgbClr val="002060"/>
                </a:solidFill>
                <a:latin typeface="微软雅黑" pitchFamily="34" charset="-122"/>
                <a:ea typeface="微软雅黑" pitchFamily="34" charset="-122"/>
              </a:rPr>
              <a:t>的。</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en-US" altLang="zh-CN" sz="1800" b="1" dirty="0">
                <a:solidFill>
                  <a:srgbClr val="FF0000"/>
                </a:solidFill>
                <a:latin typeface="微软雅黑" pitchFamily="34" charset="-122"/>
                <a:ea typeface="微软雅黑" pitchFamily="34" charset="-122"/>
              </a:rPr>
              <a:t>2. </a:t>
            </a:r>
            <a:r>
              <a:rPr lang="zh-CN" altLang="en-US" sz="1800" b="1" dirty="0">
                <a:solidFill>
                  <a:srgbClr val="FF0000"/>
                </a:solidFill>
                <a:latin typeface="微软雅黑" pitchFamily="34" charset="-122"/>
                <a:ea typeface="微软雅黑" pitchFamily="34" charset="-122"/>
              </a:rPr>
              <a:t>是否可以处理较为复杂的约束，如根据不同的前序输入而随时变化的后序输入？</a:t>
            </a:r>
            <a:endParaRPr lang="en-US" altLang="zh-CN" sz="1800" b="1" dirty="0">
              <a:solidFill>
                <a:srgbClr val="FF0000"/>
              </a:solidFill>
              <a:latin typeface="微软雅黑" pitchFamily="34" charset="-122"/>
              <a:ea typeface="微软雅黑" pitchFamily="34" charset="-122"/>
            </a:endParaRPr>
          </a:p>
          <a:p>
            <a:pPr marL="0" indent="0">
              <a:lnSpc>
                <a:spcPct val="130000"/>
              </a:lnSpc>
              <a:spcBef>
                <a:spcPct val="0"/>
              </a:spcBef>
              <a:buNone/>
            </a:pPr>
            <a:r>
              <a:rPr lang="en-US" altLang="zh-CN" sz="1800" b="1" dirty="0">
                <a:solidFill>
                  <a:srgbClr val="FF0000"/>
                </a:solidFill>
                <a:latin typeface="微软雅黑" pitchFamily="34" charset="-122"/>
                <a:ea typeface="微软雅黑" pitchFamily="34" charset="-122"/>
              </a:rPr>
              <a:t>3. </a:t>
            </a:r>
            <a:r>
              <a:rPr lang="zh-CN" altLang="en-US" sz="1800" b="1" dirty="0">
                <a:solidFill>
                  <a:srgbClr val="FF0000"/>
                </a:solidFill>
                <a:latin typeface="微软雅黑" pitchFamily="34" charset="-122"/>
                <a:ea typeface="微软雅黑" pitchFamily="34" charset="-122"/>
              </a:rPr>
              <a:t>如果某个输入无论是否输入正确都会跳转到另一个页面（或多次跳转），在这个跳转的页面上显示检查的结果，而不是在当前页输出或弹窗，针对这种情况，</a:t>
            </a:r>
            <a:r>
              <a:rPr lang="en-US" altLang="zh-CN" sz="1800" b="1" dirty="0" err="1">
                <a:solidFill>
                  <a:srgbClr val="FF0000"/>
                </a:solidFill>
                <a:latin typeface="微软雅黑" pitchFamily="34" charset="-122"/>
                <a:ea typeface="微软雅黑" pitchFamily="34" charset="-122"/>
              </a:rPr>
              <a:t>TextExerciser</a:t>
            </a:r>
            <a:r>
              <a:rPr lang="zh-CN" altLang="en-US" sz="1800" b="1" dirty="0">
                <a:solidFill>
                  <a:srgbClr val="FF0000"/>
                </a:solidFill>
                <a:latin typeface="微软雅黑" pitchFamily="34" charset="-122"/>
                <a:ea typeface="微软雅黑" pitchFamily="34" charset="-122"/>
              </a:rPr>
              <a:t>能否准确的识别并修改输入？</a:t>
            </a:r>
            <a:endParaRPr lang="en-US" altLang="zh-CN" sz="1800" b="1" dirty="0">
              <a:solidFill>
                <a:srgbClr val="FF000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在投稿后，我们继续开发并维护了</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的第二个版本，其中有支持这两个问题，我们把他们分别归纳为</a:t>
            </a:r>
            <a:r>
              <a:rPr lang="en-US" altLang="zh-CN" sz="1800" b="1" dirty="0">
                <a:solidFill>
                  <a:srgbClr val="002060"/>
                </a:solidFill>
                <a:latin typeface="微软雅黑" pitchFamily="34" charset="-122"/>
                <a:ea typeface="微软雅黑" pitchFamily="34" charset="-122"/>
              </a:rPr>
              <a:t>cross-field hints</a:t>
            </a:r>
            <a:r>
              <a:rPr lang="zh-CN" altLang="en-US" sz="1800" b="1" dirty="0">
                <a:solidFill>
                  <a:srgbClr val="002060"/>
                </a:solidFill>
                <a:latin typeface="微软雅黑" pitchFamily="34" charset="-122"/>
                <a:ea typeface="微软雅黑" pitchFamily="34" charset="-122"/>
              </a:rPr>
              <a:t>和</a:t>
            </a:r>
            <a:r>
              <a:rPr lang="en-US" altLang="zh-CN" sz="1800" b="1" dirty="0">
                <a:solidFill>
                  <a:srgbClr val="002060"/>
                </a:solidFill>
                <a:latin typeface="微软雅黑" pitchFamily="34" charset="-122"/>
                <a:ea typeface="微软雅黑" pitchFamily="34" charset="-122"/>
              </a:rPr>
              <a:t>cross-view hints</a:t>
            </a:r>
            <a:r>
              <a:rPr lang="zh-CN" altLang="en-US" sz="1800" b="1" dirty="0">
                <a:solidFill>
                  <a:srgbClr val="002060"/>
                </a:solidFill>
                <a:latin typeface="微软雅黑" pitchFamily="34" charset="-122"/>
                <a:ea typeface="微软雅黑" pitchFamily="34" charset="-122"/>
              </a:rPr>
              <a:t>的问题。这两个问题确实很麻烦，解决方案也还在优化。</a:t>
            </a:r>
            <a:endParaRPr lang="en-US" altLang="zh-CN" sz="1800" b="1" dirty="0">
              <a:solidFill>
                <a:srgbClr val="002060"/>
              </a:solidFill>
              <a:latin typeface="微软雅黑" pitchFamily="34" charset="-122"/>
              <a:ea typeface="微软雅黑" pitchFamily="34" charset="-122"/>
            </a:endParaRPr>
          </a:p>
        </p:txBody>
      </p:sp>
      <p:sp>
        <p:nvSpPr>
          <p:cNvPr id="19" name="圆角矩形标注 13"/>
          <p:cNvSpPr>
            <a:spLocks noChangeArrowheads="1"/>
          </p:cNvSpPr>
          <p:nvPr/>
        </p:nvSpPr>
        <p:spPr bwMode="auto">
          <a:xfrm>
            <a:off x="2339975" y="2708275"/>
            <a:ext cx="1439863" cy="1512888"/>
          </a:xfrm>
          <a:prstGeom prst="wedgeRoundRectCallout">
            <a:avLst>
              <a:gd name="adj1" fmla="val -20833"/>
              <a:gd name="adj2" fmla="val 62500"/>
              <a:gd name="adj3" fmla="val 16667"/>
            </a:avLst>
          </a:prstGeom>
          <a:noFill/>
          <a:ln w="9525" algn="ctr">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4" name="矩形 3">
            <a:extLst>
              <a:ext uri="{FF2B5EF4-FFF2-40B4-BE49-F238E27FC236}">
                <a16:creationId xmlns:a16="http://schemas.microsoft.com/office/drawing/2014/main" id="{1F9FBB53-D4C5-44A8-845D-7BB9445B2724}"/>
              </a:ext>
            </a:extLst>
          </p:cNvPr>
          <p:cNvSpPr/>
          <p:nvPr/>
        </p:nvSpPr>
        <p:spPr>
          <a:xfrm>
            <a:off x="351858" y="5987019"/>
            <a:ext cx="2792752" cy="369332"/>
          </a:xfrm>
          <a:prstGeom prst="rect">
            <a:avLst/>
          </a:prstGeom>
        </p:spPr>
        <p:txBody>
          <a:bodyPr wrap="none">
            <a:spAutoFit/>
          </a:bodyPr>
          <a:lstStyle/>
          <a:p>
            <a:r>
              <a:rPr lang="zh-CN" altLang="en-US" b="1" dirty="0">
                <a:solidFill>
                  <a:srgbClr val="002060"/>
                </a:solidFill>
                <a:latin typeface="微软雅黑" pitchFamily="34" charset="-122"/>
                <a:ea typeface="微软雅黑" pitchFamily="34" charset="-122"/>
              </a:rPr>
              <a:t>张磊 复旦大学助理研究员</a:t>
            </a:r>
          </a:p>
        </p:txBody>
      </p:sp>
    </p:spTree>
    <p:extLst>
      <p:ext uri="{BB962C8B-B14F-4D97-AF65-F5344CB8AC3E}">
        <p14:creationId xmlns:p14="http://schemas.microsoft.com/office/powerpoint/2010/main" val="2475486636"/>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5"/>
          <p:cNvSpPr txBox="1">
            <a:spLocks noChangeArrowheads="1"/>
          </p:cNvSpPr>
          <p:nvPr/>
        </p:nvSpPr>
        <p:spPr bwMode="auto">
          <a:xfrm>
            <a:off x="351858" y="1112451"/>
            <a:ext cx="735395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感悟及未来工作</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cxnSp>
        <p:nvCxnSpPr>
          <p:cNvPr id="14" name="直线连接符 7"/>
          <p:cNvCxnSpPr/>
          <p:nvPr/>
        </p:nvCxnSpPr>
        <p:spPr>
          <a:xfrm flipH="1">
            <a:off x="440554" y="1669533"/>
            <a:ext cx="605774" cy="1"/>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5" name="Rectangle 3"/>
          <p:cNvSpPr txBox="1">
            <a:spLocks noChangeArrowheads="1"/>
          </p:cNvSpPr>
          <p:nvPr/>
        </p:nvSpPr>
        <p:spPr>
          <a:xfrm>
            <a:off x="352703" y="1831918"/>
            <a:ext cx="8229600" cy="4411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nSpc>
                <a:spcPct val="80000"/>
              </a:lnSpc>
              <a:spcBef>
                <a:spcPts val="1000"/>
              </a:spcBef>
              <a:buFont typeface="Wingdings" panose="05000000000000000000" pitchFamily="2" charset="2"/>
              <a:buChar char="p"/>
            </a:pPr>
            <a:endParaRPr lang="en-US" altLang="zh-CN" sz="2200" b="1" dirty="0">
              <a:solidFill>
                <a:srgbClr val="FF0000"/>
              </a:solidFill>
              <a:latin typeface="微软雅黑" pitchFamily="34" charset="-122"/>
              <a:ea typeface="微软雅黑" pitchFamily="34" charset="-122"/>
            </a:endParaRPr>
          </a:p>
          <a:p>
            <a:pPr marL="228600" lvl="1">
              <a:lnSpc>
                <a:spcPct val="80000"/>
              </a:lnSpc>
              <a:spcBef>
                <a:spcPts val="1000"/>
              </a:spcBef>
              <a:buFont typeface="Wingdings" panose="05000000000000000000" pitchFamily="2" charset="2"/>
              <a:buChar char="p"/>
            </a:pPr>
            <a:r>
              <a:rPr lang="en-US" altLang="zh-CN" sz="2200" b="1" dirty="0">
                <a:solidFill>
                  <a:srgbClr val="FF0000"/>
                </a:solidFill>
                <a:latin typeface="微软雅黑" pitchFamily="34" charset="-122"/>
                <a:ea typeface="微软雅黑" pitchFamily="34" charset="-122"/>
              </a:rPr>
              <a:t>NLP</a:t>
            </a:r>
            <a:r>
              <a:rPr lang="zh-CN" altLang="en-US" sz="2200" b="1" dirty="0">
                <a:solidFill>
                  <a:srgbClr val="FF0000"/>
                </a:solidFill>
                <a:latin typeface="微软雅黑" pitchFamily="34" charset="-122"/>
                <a:ea typeface="微软雅黑" pitchFamily="34" charset="-122"/>
              </a:rPr>
              <a:t>在</a:t>
            </a:r>
            <a:r>
              <a:rPr lang="en-US" altLang="zh-CN" sz="2200" b="1" dirty="0">
                <a:solidFill>
                  <a:srgbClr val="FF0000"/>
                </a:solidFill>
                <a:latin typeface="微软雅黑" pitchFamily="34" charset="-122"/>
                <a:ea typeface="微软雅黑" pitchFamily="34" charset="-122"/>
              </a:rPr>
              <a:t>Fuzzing</a:t>
            </a:r>
            <a:r>
              <a:rPr lang="zh-CN" altLang="en-US" sz="2200" b="1" dirty="0">
                <a:solidFill>
                  <a:srgbClr val="FF0000"/>
                </a:solidFill>
                <a:latin typeface="微软雅黑" pitchFamily="34" charset="-122"/>
                <a:ea typeface="微软雅黑" pitchFamily="34" charset="-122"/>
              </a:rPr>
              <a:t>中可以起到很大的辅助</a:t>
            </a:r>
            <a:endParaRPr lang="en-US" altLang="zh-CN" sz="2200" b="1" dirty="0">
              <a:solidFill>
                <a:srgbClr val="FF0000"/>
              </a:solidFill>
              <a:latin typeface="微软雅黑" pitchFamily="34" charset="-122"/>
              <a:ea typeface="微软雅黑" pitchFamily="34" charset="-122"/>
            </a:endParaRPr>
          </a:p>
          <a:p>
            <a:pPr marL="228600" lvl="1">
              <a:lnSpc>
                <a:spcPct val="80000"/>
              </a:lnSpc>
              <a:spcBef>
                <a:spcPts val="1000"/>
              </a:spcBef>
              <a:buFont typeface="Wingdings" panose="05000000000000000000" pitchFamily="2" charset="2"/>
              <a:buChar char="p"/>
            </a:pPr>
            <a:endParaRPr lang="en-US" altLang="zh-CN" sz="2200" b="1" dirty="0">
              <a:solidFill>
                <a:srgbClr val="FF0000"/>
              </a:solidFill>
              <a:latin typeface="微软雅黑" pitchFamily="34" charset="-122"/>
              <a:ea typeface="微软雅黑" pitchFamily="34" charset="-122"/>
            </a:endParaRPr>
          </a:p>
          <a:p>
            <a:pPr marL="228600" lvl="1">
              <a:lnSpc>
                <a:spcPct val="80000"/>
              </a:lnSpc>
              <a:spcBef>
                <a:spcPts val="1000"/>
              </a:spcBef>
              <a:buFont typeface="Wingdings" panose="05000000000000000000" pitchFamily="2" charset="2"/>
              <a:buChar char="p"/>
            </a:pPr>
            <a:r>
              <a:rPr lang="zh-CN" altLang="en-US" sz="2200" b="1" dirty="0">
                <a:solidFill>
                  <a:srgbClr val="FF0000"/>
                </a:solidFill>
                <a:latin typeface="微软雅黑" pitchFamily="34" charset="-122"/>
                <a:ea typeface="微软雅黑" pitchFamily="34" charset="-122"/>
              </a:rPr>
              <a:t>其他类型的报错也可以提取信息</a:t>
            </a:r>
            <a:endParaRPr lang="en-US" altLang="zh-CN" sz="2200" b="1" dirty="0">
              <a:solidFill>
                <a:srgbClr val="FF0000"/>
              </a:solidFill>
              <a:latin typeface="微软雅黑" pitchFamily="34" charset="-122"/>
              <a:ea typeface="微软雅黑" pitchFamily="34" charset="-122"/>
            </a:endParaRPr>
          </a:p>
          <a:p>
            <a:pPr marL="228600" lvl="1">
              <a:lnSpc>
                <a:spcPct val="80000"/>
              </a:lnSpc>
              <a:spcBef>
                <a:spcPts val="1000"/>
              </a:spcBef>
              <a:buFont typeface="Wingdings" panose="05000000000000000000" pitchFamily="2" charset="2"/>
              <a:buChar char="p"/>
            </a:pPr>
            <a:endParaRPr lang="en-US" altLang="zh-CN" sz="2200" b="1" dirty="0">
              <a:solidFill>
                <a:srgbClr val="FF0000"/>
              </a:solidFill>
              <a:latin typeface="微软雅黑" pitchFamily="34" charset="-122"/>
              <a:ea typeface="微软雅黑" pitchFamily="34" charset="-122"/>
            </a:endParaRPr>
          </a:p>
          <a:p>
            <a:pPr marL="228600" lvl="1">
              <a:lnSpc>
                <a:spcPct val="80000"/>
              </a:lnSpc>
              <a:spcBef>
                <a:spcPts val="1000"/>
              </a:spcBef>
              <a:buFont typeface="Wingdings" panose="05000000000000000000" pitchFamily="2" charset="2"/>
              <a:buChar char="p"/>
            </a:pPr>
            <a:endParaRPr lang="en-US" altLang="zh-CN" sz="2200" b="1" dirty="0">
              <a:solidFill>
                <a:srgbClr val="FF0000"/>
              </a:solidFill>
              <a:latin typeface="微软雅黑" pitchFamily="34" charset="-122"/>
              <a:ea typeface="微软雅黑" pitchFamily="34" charset="-122"/>
            </a:endParaRPr>
          </a:p>
          <a:p>
            <a:pPr marL="228600" lvl="1">
              <a:lnSpc>
                <a:spcPct val="80000"/>
              </a:lnSpc>
              <a:spcBef>
                <a:spcPts val="1000"/>
              </a:spcBef>
              <a:buFont typeface="Wingdings" panose="05000000000000000000" pitchFamily="2" charset="2"/>
              <a:buChar char="p"/>
            </a:pPr>
            <a:endParaRPr lang="zh-CN" altLang="en-US" sz="2200" b="1" dirty="0">
              <a:solidFill>
                <a:srgbClr val="FF0000"/>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795168C3-2083-4FEB-A638-0502EE32FC75}" type="slidenum">
              <a:rPr lang="zh-CN" altLang="en-US" smtClean="0"/>
              <a:pPr/>
              <a:t>19</a:t>
            </a:fld>
            <a:endParaRPr lang="zh-CN" altLang="en-US"/>
          </a:p>
        </p:txBody>
      </p:sp>
      <p:sp>
        <p:nvSpPr>
          <p:cNvPr id="4" name="矩形 3">
            <a:extLst>
              <a:ext uri="{FF2B5EF4-FFF2-40B4-BE49-F238E27FC236}">
                <a16:creationId xmlns:a16="http://schemas.microsoft.com/office/drawing/2014/main" id="{F1F9F726-4DCC-45B4-AE75-BEFAEAD9EC99}"/>
              </a:ext>
            </a:extLst>
          </p:cNvPr>
          <p:cNvSpPr/>
          <p:nvPr/>
        </p:nvSpPr>
        <p:spPr>
          <a:xfrm>
            <a:off x="351858" y="5525354"/>
            <a:ext cx="7719134" cy="830997"/>
          </a:xfrm>
          <a:prstGeom prst="rect">
            <a:avLst/>
          </a:prstGeom>
        </p:spPr>
        <p:txBody>
          <a:bodyPr wrap="square">
            <a:spAutoFit/>
          </a:bodyPr>
          <a:lstStyle/>
          <a:p>
            <a:r>
              <a:rPr lang="zh-CN" altLang="en-US" sz="1200" dirty="0">
                <a:solidFill>
                  <a:srgbClr val="222222"/>
                </a:solidFill>
                <a:latin typeface="微软雅黑" panose="020B0503020204020204" pitchFamily="34" charset="-122"/>
                <a:ea typeface="微软雅黑" panose="020B0503020204020204" pitchFamily="34" charset="-122"/>
              </a:rPr>
              <a:t>腾讯</a:t>
            </a:r>
            <a:r>
              <a:rPr lang="en-US" altLang="zh-CN" sz="1200" dirty="0">
                <a:latin typeface="微软雅黑" panose="020B0503020204020204" pitchFamily="34" charset="-122"/>
                <a:ea typeface="微软雅黑" panose="020B0503020204020204" pitchFamily="34" charset="-122"/>
              </a:rPr>
              <a:t>CSS2019-TSec</a:t>
            </a:r>
            <a:r>
              <a:rPr lang="zh-CN" altLang="en-US" sz="1200" dirty="0">
                <a:latin typeface="微软雅黑" panose="020B0503020204020204" pitchFamily="34" charset="-122"/>
                <a:ea typeface="微软雅黑" panose="020B0503020204020204" pitchFamily="34" charset="-122"/>
              </a:rPr>
              <a:t>：</a:t>
            </a:r>
            <a:r>
              <a:rPr lang="zh-CN" altLang="en-US" sz="1200" dirty="0">
                <a:solidFill>
                  <a:srgbClr val="222222"/>
                </a:solidFill>
                <a:latin typeface="微软雅黑" panose="020B0503020204020204" pitchFamily="34" charset="-122"/>
                <a:ea typeface="微软雅黑" panose="020B0503020204020204" pitchFamily="34" charset="-122"/>
              </a:rPr>
              <a:t>文心雕“虫”</a:t>
            </a:r>
            <a:r>
              <a:rPr lang="en-US" altLang="zh-CN" sz="1200" dirty="0">
                <a:solidFill>
                  <a:srgbClr val="222222"/>
                </a:solidFill>
                <a:latin typeface="微软雅黑" panose="020B0503020204020204" pitchFamily="34" charset="-122"/>
                <a:ea typeface="微软雅黑" panose="020B0503020204020204" pitchFamily="34" charset="-122"/>
              </a:rPr>
              <a:t>——</a:t>
            </a:r>
            <a:r>
              <a:rPr lang="zh-CN" altLang="en-US" sz="1200" dirty="0">
                <a:solidFill>
                  <a:srgbClr val="222222"/>
                </a:solidFill>
                <a:latin typeface="微软雅黑" panose="020B0503020204020204" pitchFamily="34" charset="-122"/>
                <a:ea typeface="微软雅黑" panose="020B0503020204020204" pitchFamily="34" charset="-122"/>
              </a:rPr>
              <a:t>利用自然语言理解技术发现内存破坏漏洞（王健强</a:t>
            </a:r>
            <a:r>
              <a:rPr lang="en-US" altLang="zh-CN" sz="1200" dirty="0">
                <a:solidFill>
                  <a:srgbClr val="222222"/>
                </a:solidFill>
                <a:latin typeface="微软雅黑" panose="020B0503020204020204" pitchFamily="34" charset="-122"/>
                <a:ea typeface="微软雅黑" panose="020B0503020204020204" pitchFamily="34" charset="-122"/>
              </a:rPr>
              <a:t>@</a:t>
            </a:r>
            <a:r>
              <a:rPr lang="zh-CN" altLang="en-US" sz="1200" dirty="0">
                <a:solidFill>
                  <a:srgbClr val="222222"/>
                </a:solidFill>
                <a:latin typeface="微软雅黑" panose="020B0503020204020204" pitchFamily="34" charset="-122"/>
                <a:ea typeface="微软雅黑" panose="020B0503020204020204" pitchFamily="34" charset="-122"/>
              </a:rPr>
              <a:t>上海交通大学）</a:t>
            </a:r>
            <a:endParaRPr lang="en-US" altLang="zh-CN" sz="1200" dirty="0">
              <a:solidFill>
                <a:srgbClr val="222222"/>
              </a:solidFill>
              <a:latin typeface="微软雅黑" panose="020B0503020204020204" pitchFamily="34" charset="-122"/>
              <a:ea typeface="微软雅黑" panose="020B0503020204020204" pitchFamily="34" charset="-122"/>
            </a:endParaRPr>
          </a:p>
          <a:p>
            <a:r>
              <a:rPr lang="en-US" altLang="zh-CN" sz="1200" dirty="0">
                <a:solidFill>
                  <a:srgbClr val="222222"/>
                </a:solidFill>
                <a:latin typeface="微软雅黑" panose="020B0503020204020204" pitchFamily="34" charset="-122"/>
                <a:ea typeface="微软雅黑" panose="020B0503020204020204" pitchFamily="34" charset="-122"/>
              </a:rPr>
              <a:t>Wang, J., Ma, S., Zhang, Y., Li, J., Ma, Z., Mai, L., ... &amp; Gu, D. (2019). </a:t>
            </a:r>
            <a:r>
              <a:rPr lang="en-US" altLang="zh-CN" sz="1200" dirty="0" err="1">
                <a:solidFill>
                  <a:srgbClr val="222222"/>
                </a:solidFill>
                <a:latin typeface="微软雅黑" panose="020B0503020204020204" pitchFamily="34" charset="-122"/>
                <a:ea typeface="微软雅黑" panose="020B0503020204020204" pitchFamily="34" charset="-122"/>
              </a:rPr>
              <a:t>Nlp</a:t>
            </a:r>
            <a:r>
              <a:rPr lang="en-US" altLang="zh-CN" sz="1200" dirty="0">
                <a:solidFill>
                  <a:srgbClr val="222222"/>
                </a:solidFill>
                <a:latin typeface="微软雅黑" panose="020B0503020204020204" pitchFamily="34" charset="-122"/>
                <a:ea typeface="微软雅黑" panose="020B0503020204020204" pitchFamily="34" charset="-122"/>
              </a:rPr>
              <a:t>-eye: Detecting memory corruptions via semantic-aware memory operation function identification. In </a:t>
            </a:r>
            <a:r>
              <a:rPr lang="en-US" altLang="zh-CN" sz="1200" i="1" dirty="0">
                <a:solidFill>
                  <a:srgbClr val="222222"/>
                </a:solidFill>
                <a:latin typeface="微软雅黑" panose="020B0503020204020204" pitchFamily="34" charset="-122"/>
                <a:ea typeface="微软雅黑" panose="020B0503020204020204" pitchFamily="34" charset="-122"/>
              </a:rPr>
              <a:t>22nd International Symposium on Research in Attacks, Intrusions and Defenses ({RAID} 2019)</a:t>
            </a:r>
            <a:r>
              <a:rPr lang="en-US" altLang="zh-CN" sz="1200" dirty="0">
                <a:solidFill>
                  <a:srgbClr val="222222"/>
                </a:solidFill>
                <a:latin typeface="微软雅黑" panose="020B0503020204020204" pitchFamily="34" charset="-122"/>
                <a:ea typeface="微软雅黑" panose="020B0503020204020204" pitchFamily="34" charset="-122"/>
              </a:rPr>
              <a:t> (pp. 309-321).</a:t>
            </a:r>
          </a:p>
        </p:txBody>
      </p:sp>
    </p:spTree>
    <p:extLst>
      <p:ext uri="{BB962C8B-B14F-4D97-AF65-F5344CB8AC3E}">
        <p14:creationId xmlns:p14="http://schemas.microsoft.com/office/powerpoint/2010/main" val="2741694976"/>
      </p:ext>
    </p:extLst>
  </p:cSld>
  <p:clrMapOvr>
    <a:masterClrMapping/>
  </p:clrMapOvr>
  <mc:AlternateContent xmlns:mc="http://schemas.openxmlformats.org/markup-compatibility/2006" xmlns:p14="http://schemas.microsoft.com/office/powerpoint/2010/main">
    <mc:Choice Requires="p14">
      <p:transition spd="slow" p14:dur="2000" advTm="35519"/>
    </mc:Choice>
    <mc:Fallback xmlns="">
      <p:transition spd="slow" advTm="3551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现有方案问题</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自动生成合适的程序输入是软件自动化测试和动态程序分析的关键环节，而现代软件中文本输入是很常见的一项功能，</a:t>
            </a:r>
            <a:r>
              <a:rPr lang="zh-CN" altLang="en-US" sz="1800" b="1" dirty="0">
                <a:solidFill>
                  <a:srgbClr val="FF0000"/>
                </a:solidFill>
                <a:latin typeface="微软雅黑" pitchFamily="34" charset="-122"/>
                <a:ea typeface="微软雅黑" pitchFamily="34" charset="-122"/>
              </a:rPr>
              <a:t>如何自动化生成有效的文本输入事件来驱动测试</a:t>
            </a:r>
            <a:r>
              <a:rPr lang="zh-CN" altLang="en-US" sz="1800" b="1" dirty="0">
                <a:solidFill>
                  <a:srgbClr val="002060"/>
                </a:solidFill>
                <a:latin typeface="微软雅黑" pitchFamily="34" charset="-122"/>
                <a:ea typeface="微软雅黑" pitchFamily="34" charset="-122"/>
              </a:rPr>
              <a:t>是影响动态测试的一大难题。</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现有方案一般根据</a:t>
            </a:r>
            <a:r>
              <a:rPr lang="zh-CN" altLang="en-US" sz="1800" b="1" dirty="0">
                <a:solidFill>
                  <a:srgbClr val="FF0000"/>
                </a:solidFill>
                <a:latin typeface="微软雅黑" pitchFamily="34" charset="-122"/>
                <a:ea typeface="微软雅黑" pitchFamily="34" charset="-122"/>
              </a:rPr>
              <a:t>用户界面信息</a:t>
            </a:r>
            <a:r>
              <a:rPr lang="zh-CN" altLang="en-US" sz="1800" b="1" dirty="0">
                <a:solidFill>
                  <a:srgbClr val="002060"/>
                </a:solidFill>
                <a:latin typeface="微软雅黑" pitchFamily="34" charset="-122"/>
                <a:ea typeface="微软雅黑" pitchFamily="34" charset="-122"/>
              </a:rPr>
              <a:t>和</a:t>
            </a:r>
            <a:r>
              <a:rPr lang="zh-CN" altLang="en-US" sz="1800" b="1" dirty="0">
                <a:solidFill>
                  <a:srgbClr val="FF0000"/>
                </a:solidFill>
                <a:latin typeface="微软雅黑" pitchFamily="34" charset="-122"/>
                <a:ea typeface="微软雅黑" pitchFamily="34" charset="-122"/>
              </a:rPr>
              <a:t>启发式规则</a:t>
            </a:r>
            <a:r>
              <a:rPr lang="zh-CN" altLang="en-US" sz="1800" b="1" dirty="0">
                <a:solidFill>
                  <a:srgbClr val="002060"/>
                </a:solidFill>
                <a:latin typeface="微软雅黑" pitchFamily="34" charset="-122"/>
                <a:ea typeface="微软雅黑" pitchFamily="34" charset="-122"/>
              </a:rPr>
              <a:t>生成文本输入，不能根据应用特点理解输入的内容和格式限制，因此产生的文本输入通常不满足程序运行需要。此外，近年来移动应用逐渐将数据处理逻辑移动至云端，</a:t>
            </a:r>
            <a:r>
              <a:rPr lang="zh-CN" altLang="en-US" sz="1800" b="1" dirty="0">
                <a:solidFill>
                  <a:srgbClr val="FF0000"/>
                </a:solidFill>
                <a:latin typeface="微软雅黑" pitchFamily="34" charset="-122"/>
                <a:ea typeface="微软雅黑" pitchFamily="34" charset="-122"/>
              </a:rPr>
              <a:t>对输入信息的审核也大部分位于云服务器中</a:t>
            </a:r>
            <a:r>
              <a:rPr lang="zh-CN" altLang="en-US" sz="1800" b="1" dirty="0">
                <a:solidFill>
                  <a:srgbClr val="002060"/>
                </a:solidFill>
                <a:latin typeface="微软雅黑" pitchFamily="34" charset="-122"/>
                <a:ea typeface="微软雅黑" pitchFamily="34" charset="-122"/>
              </a:rPr>
              <a:t>，从而导致传统通过程序分析求解输入文本的方法失效。</a:t>
            </a:r>
            <a:endParaRPr lang="zh-CN" altLang="en-US" sz="2400" b="1" dirty="0">
              <a:solidFill>
                <a:srgbClr val="002060"/>
              </a:solidFill>
              <a:latin typeface="微软雅黑" pitchFamily="34" charset="-122"/>
              <a:ea typeface="微软雅黑" pitchFamily="34" charset="-122"/>
            </a:endParaRPr>
          </a:p>
        </p:txBody>
      </p:sp>
      <p:sp>
        <p:nvSpPr>
          <p:cNvPr id="19" name="圆角矩形标注 13"/>
          <p:cNvSpPr>
            <a:spLocks noChangeArrowheads="1"/>
          </p:cNvSpPr>
          <p:nvPr/>
        </p:nvSpPr>
        <p:spPr bwMode="auto">
          <a:xfrm>
            <a:off x="2339975" y="2708275"/>
            <a:ext cx="1439863" cy="1512888"/>
          </a:xfrm>
          <a:prstGeom prst="wedgeRoundRectCallout">
            <a:avLst>
              <a:gd name="adj1" fmla="val -20833"/>
              <a:gd name="adj2" fmla="val 62500"/>
              <a:gd name="adj3" fmla="val 16667"/>
            </a:avLst>
          </a:prstGeom>
          <a:noFill/>
          <a:ln w="9525" algn="ctr">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732706432"/>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499249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zh-CN" sz="2800" b="1" dirty="0">
                <a:solidFill>
                  <a:srgbClr val="005689"/>
                </a:solidFill>
                <a:latin typeface="微软雅黑" panose="020B0503020204020204" pitchFamily="34" charset="-122"/>
                <a:ea typeface="微软雅黑" panose="020B0503020204020204" pitchFamily="34" charset="-122"/>
              </a:rPr>
              <a:t>NISL@THU </a:t>
            </a:r>
            <a:r>
              <a:rPr lang="zh-CN" altLang="en-US" sz="2800" b="1" dirty="0">
                <a:solidFill>
                  <a:srgbClr val="005689"/>
                </a:solidFill>
                <a:latin typeface="微软雅黑" panose="020B0503020204020204" pitchFamily="34" charset="-122"/>
                <a:ea typeface="微软雅黑" panose="020B0503020204020204" pitchFamily="34" charset="-122"/>
              </a:rPr>
              <a:t>论文检索系统</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en-US" altLang="zh-CN" sz="1800" b="1" dirty="0">
                <a:solidFill>
                  <a:srgbClr val="002060"/>
                </a:solidFill>
                <a:latin typeface="微软雅黑" pitchFamily="34" charset="-122"/>
                <a:ea typeface="微软雅黑" pitchFamily="34" charset="-122"/>
                <a:hlinkClick r:id="rId3"/>
              </a:rPr>
              <a:t>https://secpaper.cn/</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en-US" altLang="zh-CN" sz="1400" b="1" dirty="0">
                <a:solidFill>
                  <a:srgbClr val="002060"/>
                </a:solidFill>
                <a:latin typeface="微软雅黑" pitchFamily="34" charset="-122"/>
                <a:ea typeface="微软雅黑" pitchFamily="34" charset="-122"/>
              </a:rPr>
              <a:t>NDSS2021 From WHOIS to WHOWAS: A Large-Scale Measurement Study of Domain Registration Privacy under the GDPR</a:t>
            </a:r>
          </a:p>
          <a:p>
            <a:pPr marL="0" indent="0">
              <a:lnSpc>
                <a:spcPct val="130000"/>
              </a:lnSpc>
              <a:spcBef>
                <a:spcPct val="0"/>
              </a:spcBef>
              <a:buNone/>
            </a:pPr>
            <a:endParaRPr lang="en-US" altLang="zh-CN" sz="14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400" b="1" dirty="0">
                <a:solidFill>
                  <a:srgbClr val="002060"/>
                </a:solidFill>
                <a:latin typeface="微软雅黑" pitchFamily="34" charset="-122"/>
                <a:ea typeface="微软雅黑" pitchFamily="34" charset="-122"/>
              </a:rPr>
              <a:t>共收录论文</a:t>
            </a:r>
            <a:r>
              <a:rPr lang="en-US" altLang="zh-CN" sz="1400" b="1" dirty="0">
                <a:solidFill>
                  <a:srgbClr val="002060"/>
                </a:solidFill>
                <a:latin typeface="微软雅黑" pitchFamily="34" charset="-122"/>
                <a:ea typeface="微软雅黑" pitchFamily="34" charset="-122"/>
              </a:rPr>
              <a:t>8195</a:t>
            </a:r>
            <a:r>
              <a:rPr lang="zh-CN" altLang="en-US" sz="1400" b="1" dirty="0">
                <a:solidFill>
                  <a:srgbClr val="002060"/>
                </a:solidFill>
                <a:latin typeface="微软雅黑" pitchFamily="34" charset="-122"/>
                <a:ea typeface="微软雅黑" pitchFamily="34" charset="-122"/>
              </a:rPr>
              <a:t>篇，包括：</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USENIX Security 2000~2020</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1077</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S&amp;P 2000~2020</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893</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NDSS 2000~2020</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812</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CCS 2000~2020</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2126</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IMC 2000~2020</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670</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DSN 2000~2020</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1422</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RAID 2000~2019</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419</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ASIA CCS 2007~2020</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710</a:t>
            </a:r>
          </a:p>
          <a:p>
            <a:pPr>
              <a:lnSpc>
                <a:spcPct val="130000"/>
              </a:lnSpc>
              <a:spcBef>
                <a:spcPct val="0"/>
              </a:spcBef>
            </a:pPr>
            <a:r>
              <a:rPr lang="en-US" altLang="zh-CN" sz="1400" b="1" dirty="0">
                <a:solidFill>
                  <a:srgbClr val="002060"/>
                </a:solidFill>
                <a:latin typeface="微软雅黑" pitchFamily="34" charset="-122"/>
                <a:ea typeface="微软雅黑" pitchFamily="34" charset="-122"/>
              </a:rPr>
              <a:t>ANRW 2016~2019</a:t>
            </a:r>
            <a:r>
              <a:rPr lang="zh-CN" altLang="en-US" sz="1400" b="1" dirty="0">
                <a:solidFill>
                  <a:srgbClr val="002060"/>
                </a:solidFill>
                <a:latin typeface="微软雅黑" pitchFamily="34" charset="-122"/>
                <a:ea typeface="微软雅黑" pitchFamily="34" charset="-122"/>
              </a:rPr>
              <a:t>：</a:t>
            </a:r>
            <a:r>
              <a:rPr lang="en-US" altLang="zh-CN" sz="1400" b="1" dirty="0">
                <a:solidFill>
                  <a:srgbClr val="002060"/>
                </a:solidFill>
                <a:latin typeface="微软雅黑" pitchFamily="34" charset="-122"/>
                <a:ea typeface="微软雅黑" pitchFamily="34" charset="-122"/>
              </a:rPr>
              <a:t>66</a:t>
            </a:r>
          </a:p>
          <a:p>
            <a:pPr marL="0" indent="0">
              <a:lnSpc>
                <a:spcPct val="130000"/>
              </a:lnSpc>
              <a:spcBef>
                <a:spcPct val="0"/>
              </a:spcBef>
              <a:buNone/>
            </a:pPr>
            <a:endParaRPr lang="zh-CN" altLang="en-US" sz="2400" b="1" dirty="0">
              <a:solidFill>
                <a:srgbClr val="002060"/>
              </a:solidFill>
              <a:latin typeface="微软雅黑" pitchFamily="34" charset="-122"/>
              <a:ea typeface="微软雅黑" pitchFamily="34" charset="-122"/>
            </a:endParaRPr>
          </a:p>
        </p:txBody>
      </p:sp>
      <p:sp>
        <p:nvSpPr>
          <p:cNvPr id="19" name="圆角矩形标注 13"/>
          <p:cNvSpPr>
            <a:spLocks noChangeArrowheads="1"/>
          </p:cNvSpPr>
          <p:nvPr/>
        </p:nvSpPr>
        <p:spPr bwMode="auto">
          <a:xfrm>
            <a:off x="2339975" y="2708275"/>
            <a:ext cx="1439863" cy="1512888"/>
          </a:xfrm>
          <a:prstGeom prst="wedgeRoundRectCallout">
            <a:avLst>
              <a:gd name="adj1" fmla="val -20833"/>
              <a:gd name="adj2" fmla="val 62500"/>
              <a:gd name="adj3" fmla="val 16667"/>
            </a:avLst>
          </a:prstGeom>
          <a:noFill/>
          <a:ln w="9525" algn="ctr">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6" name="图片 5">
            <a:extLst>
              <a:ext uri="{FF2B5EF4-FFF2-40B4-BE49-F238E27FC236}">
                <a16:creationId xmlns:a16="http://schemas.microsoft.com/office/drawing/2014/main" id="{A7E583A2-6B70-4415-A945-243E467532FE}"/>
              </a:ext>
            </a:extLst>
          </p:cNvPr>
          <p:cNvPicPr>
            <a:picLocks noChangeAspect="1"/>
          </p:cNvPicPr>
          <p:nvPr/>
        </p:nvPicPr>
        <p:blipFill>
          <a:blip r:embed="rId4"/>
          <a:stretch>
            <a:fillRect/>
          </a:stretch>
        </p:blipFill>
        <p:spPr>
          <a:xfrm>
            <a:off x="3896866" y="2789890"/>
            <a:ext cx="3483805" cy="1512888"/>
          </a:xfrm>
          <a:prstGeom prst="rect">
            <a:avLst/>
          </a:prstGeom>
        </p:spPr>
      </p:pic>
      <p:pic>
        <p:nvPicPr>
          <p:cNvPr id="7" name="图片 6">
            <a:extLst>
              <a:ext uri="{FF2B5EF4-FFF2-40B4-BE49-F238E27FC236}">
                <a16:creationId xmlns:a16="http://schemas.microsoft.com/office/drawing/2014/main" id="{E57097DD-D571-41AC-A660-D2D95741C6AB}"/>
              </a:ext>
            </a:extLst>
          </p:cNvPr>
          <p:cNvPicPr>
            <a:picLocks noChangeAspect="1"/>
          </p:cNvPicPr>
          <p:nvPr/>
        </p:nvPicPr>
        <p:blipFill>
          <a:blip r:embed="rId5"/>
          <a:stretch>
            <a:fillRect/>
          </a:stretch>
        </p:blipFill>
        <p:spPr>
          <a:xfrm>
            <a:off x="4958289" y="4092614"/>
            <a:ext cx="3833853" cy="2568618"/>
          </a:xfrm>
          <a:prstGeom prst="rect">
            <a:avLst/>
          </a:prstGeom>
        </p:spPr>
      </p:pic>
      <p:pic>
        <p:nvPicPr>
          <p:cNvPr id="11" name="图片 10">
            <a:extLst>
              <a:ext uri="{FF2B5EF4-FFF2-40B4-BE49-F238E27FC236}">
                <a16:creationId xmlns:a16="http://schemas.microsoft.com/office/drawing/2014/main" id="{C36C3A25-2F51-437A-B9BA-908D49DC29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5500" y="4342298"/>
            <a:ext cx="1742789" cy="1742789"/>
          </a:xfrm>
          <a:prstGeom prst="rect">
            <a:avLst/>
          </a:prstGeom>
        </p:spPr>
      </p:pic>
    </p:spTree>
    <p:extLst>
      <p:ext uri="{BB962C8B-B14F-4D97-AF65-F5344CB8AC3E}">
        <p14:creationId xmlns:p14="http://schemas.microsoft.com/office/powerpoint/2010/main" val="167554075"/>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0" y="3313976"/>
            <a:ext cx="9144000" cy="923330"/>
          </a:xfrm>
          <a:prstGeom prst="rect">
            <a:avLst/>
          </a:prstGeom>
          <a:noFill/>
        </p:spPr>
        <p:txBody>
          <a:bodyPr wrap="square" rtlCol="0">
            <a:spAutoFit/>
          </a:bodyPr>
          <a:lstStyle/>
          <a:p>
            <a:pPr algn="ctr"/>
            <a:r>
              <a:rPr lang="en-US" altLang="zh-CN" sz="5400" b="1" dirty="0">
                <a:solidFill>
                  <a:srgbClr val="005689"/>
                </a:solidFill>
                <a:latin typeface="微软雅黑" panose="020B0503020204020204" pitchFamily="34" charset="-122"/>
                <a:ea typeface="微软雅黑" panose="020B0503020204020204" pitchFamily="34" charset="-122"/>
              </a:rPr>
              <a:t>Thanks.</a:t>
            </a:r>
            <a:endParaRPr lang="zh-CN" altLang="en-US" sz="5400" b="1" dirty="0">
              <a:solidFill>
                <a:srgbClr val="005689"/>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19E9FB9D-B151-45EE-9A21-48C2569AB934}" type="slidenum">
              <a:rPr lang="zh-CN" altLang="en-US" smtClean="0"/>
              <a:pPr/>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本文解决方案</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本文提出了一种面向移动应用的自动文本输入生成方法。其基于的</a:t>
            </a:r>
            <a:r>
              <a:rPr lang="en-US" altLang="zh-CN" sz="1800" b="1" dirty="0">
                <a:solidFill>
                  <a:srgbClr val="002060"/>
                </a:solidFill>
                <a:latin typeface="微软雅黑" pitchFamily="34" charset="-122"/>
                <a:ea typeface="微软雅黑" pitchFamily="34" charset="-122"/>
              </a:rPr>
              <a:t>insight</a:t>
            </a:r>
            <a:r>
              <a:rPr lang="zh-CN" altLang="en-US" sz="1800" b="1" dirty="0">
                <a:solidFill>
                  <a:srgbClr val="002060"/>
                </a:solidFill>
                <a:latin typeface="微软雅黑" pitchFamily="34" charset="-122"/>
                <a:ea typeface="微软雅黑" pitchFamily="34" charset="-122"/>
              </a:rPr>
              <a:t>是：</a:t>
            </a:r>
            <a:r>
              <a:rPr lang="zh-CN" altLang="en-US" sz="1800" b="1" dirty="0">
                <a:solidFill>
                  <a:srgbClr val="FF0000"/>
                </a:solidFill>
                <a:latin typeface="微软雅黑" pitchFamily="34" charset="-122"/>
                <a:ea typeface="微软雅黑" pitchFamily="34" charset="-122"/>
              </a:rPr>
              <a:t>只要文本输入不符合应用要求，应用软件都会将提示信息通过自然语言显示在人机交互界面上</a:t>
            </a:r>
            <a:r>
              <a:rPr lang="zh-CN" altLang="en-US" sz="1800" b="1" dirty="0">
                <a:solidFill>
                  <a:srgbClr val="002060"/>
                </a:solidFill>
                <a:latin typeface="微软雅黑" pitchFamily="34" charset="-122"/>
                <a:ea typeface="微软雅黑" pitchFamily="34" charset="-122"/>
              </a:rPr>
              <a:t>。</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本文通过结合自然语言处理和机器学习等技术，对应用提示信息进行</a:t>
            </a:r>
            <a:r>
              <a:rPr lang="zh-CN" altLang="en-US" sz="1800" b="1" dirty="0">
                <a:solidFill>
                  <a:srgbClr val="FF0000"/>
                </a:solidFill>
                <a:latin typeface="微软雅黑" pitchFamily="34" charset="-122"/>
                <a:ea typeface="微软雅黑" pitchFamily="34" charset="-122"/>
              </a:rPr>
              <a:t>解析</a:t>
            </a:r>
            <a:r>
              <a:rPr lang="zh-CN" altLang="en-US" sz="1800" b="1" dirty="0">
                <a:solidFill>
                  <a:srgbClr val="00206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理解</a:t>
            </a:r>
            <a:r>
              <a:rPr lang="zh-CN" altLang="en-US" sz="1800" b="1" dirty="0">
                <a:solidFill>
                  <a:srgbClr val="002060"/>
                </a:solidFill>
                <a:latin typeface="微软雅黑" pitchFamily="34" charset="-122"/>
                <a:ea typeface="微软雅黑" pitchFamily="34" charset="-122"/>
              </a:rPr>
              <a:t>提示信息包含的输入限制，并据此自动</a:t>
            </a:r>
            <a:r>
              <a:rPr lang="zh-CN" altLang="en-US" sz="1800" b="1" dirty="0">
                <a:solidFill>
                  <a:srgbClr val="FF0000"/>
                </a:solidFill>
                <a:latin typeface="微软雅黑" pitchFamily="34" charset="-122"/>
                <a:ea typeface="微软雅黑" pitchFamily="34" charset="-122"/>
              </a:rPr>
              <a:t>生成</a:t>
            </a:r>
            <a:r>
              <a:rPr lang="zh-CN" altLang="en-US" sz="1800" b="1" dirty="0">
                <a:solidFill>
                  <a:srgbClr val="002060"/>
                </a:solidFill>
                <a:latin typeface="微软雅黑" pitchFamily="34" charset="-122"/>
                <a:ea typeface="微软雅黑" pitchFamily="34" charset="-122"/>
              </a:rPr>
              <a:t>输入文本。该过程是迭代进行，直到产生合适的文本输入。在实验过程中，本文将此文本生成方法与现有的动态测试和分析工具结合，验证了此方法不但能提高应用在测试过程中的代码覆盖，还能找到基于特定输入事件的程序漏洞和隐私泄露问题。</a:t>
            </a:r>
          </a:p>
          <a:p>
            <a:pPr marL="0" indent="0">
              <a:lnSpc>
                <a:spcPct val="130000"/>
              </a:lnSpc>
              <a:spcBef>
                <a:spcPct val="0"/>
              </a:spcBef>
              <a:buNone/>
            </a:pPr>
            <a:endParaRPr lang="zh-CN" altLang="en-US" sz="2400" b="1" dirty="0">
              <a:solidFill>
                <a:srgbClr val="002060"/>
              </a:solidFill>
              <a:latin typeface="微软雅黑" pitchFamily="34" charset="-122"/>
              <a:ea typeface="微软雅黑" pitchFamily="34" charset="-122"/>
            </a:endParaRPr>
          </a:p>
        </p:txBody>
      </p:sp>
      <p:sp>
        <p:nvSpPr>
          <p:cNvPr id="19" name="圆角矩形标注 13"/>
          <p:cNvSpPr>
            <a:spLocks noChangeArrowheads="1"/>
          </p:cNvSpPr>
          <p:nvPr/>
        </p:nvSpPr>
        <p:spPr bwMode="auto">
          <a:xfrm>
            <a:off x="2339975" y="2708275"/>
            <a:ext cx="1439863" cy="1512888"/>
          </a:xfrm>
          <a:prstGeom prst="wedgeRoundRectCallout">
            <a:avLst>
              <a:gd name="adj1" fmla="val -20833"/>
              <a:gd name="adj2" fmla="val 62500"/>
              <a:gd name="adj3" fmla="val 16667"/>
            </a:avLst>
          </a:prstGeom>
          <a:noFill/>
          <a:ln w="9525" algn="ctr">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3217154606"/>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本文贡献</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ct val="0"/>
              </a:spcBef>
            </a:pPr>
            <a:r>
              <a:rPr lang="zh-CN" altLang="en-US" sz="1800" b="1" dirty="0">
                <a:solidFill>
                  <a:srgbClr val="002060"/>
                </a:solidFill>
                <a:latin typeface="微软雅黑" pitchFamily="34" charset="-122"/>
                <a:ea typeface="微软雅黑" pitchFamily="34" charset="-122"/>
              </a:rPr>
              <a:t>提出了第一个反馈驱动的输入训练器，它使用基于目标应用程序提示的约束求解器迭代地生成文本输入。</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002060"/>
                </a:solidFill>
                <a:latin typeface="微软雅黑" pitchFamily="34" charset="-122"/>
                <a:ea typeface="微软雅黑" pitchFamily="34" charset="-122"/>
              </a:rPr>
              <a:t>实现了一个文本输入训练器的原型，</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的源代码在</a:t>
            </a:r>
            <a:r>
              <a:rPr lang="en-US" altLang="zh-CN" sz="1800" b="1" dirty="0">
                <a:solidFill>
                  <a:srgbClr val="002060"/>
                </a:solidFill>
                <a:latin typeface="微软雅黑" pitchFamily="34" charset="-122"/>
                <a:ea typeface="微软雅黑" pitchFamily="34" charset="-122"/>
              </a:rPr>
              <a:t>GitHub</a:t>
            </a:r>
            <a:r>
              <a:rPr lang="zh-CN" altLang="en-US" sz="1800" b="1" dirty="0">
                <a:solidFill>
                  <a:srgbClr val="002060"/>
                </a:solidFill>
                <a:latin typeface="微软雅黑" pitchFamily="34" charset="-122"/>
                <a:ea typeface="微软雅黑" pitchFamily="34" charset="-122"/>
              </a:rPr>
              <a:t>开源。</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002060"/>
                </a:solidFill>
                <a:latin typeface="微软雅黑" pitchFamily="34" charset="-122"/>
                <a:ea typeface="微软雅黑" pitchFamily="34" charset="-122"/>
              </a:rPr>
              <a:t>评估了</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在流行的</a:t>
            </a:r>
            <a:r>
              <a:rPr lang="en-US" altLang="zh-CN" sz="1800" b="1" dirty="0">
                <a:solidFill>
                  <a:srgbClr val="002060"/>
                </a:solidFill>
                <a:latin typeface="微软雅黑" pitchFamily="34" charset="-122"/>
                <a:ea typeface="微软雅黑" pitchFamily="34" charset="-122"/>
              </a:rPr>
              <a:t>Google Play</a:t>
            </a:r>
            <a:r>
              <a:rPr lang="zh-CN" altLang="en-US" sz="1800" b="1" dirty="0">
                <a:solidFill>
                  <a:srgbClr val="002060"/>
                </a:solidFill>
                <a:latin typeface="微软雅黑" pitchFamily="34" charset="-122"/>
                <a:ea typeface="微软雅黑" pitchFamily="34" charset="-122"/>
              </a:rPr>
              <a:t>应用程序上的性能。评估结果表明，</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与现有的动态分析工具相结合，实现了更高的代码覆盖率，也发现了更多的隐私泄露和漏洞。</a:t>
            </a:r>
          </a:p>
          <a:p>
            <a:pPr marL="0" indent="0">
              <a:lnSpc>
                <a:spcPct val="130000"/>
              </a:lnSpc>
              <a:spcBef>
                <a:spcPct val="0"/>
              </a:spcBef>
              <a:buNone/>
            </a:pPr>
            <a:endParaRPr lang="zh-CN" altLang="en-US" sz="1800" b="1" dirty="0">
              <a:solidFill>
                <a:srgbClr val="00206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3131382069"/>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工作模式</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首先根据输入提供给应用程序后出现的信息提取与格式错误的文本输入相关的所有提示。然后，</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采用自然语言处理将提取的提示解析成语法树并理解其语义。接下来，</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根据提示语义生成约束，并使用约束解算器输出可能的输入。最后，</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将输入反馈给目标应</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用程序。如果输入仍然不能满足约</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束，</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将迭代该过程，</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直到找到有效的输入。</a:t>
            </a:r>
            <a:endParaRPr lang="zh-CN" altLang="en-US" sz="2400" b="1" dirty="0">
              <a:solidFill>
                <a:srgbClr val="00206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4" name="图片 3">
            <a:extLst>
              <a:ext uri="{FF2B5EF4-FFF2-40B4-BE49-F238E27FC236}">
                <a16:creationId xmlns:a16="http://schemas.microsoft.com/office/drawing/2014/main" id="{85BED4F7-1B4E-4C1D-A1B9-9E06EA04EDC4}"/>
              </a:ext>
            </a:extLst>
          </p:cNvPr>
          <p:cNvPicPr>
            <a:picLocks noChangeAspect="1"/>
          </p:cNvPicPr>
          <p:nvPr/>
        </p:nvPicPr>
        <p:blipFill>
          <a:blip r:embed="rId3"/>
          <a:stretch>
            <a:fillRect/>
          </a:stretch>
        </p:blipFill>
        <p:spPr>
          <a:xfrm>
            <a:off x="4012707" y="2884419"/>
            <a:ext cx="4668434" cy="3502303"/>
          </a:xfrm>
          <a:prstGeom prst="rect">
            <a:avLst/>
          </a:prstGeom>
        </p:spPr>
      </p:pic>
    </p:spTree>
    <p:extLst>
      <p:ext uri="{BB962C8B-B14F-4D97-AF65-F5344CB8AC3E}">
        <p14:creationId xmlns:p14="http://schemas.microsoft.com/office/powerpoint/2010/main" val="2467604895"/>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为</a:t>
            </a:r>
            <a:r>
              <a:rPr lang="en-US" altLang="zh-CN" sz="2800" b="1" dirty="0" err="1">
                <a:solidFill>
                  <a:srgbClr val="005689"/>
                </a:solidFill>
                <a:latin typeface="微软雅黑" panose="020B0503020204020204" pitchFamily="34" charset="-122"/>
                <a:ea typeface="微软雅黑" panose="020B0503020204020204" pitchFamily="34" charset="-122"/>
              </a:rPr>
              <a:t>Yippi</a:t>
            </a:r>
            <a:r>
              <a:rPr lang="zh-CN" altLang="en-US" sz="2800" b="1" dirty="0">
                <a:solidFill>
                  <a:srgbClr val="005689"/>
                </a:solidFill>
                <a:latin typeface="微软雅黑" panose="020B0503020204020204" pitchFamily="34" charset="-122"/>
                <a:ea typeface="微软雅黑" panose="020B0503020204020204" pitchFamily="34" charset="-122"/>
              </a:rPr>
              <a:t>生成输入</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ct val="0"/>
              </a:spcBef>
            </a:pPr>
            <a:r>
              <a:rPr lang="zh-CN" altLang="en-US" sz="1800" b="1" dirty="0">
                <a:solidFill>
                  <a:srgbClr val="FF0000"/>
                </a:solidFill>
                <a:latin typeface="微软雅黑" pitchFamily="34" charset="-122"/>
                <a:ea typeface="微软雅黑" pitchFamily="34" charset="-122"/>
              </a:rPr>
              <a:t>用户名唯一性。</a:t>
            </a:r>
            <a:r>
              <a:rPr lang="zh-CN" altLang="en-US" sz="1800" b="1" dirty="0">
                <a:solidFill>
                  <a:srgbClr val="002060"/>
                </a:solidFill>
                <a:latin typeface="微软雅黑" pitchFamily="34" charset="-122"/>
                <a:ea typeface="微软雅黑" pitchFamily="34" charset="-122"/>
              </a:rPr>
              <a:t>在与应用程序数据库中的其他字段进行比较时，“</a:t>
            </a:r>
            <a:r>
              <a:rPr lang="en-US" altLang="zh-CN" sz="1800" b="1" dirty="0">
                <a:solidFill>
                  <a:srgbClr val="002060"/>
                </a:solidFill>
                <a:latin typeface="微软雅黑" pitchFamily="34" charset="-122"/>
                <a:ea typeface="微软雅黑" pitchFamily="34" charset="-122"/>
              </a:rPr>
              <a:t>username</a:t>
            </a:r>
            <a:r>
              <a:rPr lang="zh-CN" altLang="en-US" sz="1800" b="1" dirty="0">
                <a:solidFill>
                  <a:srgbClr val="002060"/>
                </a:solidFill>
                <a:latin typeface="微软雅黑" pitchFamily="34" charset="-122"/>
                <a:ea typeface="微软雅黑" pitchFamily="34" charset="-122"/>
              </a:rPr>
              <a:t>”字段的输入必须是唯一的。也就是说，如果用户在数据库中选择了一个已使用的用户名，</a:t>
            </a:r>
            <a:r>
              <a:rPr lang="en-US" altLang="zh-CN" sz="1800" b="1" dirty="0" err="1">
                <a:solidFill>
                  <a:srgbClr val="002060"/>
                </a:solidFill>
                <a:latin typeface="微软雅黑" pitchFamily="34" charset="-122"/>
                <a:ea typeface="微软雅黑" pitchFamily="34" charset="-122"/>
              </a:rPr>
              <a:t>Yippi</a:t>
            </a:r>
            <a:r>
              <a:rPr lang="zh-CN" altLang="en-US" sz="1800" b="1" dirty="0">
                <a:solidFill>
                  <a:srgbClr val="002060"/>
                </a:solidFill>
                <a:latin typeface="微软雅黑" pitchFamily="34" charset="-122"/>
                <a:ea typeface="微软雅黑" pitchFamily="34" charset="-122"/>
              </a:rPr>
              <a:t>会返回一个警告，提示“</a:t>
            </a:r>
            <a:r>
              <a:rPr lang="en-US" altLang="zh-CN" sz="1800" b="1" dirty="0">
                <a:solidFill>
                  <a:srgbClr val="002060"/>
                </a:solidFill>
                <a:latin typeface="微软雅黑" pitchFamily="34" charset="-122"/>
                <a:ea typeface="微软雅黑" pitchFamily="34" charset="-122"/>
              </a:rPr>
              <a:t>Username already in use, please try other</a:t>
            </a:r>
            <a:r>
              <a:rPr lang="zh-CN" altLang="en-US" sz="1800" b="1" dirty="0">
                <a:solidFill>
                  <a:srgbClr val="002060"/>
                </a:solidFill>
                <a:latin typeface="微软雅黑" pitchFamily="34" charset="-122"/>
                <a:ea typeface="微软雅黑" pitchFamily="34" charset="-122"/>
              </a:rPr>
              <a:t>”。</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FF0000"/>
                </a:solidFill>
                <a:latin typeface="微软雅黑" pitchFamily="34" charset="-122"/>
                <a:ea typeface="微软雅黑" pitchFamily="34" charset="-122"/>
              </a:rPr>
              <a:t>长度要求。</a:t>
            </a:r>
            <a:r>
              <a:rPr lang="zh-CN" altLang="en-US" sz="1800" b="1" dirty="0">
                <a:solidFill>
                  <a:srgbClr val="002060"/>
                </a:solidFill>
                <a:latin typeface="微软雅黑" pitchFamily="34" charset="-122"/>
                <a:ea typeface="微软雅黑" pitchFamily="34" charset="-122"/>
              </a:rPr>
              <a:t>“</a:t>
            </a:r>
            <a:r>
              <a:rPr lang="en-US" altLang="zh-CN" sz="1800" b="1" dirty="0">
                <a:solidFill>
                  <a:srgbClr val="002060"/>
                </a:solidFill>
                <a:latin typeface="微软雅黑" pitchFamily="34" charset="-122"/>
                <a:ea typeface="微软雅黑" pitchFamily="34" charset="-122"/>
              </a:rPr>
              <a:t>password”</a:t>
            </a:r>
            <a:r>
              <a:rPr lang="zh-CN" altLang="en-US" sz="1800" b="1" dirty="0">
                <a:solidFill>
                  <a:srgbClr val="002060"/>
                </a:solidFill>
                <a:latin typeface="微软雅黑" pitchFamily="34" charset="-122"/>
                <a:ea typeface="微软雅黑" pitchFamily="34" charset="-122"/>
              </a:rPr>
              <a:t>字段的输入需要满足某些条件，即长度至少为</a:t>
            </a:r>
            <a:r>
              <a:rPr lang="en-US" altLang="zh-CN" sz="1800" b="1" dirty="0">
                <a:solidFill>
                  <a:srgbClr val="002060"/>
                </a:solidFill>
                <a:latin typeface="微软雅黑" pitchFamily="34" charset="-122"/>
                <a:ea typeface="微软雅黑" pitchFamily="34" charset="-122"/>
              </a:rPr>
              <a:t>6</a:t>
            </a:r>
            <a:r>
              <a:rPr lang="zh-CN" altLang="en-US" sz="1800" b="1" dirty="0">
                <a:solidFill>
                  <a:srgbClr val="002060"/>
                </a:solidFill>
                <a:latin typeface="微软雅黑" pitchFamily="34" charset="-122"/>
                <a:ea typeface="微软雅黑" pitchFamily="34" charset="-122"/>
              </a:rPr>
              <a:t>个字符：如果条件不满足，</a:t>
            </a:r>
            <a:r>
              <a:rPr lang="en-US" altLang="zh-CN" sz="1800" b="1" dirty="0" err="1">
                <a:solidFill>
                  <a:srgbClr val="002060"/>
                </a:solidFill>
                <a:latin typeface="微软雅黑" pitchFamily="34" charset="-122"/>
                <a:ea typeface="微软雅黑" pitchFamily="34" charset="-122"/>
              </a:rPr>
              <a:t>Yippi</a:t>
            </a:r>
            <a:r>
              <a:rPr lang="zh-CN" altLang="en-US" sz="1800" b="1" dirty="0">
                <a:solidFill>
                  <a:srgbClr val="002060"/>
                </a:solidFill>
                <a:latin typeface="微软雅黑" pitchFamily="34" charset="-122"/>
                <a:ea typeface="微软雅黑" pitchFamily="34" charset="-122"/>
              </a:rPr>
              <a:t>也会显示提示。</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FF0000"/>
                </a:solidFill>
                <a:latin typeface="微软雅黑" pitchFamily="34" charset="-122"/>
                <a:ea typeface="微软雅黑" pitchFamily="34" charset="-122"/>
              </a:rPr>
              <a:t>联合字段依赖关系。</a:t>
            </a:r>
            <a:r>
              <a:rPr lang="zh-CN" altLang="en-US" sz="1800" b="1" dirty="0">
                <a:solidFill>
                  <a:srgbClr val="002060"/>
                </a:solidFill>
                <a:latin typeface="微软雅黑" pitchFamily="34" charset="-122"/>
                <a:ea typeface="微软雅黑" pitchFamily="34" charset="-122"/>
              </a:rPr>
              <a:t>“</a:t>
            </a:r>
            <a:r>
              <a:rPr lang="en-US" altLang="zh-CN" sz="1800" b="1" dirty="0">
                <a:solidFill>
                  <a:srgbClr val="002060"/>
                </a:solidFill>
                <a:latin typeface="微软雅黑" pitchFamily="34" charset="-122"/>
                <a:ea typeface="微软雅黑" pitchFamily="34" charset="-122"/>
              </a:rPr>
              <a:t>confirm password</a:t>
            </a:r>
            <a:r>
              <a:rPr lang="zh-CN" altLang="en-US" sz="1800" b="1" dirty="0">
                <a:solidFill>
                  <a:srgbClr val="002060"/>
                </a:solidFill>
                <a:latin typeface="微软雅黑" pitchFamily="34" charset="-122"/>
                <a:ea typeface="微软雅黑" pitchFamily="34" charset="-122"/>
              </a:rPr>
              <a:t>”的输入需要与“</a:t>
            </a:r>
            <a:r>
              <a:rPr lang="en-US" altLang="zh-CN" sz="1800" b="1" dirty="0">
                <a:solidFill>
                  <a:srgbClr val="002060"/>
                </a:solidFill>
                <a:latin typeface="微软雅黑" pitchFamily="34" charset="-122"/>
                <a:ea typeface="微软雅黑" pitchFamily="34" charset="-122"/>
              </a:rPr>
              <a:t>password</a:t>
            </a:r>
            <a:r>
              <a:rPr lang="zh-CN" altLang="en-US" sz="1800" b="1" dirty="0">
                <a:solidFill>
                  <a:srgbClr val="002060"/>
                </a:solidFill>
                <a:latin typeface="微软雅黑" pitchFamily="34" charset="-122"/>
                <a:ea typeface="微软雅黑" pitchFamily="34" charset="-122"/>
              </a:rPr>
              <a:t>”字段匹配，从而产生联合字段约束。如果这两个字段不匹配，</a:t>
            </a:r>
            <a:r>
              <a:rPr lang="en-US" altLang="zh-CN" sz="1800" b="1" dirty="0" err="1">
                <a:solidFill>
                  <a:srgbClr val="002060"/>
                </a:solidFill>
                <a:latin typeface="微软雅黑" pitchFamily="34" charset="-122"/>
                <a:ea typeface="微软雅黑" pitchFamily="34" charset="-122"/>
              </a:rPr>
              <a:t>Yippi</a:t>
            </a:r>
            <a:r>
              <a:rPr lang="zh-CN" altLang="en-US" sz="1800" b="1" dirty="0">
                <a:solidFill>
                  <a:srgbClr val="002060"/>
                </a:solidFill>
                <a:latin typeface="微软雅黑" pitchFamily="34" charset="-122"/>
                <a:ea typeface="微软雅黑" pitchFamily="34" charset="-122"/>
              </a:rPr>
              <a:t>也会提醒用户。</a:t>
            </a:r>
            <a:endParaRPr lang="en-US" altLang="zh-CN" sz="1800" b="1" dirty="0">
              <a:solidFill>
                <a:srgbClr val="002060"/>
              </a:solidFill>
              <a:latin typeface="微软雅黑" pitchFamily="34" charset="-122"/>
              <a:ea typeface="微软雅黑" pitchFamily="34" charset="-122"/>
            </a:endParaRPr>
          </a:p>
          <a:p>
            <a:pPr>
              <a:lnSpc>
                <a:spcPct val="130000"/>
              </a:lnSpc>
              <a:spcBef>
                <a:spcPct val="0"/>
              </a:spcBef>
            </a:pPr>
            <a:r>
              <a:rPr lang="zh-CN" altLang="en-US" sz="1800" b="1" dirty="0">
                <a:solidFill>
                  <a:srgbClr val="FF0000"/>
                </a:solidFill>
                <a:latin typeface="微软雅黑" pitchFamily="34" charset="-122"/>
                <a:ea typeface="微软雅黑" pitchFamily="34" charset="-122"/>
              </a:rPr>
              <a:t>短信身份验证。</a:t>
            </a:r>
            <a:r>
              <a:rPr lang="zh-CN" altLang="en-US" sz="1800" b="1" dirty="0">
                <a:solidFill>
                  <a:srgbClr val="002060"/>
                </a:solidFill>
                <a:latin typeface="微软雅黑" pitchFamily="34" charset="-122"/>
                <a:ea typeface="微软雅黑" pitchFamily="34" charset="-122"/>
              </a:rPr>
              <a:t>在最初的注册页面之后，</a:t>
            </a:r>
            <a:r>
              <a:rPr lang="en-US" altLang="zh-CN" sz="1800" b="1" dirty="0" err="1">
                <a:solidFill>
                  <a:srgbClr val="002060"/>
                </a:solidFill>
                <a:latin typeface="微软雅黑" pitchFamily="34" charset="-122"/>
                <a:ea typeface="微软雅黑" pitchFamily="34" charset="-122"/>
              </a:rPr>
              <a:t>Yippi</a:t>
            </a:r>
            <a:r>
              <a:rPr lang="zh-CN" altLang="en-US" sz="1800" b="1" dirty="0">
                <a:solidFill>
                  <a:srgbClr val="002060"/>
                </a:solidFill>
                <a:latin typeface="微软雅黑" pitchFamily="34" charset="-122"/>
                <a:ea typeface="微软雅黑" pitchFamily="34" charset="-122"/>
              </a:rPr>
              <a:t>要求通过短信发送验证码。</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812235091"/>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整体架构</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测试一个</a:t>
            </a:r>
            <a:r>
              <a:rPr lang="en-US" altLang="zh-CN" sz="1800" b="1" dirty="0">
                <a:solidFill>
                  <a:srgbClr val="002060"/>
                </a:solidFill>
                <a:latin typeface="微软雅黑" pitchFamily="34" charset="-122"/>
                <a:ea typeface="微软雅黑" pitchFamily="34" charset="-122"/>
              </a:rPr>
              <a:t>app</a:t>
            </a:r>
            <a:r>
              <a:rPr lang="zh-CN" altLang="en-US" sz="1800" b="1" dirty="0">
                <a:solidFill>
                  <a:srgbClr val="002060"/>
                </a:solidFill>
                <a:latin typeface="微软雅黑" pitchFamily="34" charset="-122"/>
                <a:ea typeface="微软雅黑" pitchFamily="34" charset="-122"/>
              </a:rPr>
              <a:t>有三个阶段：提示提取</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阶段</a:t>
            </a:r>
            <a:r>
              <a:rPr lang="en-US" altLang="zh-CN" sz="1800" b="1" dirty="0">
                <a:solidFill>
                  <a:srgbClr val="002060"/>
                </a:solidFill>
                <a:latin typeface="微软雅黑" pitchFamily="34" charset="-122"/>
                <a:ea typeface="微软雅黑" pitchFamily="34" charset="-122"/>
              </a:rPr>
              <a:t>1)</a:t>
            </a:r>
            <a:r>
              <a:rPr lang="zh-CN" altLang="en-US" sz="1800" b="1" dirty="0">
                <a:solidFill>
                  <a:srgbClr val="002060"/>
                </a:solidFill>
                <a:latin typeface="微软雅黑" pitchFamily="34" charset="-122"/>
                <a:ea typeface="微软雅黑" pitchFamily="34" charset="-122"/>
              </a:rPr>
              <a:t>、提示解析</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阶段</a:t>
            </a:r>
            <a:r>
              <a:rPr lang="en-US" altLang="zh-CN" sz="1800" b="1" dirty="0">
                <a:solidFill>
                  <a:srgbClr val="002060"/>
                </a:solidFill>
                <a:latin typeface="微软雅黑" pitchFamily="34" charset="-122"/>
                <a:ea typeface="微软雅黑" pitchFamily="34" charset="-122"/>
              </a:rPr>
              <a:t>2)</a:t>
            </a:r>
            <a:r>
              <a:rPr lang="zh-CN" altLang="en-US" sz="1800" b="1" dirty="0">
                <a:solidFill>
                  <a:srgbClr val="002060"/>
                </a:solidFill>
                <a:latin typeface="微软雅黑" pitchFamily="34" charset="-122"/>
                <a:ea typeface="微软雅黑" pitchFamily="34" charset="-122"/>
              </a:rPr>
              <a:t>和输入生成</a:t>
            </a:r>
            <a:r>
              <a:rPr lang="en-US" altLang="zh-CN" sz="1800" b="1" dirty="0">
                <a:solidFill>
                  <a:srgbClr val="002060"/>
                </a:solidFill>
                <a:latin typeface="微软雅黑" pitchFamily="34" charset="-122"/>
                <a:ea typeface="微软雅黑" pitchFamily="34" charset="-122"/>
              </a:rPr>
              <a:t>(</a:t>
            </a:r>
            <a:r>
              <a:rPr lang="zh-CN" altLang="en-US" sz="1800" b="1" dirty="0">
                <a:solidFill>
                  <a:srgbClr val="002060"/>
                </a:solidFill>
                <a:latin typeface="微软雅黑" pitchFamily="34" charset="-122"/>
                <a:ea typeface="微软雅黑" pitchFamily="34" charset="-122"/>
              </a:rPr>
              <a:t>阶段</a:t>
            </a:r>
            <a:r>
              <a:rPr lang="en-US" altLang="zh-CN" sz="1800" b="1" dirty="0">
                <a:solidFill>
                  <a:srgbClr val="002060"/>
                </a:solidFill>
                <a:latin typeface="微软雅黑" pitchFamily="34" charset="-122"/>
                <a:ea typeface="微软雅黑" pitchFamily="34" charset="-122"/>
              </a:rPr>
              <a:t>3)</a:t>
            </a:r>
            <a:r>
              <a:rPr lang="zh-CN" altLang="en-US" sz="1800" b="1" dirty="0">
                <a:solidFill>
                  <a:srgbClr val="002060"/>
                </a:solidFill>
                <a:latin typeface="微软雅黑" pitchFamily="34" charset="-122"/>
                <a:ea typeface="微软雅黑" pitchFamily="34" charset="-122"/>
              </a:rPr>
              <a:t>。如果生成的输入失败，</a:t>
            </a: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将根据新收集的反馈重复这三个阶段，直到生成有效的输入。</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4" name="图形 3">
            <a:extLst>
              <a:ext uri="{FF2B5EF4-FFF2-40B4-BE49-F238E27FC236}">
                <a16:creationId xmlns:a16="http://schemas.microsoft.com/office/drawing/2014/main" id="{C1DF34A8-BA57-4DF9-9D29-056918FF6D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3907" y="2330620"/>
            <a:ext cx="6286500" cy="4314825"/>
          </a:xfrm>
          <a:prstGeom prst="rect">
            <a:avLst/>
          </a:prstGeom>
        </p:spPr>
      </p:pic>
    </p:spTree>
    <p:extLst>
      <p:ext uri="{BB962C8B-B14F-4D97-AF65-F5344CB8AC3E}">
        <p14:creationId xmlns:p14="http://schemas.microsoft.com/office/powerpoint/2010/main" val="468808852"/>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工作流</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是反馈驱动的，语义相似的提示通常具有相似的语法结构，可以</a:t>
            </a:r>
            <a:r>
              <a:rPr lang="zh-CN" altLang="en-US" sz="1800" b="1" dirty="0">
                <a:solidFill>
                  <a:srgbClr val="FF0000"/>
                </a:solidFill>
                <a:latin typeface="微软雅黑" pitchFamily="34" charset="-122"/>
                <a:ea typeface="微软雅黑" pitchFamily="34" charset="-122"/>
              </a:rPr>
              <a:t>根据它们的语法结构对这些提示进行聚类</a:t>
            </a:r>
            <a:r>
              <a:rPr lang="zh-CN" altLang="en-US" sz="1800" b="1" dirty="0">
                <a:solidFill>
                  <a:srgbClr val="002060"/>
                </a:solidFill>
                <a:latin typeface="微软雅黑" pitchFamily="34" charset="-122"/>
                <a:ea typeface="微软雅黑" pitchFamily="34" charset="-122"/>
              </a:rPr>
              <a:t>，然后从语法结构中提取约束。</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342900" indent="-342900">
              <a:lnSpc>
                <a:spcPct val="130000"/>
              </a:lnSpc>
              <a:spcBef>
                <a:spcPct val="0"/>
              </a:spcBef>
              <a:buAutoNum type="arabicPeriod"/>
            </a:pPr>
            <a:r>
              <a:rPr lang="zh-CN" altLang="en-US" sz="1800" b="1" dirty="0">
                <a:solidFill>
                  <a:srgbClr val="002060"/>
                </a:solidFill>
                <a:latin typeface="微软雅黑" pitchFamily="34" charset="-122"/>
                <a:ea typeface="微软雅黑" pitchFamily="34" charset="-122"/>
              </a:rPr>
              <a:t>提取应用程序</a:t>
            </a:r>
            <a:r>
              <a:rPr lang="en-US" altLang="zh-CN" sz="1800" b="1" dirty="0">
                <a:solidFill>
                  <a:srgbClr val="002060"/>
                </a:solidFill>
                <a:latin typeface="微软雅黑" pitchFamily="34" charset="-122"/>
                <a:ea typeface="微软雅黑" pitchFamily="34" charset="-122"/>
              </a:rPr>
              <a:t>UI</a:t>
            </a:r>
            <a:r>
              <a:rPr lang="zh-CN" altLang="en-US" sz="1800" b="1" dirty="0">
                <a:solidFill>
                  <a:srgbClr val="002060"/>
                </a:solidFill>
                <a:latin typeface="微软雅黑" pitchFamily="34" charset="-122"/>
                <a:ea typeface="微软雅黑" pitchFamily="34" charset="-122"/>
              </a:rPr>
              <a:t>中的所有文本</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提取阶段</a:t>
            </a:r>
            <a:r>
              <a:rPr lang="en-US" altLang="zh-CN" sz="1800" b="1" dirty="0">
                <a:solidFill>
                  <a:srgbClr val="FF0000"/>
                </a:solidFill>
                <a:latin typeface="微软雅黑" pitchFamily="34" charset="-122"/>
                <a:ea typeface="微软雅黑" pitchFamily="34" charset="-122"/>
              </a:rPr>
              <a:t>)</a:t>
            </a:r>
          </a:p>
          <a:p>
            <a:pPr marL="342900" indent="-342900">
              <a:lnSpc>
                <a:spcPct val="130000"/>
              </a:lnSpc>
              <a:spcBef>
                <a:spcPct val="0"/>
              </a:spcBef>
              <a:buAutoNum type="arabicPeriod"/>
            </a:pPr>
            <a:r>
              <a:rPr lang="zh-CN" altLang="en-US" sz="1800" b="1" dirty="0">
                <a:solidFill>
                  <a:srgbClr val="002060"/>
                </a:solidFill>
                <a:latin typeface="微软雅黑" pitchFamily="34" charset="-122"/>
                <a:ea typeface="微软雅黑" pitchFamily="34" charset="-122"/>
              </a:rPr>
              <a:t>通过基于学习的方法识别静态提示，通过基于结构的差异分析识别动态提示</a:t>
            </a:r>
            <a:endParaRPr lang="en-US" altLang="zh-CN" sz="1800" b="1" dirty="0">
              <a:solidFill>
                <a:srgbClr val="002060"/>
              </a:solidFill>
              <a:latin typeface="微软雅黑" pitchFamily="34" charset="-122"/>
              <a:ea typeface="微软雅黑" pitchFamily="34" charset="-122"/>
            </a:endParaRPr>
          </a:p>
          <a:p>
            <a:pPr marL="342900" indent="-342900">
              <a:lnSpc>
                <a:spcPct val="130000"/>
              </a:lnSpc>
              <a:spcBef>
                <a:spcPct val="0"/>
              </a:spcBef>
              <a:buFont typeface="Arial" panose="020B0604020202020204" pitchFamily="34" charset="0"/>
              <a:buAutoNum type="arabicPeriod"/>
            </a:pPr>
            <a:r>
              <a:rPr lang="zh-CN" altLang="en-US" sz="1800" b="1" dirty="0">
                <a:solidFill>
                  <a:srgbClr val="002060"/>
                </a:solidFill>
                <a:latin typeface="微软雅黑" pitchFamily="34" charset="-122"/>
                <a:ea typeface="微软雅黑" pitchFamily="34" charset="-122"/>
              </a:rPr>
              <a:t>将提示分类为不同的类别</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解析阶段</a:t>
            </a:r>
            <a:r>
              <a:rPr lang="en-US" altLang="zh-CN" sz="1800" b="1" dirty="0">
                <a:solidFill>
                  <a:srgbClr val="FF0000"/>
                </a:solidFill>
                <a:latin typeface="微软雅黑" pitchFamily="34" charset="-122"/>
                <a:ea typeface="微软雅黑" pitchFamily="34" charset="-122"/>
              </a:rPr>
              <a:t>)</a:t>
            </a:r>
          </a:p>
          <a:p>
            <a:pPr marL="342900" indent="-342900">
              <a:lnSpc>
                <a:spcPct val="130000"/>
              </a:lnSpc>
              <a:spcBef>
                <a:spcPct val="0"/>
              </a:spcBef>
              <a:buAutoNum type="arabicPeriod"/>
            </a:pPr>
            <a:r>
              <a:rPr lang="zh-CN" altLang="en-US" sz="1800" b="1" dirty="0">
                <a:solidFill>
                  <a:srgbClr val="002060"/>
                </a:solidFill>
                <a:latin typeface="微软雅黑" pitchFamily="34" charset="-122"/>
                <a:ea typeface="微软雅黑" pitchFamily="34" charset="-122"/>
              </a:rPr>
              <a:t>为每个提示生成语法树</a:t>
            </a:r>
            <a:endParaRPr lang="en-US" altLang="zh-CN" sz="1800" b="1" dirty="0">
              <a:solidFill>
                <a:srgbClr val="002060"/>
              </a:solidFill>
              <a:latin typeface="微软雅黑" pitchFamily="34" charset="-122"/>
              <a:ea typeface="微软雅黑" pitchFamily="34" charset="-122"/>
            </a:endParaRPr>
          </a:p>
          <a:p>
            <a:pPr marL="342900" indent="-342900">
              <a:lnSpc>
                <a:spcPct val="130000"/>
              </a:lnSpc>
              <a:spcBef>
                <a:spcPct val="0"/>
              </a:spcBef>
              <a:buAutoNum type="arabicPeriod"/>
            </a:pPr>
            <a:r>
              <a:rPr lang="zh-CN" altLang="en-US" sz="1800" b="1" dirty="0">
                <a:solidFill>
                  <a:srgbClr val="002060"/>
                </a:solidFill>
                <a:latin typeface="微软雅黑" pitchFamily="34" charset="-122"/>
                <a:ea typeface="微软雅黑" pitchFamily="34" charset="-122"/>
              </a:rPr>
              <a:t>将生成的树解释为约束表示形式</a:t>
            </a:r>
            <a:endParaRPr lang="en-US" altLang="zh-CN" sz="1800" b="1" dirty="0">
              <a:solidFill>
                <a:srgbClr val="002060"/>
              </a:solidFill>
              <a:latin typeface="微软雅黑" pitchFamily="34" charset="-122"/>
              <a:ea typeface="微软雅黑" pitchFamily="34" charset="-122"/>
            </a:endParaRPr>
          </a:p>
          <a:p>
            <a:pPr marL="342900" indent="-342900">
              <a:lnSpc>
                <a:spcPct val="130000"/>
              </a:lnSpc>
              <a:spcBef>
                <a:spcPct val="0"/>
              </a:spcBef>
              <a:buFont typeface="Arial" panose="020B0604020202020204" pitchFamily="34" charset="0"/>
              <a:buAutoNum type="arabicPeriod"/>
            </a:pPr>
            <a:r>
              <a:rPr lang="zh-CN" altLang="en-US" sz="1800" b="1" dirty="0">
                <a:solidFill>
                  <a:srgbClr val="002060"/>
                </a:solidFill>
                <a:latin typeface="微软雅黑" pitchFamily="34" charset="-122"/>
                <a:ea typeface="微软雅黑" pitchFamily="34" charset="-122"/>
              </a:rPr>
              <a:t>通过将约束反馈到求解器来生成具体输入</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生成阶段</a:t>
            </a:r>
            <a:r>
              <a:rPr lang="en-US" altLang="zh-CN" sz="1800" b="1" dirty="0">
                <a:solidFill>
                  <a:srgbClr val="FF0000"/>
                </a:solidFill>
                <a:latin typeface="微软雅黑" pitchFamily="34" charset="-122"/>
                <a:ea typeface="微软雅黑" pitchFamily="34" charset="-122"/>
              </a:rPr>
              <a:t>)</a:t>
            </a:r>
          </a:p>
          <a:p>
            <a:pPr marL="342900" indent="-342900">
              <a:lnSpc>
                <a:spcPct val="130000"/>
              </a:lnSpc>
              <a:spcBef>
                <a:spcPct val="0"/>
              </a:spcBef>
              <a:buAutoNum type="arabicPeriod"/>
            </a:pPr>
            <a:r>
              <a:rPr lang="zh-CN" altLang="en-US" sz="1800" b="1" dirty="0">
                <a:solidFill>
                  <a:srgbClr val="002060"/>
                </a:solidFill>
                <a:latin typeface="微软雅黑" pitchFamily="34" charset="-122"/>
                <a:ea typeface="微软雅黑" pitchFamily="34" charset="-122"/>
              </a:rPr>
              <a:t>将生成的输入反馈给目标</a:t>
            </a:r>
            <a:r>
              <a:rPr lang="en-US" altLang="zh-CN" sz="1800" b="1" dirty="0">
                <a:solidFill>
                  <a:srgbClr val="002060"/>
                </a:solidFill>
                <a:latin typeface="微软雅黑" pitchFamily="34" charset="-122"/>
                <a:ea typeface="微软雅黑" pitchFamily="34" charset="-122"/>
              </a:rPr>
              <a:t>Android</a:t>
            </a:r>
            <a:r>
              <a:rPr lang="zh-CN" altLang="en-US" sz="1800" b="1" dirty="0">
                <a:solidFill>
                  <a:srgbClr val="002060"/>
                </a:solidFill>
                <a:latin typeface="微软雅黑" pitchFamily="34" charset="-122"/>
                <a:ea typeface="微软雅黑" pitchFamily="34" charset="-122"/>
              </a:rPr>
              <a:t>应用程序，并提取反馈</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en-US" altLang="zh-CN" sz="1800" b="1" dirty="0" err="1">
                <a:solidFill>
                  <a:srgbClr val="002060"/>
                </a:solidFill>
                <a:latin typeface="微软雅黑" pitchFamily="34" charset="-122"/>
                <a:ea typeface="微软雅黑" pitchFamily="34" charset="-122"/>
              </a:rPr>
              <a:t>TextExerciser</a:t>
            </a:r>
            <a:r>
              <a:rPr lang="zh-CN" altLang="en-US" sz="1800" b="1" dirty="0">
                <a:solidFill>
                  <a:srgbClr val="002060"/>
                </a:solidFill>
                <a:latin typeface="微软雅黑" pitchFamily="34" charset="-122"/>
                <a:ea typeface="微软雅黑" pitchFamily="34" charset="-122"/>
              </a:rPr>
              <a:t>将迭代整个过程，直到找到有效的输入。</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3000720392"/>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112451"/>
            <a:ext cx="40550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提取阶段</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351858" y="1715745"/>
            <a:ext cx="8487342" cy="47271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动态提示：一旦用户在</a:t>
            </a:r>
            <a:r>
              <a:rPr lang="en-US" altLang="zh-CN" sz="1800" b="1" dirty="0">
                <a:solidFill>
                  <a:srgbClr val="002060"/>
                </a:solidFill>
                <a:latin typeface="微软雅黑" pitchFamily="34" charset="-122"/>
                <a:ea typeface="微软雅黑" pitchFamily="34" charset="-122"/>
              </a:rPr>
              <a:t>Android</a:t>
            </a:r>
            <a:r>
              <a:rPr lang="zh-CN" altLang="en-US" sz="1800" b="1" dirty="0">
                <a:solidFill>
                  <a:srgbClr val="002060"/>
                </a:solidFill>
                <a:latin typeface="微软雅黑" pitchFamily="34" charset="-122"/>
                <a:ea typeface="微软雅黑" pitchFamily="34" charset="-122"/>
              </a:rPr>
              <a:t>应用程序中输入了错误的文本，动态提示就会出现，例如，该应用程序可能会提醒用户某个特定的用户名已被其他人注册。</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en-US" altLang="zh-CN" sz="1800" b="1" dirty="0">
                <a:solidFill>
                  <a:srgbClr val="002060"/>
                </a:solidFill>
                <a:latin typeface="微软雅黑" pitchFamily="34" charset="-122"/>
                <a:ea typeface="微软雅黑" pitchFamily="34" charset="-122"/>
              </a:rPr>
              <a:t>-&gt;</a:t>
            </a:r>
            <a:r>
              <a:rPr lang="zh-CN" altLang="en-US" sz="1800" b="1" dirty="0">
                <a:solidFill>
                  <a:srgbClr val="FF0000"/>
                </a:solidFill>
                <a:latin typeface="微软雅黑" pitchFamily="34" charset="-122"/>
                <a:ea typeface="微软雅黑" pitchFamily="34" charset="-122"/>
              </a:rPr>
              <a:t>差异分析 </a:t>
            </a:r>
            <a:r>
              <a:rPr lang="zh-CN" altLang="en-US" sz="1800" b="1" dirty="0">
                <a:solidFill>
                  <a:srgbClr val="002060"/>
                </a:solidFill>
                <a:latin typeface="微软雅黑" pitchFamily="34" charset="-122"/>
                <a:ea typeface="微软雅黑" pitchFamily="34" charset="-122"/>
              </a:rPr>
              <a:t>将文本输入到应用程序之前和之后对</a:t>
            </a:r>
            <a:r>
              <a:rPr lang="en-US" altLang="zh-CN" sz="1800" b="1" dirty="0">
                <a:solidFill>
                  <a:srgbClr val="002060"/>
                </a:solidFill>
                <a:latin typeface="微软雅黑" pitchFamily="34" charset="-122"/>
                <a:ea typeface="微软雅黑" pitchFamily="34" charset="-122"/>
              </a:rPr>
              <a:t>widget</a:t>
            </a:r>
            <a:r>
              <a:rPr lang="zh-CN" altLang="en-US" sz="1800" b="1" dirty="0">
                <a:solidFill>
                  <a:srgbClr val="002060"/>
                </a:solidFill>
                <a:latin typeface="微软雅黑" pitchFamily="34" charset="-122"/>
                <a:ea typeface="微软雅黑" pitchFamily="34" charset="-122"/>
              </a:rPr>
              <a:t>进行比较</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静态提示：静态提示与文本输入字段一起出现，例如，应用程序可能会声明密码应该包含特殊字符。</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en-US" altLang="zh-CN" sz="1800" b="1" dirty="0">
                <a:solidFill>
                  <a:srgbClr val="002060"/>
                </a:solidFill>
                <a:latin typeface="微软雅黑" pitchFamily="34" charset="-122"/>
                <a:ea typeface="微软雅黑" pitchFamily="34" charset="-122"/>
              </a:rPr>
              <a:t>-&gt;</a:t>
            </a:r>
            <a:r>
              <a:rPr lang="zh-CN" altLang="en-US" sz="1800" b="1" dirty="0">
                <a:solidFill>
                  <a:srgbClr val="FF0000"/>
                </a:solidFill>
                <a:latin typeface="微软雅黑" pitchFamily="34" charset="-122"/>
                <a:ea typeface="微软雅黑" pitchFamily="34" charset="-122"/>
              </a:rPr>
              <a:t>基于学习 </a:t>
            </a:r>
            <a:r>
              <a:rPr lang="zh-CN" altLang="en-US" sz="1800" b="1" dirty="0">
                <a:solidFill>
                  <a:srgbClr val="002060"/>
                </a:solidFill>
                <a:latin typeface="微软雅黑" pitchFamily="34" charset="-122"/>
                <a:ea typeface="微软雅黑" pitchFamily="34" charset="-122"/>
              </a:rPr>
              <a:t>训练神经网络模型进行分类。正样本将</a:t>
            </a:r>
            <a:r>
              <a:rPr lang="en-US" altLang="zh-CN" sz="1800" b="1" dirty="0">
                <a:solidFill>
                  <a:srgbClr val="002060"/>
                </a:solidFill>
                <a:latin typeface="微软雅黑" pitchFamily="34" charset="-122"/>
                <a:ea typeface="微软雅黑" pitchFamily="34" charset="-122"/>
              </a:rPr>
              <a:t>Android</a:t>
            </a:r>
            <a:r>
              <a:rPr lang="zh-CN" altLang="en-US" sz="1800" b="1" dirty="0">
                <a:solidFill>
                  <a:srgbClr val="002060"/>
                </a:solidFill>
                <a:latin typeface="微软雅黑" pitchFamily="34" charset="-122"/>
                <a:ea typeface="微软雅黑" pitchFamily="34" charset="-122"/>
              </a:rPr>
              <a:t>应用程序中通过差异分析提取的动态提示作为训练集；负样本来自从应用程序窗口提取的没有任何文本输入的信息，即那些假定不是文本输入提示的信息。</a:t>
            </a: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r>
              <a:rPr lang="zh-CN" altLang="en-US" sz="1800" b="1" dirty="0">
                <a:solidFill>
                  <a:srgbClr val="002060"/>
                </a:solidFill>
                <a:latin typeface="微软雅黑" pitchFamily="34" charset="-122"/>
                <a:ea typeface="微软雅黑" pitchFamily="34" charset="-122"/>
              </a:rPr>
              <a:t>将提取的提示映射到相应的输入字段</a:t>
            </a:r>
          </a:p>
          <a:p>
            <a:pPr marL="0" indent="0">
              <a:lnSpc>
                <a:spcPct val="130000"/>
              </a:lnSpc>
              <a:spcBef>
                <a:spcPct val="0"/>
              </a:spcBef>
              <a:buNone/>
            </a:pPr>
            <a:endParaRPr lang="en-US" altLang="zh-CN" sz="1800" b="1" dirty="0">
              <a:solidFill>
                <a:srgbClr val="002060"/>
              </a:solidFill>
              <a:latin typeface="微软雅黑" pitchFamily="34" charset="-122"/>
              <a:ea typeface="微软雅黑" pitchFamily="34" charset="-122"/>
            </a:endParaRPr>
          </a:p>
          <a:p>
            <a:pPr marL="0" indent="0">
              <a:lnSpc>
                <a:spcPct val="130000"/>
              </a:lnSpc>
              <a:spcBef>
                <a:spcPct val="0"/>
              </a:spcBef>
              <a:buNone/>
            </a:pPr>
            <a:endParaRPr lang="zh-CN" altLang="en-US" sz="1800" b="1" dirty="0">
              <a:solidFill>
                <a:srgbClr val="00206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6" name="图片 5">
            <a:extLst>
              <a:ext uri="{FF2B5EF4-FFF2-40B4-BE49-F238E27FC236}">
                <a16:creationId xmlns:a16="http://schemas.microsoft.com/office/drawing/2014/main" id="{F83A9B27-7A98-40D9-B994-07A608E5B57E}"/>
              </a:ext>
            </a:extLst>
          </p:cNvPr>
          <p:cNvPicPr>
            <a:picLocks noChangeAspect="1"/>
          </p:cNvPicPr>
          <p:nvPr/>
        </p:nvPicPr>
        <p:blipFill>
          <a:blip r:embed="rId3"/>
          <a:stretch>
            <a:fillRect/>
          </a:stretch>
        </p:blipFill>
        <p:spPr>
          <a:xfrm>
            <a:off x="986629" y="2001397"/>
            <a:ext cx="6840542" cy="3187070"/>
          </a:xfrm>
          <a:prstGeom prst="rect">
            <a:avLst/>
          </a:prstGeom>
        </p:spPr>
      </p:pic>
    </p:spTree>
    <p:extLst>
      <p:ext uri="{BB962C8B-B14F-4D97-AF65-F5344CB8AC3E}">
        <p14:creationId xmlns:p14="http://schemas.microsoft.com/office/powerpoint/2010/main" val="2763289670"/>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幻灯片母版</Template>
  <TotalTime>9430</TotalTime>
  <Words>2215</Words>
  <Application>Microsoft Office PowerPoint</Application>
  <PresentationFormat>全屏显示(4:3)</PresentationFormat>
  <Paragraphs>175</Paragraphs>
  <Slides>21</Slides>
  <Notes>19</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21</vt:i4>
      </vt:variant>
    </vt:vector>
  </HeadingPairs>
  <TitlesOfParts>
    <vt:vector size="34" baseType="lpstr">
      <vt:lpstr>等线</vt:lpstr>
      <vt:lpstr>等线 Light</vt:lpstr>
      <vt:lpstr>华文细黑</vt:lpstr>
      <vt:lpstr>宋体</vt:lpstr>
      <vt:lpstr>微软雅黑</vt:lpstr>
      <vt:lpstr>Arial</vt:lpstr>
      <vt:lpstr>Calibri</vt:lpstr>
      <vt:lpstr>Calibri Light</vt:lpstr>
      <vt:lpstr>Wingdings</vt:lpstr>
      <vt:lpstr>自定义设计方案</vt:lpstr>
      <vt:lpstr>Office 主题​​</vt:lpstr>
      <vt:lpstr>1_自定义设计方案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WILL_ V</cp:lastModifiedBy>
  <cp:revision>3539</cp:revision>
  <cp:lastPrinted>2017-07-28T05:28:03Z</cp:lastPrinted>
  <dcterms:created xsi:type="dcterms:W3CDTF">2016-07-28T03:05:00Z</dcterms:created>
  <dcterms:modified xsi:type="dcterms:W3CDTF">2021-06-09T08:14:56Z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