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7" r:id="rId2"/>
    <p:sldId id="284" r:id="rId3"/>
    <p:sldId id="282" r:id="rId4"/>
    <p:sldId id="258" r:id="rId5"/>
    <p:sldId id="285" r:id="rId6"/>
    <p:sldId id="283" r:id="rId7"/>
    <p:sldId id="259" r:id="rId8"/>
    <p:sldId id="260" r:id="rId9"/>
    <p:sldId id="264" r:id="rId10"/>
    <p:sldId id="267" r:id="rId11"/>
    <p:sldId id="265" r:id="rId12"/>
    <p:sldId id="266" r:id="rId13"/>
    <p:sldId id="269" r:id="rId14"/>
    <p:sldId id="287" r:id="rId15"/>
    <p:sldId id="268" r:id="rId16"/>
    <p:sldId id="262" r:id="rId17"/>
    <p:sldId id="277" r:id="rId18"/>
    <p:sldId id="270" r:id="rId19"/>
    <p:sldId id="278" r:id="rId20"/>
    <p:sldId id="271" r:id="rId21"/>
    <p:sldId id="280" r:id="rId22"/>
    <p:sldId id="272" r:id="rId23"/>
    <p:sldId id="273" r:id="rId24"/>
    <p:sldId id="279" r:id="rId25"/>
    <p:sldId id="274" r:id="rId26"/>
    <p:sldId id="275" r:id="rId27"/>
    <p:sldId id="276" r:id="rId28"/>
    <p:sldId id="286" r:id="rId2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常志伟 changzhiwei" initials="常志伟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81798"/>
  </p:normalViewPr>
  <p:slideViewPr>
    <p:cSldViewPr snapToGrid="0">
      <p:cViewPr varScale="1">
        <p:scale>
          <a:sx n="90" d="100"/>
          <a:sy n="90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E5635-8A4E-1A4E-B032-D1DA639BBC83}" type="doc">
      <dgm:prSet loTypeId="urn:microsoft.com/office/officeart/2005/8/layout/b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70B195-E60A-8148-8C24-DA787B144000}">
      <dgm:prSet phldrT="[文本]"/>
      <dgm:spPr/>
      <dgm:t>
        <a:bodyPr/>
        <a:lstStyle/>
        <a:p>
          <a:r>
            <a:rPr lang="zh-CN" altLang="en-US">
              <a:solidFill>
                <a:schemeClr val="bg1"/>
              </a:solidFill>
            </a:rPr>
            <a:t>软件功能增加、用户需求多样化</a:t>
          </a:r>
        </a:p>
      </dgm:t>
    </dgm:pt>
    <dgm:pt modelId="{6A5E9915-01AD-244A-90FA-8FDB01429258}" type="parTrans" cxnId="{9F58B2B2-2EC5-B64A-A5F8-0B6FC6508925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B6B1CAD-D5E8-1842-8CE5-092A487ABA11}" type="sibTrans" cxnId="{9F58B2B2-2EC5-B64A-A5F8-0B6FC6508925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2AAC68E-1434-7042-BD08-AEA9E5B4E82F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  </a:t>
          </a:r>
          <a:r>
            <a:rPr lang="zh-CN" altLang="en-US">
              <a:solidFill>
                <a:schemeClr val="bg1"/>
              </a:solidFill>
            </a:rPr>
            <a:t>配置数量多、复杂</a:t>
          </a:r>
        </a:p>
      </dgm:t>
    </dgm:pt>
    <dgm:pt modelId="{C0851004-6C84-664C-8468-87C0A9EE9A70}" type="parTrans" cxnId="{90E98519-CEE1-4C4C-B3E6-93D9982C54D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D9A97F1-CF6C-7E44-84AA-5FEED0EC5E9A}" type="sibTrans" cxnId="{90E98519-CEE1-4C4C-B3E6-93D9982C54D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D7A35E9-889D-9B47-B094-28669E59D61B}">
      <dgm:prSet phldrT="[文本]"/>
      <dgm:spPr/>
      <dgm:t>
        <a:bodyPr/>
        <a:lstStyle/>
        <a:p>
          <a:r>
            <a:rPr lang="zh-CN" altLang="en-US">
              <a:solidFill>
                <a:schemeClr val="bg1"/>
              </a:solidFill>
            </a:rPr>
            <a:t>开发商提供手册指导用户配置</a:t>
          </a:r>
        </a:p>
      </dgm:t>
    </dgm:pt>
    <dgm:pt modelId="{2CDE82B8-309D-4C4B-B5B2-7A2D6F852B9F}" type="parTrans" cxnId="{17BE3718-3BEA-6648-8995-C3B17A2EA429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8B46A7A-4E19-874F-82A9-1A44B8380C5B}" type="sibTrans" cxnId="{17BE3718-3BEA-6648-8995-C3B17A2EA429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2979F79-82E1-5C4D-859D-A45ADDEA8DBA}">
      <dgm:prSet phldrT="[文本]"/>
      <dgm:spPr/>
      <dgm:t>
        <a:bodyPr/>
        <a:lstStyle/>
        <a:p>
          <a:r>
            <a:rPr lang="zh-CN" altLang="en-US">
              <a:solidFill>
                <a:schemeClr val="bg1"/>
              </a:solidFill>
            </a:rPr>
            <a:t>手册页数多、导航差</a:t>
          </a:r>
        </a:p>
      </dgm:t>
    </dgm:pt>
    <dgm:pt modelId="{869138C7-1450-6340-8C6D-C3BA1754A757}" type="parTrans" cxnId="{6567898B-7901-1247-B1DE-5B4F615EA27E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77F2CAB-7B07-4E4C-BB6E-E51046B52881}" type="sibTrans" cxnId="{6567898B-7901-1247-B1DE-5B4F615EA27E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736705E-348A-724B-B1F2-3255FFB8EE76}">
      <dgm:prSet phldrT="[文本]"/>
      <dgm:spPr/>
      <dgm:t>
        <a:bodyPr/>
        <a:lstStyle/>
        <a:p>
          <a:r>
            <a:rPr lang="zh-CN" altLang="en-US">
              <a:solidFill>
                <a:schemeClr val="bg1"/>
              </a:solidFill>
            </a:rPr>
            <a:t>自动提取配置信息？</a:t>
          </a:r>
        </a:p>
      </dgm:t>
    </dgm:pt>
    <dgm:pt modelId="{846FBE00-34E9-9145-8F10-D3B8EC0D9C60}" type="parTrans" cxnId="{8EEF79F9-F789-734F-8394-32B2FF2DF00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EBE56FF-2007-C247-9D2A-A96A8BB74BA6}" type="sibTrans" cxnId="{8EEF79F9-F789-734F-8394-32B2FF2DF00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8943348-042B-ED41-82CF-87BFEAF389FB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  </a:t>
          </a:r>
          <a:r>
            <a:rPr lang="zh-CN" altLang="en-US">
              <a:solidFill>
                <a:schemeClr val="bg1"/>
              </a:solidFill>
            </a:rPr>
            <a:t>实证研究</a:t>
          </a:r>
        </a:p>
      </dgm:t>
    </dgm:pt>
    <dgm:pt modelId="{D37E9C3D-63CB-0244-B88C-607E5AC7B673}" type="parTrans" cxnId="{5375DBBC-5CCD-424E-BDC7-FBA936F4120D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2E14457-EE14-1747-A77F-78C068E64DF7}" type="sibTrans" cxnId="{5375DBBC-5CCD-424E-BDC7-FBA936F4120D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C850872-2BA9-5443-901E-885C247E2405}">
      <dgm:prSet phldrT="[文本]"/>
      <dgm:spPr/>
      <dgm:t>
        <a:bodyPr/>
        <a:lstStyle/>
        <a:p>
          <a:r>
            <a:rPr lang="zh-CN" altLang="en-US">
              <a:solidFill>
                <a:schemeClr val="bg1"/>
              </a:solidFill>
            </a:rPr>
            <a:t>设计架构</a:t>
          </a:r>
        </a:p>
      </dgm:t>
    </dgm:pt>
    <dgm:pt modelId="{C4449E69-9EB5-1646-91F2-A665BB1F370C}" type="parTrans" cxnId="{85CA7615-54F4-564D-A5FC-3FEE6FC342E8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B53AAD8-72BC-FB43-A69E-DE3A7D7BF3B5}" type="sibTrans" cxnId="{85CA7615-54F4-564D-A5FC-3FEE6FC342E8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A589319-A840-6B46-8476-FBE93697F944}">
      <dgm:prSet phldrT="[文本]"/>
      <dgm:spPr/>
      <dgm:t>
        <a:bodyPr/>
        <a:lstStyle/>
        <a:p>
          <a:r>
            <a:rPr lang="en-US" altLang="zh-CN">
              <a:solidFill>
                <a:schemeClr val="bg1"/>
              </a:solidFill>
            </a:rPr>
            <a:t>1</a:t>
          </a:r>
          <a:r>
            <a:rPr lang="zh-CN" altLang="en-US">
              <a:solidFill>
                <a:schemeClr val="bg1"/>
              </a:solidFill>
            </a:rPr>
            <a:t>提取含有良好实践的语句、</a:t>
          </a:r>
          <a:endParaRPr lang="en-US" altLang="zh-CN">
            <a:solidFill>
              <a:schemeClr val="bg1"/>
            </a:solidFill>
          </a:endParaRPr>
        </a:p>
        <a:p>
          <a:r>
            <a:rPr lang="en-US" altLang="zh-CN">
              <a:solidFill>
                <a:schemeClr val="bg1"/>
              </a:solidFill>
            </a:rPr>
            <a:t>2</a:t>
          </a:r>
          <a:r>
            <a:rPr lang="zh-CN" altLang="en-US">
              <a:solidFill>
                <a:schemeClr val="bg1"/>
              </a:solidFill>
            </a:rPr>
            <a:t>转换成规则</a:t>
          </a:r>
        </a:p>
      </dgm:t>
    </dgm:pt>
    <dgm:pt modelId="{E739F802-E8A5-254B-81C0-250F7C7B09D1}" type="parTrans" cxnId="{7B597FAF-22F9-9348-8BC8-819A7BA0896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D5C5298-1E86-594F-ACD0-E4BAFC0E16D9}" type="sibTrans" cxnId="{7B597FAF-22F9-9348-8BC8-819A7BA0896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C4640A7-D0EB-354F-B75B-76A81CE78EBD}">
      <dgm:prSet phldrT="[文本]"/>
      <dgm:spPr/>
      <dgm:t>
        <a:bodyPr/>
        <a:lstStyle/>
        <a:p>
          <a:r>
            <a:rPr lang="zh-CN" altLang="en-US">
              <a:solidFill>
                <a:schemeClr val="bg1"/>
              </a:solidFill>
            </a:rPr>
            <a:t>检测到</a:t>
          </a:r>
          <a:r>
            <a:rPr lang="en-US" altLang="zh-CN">
              <a:solidFill>
                <a:schemeClr val="bg1"/>
              </a:solidFill>
            </a:rPr>
            <a:t>47</a:t>
          </a:r>
          <a:r>
            <a:rPr lang="zh-CN" altLang="en-US">
              <a:solidFill>
                <a:schemeClr val="bg1"/>
              </a:solidFill>
            </a:rPr>
            <a:t>个真实的配置错误</a:t>
          </a:r>
        </a:p>
      </dgm:t>
    </dgm:pt>
    <dgm:pt modelId="{F263DB46-9AD9-604A-98D4-A1533F9C105C}" type="parTrans" cxnId="{ED9D0374-661A-834A-B550-28C89E02B82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AB511B9-2FBE-604E-9E15-2157ADDF972C}" type="sibTrans" cxnId="{ED9D0374-661A-834A-B550-28C89E02B82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CA4A117-9EC5-B344-935C-2DA046B2ED8A}" type="pres">
      <dgm:prSet presAssocID="{5FAE5635-8A4E-1A4E-B032-D1DA639BBC83}" presName="diagram" presStyleCnt="0">
        <dgm:presLayoutVars>
          <dgm:dir/>
          <dgm:resizeHandles/>
        </dgm:presLayoutVars>
      </dgm:prSet>
      <dgm:spPr/>
    </dgm:pt>
    <dgm:pt modelId="{2B922639-F6A0-3C44-A7A8-502B74E3B7CF}" type="pres">
      <dgm:prSet presAssocID="{AE70B195-E60A-8148-8C24-DA787B144000}" presName="firstNode" presStyleLbl="node1" presStyleIdx="0" presStyleCnt="9" custScaleX="80856" custScaleY="80856" custLinFactNeighborY="-11004">
        <dgm:presLayoutVars>
          <dgm:bulletEnabled val="1"/>
        </dgm:presLayoutVars>
      </dgm:prSet>
      <dgm:spPr>
        <a:prstGeom prst="rect">
          <a:avLst/>
        </a:prstGeom>
      </dgm:spPr>
    </dgm:pt>
    <dgm:pt modelId="{B245F94B-D811-3542-82EE-4AE4FF5DECF2}" type="pres">
      <dgm:prSet presAssocID="{BB6B1CAD-D5E8-1842-8CE5-092A487ABA11}" presName="sibTrans" presStyleLbl="sibTrans2D1" presStyleIdx="0" presStyleCnt="8" custLinFactNeighborY="-5240"/>
      <dgm:spPr/>
    </dgm:pt>
    <dgm:pt modelId="{7A6653F7-D87D-704D-85D0-BB882816D00B}" type="pres">
      <dgm:prSet presAssocID="{C2AAC68E-1434-7042-BD08-AEA9E5B4E82F}" presName="middleNode" presStyleCnt="0"/>
      <dgm:spPr/>
    </dgm:pt>
    <dgm:pt modelId="{501EEF27-E8C9-BE41-B19A-E9ECF3B3B953}" type="pres">
      <dgm:prSet presAssocID="{C2AAC68E-1434-7042-BD08-AEA9E5B4E82F}" presName="padding" presStyleLbl="node1" presStyleIdx="0" presStyleCnt="9"/>
      <dgm:spPr/>
    </dgm:pt>
    <dgm:pt modelId="{CFBBE11A-8CE1-7749-845E-327A2EF73D1A}" type="pres">
      <dgm:prSet presAssocID="{C2AAC68E-1434-7042-BD08-AEA9E5B4E82F}" presName="shape" presStyleLbl="node1" presStyleIdx="1" presStyleCnt="9" custScaleX="121223" custScaleY="121223">
        <dgm:presLayoutVars>
          <dgm:bulletEnabled val="1"/>
        </dgm:presLayoutVars>
      </dgm:prSet>
      <dgm:spPr>
        <a:prstGeom prst="rect">
          <a:avLst/>
        </a:prstGeom>
      </dgm:spPr>
    </dgm:pt>
    <dgm:pt modelId="{B0C0EC71-F4FD-0D42-B424-DAF9EB2C2BFE}" type="pres">
      <dgm:prSet presAssocID="{9D9A97F1-CF6C-7E44-84AA-5FEED0EC5E9A}" presName="sibTrans" presStyleLbl="sibTrans2D1" presStyleIdx="1" presStyleCnt="8"/>
      <dgm:spPr/>
    </dgm:pt>
    <dgm:pt modelId="{80BB4537-7EDB-1A42-8001-6CA5D51AA5B2}" type="pres">
      <dgm:prSet presAssocID="{4D7A35E9-889D-9B47-B094-28669E59D61B}" presName="middleNode" presStyleCnt="0"/>
      <dgm:spPr/>
    </dgm:pt>
    <dgm:pt modelId="{C9AA6507-A2FB-D840-9A6D-2A51D78EF5FD}" type="pres">
      <dgm:prSet presAssocID="{4D7A35E9-889D-9B47-B094-28669E59D61B}" presName="padding" presStyleLbl="node1" presStyleIdx="1" presStyleCnt="9"/>
      <dgm:spPr/>
    </dgm:pt>
    <dgm:pt modelId="{C64FBAEF-CE70-A942-AEE9-FA729EEBF183}" type="pres">
      <dgm:prSet presAssocID="{4D7A35E9-889D-9B47-B094-28669E59D61B}" presName="shape" presStyleLbl="node1" presStyleIdx="2" presStyleCnt="9" custScaleX="121223" custScaleY="121223">
        <dgm:presLayoutVars>
          <dgm:bulletEnabled val="1"/>
        </dgm:presLayoutVars>
      </dgm:prSet>
      <dgm:spPr>
        <a:prstGeom prst="rect">
          <a:avLst/>
        </a:prstGeom>
      </dgm:spPr>
    </dgm:pt>
    <dgm:pt modelId="{6CEE038C-C464-A249-9C13-132F815CD8BF}" type="pres">
      <dgm:prSet presAssocID="{88B46A7A-4E19-874F-82A9-1A44B8380C5B}" presName="sibTrans" presStyleLbl="sibTrans2D1" presStyleIdx="2" presStyleCnt="8"/>
      <dgm:spPr/>
    </dgm:pt>
    <dgm:pt modelId="{24641B6E-2460-4D4D-9402-7C2D126A298A}" type="pres">
      <dgm:prSet presAssocID="{32979F79-82E1-5C4D-859D-A45ADDEA8DBA}" presName="middleNode" presStyleCnt="0"/>
      <dgm:spPr/>
    </dgm:pt>
    <dgm:pt modelId="{0EAB18A9-3B74-B646-9DEC-DB36B508A002}" type="pres">
      <dgm:prSet presAssocID="{32979F79-82E1-5C4D-859D-A45ADDEA8DBA}" presName="padding" presStyleLbl="node1" presStyleIdx="2" presStyleCnt="9"/>
      <dgm:spPr/>
    </dgm:pt>
    <dgm:pt modelId="{FA759F9B-3F1A-E347-A402-BA7A0FEF7199}" type="pres">
      <dgm:prSet presAssocID="{32979F79-82E1-5C4D-859D-A45ADDEA8DBA}" presName="shape" presStyleLbl="node1" presStyleIdx="3" presStyleCnt="9" custScaleX="121223" custScaleY="121223">
        <dgm:presLayoutVars>
          <dgm:bulletEnabled val="1"/>
        </dgm:presLayoutVars>
      </dgm:prSet>
      <dgm:spPr>
        <a:prstGeom prst="rect">
          <a:avLst/>
        </a:prstGeom>
      </dgm:spPr>
    </dgm:pt>
    <dgm:pt modelId="{A5E763B3-D416-9740-A42A-F537462AE4EA}" type="pres">
      <dgm:prSet presAssocID="{977F2CAB-7B07-4E4C-BB6E-E51046B52881}" presName="sibTrans" presStyleLbl="sibTrans2D1" presStyleIdx="3" presStyleCnt="8"/>
      <dgm:spPr/>
    </dgm:pt>
    <dgm:pt modelId="{D1C3FE75-62C1-344F-9A8A-24D5A262A67D}" type="pres">
      <dgm:prSet presAssocID="{6736705E-348A-724B-B1F2-3255FFB8EE76}" presName="middleNode" presStyleCnt="0"/>
      <dgm:spPr/>
    </dgm:pt>
    <dgm:pt modelId="{AF9DC3F7-E5F7-6C42-8514-0EF273B618B7}" type="pres">
      <dgm:prSet presAssocID="{6736705E-348A-724B-B1F2-3255FFB8EE76}" presName="padding" presStyleLbl="node1" presStyleIdx="3" presStyleCnt="9"/>
      <dgm:spPr/>
    </dgm:pt>
    <dgm:pt modelId="{D2B607B0-0233-BB42-BF56-F5F3A594EA34}" type="pres">
      <dgm:prSet presAssocID="{6736705E-348A-724B-B1F2-3255FFB8EE76}" presName="shape" presStyleLbl="node1" presStyleIdx="4" presStyleCnt="9" custScaleX="121223" custScaleY="121223">
        <dgm:presLayoutVars>
          <dgm:bulletEnabled val="1"/>
        </dgm:presLayoutVars>
      </dgm:prSet>
      <dgm:spPr>
        <a:prstGeom prst="rect">
          <a:avLst/>
        </a:prstGeom>
      </dgm:spPr>
    </dgm:pt>
    <dgm:pt modelId="{72B77F70-D5A8-7340-AA21-5638D034E0C7}" type="pres">
      <dgm:prSet presAssocID="{0EBE56FF-2007-C247-9D2A-A96A8BB74BA6}" presName="sibTrans" presStyleLbl="sibTrans2D1" presStyleIdx="4" presStyleCnt="8"/>
      <dgm:spPr/>
    </dgm:pt>
    <dgm:pt modelId="{7B9F7EBD-E298-9F48-A716-D06D494AAFF8}" type="pres">
      <dgm:prSet presAssocID="{98943348-042B-ED41-82CF-87BFEAF389FB}" presName="middleNode" presStyleCnt="0"/>
      <dgm:spPr/>
    </dgm:pt>
    <dgm:pt modelId="{B969ABEB-4138-D840-B97B-EE3953B3321E}" type="pres">
      <dgm:prSet presAssocID="{98943348-042B-ED41-82CF-87BFEAF389FB}" presName="padding" presStyleLbl="node1" presStyleIdx="4" presStyleCnt="9"/>
      <dgm:spPr/>
    </dgm:pt>
    <dgm:pt modelId="{804210DE-6898-6242-A535-2F562A54CB4B}" type="pres">
      <dgm:prSet presAssocID="{98943348-042B-ED41-82CF-87BFEAF389FB}" presName="shape" presStyleLbl="node1" presStyleIdx="5" presStyleCnt="9" custScaleX="121223" custScaleY="121223">
        <dgm:presLayoutVars>
          <dgm:bulletEnabled val="1"/>
        </dgm:presLayoutVars>
      </dgm:prSet>
      <dgm:spPr>
        <a:prstGeom prst="rect">
          <a:avLst/>
        </a:prstGeom>
      </dgm:spPr>
    </dgm:pt>
    <dgm:pt modelId="{C595DB30-9702-D845-80A3-02CE8BFC33DB}" type="pres">
      <dgm:prSet presAssocID="{72E14457-EE14-1747-A77F-78C068E64DF7}" presName="sibTrans" presStyleLbl="sibTrans2D1" presStyleIdx="5" presStyleCnt="8"/>
      <dgm:spPr/>
    </dgm:pt>
    <dgm:pt modelId="{3033C076-2EC4-0546-90C3-2FB074112BDB}" type="pres">
      <dgm:prSet presAssocID="{DC850872-2BA9-5443-901E-885C247E2405}" presName="middleNode" presStyleCnt="0"/>
      <dgm:spPr/>
    </dgm:pt>
    <dgm:pt modelId="{F630D643-9824-1B41-BE73-C6A65B8C2986}" type="pres">
      <dgm:prSet presAssocID="{DC850872-2BA9-5443-901E-885C247E2405}" presName="padding" presStyleLbl="node1" presStyleIdx="5" presStyleCnt="9"/>
      <dgm:spPr/>
    </dgm:pt>
    <dgm:pt modelId="{F762A632-29A1-014F-B25B-A469461B9570}" type="pres">
      <dgm:prSet presAssocID="{DC850872-2BA9-5443-901E-885C247E2405}" presName="shape" presStyleLbl="node1" presStyleIdx="6" presStyleCnt="9" custScaleX="121223" custScaleY="121223">
        <dgm:presLayoutVars>
          <dgm:bulletEnabled val="1"/>
        </dgm:presLayoutVars>
      </dgm:prSet>
      <dgm:spPr>
        <a:prstGeom prst="rect">
          <a:avLst/>
        </a:prstGeom>
      </dgm:spPr>
    </dgm:pt>
    <dgm:pt modelId="{7EED0B2C-2865-AA4A-8358-BAB5C40E14F8}" type="pres">
      <dgm:prSet presAssocID="{4B53AAD8-72BC-FB43-A69E-DE3A7D7BF3B5}" presName="sibTrans" presStyleLbl="sibTrans2D1" presStyleIdx="6" presStyleCnt="8"/>
      <dgm:spPr/>
    </dgm:pt>
    <dgm:pt modelId="{254E51E3-196A-CD46-B950-82F37D07FAC9}" type="pres">
      <dgm:prSet presAssocID="{FA589319-A840-6B46-8476-FBE93697F944}" presName="middleNode" presStyleCnt="0"/>
      <dgm:spPr/>
    </dgm:pt>
    <dgm:pt modelId="{724FE14D-5FDB-2F4C-9590-45C37CD047D7}" type="pres">
      <dgm:prSet presAssocID="{FA589319-A840-6B46-8476-FBE93697F944}" presName="padding" presStyleLbl="node1" presStyleIdx="6" presStyleCnt="9"/>
      <dgm:spPr/>
    </dgm:pt>
    <dgm:pt modelId="{6CAEB73B-4B63-F047-A7D0-DDF9D4723B14}" type="pres">
      <dgm:prSet presAssocID="{FA589319-A840-6B46-8476-FBE93697F944}" presName="shape" presStyleLbl="node1" presStyleIdx="7" presStyleCnt="9" custScaleX="166495" custScaleY="137112">
        <dgm:presLayoutVars>
          <dgm:bulletEnabled val="1"/>
        </dgm:presLayoutVars>
      </dgm:prSet>
      <dgm:spPr>
        <a:prstGeom prst="rect">
          <a:avLst/>
        </a:prstGeom>
      </dgm:spPr>
    </dgm:pt>
    <dgm:pt modelId="{2CDA5060-9220-CD4C-B870-4E85C9D12DCF}" type="pres">
      <dgm:prSet presAssocID="{DD5C5298-1E86-594F-ACD0-E4BAFC0E16D9}" presName="sibTrans" presStyleLbl="sibTrans2D1" presStyleIdx="7" presStyleCnt="8" custLinFactNeighborY="5240"/>
      <dgm:spPr/>
    </dgm:pt>
    <dgm:pt modelId="{3FD41A7F-AAA6-7A4A-B5A1-C0AA17E3CA44}" type="pres">
      <dgm:prSet presAssocID="{3C4640A7-D0EB-354F-B75B-76A81CE78EBD}" presName="lastNode" presStyleLbl="node1" presStyleIdx="8" presStyleCnt="9" custScaleX="80856" custScaleY="80856" custLinFactNeighborY="1008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551EC507-A0D4-0146-A44F-43A0AE19CC7A}" type="presOf" srcId="{BB6B1CAD-D5E8-1842-8CE5-092A487ABA11}" destId="{B245F94B-D811-3542-82EE-4AE4FF5DECF2}" srcOrd="0" destOrd="0" presId="urn:microsoft.com/office/officeart/2005/8/layout/bProcess2"/>
    <dgm:cxn modelId="{3EBB440A-95C0-EF4F-ADFA-67E28A4A15FC}" type="presOf" srcId="{FA589319-A840-6B46-8476-FBE93697F944}" destId="{6CAEB73B-4B63-F047-A7D0-DDF9D4723B14}" srcOrd="0" destOrd="0" presId="urn:microsoft.com/office/officeart/2005/8/layout/bProcess2"/>
    <dgm:cxn modelId="{85CA7615-54F4-564D-A5FC-3FEE6FC342E8}" srcId="{5FAE5635-8A4E-1A4E-B032-D1DA639BBC83}" destId="{DC850872-2BA9-5443-901E-885C247E2405}" srcOrd="6" destOrd="0" parTransId="{C4449E69-9EB5-1646-91F2-A665BB1F370C}" sibTransId="{4B53AAD8-72BC-FB43-A69E-DE3A7D7BF3B5}"/>
    <dgm:cxn modelId="{17BE3718-3BEA-6648-8995-C3B17A2EA429}" srcId="{5FAE5635-8A4E-1A4E-B032-D1DA639BBC83}" destId="{4D7A35E9-889D-9B47-B094-28669E59D61B}" srcOrd="2" destOrd="0" parTransId="{2CDE82B8-309D-4C4B-B5B2-7A2D6F852B9F}" sibTransId="{88B46A7A-4E19-874F-82A9-1A44B8380C5B}"/>
    <dgm:cxn modelId="{90E98519-CEE1-4C4C-B3E6-93D9982C54D6}" srcId="{5FAE5635-8A4E-1A4E-B032-D1DA639BBC83}" destId="{C2AAC68E-1434-7042-BD08-AEA9E5B4E82F}" srcOrd="1" destOrd="0" parTransId="{C0851004-6C84-664C-8468-87C0A9EE9A70}" sibTransId="{9D9A97F1-CF6C-7E44-84AA-5FEED0EC5E9A}"/>
    <dgm:cxn modelId="{6177A91B-0C7B-2748-81B7-B75E56C2ADD8}" type="presOf" srcId="{0EBE56FF-2007-C247-9D2A-A96A8BB74BA6}" destId="{72B77F70-D5A8-7340-AA21-5638D034E0C7}" srcOrd="0" destOrd="0" presId="urn:microsoft.com/office/officeart/2005/8/layout/bProcess2"/>
    <dgm:cxn modelId="{F3922029-C53D-B44A-8D67-24E13E4A493D}" type="presOf" srcId="{C2AAC68E-1434-7042-BD08-AEA9E5B4E82F}" destId="{CFBBE11A-8CE1-7749-845E-327A2EF73D1A}" srcOrd="0" destOrd="0" presId="urn:microsoft.com/office/officeart/2005/8/layout/bProcess2"/>
    <dgm:cxn modelId="{5EED7D2D-484F-A143-A2F7-76A6975F2844}" type="presOf" srcId="{98943348-042B-ED41-82CF-87BFEAF389FB}" destId="{804210DE-6898-6242-A535-2F562A54CB4B}" srcOrd="0" destOrd="0" presId="urn:microsoft.com/office/officeart/2005/8/layout/bProcess2"/>
    <dgm:cxn modelId="{6ECB5034-D376-5A4B-B072-9614A23F90CE}" type="presOf" srcId="{9D9A97F1-CF6C-7E44-84AA-5FEED0EC5E9A}" destId="{B0C0EC71-F4FD-0D42-B424-DAF9EB2C2BFE}" srcOrd="0" destOrd="0" presId="urn:microsoft.com/office/officeart/2005/8/layout/bProcess2"/>
    <dgm:cxn modelId="{8BF0783A-0469-9045-A95D-FBC2B9A731D6}" type="presOf" srcId="{DC850872-2BA9-5443-901E-885C247E2405}" destId="{F762A632-29A1-014F-B25B-A469461B9570}" srcOrd="0" destOrd="0" presId="urn:microsoft.com/office/officeart/2005/8/layout/bProcess2"/>
    <dgm:cxn modelId="{B14A7359-BD05-6747-BF39-74FA2133073B}" type="presOf" srcId="{3C4640A7-D0EB-354F-B75B-76A81CE78EBD}" destId="{3FD41A7F-AAA6-7A4A-B5A1-C0AA17E3CA44}" srcOrd="0" destOrd="0" presId="urn:microsoft.com/office/officeart/2005/8/layout/bProcess2"/>
    <dgm:cxn modelId="{5A88D65D-92CF-C943-8804-895EB6CAE22E}" type="presOf" srcId="{DD5C5298-1E86-594F-ACD0-E4BAFC0E16D9}" destId="{2CDA5060-9220-CD4C-B870-4E85C9D12DCF}" srcOrd="0" destOrd="0" presId="urn:microsoft.com/office/officeart/2005/8/layout/bProcess2"/>
    <dgm:cxn modelId="{AAE6DF5E-FF5B-004E-B646-BDCB38515FA1}" type="presOf" srcId="{AE70B195-E60A-8148-8C24-DA787B144000}" destId="{2B922639-F6A0-3C44-A7A8-502B74E3B7CF}" srcOrd="0" destOrd="0" presId="urn:microsoft.com/office/officeart/2005/8/layout/bProcess2"/>
    <dgm:cxn modelId="{ED9D0374-661A-834A-B550-28C89E02B821}" srcId="{5FAE5635-8A4E-1A4E-B032-D1DA639BBC83}" destId="{3C4640A7-D0EB-354F-B75B-76A81CE78EBD}" srcOrd="8" destOrd="0" parTransId="{F263DB46-9AD9-604A-98D4-A1533F9C105C}" sibTransId="{4AB511B9-2FBE-604E-9E15-2157ADDF972C}"/>
    <dgm:cxn modelId="{6567898B-7901-1247-B1DE-5B4F615EA27E}" srcId="{5FAE5635-8A4E-1A4E-B032-D1DA639BBC83}" destId="{32979F79-82E1-5C4D-859D-A45ADDEA8DBA}" srcOrd="3" destOrd="0" parTransId="{869138C7-1450-6340-8C6D-C3BA1754A757}" sibTransId="{977F2CAB-7B07-4E4C-BB6E-E51046B52881}"/>
    <dgm:cxn modelId="{8C7AAA8E-6844-E241-AA30-C664E25CC7C1}" type="presOf" srcId="{4B53AAD8-72BC-FB43-A69E-DE3A7D7BF3B5}" destId="{7EED0B2C-2865-AA4A-8358-BAB5C40E14F8}" srcOrd="0" destOrd="0" presId="urn:microsoft.com/office/officeart/2005/8/layout/bProcess2"/>
    <dgm:cxn modelId="{79C4BE9D-2404-5C4D-B98C-76E9E4DE6E4E}" type="presOf" srcId="{6736705E-348A-724B-B1F2-3255FFB8EE76}" destId="{D2B607B0-0233-BB42-BF56-F5F3A594EA34}" srcOrd="0" destOrd="0" presId="urn:microsoft.com/office/officeart/2005/8/layout/bProcess2"/>
    <dgm:cxn modelId="{CA1D92A2-2DB8-7842-9290-015A0334BC79}" type="presOf" srcId="{4D7A35E9-889D-9B47-B094-28669E59D61B}" destId="{C64FBAEF-CE70-A942-AEE9-FA729EEBF183}" srcOrd="0" destOrd="0" presId="urn:microsoft.com/office/officeart/2005/8/layout/bProcess2"/>
    <dgm:cxn modelId="{7B597FAF-22F9-9348-8BC8-819A7BA08963}" srcId="{5FAE5635-8A4E-1A4E-B032-D1DA639BBC83}" destId="{FA589319-A840-6B46-8476-FBE93697F944}" srcOrd="7" destOrd="0" parTransId="{E739F802-E8A5-254B-81C0-250F7C7B09D1}" sibTransId="{DD5C5298-1E86-594F-ACD0-E4BAFC0E16D9}"/>
    <dgm:cxn modelId="{9F58B2B2-2EC5-B64A-A5F8-0B6FC6508925}" srcId="{5FAE5635-8A4E-1A4E-B032-D1DA639BBC83}" destId="{AE70B195-E60A-8148-8C24-DA787B144000}" srcOrd="0" destOrd="0" parTransId="{6A5E9915-01AD-244A-90FA-8FDB01429258}" sibTransId="{BB6B1CAD-D5E8-1842-8CE5-092A487ABA11}"/>
    <dgm:cxn modelId="{5375DBBC-5CCD-424E-BDC7-FBA936F4120D}" srcId="{5FAE5635-8A4E-1A4E-B032-D1DA639BBC83}" destId="{98943348-042B-ED41-82CF-87BFEAF389FB}" srcOrd="5" destOrd="0" parTransId="{D37E9C3D-63CB-0244-B88C-607E5AC7B673}" sibTransId="{72E14457-EE14-1747-A77F-78C068E64DF7}"/>
    <dgm:cxn modelId="{D93E65CF-1DCD-FA4A-B5FA-558C4AC817A8}" type="presOf" srcId="{72E14457-EE14-1747-A77F-78C068E64DF7}" destId="{C595DB30-9702-D845-80A3-02CE8BFC33DB}" srcOrd="0" destOrd="0" presId="urn:microsoft.com/office/officeart/2005/8/layout/bProcess2"/>
    <dgm:cxn modelId="{DD7196D1-289C-CB4D-86B0-ECA9F17F4720}" type="presOf" srcId="{88B46A7A-4E19-874F-82A9-1A44B8380C5B}" destId="{6CEE038C-C464-A249-9C13-132F815CD8BF}" srcOrd="0" destOrd="0" presId="urn:microsoft.com/office/officeart/2005/8/layout/bProcess2"/>
    <dgm:cxn modelId="{DEB36DD9-9A9E-8849-9979-67D50CC23D1F}" type="presOf" srcId="{5FAE5635-8A4E-1A4E-B032-D1DA639BBC83}" destId="{ECA4A117-9EC5-B344-935C-2DA046B2ED8A}" srcOrd="0" destOrd="0" presId="urn:microsoft.com/office/officeart/2005/8/layout/bProcess2"/>
    <dgm:cxn modelId="{EFE117E9-D084-1944-BDEE-957C10F3ED56}" type="presOf" srcId="{32979F79-82E1-5C4D-859D-A45ADDEA8DBA}" destId="{FA759F9B-3F1A-E347-A402-BA7A0FEF7199}" srcOrd="0" destOrd="0" presId="urn:microsoft.com/office/officeart/2005/8/layout/bProcess2"/>
    <dgm:cxn modelId="{8EEF79F9-F789-734F-8394-32B2FF2DF00B}" srcId="{5FAE5635-8A4E-1A4E-B032-D1DA639BBC83}" destId="{6736705E-348A-724B-B1F2-3255FFB8EE76}" srcOrd="4" destOrd="0" parTransId="{846FBE00-34E9-9145-8F10-D3B8EC0D9C60}" sibTransId="{0EBE56FF-2007-C247-9D2A-A96A8BB74BA6}"/>
    <dgm:cxn modelId="{72B1A5F9-F422-DC47-A48D-80D943903F3E}" type="presOf" srcId="{977F2CAB-7B07-4E4C-BB6E-E51046B52881}" destId="{A5E763B3-D416-9740-A42A-F537462AE4EA}" srcOrd="0" destOrd="0" presId="urn:microsoft.com/office/officeart/2005/8/layout/bProcess2"/>
    <dgm:cxn modelId="{6C9BE2BE-CFDF-C140-8F8D-E61A75DB87B5}" type="presParOf" srcId="{ECA4A117-9EC5-B344-935C-2DA046B2ED8A}" destId="{2B922639-F6A0-3C44-A7A8-502B74E3B7CF}" srcOrd="0" destOrd="0" presId="urn:microsoft.com/office/officeart/2005/8/layout/bProcess2"/>
    <dgm:cxn modelId="{B1A31F8C-AF2D-D646-8EAE-C9D0C83558C5}" type="presParOf" srcId="{ECA4A117-9EC5-B344-935C-2DA046B2ED8A}" destId="{B245F94B-D811-3542-82EE-4AE4FF5DECF2}" srcOrd="1" destOrd="0" presId="urn:microsoft.com/office/officeart/2005/8/layout/bProcess2"/>
    <dgm:cxn modelId="{C536DB2B-3352-3545-8008-12686DE05F64}" type="presParOf" srcId="{ECA4A117-9EC5-B344-935C-2DA046B2ED8A}" destId="{7A6653F7-D87D-704D-85D0-BB882816D00B}" srcOrd="2" destOrd="0" presId="urn:microsoft.com/office/officeart/2005/8/layout/bProcess2"/>
    <dgm:cxn modelId="{AB876C63-A61B-7840-8E25-9CDE380153CC}" type="presParOf" srcId="{7A6653F7-D87D-704D-85D0-BB882816D00B}" destId="{501EEF27-E8C9-BE41-B19A-E9ECF3B3B953}" srcOrd="0" destOrd="0" presId="urn:microsoft.com/office/officeart/2005/8/layout/bProcess2"/>
    <dgm:cxn modelId="{68938323-2DC5-B84E-9099-EA283CDFD823}" type="presParOf" srcId="{7A6653F7-D87D-704D-85D0-BB882816D00B}" destId="{CFBBE11A-8CE1-7749-845E-327A2EF73D1A}" srcOrd="1" destOrd="0" presId="urn:microsoft.com/office/officeart/2005/8/layout/bProcess2"/>
    <dgm:cxn modelId="{12330407-0849-9D44-9EFF-84EA53889496}" type="presParOf" srcId="{ECA4A117-9EC5-B344-935C-2DA046B2ED8A}" destId="{B0C0EC71-F4FD-0D42-B424-DAF9EB2C2BFE}" srcOrd="3" destOrd="0" presId="urn:microsoft.com/office/officeart/2005/8/layout/bProcess2"/>
    <dgm:cxn modelId="{4EE4B70B-B862-2C4C-B98C-5A2C651D55DA}" type="presParOf" srcId="{ECA4A117-9EC5-B344-935C-2DA046B2ED8A}" destId="{80BB4537-7EDB-1A42-8001-6CA5D51AA5B2}" srcOrd="4" destOrd="0" presId="urn:microsoft.com/office/officeart/2005/8/layout/bProcess2"/>
    <dgm:cxn modelId="{402A373B-4D17-AA4E-B3C3-8A841C67AF9E}" type="presParOf" srcId="{80BB4537-7EDB-1A42-8001-6CA5D51AA5B2}" destId="{C9AA6507-A2FB-D840-9A6D-2A51D78EF5FD}" srcOrd="0" destOrd="0" presId="urn:microsoft.com/office/officeart/2005/8/layout/bProcess2"/>
    <dgm:cxn modelId="{88CDB6AE-F8AD-D248-A8A6-7EB66EA43804}" type="presParOf" srcId="{80BB4537-7EDB-1A42-8001-6CA5D51AA5B2}" destId="{C64FBAEF-CE70-A942-AEE9-FA729EEBF183}" srcOrd="1" destOrd="0" presId="urn:microsoft.com/office/officeart/2005/8/layout/bProcess2"/>
    <dgm:cxn modelId="{FC774DF4-7689-0E41-B029-677328DEF59B}" type="presParOf" srcId="{ECA4A117-9EC5-B344-935C-2DA046B2ED8A}" destId="{6CEE038C-C464-A249-9C13-132F815CD8BF}" srcOrd="5" destOrd="0" presId="urn:microsoft.com/office/officeart/2005/8/layout/bProcess2"/>
    <dgm:cxn modelId="{DD7E4F44-3754-D848-BD7B-4BC011A3C98F}" type="presParOf" srcId="{ECA4A117-9EC5-B344-935C-2DA046B2ED8A}" destId="{24641B6E-2460-4D4D-9402-7C2D126A298A}" srcOrd="6" destOrd="0" presId="urn:microsoft.com/office/officeart/2005/8/layout/bProcess2"/>
    <dgm:cxn modelId="{225F4248-6D46-3E47-8C2A-8A0930F47781}" type="presParOf" srcId="{24641B6E-2460-4D4D-9402-7C2D126A298A}" destId="{0EAB18A9-3B74-B646-9DEC-DB36B508A002}" srcOrd="0" destOrd="0" presId="urn:microsoft.com/office/officeart/2005/8/layout/bProcess2"/>
    <dgm:cxn modelId="{B0A356BB-6CE9-DC4C-A38A-BEA580EDB18F}" type="presParOf" srcId="{24641B6E-2460-4D4D-9402-7C2D126A298A}" destId="{FA759F9B-3F1A-E347-A402-BA7A0FEF7199}" srcOrd="1" destOrd="0" presId="urn:microsoft.com/office/officeart/2005/8/layout/bProcess2"/>
    <dgm:cxn modelId="{B768105F-B5DB-BF40-857F-E6CEAC7A3132}" type="presParOf" srcId="{ECA4A117-9EC5-B344-935C-2DA046B2ED8A}" destId="{A5E763B3-D416-9740-A42A-F537462AE4EA}" srcOrd="7" destOrd="0" presId="urn:microsoft.com/office/officeart/2005/8/layout/bProcess2"/>
    <dgm:cxn modelId="{AB8120C9-4164-FF4F-873B-C36893B1BA50}" type="presParOf" srcId="{ECA4A117-9EC5-B344-935C-2DA046B2ED8A}" destId="{D1C3FE75-62C1-344F-9A8A-24D5A262A67D}" srcOrd="8" destOrd="0" presId="urn:microsoft.com/office/officeart/2005/8/layout/bProcess2"/>
    <dgm:cxn modelId="{1A421811-5A5D-884B-8EA5-550125764ECE}" type="presParOf" srcId="{D1C3FE75-62C1-344F-9A8A-24D5A262A67D}" destId="{AF9DC3F7-E5F7-6C42-8514-0EF273B618B7}" srcOrd="0" destOrd="0" presId="urn:microsoft.com/office/officeart/2005/8/layout/bProcess2"/>
    <dgm:cxn modelId="{416360BA-1EEE-5247-9159-00E02F77B760}" type="presParOf" srcId="{D1C3FE75-62C1-344F-9A8A-24D5A262A67D}" destId="{D2B607B0-0233-BB42-BF56-F5F3A594EA34}" srcOrd="1" destOrd="0" presId="urn:microsoft.com/office/officeart/2005/8/layout/bProcess2"/>
    <dgm:cxn modelId="{EFC0A2F1-2B04-774F-94A9-CF8909058CF8}" type="presParOf" srcId="{ECA4A117-9EC5-B344-935C-2DA046B2ED8A}" destId="{72B77F70-D5A8-7340-AA21-5638D034E0C7}" srcOrd="9" destOrd="0" presId="urn:microsoft.com/office/officeart/2005/8/layout/bProcess2"/>
    <dgm:cxn modelId="{69E3055F-4DDE-874A-B1C9-76C84A964A70}" type="presParOf" srcId="{ECA4A117-9EC5-B344-935C-2DA046B2ED8A}" destId="{7B9F7EBD-E298-9F48-A716-D06D494AAFF8}" srcOrd="10" destOrd="0" presId="urn:microsoft.com/office/officeart/2005/8/layout/bProcess2"/>
    <dgm:cxn modelId="{F25732D4-FC58-6D4C-A2FE-7111BC4B954F}" type="presParOf" srcId="{7B9F7EBD-E298-9F48-A716-D06D494AAFF8}" destId="{B969ABEB-4138-D840-B97B-EE3953B3321E}" srcOrd="0" destOrd="0" presId="urn:microsoft.com/office/officeart/2005/8/layout/bProcess2"/>
    <dgm:cxn modelId="{6A46FB41-C57A-DD48-A104-51F9D07514E8}" type="presParOf" srcId="{7B9F7EBD-E298-9F48-A716-D06D494AAFF8}" destId="{804210DE-6898-6242-A535-2F562A54CB4B}" srcOrd="1" destOrd="0" presId="urn:microsoft.com/office/officeart/2005/8/layout/bProcess2"/>
    <dgm:cxn modelId="{A3E7B131-5A14-FF4C-BB4A-FE5B7A9E9E7A}" type="presParOf" srcId="{ECA4A117-9EC5-B344-935C-2DA046B2ED8A}" destId="{C595DB30-9702-D845-80A3-02CE8BFC33DB}" srcOrd="11" destOrd="0" presId="urn:microsoft.com/office/officeart/2005/8/layout/bProcess2"/>
    <dgm:cxn modelId="{0679A268-75AE-D445-9612-079B39791A51}" type="presParOf" srcId="{ECA4A117-9EC5-B344-935C-2DA046B2ED8A}" destId="{3033C076-2EC4-0546-90C3-2FB074112BDB}" srcOrd="12" destOrd="0" presId="urn:microsoft.com/office/officeart/2005/8/layout/bProcess2"/>
    <dgm:cxn modelId="{7B9CDD52-2E1A-4F47-9881-A70CFC697A36}" type="presParOf" srcId="{3033C076-2EC4-0546-90C3-2FB074112BDB}" destId="{F630D643-9824-1B41-BE73-C6A65B8C2986}" srcOrd="0" destOrd="0" presId="urn:microsoft.com/office/officeart/2005/8/layout/bProcess2"/>
    <dgm:cxn modelId="{2DB8D169-D4E7-4F45-9083-BD558A6B2F08}" type="presParOf" srcId="{3033C076-2EC4-0546-90C3-2FB074112BDB}" destId="{F762A632-29A1-014F-B25B-A469461B9570}" srcOrd="1" destOrd="0" presId="urn:microsoft.com/office/officeart/2005/8/layout/bProcess2"/>
    <dgm:cxn modelId="{E972974A-BAEB-A145-9F07-7A99D26C04EA}" type="presParOf" srcId="{ECA4A117-9EC5-B344-935C-2DA046B2ED8A}" destId="{7EED0B2C-2865-AA4A-8358-BAB5C40E14F8}" srcOrd="13" destOrd="0" presId="urn:microsoft.com/office/officeart/2005/8/layout/bProcess2"/>
    <dgm:cxn modelId="{253A1FAE-9830-2D4C-9912-9156631E0864}" type="presParOf" srcId="{ECA4A117-9EC5-B344-935C-2DA046B2ED8A}" destId="{254E51E3-196A-CD46-B950-82F37D07FAC9}" srcOrd="14" destOrd="0" presId="urn:microsoft.com/office/officeart/2005/8/layout/bProcess2"/>
    <dgm:cxn modelId="{CC15C62B-659C-C746-B8FD-B1E40499652F}" type="presParOf" srcId="{254E51E3-196A-CD46-B950-82F37D07FAC9}" destId="{724FE14D-5FDB-2F4C-9590-45C37CD047D7}" srcOrd="0" destOrd="0" presId="urn:microsoft.com/office/officeart/2005/8/layout/bProcess2"/>
    <dgm:cxn modelId="{7279EF0F-625E-E940-A4E4-D97F7D864240}" type="presParOf" srcId="{254E51E3-196A-CD46-B950-82F37D07FAC9}" destId="{6CAEB73B-4B63-F047-A7D0-DDF9D4723B14}" srcOrd="1" destOrd="0" presId="urn:microsoft.com/office/officeart/2005/8/layout/bProcess2"/>
    <dgm:cxn modelId="{CD69E08E-97CF-AE41-92F7-03567CA142AF}" type="presParOf" srcId="{ECA4A117-9EC5-B344-935C-2DA046B2ED8A}" destId="{2CDA5060-9220-CD4C-B870-4E85C9D12DCF}" srcOrd="15" destOrd="0" presId="urn:microsoft.com/office/officeart/2005/8/layout/bProcess2"/>
    <dgm:cxn modelId="{B5B5D598-D5ED-604B-A346-4F83D01B7B35}" type="presParOf" srcId="{ECA4A117-9EC5-B344-935C-2DA046B2ED8A}" destId="{3FD41A7F-AAA6-7A4A-B5A1-C0AA17E3CA44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22639-F6A0-3C44-A7A8-502B74E3B7CF}">
      <dsp:nvSpPr>
        <dsp:cNvPr id="0" name=""/>
        <dsp:cNvSpPr/>
      </dsp:nvSpPr>
      <dsp:spPr>
        <a:xfrm>
          <a:off x="1201671" y="128206"/>
          <a:ext cx="1260006" cy="1260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solidFill>
                <a:schemeClr val="bg1"/>
              </a:solidFill>
            </a:rPr>
            <a:t>软件功能增加、用户需求多样化</a:t>
          </a:r>
        </a:p>
      </dsp:txBody>
      <dsp:txXfrm>
        <a:off x="1201671" y="128206"/>
        <a:ext cx="1260006" cy="1260006"/>
      </dsp:txXfrm>
    </dsp:sp>
    <dsp:sp modelId="{B245F94B-D811-3542-82EE-4AE4FF5DECF2}">
      <dsp:nvSpPr>
        <dsp:cNvPr id="0" name=""/>
        <dsp:cNvSpPr/>
      </dsp:nvSpPr>
      <dsp:spPr>
        <a:xfrm rot="10800000">
          <a:off x="1558966" y="1602371"/>
          <a:ext cx="545417" cy="40342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BE11A-8CE1-7749-845E-327A2EF73D1A}">
      <dsp:nvSpPr>
        <dsp:cNvPr id="0" name=""/>
        <dsp:cNvSpPr/>
      </dsp:nvSpPr>
      <dsp:spPr>
        <a:xfrm>
          <a:off x="1201673" y="2254275"/>
          <a:ext cx="1260002" cy="1260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solidFill>
                <a:schemeClr val="bg1"/>
              </a:solidFill>
            </a:rPr>
            <a:t>  </a:t>
          </a:r>
          <a:r>
            <a:rPr lang="zh-CN" altLang="en-US" sz="2000" kern="1200">
              <a:solidFill>
                <a:schemeClr val="bg1"/>
              </a:solidFill>
            </a:rPr>
            <a:t>配置数量多、复杂</a:t>
          </a:r>
        </a:p>
      </dsp:txBody>
      <dsp:txXfrm>
        <a:off x="1201673" y="2254275"/>
        <a:ext cx="1260002" cy="1260002"/>
      </dsp:txXfrm>
    </dsp:sp>
    <dsp:sp modelId="{B0C0EC71-F4FD-0D42-B424-DAF9EB2C2BFE}">
      <dsp:nvSpPr>
        <dsp:cNvPr id="0" name=""/>
        <dsp:cNvSpPr/>
      </dsp:nvSpPr>
      <dsp:spPr>
        <a:xfrm rot="10800000">
          <a:off x="1558966" y="3745859"/>
          <a:ext cx="545417" cy="40342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FBAEF-CE70-A942-AEE9-FA729EEBF183}">
      <dsp:nvSpPr>
        <dsp:cNvPr id="0" name=""/>
        <dsp:cNvSpPr/>
      </dsp:nvSpPr>
      <dsp:spPr>
        <a:xfrm>
          <a:off x="1201673" y="4358027"/>
          <a:ext cx="1260002" cy="1260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solidFill>
                <a:schemeClr val="bg1"/>
              </a:solidFill>
            </a:rPr>
            <a:t>开发商提供手册指导用户配置</a:t>
          </a:r>
        </a:p>
      </dsp:txBody>
      <dsp:txXfrm>
        <a:off x="1201673" y="4358027"/>
        <a:ext cx="1260002" cy="1260002"/>
      </dsp:txXfrm>
    </dsp:sp>
    <dsp:sp modelId="{6CEE038C-C464-A249-9C13-132F815CD8BF}">
      <dsp:nvSpPr>
        <dsp:cNvPr id="0" name=""/>
        <dsp:cNvSpPr/>
      </dsp:nvSpPr>
      <dsp:spPr>
        <a:xfrm rot="5400000">
          <a:off x="2739135" y="4786317"/>
          <a:ext cx="545417" cy="40342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9F9B-3F1A-E347-A402-BA7A0FEF7199}">
      <dsp:nvSpPr>
        <dsp:cNvPr id="0" name=""/>
        <dsp:cNvSpPr/>
      </dsp:nvSpPr>
      <dsp:spPr>
        <a:xfrm>
          <a:off x="3539175" y="4358027"/>
          <a:ext cx="1260002" cy="1260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solidFill>
                <a:schemeClr val="bg1"/>
              </a:solidFill>
            </a:rPr>
            <a:t>手册页数多、导航差</a:t>
          </a:r>
        </a:p>
      </dsp:txBody>
      <dsp:txXfrm>
        <a:off x="3539175" y="4358027"/>
        <a:ext cx="1260002" cy="1260002"/>
      </dsp:txXfrm>
    </dsp:sp>
    <dsp:sp modelId="{A5E763B3-D416-9740-A42A-F537462AE4EA}">
      <dsp:nvSpPr>
        <dsp:cNvPr id="0" name=""/>
        <dsp:cNvSpPr/>
      </dsp:nvSpPr>
      <dsp:spPr>
        <a:xfrm>
          <a:off x="3896468" y="3723024"/>
          <a:ext cx="545417" cy="40342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607B0-0233-BB42-BF56-F5F3A594EA34}">
      <dsp:nvSpPr>
        <dsp:cNvPr id="0" name=""/>
        <dsp:cNvSpPr/>
      </dsp:nvSpPr>
      <dsp:spPr>
        <a:xfrm>
          <a:off x="3539175" y="2254275"/>
          <a:ext cx="1260002" cy="1260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solidFill>
                <a:schemeClr val="bg1"/>
              </a:solidFill>
            </a:rPr>
            <a:t>自动提取配置信息？</a:t>
          </a:r>
        </a:p>
      </dsp:txBody>
      <dsp:txXfrm>
        <a:off x="3539175" y="2254275"/>
        <a:ext cx="1260002" cy="1260002"/>
      </dsp:txXfrm>
    </dsp:sp>
    <dsp:sp modelId="{72B77F70-D5A8-7340-AA21-5638D034E0C7}">
      <dsp:nvSpPr>
        <dsp:cNvPr id="0" name=""/>
        <dsp:cNvSpPr/>
      </dsp:nvSpPr>
      <dsp:spPr>
        <a:xfrm>
          <a:off x="3896468" y="1619272"/>
          <a:ext cx="545417" cy="40342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210DE-6898-6242-A535-2F562A54CB4B}">
      <dsp:nvSpPr>
        <dsp:cNvPr id="0" name=""/>
        <dsp:cNvSpPr/>
      </dsp:nvSpPr>
      <dsp:spPr>
        <a:xfrm>
          <a:off x="3539175" y="150524"/>
          <a:ext cx="1260002" cy="1260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solidFill>
                <a:schemeClr val="bg1"/>
              </a:solidFill>
            </a:rPr>
            <a:t>  </a:t>
          </a:r>
          <a:r>
            <a:rPr lang="zh-CN" altLang="en-US" sz="2000" kern="1200">
              <a:solidFill>
                <a:schemeClr val="bg1"/>
              </a:solidFill>
            </a:rPr>
            <a:t>实证研究</a:t>
          </a:r>
        </a:p>
      </dsp:txBody>
      <dsp:txXfrm>
        <a:off x="3539175" y="150524"/>
        <a:ext cx="1260002" cy="1260002"/>
      </dsp:txXfrm>
    </dsp:sp>
    <dsp:sp modelId="{C595DB30-9702-D845-80A3-02CE8BFC33DB}">
      <dsp:nvSpPr>
        <dsp:cNvPr id="0" name=""/>
        <dsp:cNvSpPr/>
      </dsp:nvSpPr>
      <dsp:spPr>
        <a:xfrm rot="5400000">
          <a:off x="5119694" y="578814"/>
          <a:ext cx="545417" cy="40342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2A632-29A1-014F-B25B-A469461B9570}">
      <dsp:nvSpPr>
        <dsp:cNvPr id="0" name=""/>
        <dsp:cNvSpPr/>
      </dsp:nvSpPr>
      <dsp:spPr>
        <a:xfrm>
          <a:off x="5962792" y="150524"/>
          <a:ext cx="1260002" cy="1260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solidFill>
                <a:schemeClr val="bg1"/>
              </a:solidFill>
            </a:rPr>
            <a:t>设计架构</a:t>
          </a:r>
        </a:p>
      </dsp:txBody>
      <dsp:txXfrm>
        <a:off x="5962792" y="150524"/>
        <a:ext cx="1260002" cy="1260002"/>
      </dsp:txXfrm>
    </dsp:sp>
    <dsp:sp modelId="{7EED0B2C-2865-AA4A-8358-BAB5C40E14F8}">
      <dsp:nvSpPr>
        <dsp:cNvPr id="0" name=""/>
        <dsp:cNvSpPr/>
      </dsp:nvSpPr>
      <dsp:spPr>
        <a:xfrm rot="10800000">
          <a:off x="6320085" y="1600820"/>
          <a:ext cx="545417" cy="40342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EB73B-4B63-F047-A7D0-DDF9D4723B14}">
      <dsp:nvSpPr>
        <dsp:cNvPr id="0" name=""/>
        <dsp:cNvSpPr/>
      </dsp:nvSpPr>
      <dsp:spPr>
        <a:xfrm>
          <a:off x="5727511" y="2171699"/>
          <a:ext cx="1730564" cy="1425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solidFill>
                <a:schemeClr val="bg1"/>
              </a:solidFill>
            </a:rPr>
            <a:t>1</a:t>
          </a:r>
          <a:r>
            <a:rPr lang="zh-CN" altLang="en-US" sz="2000" kern="1200">
              <a:solidFill>
                <a:schemeClr val="bg1"/>
              </a:solidFill>
            </a:rPr>
            <a:t>提取含有良好实践的语句、</a:t>
          </a:r>
          <a:endParaRPr lang="en-US" altLang="zh-CN" sz="2000" kern="1200">
            <a:solidFill>
              <a:schemeClr val="bg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solidFill>
                <a:schemeClr val="bg1"/>
              </a:solidFill>
            </a:rPr>
            <a:t>2</a:t>
          </a:r>
          <a:r>
            <a:rPr lang="zh-CN" altLang="en-US" sz="2000" kern="1200">
              <a:solidFill>
                <a:schemeClr val="bg1"/>
              </a:solidFill>
            </a:rPr>
            <a:t>转换成规则</a:t>
          </a:r>
        </a:p>
      </dsp:txBody>
      <dsp:txXfrm>
        <a:off x="5727511" y="2171699"/>
        <a:ext cx="1730564" cy="1425154"/>
      </dsp:txXfrm>
    </dsp:sp>
    <dsp:sp modelId="{2CDA5060-9220-CD4C-B870-4E85C9D12DCF}">
      <dsp:nvSpPr>
        <dsp:cNvPr id="0" name=""/>
        <dsp:cNvSpPr/>
      </dsp:nvSpPr>
      <dsp:spPr>
        <a:xfrm rot="10800000">
          <a:off x="6320085" y="3819739"/>
          <a:ext cx="545417" cy="40342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41A7F-AAA6-7A4A-B5A1-C0AA17E3CA44}">
      <dsp:nvSpPr>
        <dsp:cNvPr id="0" name=""/>
        <dsp:cNvSpPr/>
      </dsp:nvSpPr>
      <dsp:spPr>
        <a:xfrm>
          <a:off x="5962790" y="4366050"/>
          <a:ext cx="1260006" cy="1260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solidFill>
                <a:schemeClr val="bg1"/>
              </a:solidFill>
            </a:rPr>
            <a:t>检测到</a:t>
          </a:r>
          <a:r>
            <a:rPr lang="en-US" altLang="zh-CN" sz="2000" kern="1200">
              <a:solidFill>
                <a:schemeClr val="bg1"/>
              </a:solidFill>
            </a:rPr>
            <a:t>47</a:t>
          </a:r>
          <a:r>
            <a:rPr lang="zh-CN" altLang="en-US" sz="2000" kern="1200">
              <a:solidFill>
                <a:schemeClr val="bg1"/>
              </a:solidFill>
            </a:rPr>
            <a:t>个真实的配置错误</a:t>
          </a:r>
        </a:p>
      </dsp:txBody>
      <dsp:txXfrm>
        <a:off x="5962790" y="4366050"/>
        <a:ext cx="1260006" cy="1260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85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0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Mutiple</a:t>
            </a:r>
            <a:r>
              <a:rPr lang="zh-CN" altLang="en-US"/>
              <a:t> </a:t>
            </a:r>
            <a:r>
              <a:rPr lang="en-US" altLang="zh-CN"/>
              <a:t>value</a:t>
            </a:r>
            <a:r>
              <a:rPr lang="zh-CN" altLang="en-US"/>
              <a:t> 有多个值</a:t>
            </a:r>
            <a:endParaRPr lang="en-US" altLang="zh-CN"/>
          </a:p>
          <a:p>
            <a:r>
              <a:rPr lang="en-US" altLang="zh-CN"/>
              <a:t>Relative</a:t>
            </a:r>
            <a:r>
              <a:rPr lang="zh-CN" altLang="en-US"/>
              <a:t> </a:t>
            </a:r>
            <a:r>
              <a:rPr lang="en-US" altLang="zh-CN"/>
              <a:t>value</a:t>
            </a:r>
            <a:r>
              <a:rPr lang="zh-CN" altLang="en-US"/>
              <a:t>：例如</a:t>
            </a:r>
            <a:r>
              <a:rPr lang="en-US" altLang="zh-CN"/>
              <a:t>25%</a:t>
            </a:r>
            <a:r>
              <a:rPr lang="zh-CN" altLang="en-US"/>
              <a:t>的</a:t>
            </a:r>
            <a:r>
              <a:rPr lang="en-US" altLang="zh-CN"/>
              <a:t>RAM</a:t>
            </a:r>
            <a:r>
              <a:rPr lang="zh-CN" altLang="en-US"/>
              <a:t> </a:t>
            </a:r>
            <a:r>
              <a:rPr lang="en-US" altLang="zh-CN"/>
              <a:t>size</a:t>
            </a:r>
          </a:p>
          <a:p>
            <a:r>
              <a:rPr lang="en-US" altLang="zh-CN"/>
              <a:t>Conditional</a:t>
            </a:r>
            <a:r>
              <a:rPr lang="zh-CN" altLang="en-US"/>
              <a:t>：</a:t>
            </a:r>
            <a:r>
              <a:rPr lang="en-US" altLang="zh-CN"/>
              <a:t>some</a:t>
            </a:r>
            <a:r>
              <a:rPr lang="zh-CN" altLang="en-US"/>
              <a:t> </a:t>
            </a:r>
            <a:r>
              <a:rPr lang="en-US" altLang="zh-CN"/>
              <a:t>settings</a:t>
            </a:r>
            <a:r>
              <a:rPr lang="zh-CN" altLang="en-US"/>
              <a:t> </a:t>
            </a:r>
            <a:r>
              <a:rPr lang="en-US" altLang="zh-CN"/>
              <a:t>based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some</a:t>
            </a:r>
            <a:r>
              <a:rPr lang="zh-CN" altLang="en-US"/>
              <a:t> </a:t>
            </a:r>
            <a:r>
              <a:rPr lang="en-US" altLang="zh-CN"/>
              <a:t>conditions</a:t>
            </a:r>
            <a:r>
              <a:rPr lang="zh-CN" altLang="en-US"/>
              <a:t> ，“</a:t>
            </a:r>
            <a:r>
              <a:rPr lang="en-US" altLang="zh-CN"/>
              <a:t>enable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along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B</a:t>
            </a:r>
            <a:r>
              <a:rPr lang="zh-CN" altLang="en-US"/>
              <a:t>”</a:t>
            </a:r>
            <a:endParaRPr lang="en-US" altLang="zh-CN"/>
          </a:p>
          <a:p>
            <a:r>
              <a:rPr lang="en-US" altLang="zh-CN"/>
              <a:t>Others</a:t>
            </a:r>
            <a:r>
              <a:rPr lang="zh-CN" altLang="en-US"/>
              <a:t>：</a:t>
            </a:r>
            <a:r>
              <a:rPr lang="en-US" altLang="zh-CN"/>
              <a:t>have no clear reason why the fault is different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16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50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70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69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如何确实关键词：</a:t>
            </a:r>
            <a:r>
              <a:rPr lang="en-US" altLang="zh-CN"/>
              <a:t>TF-IDF</a:t>
            </a:r>
            <a:r>
              <a:rPr lang="zh-CN" altLang="en-US"/>
              <a:t>，统计关键词在文本中的重要性</a:t>
            </a:r>
            <a:endParaRPr lang="en-US" altLang="zh-CN"/>
          </a:p>
          <a:p>
            <a:r>
              <a:rPr lang="zh-CN" altLang="en-US"/>
              <a:t>找到</a:t>
            </a:r>
            <a:r>
              <a:rPr lang="en-US" altLang="zh-CN"/>
              <a:t>Idf</a:t>
            </a:r>
            <a:r>
              <a:rPr lang="zh-CN" altLang="en-US"/>
              <a:t>最小的</a:t>
            </a:r>
            <a:r>
              <a:rPr lang="en-US" altLang="zh-CN"/>
              <a:t>Tr</a:t>
            </a:r>
            <a:r>
              <a:rPr lang="zh-CN" altLang="en-US"/>
              <a:t>关键词</a:t>
            </a:r>
            <a:r>
              <a:rPr lang="en-US" altLang="zh-CN"/>
              <a:t>100</a:t>
            </a:r>
            <a:r>
              <a:rPr lang="zh-CN" altLang="en-US"/>
              <a:t>，</a:t>
            </a:r>
            <a:r>
              <a:rPr lang="en-US" altLang="zh-CN"/>
              <a:t>Ts300</a:t>
            </a:r>
            <a:r>
              <a:rPr lang="zh-CN" altLang="en-US"/>
              <a:t>个</a:t>
            </a:r>
            <a:endParaRPr lang="en-US" altLang="zh-CN"/>
          </a:p>
          <a:p>
            <a:r>
              <a:rPr lang="en-US" altLang="zh-CN"/>
              <a:t>Tr-Ts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2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关键词过滤后只有</a:t>
            </a:r>
            <a:r>
              <a:rPr lang="en-US" altLang="zh-CN"/>
              <a:t>7.3%</a:t>
            </a:r>
            <a:r>
              <a:rPr lang="zh-CN" altLang="en-US"/>
              <a:t>的句子是带有推荐的</a:t>
            </a:r>
            <a:endParaRPr lang="en-US" altLang="zh-CN"/>
          </a:p>
          <a:p>
            <a:r>
              <a:rPr lang="zh-CN" altLang="en-US"/>
              <a:t>除了关键词外，推荐句还包含一个设置短语（名词</a:t>
            </a:r>
            <a:r>
              <a:rPr lang="en-US" altLang="zh-CN"/>
              <a:t>/</a:t>
            </a:r>
            <a:r>
              <a:rPr lang="zh-CN" altLang="en-US"/>
              <a:t>动词短语）</a:t>
            </a:r>
            <a:endParaRPr lang="en-US" altLang="zh-CN"/>
          </a:p>
          <a:p>
            <a:r>
              <a:rPr lang="zh-CN" altLang="en-US"/>
              <a:t>设置短语和关键词之间存在一定的语法模式</a:t>
            </a:r>
            <a:endParaRPr lang="en-US" altLang="zh-CN"/>
          </a:p>
          <a:p>
            <a:r>
              <a:rPr lang="zh-CN" altLang="en-US"/>
              <a:t>这种模式被标记为从关键词到设置短语的无项路径依赖</a:t>
            </a:r>
            <a:endParaRPr lang="en-US" altLang="zh-CN"/>
          </a:p>
          <a:p>
            <a:r>
              <a:rPr lang="en-US" altLang="zh-CN"/>
              <a:t>amod</a:t>
            </a:r>
            <a:r>
              <a:rPr lang="zh-CN" altLang="en-US"/>
              <a:t>：名词到形容词的链接</a:t>
            </a:r>
            <a:endParaRPr lang="en-US" altLang="zh-CN"/>
          </a:p>
          <a:p>
            <a:r>
              <a:rPr lang="en-US" altLang="zh-CN"/>
              <a:t>nsubj</a:t>
            </a:r>
            <a:r>
              <a:rPr lang="zh-CN" altLang="en-US"/>
              <a:t>：动词</a:t>
            </a:r>
            <a:r>
              <a:rPr lang="en-US" altLang="zh-CN"/>
              <a:t>/</a:t>
            </a:r>
            <a:r>
              <a:rPr lang="zh-CN" altLang="en-US"/>
              <a:t>名词和介词短语之间的链接</a:t>
            </a:r>
            <a:endParaRPr lang="en-US" altLang="zh-CN"/>
          </a:p>
          <a:p>
            <a:r>
              <a:rPr lang="en-US" altLang="zh-CN"/>
              <a:t>Attr</a:t>
            </a:r>
            <a:r>
              <a:rPr lang="zh-CN" altLang="en-US"/>
              <a:t>：动词</a:t>
            </a:r>
            <a:r>
              <a:rPr lang="en-US" altLang="zh-CN"/>
              <a:t>/</a:t>
            </a:r>
            <a:r>
              <a:rPr lang="zh-CN" altLang="en-US"/>
              <a:t>形容词和补语之间的关系</a:t>
            </a:r>
            <a:endParaRPr lang="en-US" altLang="zh-CN"/>
          </a:p>
          <a:p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 stanford dependencies:</a:t>
            </a:r>
          </a:p>
          <a:p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cross-linguistic typology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endParaRPr lang="e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65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识别参数名称和值</a:t>
            </a:r>
            <a:endParaRPr lang="en-US" altLang="zh-CN"/>
          </a:p>
          <a:p>
            <a:r>
              <a:rPr lang="zh-CN" altLang="en-US"/>
              <a:t>利用语法模式和正则表达式匹配可以转换简单的规范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40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配置实体识别：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2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37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8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        recommendations        specifications          </a:t>
            </a:r>
          </a:p>
          <a:p>
            <a:r>
              <a:rPr lang="en-US" altLang="zh-CN"/>
              <a:t>           precision     recall.    Precision         recall</a:t>
            </a:r>
          </a:p>
          <a:p>
            <a:r>
              <a:rPr lang="en-US" altLang="zh-CN"/>
              <a:t>Studied     0.89         0.85       0.87.             0.73</a:t>
            </a:r>
          </a:p>
          <a:p>
            <a:r>
              <a:rPr lang="en-US" altLang="zh-CN"/>
              <a:t>New         0.83.        0.80       0.88.             0.66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73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precision= TruePositive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e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TruePositive+FalsePositive</a:t>
            </a:r>
          </a:p>
          <a:p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recall= TruePositive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e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TruePositive+FalseNegative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7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          recommendations        specifications          </a:t>
            </a:r>
          </a:p>
          <a:p>
            <a:r>
              <a:rPr lang="en-US" altLang="zh-CN"/>
              <a:t>           precision     recall.    Precision         recall</a:t>
            </a:r>
          </a:p>
          <a:p>
            <a:r>
              <a:rPr lang="en-US" altLang="zh-CN"/>
              <a:t>Studied     0.89         0.85       0.87.             0.73</a:t>
            </a:r>
          </a:p>
          <a:p>
            <a:r>
              <a:rPr lang="en-US" altLang="zh-CN"/>
              <a:t>New         0.83.        0.80       0.88.             0.66</a:t>
            </a:r>
          </a:p>
          <a:p>
            <a:r>
              <a:rPr lang="zh-CN" altLang="en-US"/>
              <a:t>精准度。召回率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1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          recommendations        specifications          </a:t>
            </a:r>
          </a:p>
          <a:p>
            <a:r>
              <a:rPr lang="en-US" altLang="zh-CN"/>
              <a:t>           precision     recall.    Precision         recall</a:t>
            </a:r>
          </a:p>
          <a:p>
            <a:r>
              <a:rPr lang="en-US" altLang="zh-CN"/>
              <a:t>Studied     0.89         0.85       0.87.             0.73</a:t>
            </a:r>
          </a:p>
          <a:p>
            <a:r>
              <a:rPr lang="en-US" altLang="zh-CN"/>
              <a:t>New         0.83.        0.80       0.88.             0.66</a:t>
            </a:r>
          </a:p>
          <a:p>
            <a:r>
              <a:rPr lang="zh-CN" altLang="en-US"/>
              <a:t>规范提取的召回率偏低，精度有待提高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9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可以提取四种类型的规范：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）配置值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8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25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36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思考：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4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6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6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69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6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DB04-FC9F-5442-BF2B-BB66AF184D38}" type="datetime1"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27F6-8C0C-7247-BEDB-094CAA13B5A4}" type="datetime1"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CE55-623E-AE42-B52C-BA19BAA77449}" type="datetime1"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F853-6A20-F34B-9783-3869D3BDCB0C}" type="datetime1"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7FE3-2263-E041-A81F-11B15EA05579}" type="datetime1"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DD16-1B01-2545-82E3-7479F408EEBB}" type="datetime1"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3A0-B9CB-6444-9DD9-8F4984DD5AC7}" type="datetime1"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BBA7-2A68-4147-A73D-19D986EFCFFE}" type="datetime1"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1A07-021F-A745-B147-C0A80DF33CCF}" type="datetime1"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F8FE-F320-DC49-87EB-CCA50CED5CDC}" type="datetime1"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C08B-D0C4-E14E-AA9B-7FBACAE7744F}" type="datetime1"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jp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15648" y="44810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77836" y="2523300"/>
            <a:ext cx="10661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PracExtractor</a:t>
            </a:r>
            <a:r>
              <a:rPr lang="zh-CN" altLang="en-US" sz="360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：从手册中提取良好实践检测配置错误</a:t>
            </a:r>
            <a:endParaRPr lang="en" altLang="zh-CN" sz="3600">
              <a:solidFill>
                <a:srgbClr val="1C4885"/>
              </a:solidFill>
              <a:latin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06218" y="4129775"/>
            <a:ext cx="5820805" cy="142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汇报人   ：常志伟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-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南开大学      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汇报时间：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2021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年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9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25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日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论文来源：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USENIX-2020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630552" y="3311593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658" y="469302"/>
            <a:ext cx="1731670" cy="1720834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ACF70A-F971-EF42-8664-5F103C88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92609D-50CC-8245-95EC-3C0E6CD30184}"/>
              </a:ext>
            </a:extLst>
          </p:cNvPr>
          <p:cNvSpPr txBox="1"/>
          <p:nvPr/>
        </p:nvSpPr>
        <p:spPr>
          <a:xfrm>
            <a:off x="822305" y="3375779"/>
            <a:ext cx="1051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FZZhengHeiS-DB-GB" panose="02000000000000000000" pitchFamily="2" charset="0"/>
              </a:rPr>
              <a:t>《</a:t>
            </a:r>
            <a:r>
              <a:rPr lang="en" altLang="zh-CN">
                <a:latin typeface="FZZhengHeiS-DB-GB" panose="02000000000000000000" pitchFamily="2" charset="0"/>
              </a:rPr>
              <a:t>PracExtractor</a:t>
            </a:r>
            <a:r>
              <a:rPr lang="zh-CN" altLang="en-US">
                <a:latin typeface="FZZhengHeiS-DB-GB" panose="02000000000000000000" pitchFamily="2" charset="0"/>
              </a:rPr>
              <a:t>：</a:t>
            </a:r>
            <a:r>
              <a:rPr lang="en" altLang="zh-CN">
                <a:latin typeface="FZZhengHeiS-DB-GB" panose="02000000000000000000" pitchFamily="2" charset="0"/>
              </a:rPr>
              <a:t>Extracting Configuration Good Practices from Manuals to Detect Server Misconfigurations</a:t>
            </a:r>
            <a:r>
              <a:rPr lang="en-US" altLang="zh-CN">
                <a:latin typeface="FZZhengHeiS-DB-GB" panose="02000000000000000000" pitchFamily="2" charset="0"/>
              </a:rPr>
              <a:t>》</a:t>
            </a:r>
            <a:endParaRPr kumimoji="1" lang="zh-CN" altLang="en-US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4">
            <a:extLst>
              <a:ext uri="{FF2B5EF4-FFF2-40B4-BE49-F238E27FC236}">
                <a16:creationId xmlns:a16="http://schemas.microsoft.com/office/drawing/2014/main" id="{8E0A9F16-A93C-1B48-878A-A100B7CDD2B3}"/>
              </a:ext>
            </a:extLst>
          </p:cNvPr>
          <p:cNvSpPr txBox="1"/>
          <p:nvPr/>
        </p:nvSpPr>
        <p:spPr>
          <a:xfrm>
            <a:off x="1935046" y="2412141"/>
            <a:ext cx="6790690" cy="313547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000" i="1" spc="-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rlito"/>
              </a:rPr>
              <a:t>A: </a:t>
            </a:r>
            <a:r>
              <a:rPr lang="zh-CN" altLang="en-US" sz="2000" i="1" spc="-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rlito"/>
              </a:rPr>
              <a:t>调查中，</a:t>
            </a:r>
            <a:r>
              <a:rPr lang="en-US" altLang="zh-CN" sz="2000" i="1" spc="-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rlito"/>
              </a:rPr>
              <a:t>60%</a:t>
            </a:r>
            <a:r>
              <a:rPr lang="zh-CN" altLang="en-US" sz="2000" i="1" spc="-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rlito"/>
              </a:rPr>
              <a:t>的良好实践是具体的</a:t>
            </a:r>
            <a:r>
              <a:rPr sz="2000" i="1" spc="-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rlito"/>
              </a:rPr>
              <a:t>.</a:t>
            </a:r>
            <a:endParaRPr lang="en-US" sz="2000" i="1" spc="-5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rlito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DFB75536-A828-3E41-89D0-599E896EE4CA}"/>
              </a:ext>
            </a:extLst>
          </p:cNvPr>
          <p:cNvSpPr/>
          <p:nvPr/>
        </p:nvSpPr>
        <p:spPr>
          <a:xfrm>
            <a:off x="2047900" y="3496657"/>
            <a:ext cx="8059596" cy="3028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8DD10575-AB58-4D41-97AA-23BD56D91084}"/>
              </a:ext>
            </a:extLst>
          </p:cNvPr>
          <p:cNvSpPr txBox="1"/>
          <p:nvPr/>
        </p:nvSpPr>
        <p:spPr>
          <a:xfrm>
            <a:off x="1935046" y="1354847"/>
            <a:ext cx="6790690" cy="768159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749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90"/>
              </a:spcBef>
            </a:pPr>
            <a:r>
              <a:rPr sz="2000" spc="-8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Q1:</a:t>
            </a:r>
            <a:r>
              <a:rPr sz="2000" spc="-15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 </a:t>
            </a:r>
            <a:r>
              <a:rPr lang="zh-CN" altLang="en-US" sz="2000" spc="-7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手册中的良好实践是具体的还是一般的</a:t>
            </a:r>
            <a:r>
              <a:rPr sz="2000" spc="-6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?</a:t>
            </a:r>
            <a:endParaRPr lang="en-US" sz="2000" spc="-6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90"/>
              </a:spcBef>
            </a:pPr>
            <a:r>
              <a:rPr lang="zh-CN" altLang="en-US" sz="2000" spc="-6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像“</a:t>
            </a:r>
            <a:r>
              <a:rPr lang="en-US" altLang="zh-CN" sz="2000" spc="-6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set  to a large value”</a:t>
            </a:r>
            <a:r>
              <a:rPr lang="zh-CN" altLang="en-US" sz="2000" spc="-6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这种一般的良好实践是无用的信息</a:t>
            </a:r>
            <a:endParaRPr sz="2000"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123457-0278-6C42-81AC-57CA62DA6531}"/>
              </a:ext>
            </a:extLst>
          </p:cNvPr>
          <p:cNvSpPr txBox="1"/>
          <p:nvPr/>
        </p:nvSpPr>
        <p:spPr>
          <a:xfrm>
            <a:off x="-217866" y="480937"/>
            <a:ext cx="432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特征研究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3A0CE5-7660-9D4E-9768-A639872E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959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3">
            <a:extLst>
              <a:ext uri="{FF2B5EF4-FFF2-40B4-BE49-F238E27FC236}">
                <a16:creationId xmlns:a16="http://schemas.microsoft.com/office/drawing/2014/main" id="{F9D4BA56-F0CA-0945-A00C-D1C94B281902}"/>
              </a:ext>
            </a:extLst>
          </p:cNvPr>
          <p:cNvSpPr txBox="1"/>
          <p:nvPr/>
        </p:nvSpPr>
        <p:spPr>
          <a:xfrm>
            <a:off x="1753221" y="2334019"/>
            <a:ext cx="6790690" cy="448841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91440" marR="115570">
              <a:lnSpc>
                <a:spcPct val="100000"/>
              </a:lnSpc>
              <a:spcBef>
                <a:spcPts val="1100"/>
              </a:spcBef>
            </a:pPr>
            <a:r>
              <a:rPr sz="2000" i="1" spc="-3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rlito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: </a:t>
            </a:r>
            <a:r>
              <a:rPr lang="zh-CN" altLang="en-US" sz="2000" i="1" spc="-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只有</a:t>
            </a:r>
            <a:r>
              <a:rPr lang="en-US" altLang="zh-CN" sz="2000" i="1" spc="-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3%</a:t>
            </a:r>
            <a:r>
              <a:rPr lang="zh-CN" altLang="en-US" sz="2000" i="1" spc="-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的具体的良好实践在源代码中有检查</a:t>
            </a:r>
            <a:endParaRPr sz="2000">
              <a:latin typeface="Microsoft YaHei" panose="020B0503020204020204" pitchFamily="34" charset="-122"/>
              <a:ea typeface="Microsoft YaHei" panose="020B0503020204020204" pitchFamily="34" charset="-122"/>
              <a:cs typeface="Carlito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6170DDA8-C4C7-9743-9476-9A645917DCBA}"/>
              </a:ext>
            </a:extLst>
          </p:cNvPr>
          <p:cNvSpPr/>
          <p:nvPr/>
        </p:nvSpPr>
        <p:spPr>
          <a:xfrm>
            <a:off x="901800" y="3429000"/>
            <a:ext cx="6260999" cy="2948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A0B4EBE1-4E39-9D49-955A-494C2AFEFDD9}"/>
              </a:ext>
            </a:extLst>
          </p:cNvPr>
          <p:cNvSpPr txBox="1"/>
          <p:nvPr/>
        </p:nvSpPr>
        <p:spPr>
          <a:xfrm>
            <a:off x="1753221" y="1314824"/>
            <a:ext cx="6790690" cy="770083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76835" rIns="0" bIns="0" rtlCol="0">
            <a:spAutoFit/>
          </a:bodyPr>
          <a:lstStyle/>
          <a:p>
            <a:pPr marL="548640" marR="934719" indent="-457200" algn="just">
              <a:lnSpc>
                <a:spcPct val="100000"/>
              </a:lnSpc>
              <a:spcBef>
                <a:spcPts val="605"/>
              </a:spcBef>
            </a:pPr>
            <a:r>
              <a:rPr sz="2000" spc="-8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Q2:</a:t>
            </a:r>
            <a:r>
              <a:rPr sz="2000" spc="-15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 </a:t>
            </a:r>
            <a:r>
              <a:rPr lang="zh-CN" altLang="en-US" sz="2000" spc="-7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良好实践值在源代码中有检查吗</a:t>
            </a:r>
            <a:r>
              <a:rPr sz="2000" spc="-3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? </a:t>
            </a:r>
            <a:endParaRPr lang="en-US" sz="2000" spc="-3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  <a:p>
            <a:pPr marL="548640" marR="934719" indent="-457200" algn="just">
              <a:lnSpc>
                <a:spcPct val="100000"/>
              </a:lnSpc>
              <a:spcBef>
                <a:spcPts val="605"/>
              </a:spcBef>
            </a:pPr>
            <a:r>
              <a:rPr lang="zh-CN" altLang="en-US" sz="2000" spc="-3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如果有，就没有必要从手册中提取良好实践</a:t>
            </a:r>
            <a:r>
              <a:rPr sz="2000" spc="-3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 </a:t>
            </a:r>
            <a:endParaRPr sz="2000"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B6EB42-A3E7-5F41-A318-035F52BF3EA0}"/>
              </a:ext>
            </a:extLst>
          </p:cNvPr>
          <p:cNvSpPr txBox="1"/>
          <p:nvPr/>
        </p:nvSpPr>
        <p:spPr>
          <a:xfrm>
            <a:off x="-217866" y="480937"/>
            <a:ext cx="432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特征研究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897D2D-D05B-C44D-B158-6454CA763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896" y="3429000"/>
            <a:ext cx="2785711" cy="3234648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8BF0D-25F3-3844-BC7E-53EA6936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8440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3">
            <a:extLst>
              <a:ext uri="{FF2B5EF4-FFF2-40B4-BE49-F238E27FC236}">
                <a16:creationId xmlns:a16="http://schemas.microsoft.com/office/drawing/2014/main" id="{B49EC842-F56C-3447-93C9-DCBB5CB91AC0}"/>
              </a:ext>
            </a:extLst>
          </p:cNvPr>
          <p:cNvSpPr txBox="1"/>
          <p:nvPr/>
        </p:nvSpPr>
        <p:spPr>
          <a:xfrm>
            <a:off x="1890441" y="2378998"/>
            <a:ext cx="6790690" cy="462947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91440" marR="334645">
              <a:lnSpc>
                <a:spcPct val="100000"/>
              </a:lnSpc>
              <a:spcBef>
                <a:spcPts val="1210"/>
              </a:spcBef>
            </a:pPr>
            <a:r>
              <a:rPr sz="2000" i="1" spc="-3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rlito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:</a:t>
            </a:r>
            <a:r>
              <a:rPr sz="2000" spc="-14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 </a:t>
            </a:r>
            <a:r>
              <a:rPr sz="1800" i="1" spc="4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61%</a:t>
            </a:r>
            <a:r>
              <a:rPr sz="1800" i="1" spc="-12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 </a:t>
            </a:r>
            <a:r>
              <a:rPr lang="zh-CN" altLang="en-US" sz="1800" i="1" spc="-11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的具体的良好实践值和默认值不一致</a:t>
            </a:r>
            <a:endParaRPr sz="1800"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C314E512-3B3A-594F-A8E9-63BFC0109C86}"/>
              </a:ext>
            </a:extLst>
          </p:cNvPr>
          <p:cNvSpPr/>
          <p:nvPr/>
        </p:nvSpPr>
        <p:spPr>
          <a:xfrm>
            <a:off x="1890441" y="3529611"/>
            <a:ext cx="8064500" cy="318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72AC18A3-EDA8-F44D-A046-D777DCD62612}"/>
              </a:ext>
            </a:extLst>
          </p:cNvPr>
          <p:cNvSpPr txBox="1"/>
          <p:nvPr/>
        </p:nvSpPr>
        <p:spPr>
          <a:xfrm>
            <a:off x="1879435" y="1337955"/>
            <a:ext cx="6790690" cy="76880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755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95"/>
              </a:spcBef>
            </a:pPr>
            <a:r>
              <a:rPr sz="2000" spc="-8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Q3: </a:t>
            </a:r>
            <a:r>
              <a:rPr lang="zh-CN" altLang="en-US" sz="2000" spc="-7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良好实践值总是和默认值相同吗？</a:t>
            </a:r>
            <a:endParaRPr lang="en-US" altLang="zh-CN" sz="2000" spc="-75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95"/>
              </a:spcBef>
            </a:pPr>
            <a:r>
              <a:rPr lang="zh-CN" altLang="en-US" sz="2000" spc="-7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如果是，系统管理员就可以不用修改默认值</a:t>
            </a:r>
            <a:endParaRPr lang="en-US" altLang="zh-CN" sz="2000" spc="-75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0F7B07-65FE-F741-80D5-DAC7A25ECFB8}"/>
              </a:ext>
            </a:extLst>
          </p:cNvPr>
          <p:cNvSpPr txBox="1"/>
          <p:nvPr/>
        </p:nvSpPr>
        <p:spPr>
          <a:xfrm>
            <a:off x="-217866" y="480937"/>
            <a:ext cx="432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特征研究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D01CC7-FDB4-6841-AB42-3240EAFC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B53545-A81B-BB4F-9D6D-F08EA004B25F}"/>
              </a:ext>
            </a:extLst>
          </p:cNvPr>
          <p:cNvSpPr txBox="1"/>
          <p:nvPr/>
        </p:nvSpPr>
        <p:spPr>
          <a:xfrm>
            <a:off x="9629775" y="1229592"/>
            <a:ext cx="2165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思考：既然手册中已经指明良好实践值，那么不把全部配置项的默认值全部设置为良好实践值呢？</a:t>
            </a:r>
          </a:p>
        </p:txBody>
      </p:sp>
    </p:spTree>
    <p:extLst>
      <p:ext uri="{BB962C8B-B14F-4D97-AF65-F5344CB8AC3E}">
        <p14:creationId xmlns:p14="http://schemas.microsoft.com/office/powerpoint/2010/main" val="21123851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4">
            <a:extLst>
              <a:ext uri="{FF2B5EF4-FFF2-40B4-BE49-F238E27FC236}">
                <a16:creationId xmlns:a16="http://schemas.microsoft.com/office/drawing/2014/main" id="{CC9EB176-E3F7-724E-A44C-410F9DCA7E34}"/>
              </a:ext>
            </a:extLst>
          </p:cNvPr>
          <p:cNvSpPr/>
          <p:nvPr/>
        </p:nvSpPr>
        <p:spPr>
          <a:xfrm>
            <a:off x="216181" y="3014091"/>
            <a:ext cx="1498318" cy="1126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746562A-2ABA-A142-8DF0-C66BC46D168A}"/>
              </a:ext>
            </a:extLst>
          </p:cNvPr>
          <p:cNvSpPr txBox="1"/>
          <p:nvPr/>
        </p:nvSpPr>
        <p:spPr>
          <a:xfrm>
            <a:off x="1152923" y="1429044"/>
            <a:ext cx="700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基于特征研究设计实现</a:t>
            </a:r>
            <a:r>
              <a:rPr kumimoji="1" lang="en-US" altLang="zh-CN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PracExtractor</a:t>
            </a:r>
            <a:endParaRPr kumimoji="1" lang="zh-CN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C3C33E3F-7313-A047-BB34-F605A8BB5314}"/>
              </a:ext>
            </a:extLst>
          </p:cNvPr>
          <p:cNvGraphicFramePr>
            <a:graphicFrameLocks noGrp="1"/>
          </p:cNvGraphicFramePr>
          <p:nvPr/>
        </p:nvGraphicFramePr>
        <p:xfrm>
          <a:off x="2951022" y="2600147"/>
          <a:ext cx="2910205" cy="229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practices</a:t>
                      </a:r>
                      <a:r>
                        <a:rPr sz="1800" b="1" spc="-22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599440">
                        <a:lnSpc>
                          <a:spcPts val="2090"/>
                        </a:lnSpc>
                        <a:spcBef>
                          <a:spcPts val="39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p1: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“The </a:t>
                      </a:r>
                      <a:r>
                        <a:rPr sz="1800" b="1" spc="-160" dirty="0">
                          <a:latin typeface="Trebuchet MS"/>
                          <a:cs typeface="Trebuchet MS"/>
                        </a:rPr>
                        <a:t>crc32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option</a:t>
                      </a:r>
                      <a:r>
                        <a:rPr sz="1800" spc="-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recommended."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ts val="2125"/>
                        </a:lnSpc>
                        <a:spcBef>
                          <a:spcPts val="26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p2: </a:t>
                      </a:r>
                      <a:r>
                        <a:rPr sz="1800" spc="-185" dirty="0">
                          <a:latin typeface="Trebuchet MS"/>
                          <a:cs typeface="Trebuchet MS"/>
                        </a:rPr>
                        <a:t>“A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value </a:t>
                      </a:r>
                      <a:r>
                        <a:rPr sz="1800" b="1" spc="-114" dirty="0">
                          <a:latin typeface="Trebuchet MS"/>
                          <a:cs typeface="Trebuchet MS"/>
                        </a:rPr>
                        <a:t>between </a:t>
                      </a:r>
                      <a:r>
                        <a:rPr sz="1800" b="1" spc="-145" dirty="0">
                          <a:latin typeface="Trebuchet MS"/>
                          <a:cs typeface="Trebuchet MS"/>
                        </a:rPr>
                        <a:t>8 </a:t>
                      </a:r>
                      <a:r>
                        <a:rPr sz="1800" b="1" spc="-8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800" b="1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45" dirty="0">
                          <a:latin typeface="Trebuchet MS"/>
                          <a:cs typeface="Trebuchet MS"/>
                        </a:rPr>
                        <a:t>16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0805">
                        <a:lnSpc>
                          <a:spcPts val="2125"/>
                        </a:lnSpc>
                      </a:pPr>
                      <a:r>
                        <a:rPr sz="1800" spc="-6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suggested.”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142875">
                        <a:lnSpc>
                          <a:spcPts val="2090"/>
                        </a:lnSpc>
                        <a:spcBef>
                          <a:spcPts val="395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p3: “We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suggest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to set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800" spc="-3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less  than</a:t>
                      </a:r>
                      <a:r>
                        <a:rPr sz="18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45" dirty="0">
                          <a:latin typeface="Trebuchet MS"/>
                          <a:cs typeface="Trebuchet MS"/>
                        </a:rPr>
                        <a:t>ThreadsPerChild</a:t>
                      </a:r>
                      <a:r>
                        <a:rPr sz="1800" spc="-145" dirty="0">
                          <a:latin typeface="Trebuchet MS"/>
                          <a:cs typeface="Trebuchet MS"/>
                        </a:rPr>
                        <a:t>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5">
            <a:extLst>
              <a:ext uri="{FF2B5EF4-FFF2-40B4-BE49-F238E27FC236}">
                <a16:creationId xmlns:a16="http://schemas.microsoft.com/office/drawing/2014/main" id="{501AD3A1-4500-494F-A692-FF51DC62C0F1}"/>
              </a:ext>
            </a:extLst>
          </p:cNvPr>
          <p:cNvSpPr txBox="1"/>
          <p:nvPr/>
        </p:nvSpPr>
        <p:spPr>
          <a:xfrm>
            <a:off x="542011" y="3167265"/>
            <a:ext cx="855344" cy="584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600" b="1" spc="-35" dirty="0">
                <a:latin typeface="Trebuchet MS"/>
                <a:cs typeface="Trebuchet MS"/>
              </a:rPr>
              <a:t>Manual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4D9F712E-1742-2642-BBC1-87A4B6A7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18402"/>
              </p:ext>
            </p:extLst>
          </p:nvPr>
        </p:nvGraphicFramePr>
        <p:xfrm>
          <a:off x="7029754" y="2914586"/>
          <a:ext cx="22479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Specifications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p1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==</a:t>
                      </a:r>
                      <a:r>
                        <a:rPr sz="18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zh-CN" altLang="en-US" sz="18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crc32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p2 </a:t>
                      </a:r>
                      <a:r>
                        <a:rPr sz="1800" spc="-680" dirty="0">
                          <a:latin typeface="WenQuanYi Micro Hei"/>
                          <a:cs typeface="WenQuanYi Micro Hei"/>
                        </a:rPr>
                        <a:t>∈</a:t>
                      </a:r>
                      <a:r>
                        <a:rPr sz="1800" spc="-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lang="zh-CN" altLang="en-US" sz="1800" spc="-60" dirty="0">
                          <a:latin typeface="WenQuanYi Micro Hei"/>
                          <a:cs typeface="WenQuanYi Micro Hei"/>
                        </a:rPr>
                        <a:t>  </a:t>
                      </a:r>
                      <a:r>
                        <a:rPr sz="1800" spc="-125" dirty="0">
                          <a:latin typeface="Trebuchet MS"/>
                          <a:cs typeface="Trebuchet MS"/>
                        </a:rPr>
                        <a:t>[8,</a:t>
                      </a:r>
                      <a:r>
                        <a:rPr sz="1800" spc="-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16]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p3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sz="1800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zh-CN" altLang="en-US" sz="1800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ThreadsPerChild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bject 7">
            <a:extLst>
              <a:ext uri="{FF2B5EF4-FFF2-40B4-BE49-F238E27FC236}">
                <a16:creationId xmlns:a16="http://schemas.microsoft.com/office/drawing/2014/main" id="{68C68BBA-CF59-3F4B-982E-42B8837800A0}"/>
              </a:ext>
            </a:extLst>
          </p:cNvPr>
          <p:cNvSpPr/>
          <p:nvPr/>
        </p:nvSpPr>
        <p:spPr>
          <a:xfrm>
            <a:off x="10680395" y="3100285"/>
            <a:ext cx="1221105" cy="1125220"/>
          </a:xfrm>
          <a:custGeom>
            <a:avLst/>
            <a:gdLst/>
            <a:ahLst/>
            <a:cxnLst/>
            <a:rect l="l" t="t" r="r" b="b"/>
            <a:pathLst>
              <a:path w="1221104" h="1125220">
                <a:moveTo>
                  <a:pt x="0" y="0"/>
                </a:moveTo>
                <a:lnTo>
                  <a:pt x="1033480" y="0"/>
                </a:lnTo>
                <a:lnTo>
                  <a:pt x="1220930" y="187447"/>
                </a:lnTo>
                <a:lnTo>
                  <a:pt x="1220930" y="1124660"/>
                </a:lnTo>
                <a:lnTo>
                  <a:pt x="0" y="11246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79430049-5C81-8B40-BB7B-9AF5AC941429}"/>
              </a:ext>
            </a:extLst>
          </p:cNvPr>
          <p:cNvSpPr txBox="1"/>
          <p:nvPr/>
        </p:nvSpPr>
        <p:spPr>
          <a:xfrm>
            <a:off x="10759135" y="3149091"/>
            <a:ext cx="9550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latin typeface="Trebuchet MS"/>
                <a:cs typeface="Trebuchet MS"/>
              </a:rPr>
              <a:t>Config</a:t>
            </a:r>
            <a:r>
              <a:rPr sz="1600" b="1" spc="-165" dirty="0">
                <a:latin typeface="Trebuchet MS"/>
                <a:cs typeface="Trebuchet MS"/>
              </a:rPr>
              <a:t> </a:t>
            </a:r>
            <a:r>
              <a:rPr sz="1600" b="1" spc="-90" dirty="0">
                <a:latin typeface="Trebuchet MS"/>
                <a:cs typeface="Trebuchet MS"/>
              </a:rPr>
              <a:t>files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D373444B-FD85-2843-AD1C-E1B9AE7FD1BD}"/>
              </a:ext>
            </a:extLst>
          </p:cNvPr>
          <p:cNvSpPr txBox="1"/>
          <p:nvPr/>
        </p:nvSpPr>
        <p:spPr>
          <a:xfrm>
            <a:off x="10851210" y="3633723"/>
            <a:ext cx="53213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0000"/>
                </a:solidFill>
                <a:latin typeface="Trebuchet MS"/>
                <a:cs typeface="Trebuchet MS"/>
              </a:rPr>
              <a:t>p2 =</a:t>
            </a:r>
            <a:r>
              <a:rPr sz="1600" spc="-2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FF0000"/>
                </a:solidFill>
                <a:latin typeface="Trebuchet MS"/>
                <a:cs typeface="Trebuchet MS"/>
              </a:rPr>
              <a:t>6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spc="-75" dirty="0">
                <a:solidFill>
                  <a:srgbClr val="FF0000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35EAC9A2-D819-4F44-983A-4F7BBF5034A5}"/>
              </a:ext>
            </a:extLst>
          </p:cNvPr>
          <p:cNvSpPr/>
          <p:nvPr/>
        </p:nvSpPr>
        <p:spPr>
          <a:xfrm>
            <a:off x="1718259" y="3203486"/>
            <a:ext cx="1042669" cy="608965"/>
          </a:xfrm>
          <a:custGeom>
            <a:avLst/>
            <a:gdLst/>
            <a:ahLst/>
            <a:cxnLst/>
            <a:rect l="l" t="t" r="r" b="b"/>
            <a:pathLst>
              <a:path w="1042669" h="608964">
                <a:moveTo>
                  <a:pt x="0" y="152224"/>
                </a:moveTo>
                <a:lnTo>
                  <a:pt x="737818" y="152224"/>
                </a:lnTo>
                <a:lnTo>
                  <a:pt x="737818" y="0"/>
                </a:lnTo>
                <a:lnTo>
                  <a:pt x="1042270" y="304449"/>
                </a:lnTo>
                <a:lnTo>
                  <a:pt x="737818" y="608897"/>
                </a:lnTo>
                <a:lnTo>
                  <a:pt x="737818" y="456673"/>
                </a:lnTo>
                <a:lnTo>
                  <a:pt x="0" y="456673"/>
                </a:lnTo>
                <a:lnTo>
                  <a:pt x="0" y="152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837D836C-AA2E-B24E-BF9E-B656BBAFF672}"/>
              </a:ext>
            </a:extLst>
          </p:cNvPr>
          <p:cNvSpPr txBox="1"/>
          <p:nvPr/>
        </p:nvSpPr>
        <p:spPr>
          <a:xfrm>
            <a:off x="1855537" y="2570988"/>
            <a:ext cx="744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25" dirty="0">
                <a:latin typeface="Trebuchet MS"/>
                <a:cs typeface="Trebuchet MS"/>
              </a:rPr>
              <a:t>提取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7549F84A-1650-B244-B616-5DE3422A67D5}"/>
              </a:ext>
            </a:extLst>
          </p:cNvPr>
          <p:cNvSpPr/>
          <p:nvPr/>
        </p:nvSpPr>
        <p:spPr>
          <a:xfrm>
            <a:off x="5907379" y="3203486"/>
            <a:ext cx="1042669" cy="608965"/>
          </a:xfrm>
          <a:custGeom>
            <a:avLst/>
            <a:gdLst/>
            <a:ahLst/>
            <a:cxnLst/>
            <a:rect l="l" t="t" r="r" b="b"/>
            <a:pathLst>
              <a:path w="1042670" h="608964">
                <a:moveTo>
                  <a:pt x="0" y="152224"/>
                </a:moveTo>
                <a:lnTo>
                  <a:pt x="737818" y="152224"/>
                </a:lnTo>
                <a:lnTo>
                  <a:pt x="737818" y="0"/>
                </a:lnTo>
                <a:lnTo>
                  <a:pt x="1042270" y="304449"/>
                </a:lnTo>
                <a:lnTo>
                  <a:pt x="737818" y="608897"/>
                </a:lnTo>
                <a:lnTo>
                  <a:pt x="737818" y="456673"/>
                </a:lnTo>
                <a:lnTo>
                  <a:pt x="0" y="456673"/>
                </a:lnTo>
                <a:lnTo>
                  <a:pt x="0" y="152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1E4C8DE3-4F11-0343-8581-E41755B9A815}"/>
              </a:ext>
            </a:extLst>
          </p:cNvPr>
          <p:cNvSpPr txBox="1"/>
          <p:nvPr/>
        </p:nvSpPr>
        <p:spPr>
          <a:xfrm>
            <a:off x="6055249" y="2583180"/>
            <a:ext cx="83629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spc="-95" dirty="0"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转换</a:t>
            </a:r>
            <a:endParaRPr sz="2000"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</p:txBody>
      </p:sp>
      <p:sp>
        <p:nvSpPr>
          <p:cNvPr id="28" name="object 14">
            <a:extLst>
              <a:ext uri="{FF2B5EF4-FFF2-40B4-BE49-F238E27FC236}">
                <a16:creationId xmlns:a16="http://schemas.microsoft.com/office/drawing/2014/main" id="{66CC969A-D3DB-9344-9246-B001A3CB5612}"/>
              </a:ext>
            </a:extLst>
          </p:cNvPr>
          <p:cNvSpPr/>
          <p:nvPr/>
        </p:nvSpPr>
        <p:spPr>
          <a:xfrm>
            <a:off x="9461068" y="3272701"/>
            <a:ext cx="1042669" cy="608965"/>
          </a:xfrm>
          <a:custGeom>
            <a:avLst/>
            <a:gdLst/>
            <a:ahLst/>
            <a:cxnLst/>
            <a:rect l="l" t="t" r="r" b="b"/>
            <a:pathLst>
              <a:path w="1042670" h="608964">
                <a:moveTo>
                  <a:pt x="0" y="152224"/>
                </a:moveTo>
                <a:lnTo>
                  <a:pt x="737818" y="152224"/>
                </a:lnTo>
                <a:lnTo>
                  <a:pt x="737818" y="0"/>
                </a:lnTo>
                <a:lnTo>
                  <a:pt x="1042270" y="304449"/>
                </a:lnTo>
                <a:lnTo>
                  <a:pt x="737818" y="608897"/>
                </a:lnTo>
                <a:lnTo>
                  <a:pt x="737818" y="456673"/>
                </a:lnTo>
                <a:lnTo>
                  <a:pt x="0" y="456673"/>
                </a:lnTo>
                <a:lnTo>
                  <a:pt x="0" y="152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2D469DC4-00E3-EC40-A2F8-2DCB78B51357}"/>
              </a:ext>
            </a:extLst>
          </p:cNvPr>
          <p:cNvSpPr txBox="1"/>
          <p:nvPr/>
        </p:nvSpPr>
        <p:spPr>
          <a:xfrm>
            <a:off x="9585976" y="2702052"/>
            <a:ext cx="6445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spc="-135" dirty="0"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检查</a:t>
            </a:r>
            <a:endParaRPr sz="2000"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67AB04-40B3-9C43-B4AA-591F3CF13157}"/>
              </a:ext>
            </a:extLst>
          </p:cNvPr>
          <p:cNvSpPr txBox="1"/>
          <p:nvPr/>
        </p:nvSpPr>
        <p:spPr>
          <a:xfrm>
            <a:off x="1121338" y="475889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en-US" altLang="zh-CN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DF8FED-824A-AA41-9AD1-2826254229F7}"/>
              </a:ext>
            </a:extLst>
          </p:cNvPr>
          <p:cNvSpPr txBox="1"/>
          <p:nvPr/>
        </p:nvSpPr>
        <p:spPr>
          <a:xfrm>
            <a:off x="5193233" y="5139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实现流程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265D09E-71FD-E943-9981-620A40AC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D25DCB-C2C8-9142-89C8-5726DEABD4FA}"/>
              </a:ext>
            </a:extLst>
          </p:cNvPr>
          <p:cNvSpPr txBox="1"/>
          <p:nvPr/>
        </p:nvSpPr>
        <p:spPr>
          <a:xfrm>
            <a:off x="626301" y="43715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输入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A618C5-8DC7-CB44-B6FA-67D388EEDF0B}"/>
              </a:ext>
            </a:extLst>
          </p:cNvPr>
          <p:cNvSpPr txBox="1"/>
          <p:nvPr/>
        </p:nvSpPr>
        <p:spPr>
          <a:xfrm>
            <a:off x="7830538" y="4556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输出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A83BB8-0649-5F45-A55F-2E6ABDE43B26}"/>
              </a:ext>
            </a:extLst>
          </p:cNvPr>
          <p:cNvSpPr txBox="1"/>
          <p:nvPr/>
        </p:nvSpPr>
        <p:spPr>
          <a:xfrm>
            <a:off x="3278251" y="213597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含有良好实践的语句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0E89EC-0B3C-5D47-8A08-39FA4AAE082D}"/>
              </a:ext>
            </a:extLst>
          </p:cNvPr>
          <p:cNvSpPr txBox="1"/>
          <p:nvPr/>
        </p:nvSpPr>
        <p:spPr>
          <a:xfrm>
            <a:off x="7486444" y="24661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配置规范</a:t>
            </a:r>
          </a:p>
        </p:txBody>
      </p:sp>
    </p:spTree>
    <p:extLst>
      <p:ext uri="{BB962C8B-B14F-4D97-AF65-F5344CB8AC3E}">
        <p14:creationId xmlns:p14="http://schemas.microsoft.com/office/powerpoint/2010/main" val="386724901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58598B-C918-B647-A9D0-6AB0C7138C8A}"/>
              </a:ext>
            </a:extLst>
          </p:cNvPr>
          <p:cNvSpPr txBox="1"/>
          <p:nvPr/>
        </p:nvSpPr>
        <p:spPr>
          <a:xfrm>
            <a:off x="1121338" y="475889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en-US" altLang="zh-CN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401A35-D587-F446-9EC9-7D4A25B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291888-1C28-9E49-A3C6-7173DE08463A}"/>
              </a:ext>
            </a:extLst>
          </p:cNvPr>
          <p:cNvSpPr txBox="1"/>
          <p:nvPr/>
        </p:nvSpPr>
        <p:spPr>
          <a:xfrm>
            <a:off x="1121338" y="1312499"/>
            <a:ext cx="950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用户手册采用自然语言编写，大多数语句都与配置无关，如何提取关键语句呢？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找到关键语句后如何转换成规则呢？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59BFED-5C40-6047-971B-0674A50F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91" y="2272220"/>
            <a:ext cx="7295575" cy="42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150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31681" y="1399847"/>
            <a:ext cx="432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latin typeface="+mn-ea"/>
              </a:rPr>
              <a:t>技术挑战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3">
            <a:extLst>
              <a:ext uri="{FF2B5EF4-FFF2-40B4-BE49-F238E27FC236}">
                <a16:creationId xmlns:a16="http://schemas.microsoft.com/office/drawing/2014/main" id="{760912C5-F152-9A46-A8EA-93561D1E4D18}"/>
              </a:ext>
            </a:extLst>
          </p:cNvPr>
          <p:cNvSpPr txBox="1"/>
          <p:nvPr/>
        </p:nvSpPr>
        <p:spPr>
          <a:xfrm>
            <a:off x="1912611" y="2352667"/>
            <a:ext cx="8905875" cy="1115818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 marR="100330">
              <a:lnSpc>
                <a:spcPct val="150000"/>
              </a:lnSpc>
              <a:spcBef>
                <a:spcPts val="270"/>
              </a:spcBef>
            </a:pPr>
            <a:r>
              <a:rPr lang="zh-CN" altLang="en-US" sz="2400" spc="-7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一</a:t>
            </a:r>
            <a:r>
              <a:rPr lang="en-US" altLang="zh-CN" sz="2400" spc="-7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. </a:t>
            </a:r>
            <a:r>
              <a:rPr lang="zh-CN" altLang="en-US" sz="2400" spc="-7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如何有效的过滤噪声并提取良好实践的描述</a:t>
            </a:r>
            <a:endParaRPr lang="en-US" altLang="zh-CN" sz="2400" spc="-7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  <a:p>
            <a:pPr marL="90805" marR="100330">
              <a:lnSpc>
                <a:spcPct val="150000"/>
              </a:lnSpc>
              <a:spcBef>
                <a:spcPts val="270"/>
              </a:spcBef>
            </a:pPr>
            <a:r>
              <a:rPr lang="zh-CN" altLang="en-US" sz="2400" spc="-7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在用户手册中，</a:t>
            </a:r>
            <a:r>
              <a:rPr lang="en-US" altLang="zh-CN" sz="2400" spc="-7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99.6%</a:t>
            </a:r>
            <a:r>
              <a:rPr lang="zh-CN" altLang="en-US" sz="2400" spc="-7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～</a:t>
            </a:r>
            <a:r>
              <a:rPr lang="en-US" altLang="zh-CN" sz="2400" spc="-7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97.3%</a:t>
            </a:r>
            <a:r>
              <a:rPr lang="zh-CN" altLang="en-US" sz="2400" spc="-7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的语句和良好实践描述无关</a:t>
            </a:r>
            <a:endParaRPr lang="en-US" altLang="zh-CN" sz="2400" spc="-7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F75C428A-B757-9A4A-BF06-1E47BBE28A68}"/>
              </a:ext>
            </a:extLst>
          </p:cNvPr>
          <p:cNvSpPr txBox="1"/>
          <p:nvPr/>
        </p:nvSpPr>
        <p:spPr>
          <a:xfrm>
            <a:off x="1912611" y="4402199"/>
            <a:ext cx="8905875" cy="1034322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 marR="379095">
              <a:lnSpc>
                <a:spcPct val="150000"/>
              </a:lnSpc>
              <a:spcBef>
                <a:spcPts val="270"/>
              </a:spcBef>
            </a:pPr>
            <a:r>
              <a:rPr lang="zh-CN" altLang="en-US" sz="2400" spc="-7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二</a:t>
            </a:r>
            <a:r>
              <a:rPr lang="en-US" altLang="zh-CN" sz="2400" spc="-7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. </a:t>
            </a:r>
            <a:r>
              <a:rPr lang="zh-CN" altLang="en-US" sz="2400" spc="-7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如何将用户手册中的良好实践描述转换成可检查的规范</a:t>
            </a:r>
            <a:endParaRPr lang="en-US" altLang="zh-CN" sz="2400" spc="-7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  <a:p>
            <a:pPr marL="90805" marR="379095">
              <a:lnSpc>
                <a:spcPct val="150000"/>
              </a:lnSpc>
              <a:spcBef>
                <a:spcPts val="270"/>
              </a:spcBef>
            </a:pPr>
            <a:endParaRPr sz="2000"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58598B-C918-B647-A9D0-6AB0C7138C8A}"/>
              </a:ext>
            </a:extLst>
          </p:cNvPr>
          <p:cNvSpPr txBox="1"/>
          <p:nvPr/>
        </p:nvSpPr>
        <p:spPr>
          <a:xfrm>
            <a:off x="1121338" y="475889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en-US" altLang="zh-CN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401A35-D587-F446-9EC9-7D4A25B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0190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DEC5904-42C6-2D48-8DED-CE8582F7CE40}"/>
              </a:ext>
            </a:extLst>
          </p:cNvPr>
          <p:cNvSpPr txBox="1"/>
          <p:nvPr/>
        </p:nvSpPr>
        <p:spPr>
          <a:xfrm>
            <a:off x="1121338" y="1089447"/>
            <a:ext cx="3877985" cy="151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挑战一：提取良好实践描述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关键词过滤（粗粒度）</a:t>
            </a:r>
            <a:endParaRPr kumimoji="1" lang="en-US" altLang="zh-CN" sz="2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语法模式过滤（细粒度）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A6FB6A-A8D6-3A42-81D5-1CA13618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566" y="3429000"/>
            <a:ext cx="5194300" cy="28956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DACFAD9-42D5-A842-BEB6-F950CCC507C4}"/>
              </a:ext>
            </a:extLst>
          </p:cNvPr>
          <p:cNvSpPr txBox="1"/>
          <p:nvPr/>
        </p:nvSpPr>
        <p:spPr>
          <a:xfrm>
            <a:off x="1121338" y="475889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en-US" altLang="zh-CN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EA71D2F-FDD0-FC46-8AFD-2FB0FE70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5111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82993D3-762B-B044-9420-91194331694A}"/>
              </a:ext>
            </a:extLst>
          </p:cNvPr>
          <p:cNvSpPr txBox="1"/>
          <p:nvPr/>
        </p:nvSpPr>
        <p:spPr>
          <a:xfrm>
            <a:off x="1121338" y="1096574"/>
            <a:ext cx="3877985" cy="151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挑战一：提取良好实践描述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关键词过滤（粗粒度）</a:t>
            </a:r>
            <a:endParaRPr kumimoji="1" lang="en-US" altLang="zh-CN" sz="200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语法模式过滤（细粒度）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EEA207F-D0E4-7046-9800-4F27A56122A3}"/>
              </a:ext>
            </a:extLst>
          </p:cNvPr>
          <p:cNvSpPr txBox="1"/>
          <p:nvPr/>
        </p:nvSpPr>
        <p:spPr>
          <a:xfrm>
            <a:off x="1121338" y="475889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en-US" altLang="zh-CN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D359A1-33AF-A84F-B00E-3FB9FBF1E11C}"/>
              </a:ext>
            </a:extLst>
          </p:cNvPr>
          <p:cNvSpPr txBox="1"/>
          <p:nvPr/>
        </p:nvSpPr>
        <p:spPr>
          <a:xfrm>
            <a:off x="2353234" y="6347012"/>
            <a:ext cx="727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《</a:t>
            </a:r>
            <a:r>
              <a:rPr lang="en" altLang="zh-CN"/>
              <a:t>Universal stanford dependencies:</a:t>
            </a:r>
            <a:r>
              <a:rPr lang="zh-CN" altLang="en-US"/>
              <a:t>  </a:t>
            </a:r>
            <a:r>
              <a:rPr lang="en" altLang="zh-CN"/>
              <a:t>A cross-linguistic typology</a:t>
            </a:r>
            <a:r>
              <a:rPr lang="en-US" altLang="zh-CN"/>
              <a:t>》2014</a:t>
            </a:r>
            <a:endParaRPr lang="en" altLang="zh-CN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AD922C1-FEC7-D84D-98D8-B07BE8335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328912"/>
            <a:ext cx="11070657" cy="264683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AC4FAFE5-9CA2-434E-823F-A32CD07D60A3}"/>
              </a:ext>
            </a:extLst>
          </p:cNvPr>
          <p:cNvSpPr txBox="1"/>
          <p:nvPr/>
        </p:nvSpPr>
        <p:spPr>
          <a:xfrm>
            <a:off x="1435663" y="2611797"/>
            <a:ext cx="8847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Recommendation sentences</a:t>
            </a:r>
            <a:r>
              <a:rPr kumimoji="1" lang="zh-CN" altLang="en-US"/>
              <a:t>含有</a:t>
            </a:r>
            <a:r>
              <a:rPr kumimoji="1" lang="en-US" altLang="zh-CN"/>
              <a:t>setting</a:t>
            </a:r>
            <a:r>
              <a:rPr kumimoji="1" lang="zh-CN" altLang="en-US"/>
              <a:t> </a:t>
            </a:r>
            <a:r>
              <a:rPr kumimoji="1" lang="en-US" altLang="zh-CN"/>
              <a:t>phrase</a:t>
            </a:r>
            <a:r>
              <a:rPr kumimoji="1" lang="zh-CN" altLang="en-US"/>
              <a:t>，并且</a:t>
            </a:r>
            <a:r>
              <a:rPr kumimoji="1" lang="en-US" altLang="zh-CN"/>
              <a:t>Setting</a:t>
            </a:r>
            <a:r>
              <a:rPr kumimoji="1" lang="zh-CN" altLang="en-US"/>
              <a:t> </a:t>
            </a:r>
            <a:r>
              <a:rPr kumimoji="1" lang="en-US" altLang="zh-CN"/>
              <a:t>phrase</a:t>
            </a:r>
            <a:r>
              <a:rPr kumimoji="1" lang="zh-CN" altLang="en-US"/>
              <a:t>和</a:t>
            </a:r>
            <a:r>
              <a:rPr kumimoji="1" lang="en-US" altLang="zh-CN"/>
              <a:t>keyword</a:t>
            </a:r>
            <a:r>
              <a:rPr kumimoji="1" lang="zh-CN" altLang="en-US"/>
              <a:t>存在关联；</a:t>
            </a:r>
            <a:endParaRPr kumimoji="1" lang="en-US" altLang="zh-CN"/>
          </a:p>
          <a:p>
            <a:r>
              <a:rPr kumimoji="1" lang="en-US" altLang="zh-CN"/>
              <a:t>Non-recommendation sentencesb</a:t>
            </a:r>
            <a:r>
              <a:rPr kumimoji="1" lang="zh-CN" altLang="en-US"/>
              <a:t>不含有</a:t>
            </a:r>
            <a:r>
              <a:rPr kumimoji="1" lang="en-US" altLang="zh-CN"/>
              <a:t>setting</a:t>
            </a:r>
            <a:r>
              <a:rPr kumimoji="1" lang="zh-CN" altLang="en-US"/>
              <a:t> </a:t>
            </a:r>
            <a:r>
              <a:rPr kumimoji="1" lang="en-US" altLang="zh-CN"/>
              <a:t>phrase</a:t>
            </a:r>
            <a:endParaRPr kumimoji="1" lang="zh-CN" altLang="en-US"/>
          </a:p>
        </p:txBody>
      </p:sp>
      <p:sp>
        <p:nvSpPr>
          <p:cNvPr id="36" name="灯片编号占位符 35">
            <a:extLst>
              <a:ext uri="{FF2B5EF4-FFF2-40B4-BE49-F238E27FC236}">
                <a16:creationId xmlns:a16="http://schemas.microsoft.com/office/drawing/2014/main" id="{E39BB7B7-51DB-F94D-B2B5-38D18B81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3595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F167F8A-A612-A543-9B0C-3917730A9D7B}"/>
              </a:ext>
            </a:extLst>
          </p:cNvPr>
          <p:cNvSpPr txBox="1"/>
          <p:nvPr/>
        </p:nvSpPr>
        <p:spPr>
          <a:xfrm>
            <a:off x="1121338" y="1089447"/>
            <a:ext cx="5109091" cy="151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挑战二：将描述转换为可检查的规范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配置实体识别</a:t>
            </a:r>
            <a:endParaRPr kumimoji="1" lang="en-US" altLang="zh-CN" sz="2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语义模式匹配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2B3A373C-0996-B743-98AF-DA365BA66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56866"/>
              </p:ext>
            </p:extLst>
          </p:nvPr>
        </p:nvGraphicFramePr>
        <p:xfrm>
          <a:off x="919531" y="3246511"/>
          <a:ext cx="3417849" cy="2489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practices</a:t>
                      </a:r>
                      <a:r>
                        <a:rPr sz="1800" b="1" spc="-2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525">
                <a:tc>
                  <a:txBody>
                    <a:bodyPr/>
                    <a:lstStyle/>
                    <a:p>
                      <a:pPr marL="91440" marR="1062990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p1: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“The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crc32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option</a:t>
                      </a:r>
                      <a:r>
                        <a:rPr sz="1800" spc="-2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recommended.”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525">
                <a:tc>
                  <a:txBody>
                    <a:bodyPr/>
                    <a:lstStyle/>
                    <a:p>
                      <a:pPr marL="91440" marR="400685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p2: </a:t>
                      </a:r>
                      <a:r>
                        <a:rPr sz="1800" spc="-185" dirty="0">
                          <a:latin typeface="Trebuchet MS"/>
                          <a:cs typeface="Trebuchet MS"/>
                        </a:rPr>
                        <a:t>“A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value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between 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8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16</a:t>
                      </a:r>
                      <a:r>
                        <a:rPr sz="1800" spc="-3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suggested.”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525">
                <a:tc>
                  <a:txBody>
                    <a:bodyPr/>
                    <a:lstStyle/>
                    <a:p>
                      <a:pPr marL="91440" marR="128905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p3: “We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suggest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to set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less</a:t>
                      </a:r>
                      <a:r>
                        <a:rPr lang="zh-CN" altLang="en-US" sz="1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than 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ThreadsPerChild.”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2F914B9E-9BF4-0643-90CF-068CE1EE47F8}"/>
              </a:ext>
            </a:extLst>
          </p:cNvPr>
          <p:cNvSpPr/>
          <p:nvPr/>
        </p:nvSpPr>
        <p:spPr>
          <a:xfrm>
            <a:off x="4584942" y="3892968"/>
            <a:ext cx="1428115" cy="608965"/>
          </a:xfrm>
          <a:custGeom>
            <a:avLst/>
            <a:gdLst/>
            <a:ahLst/>
            <a:cxnLst/>
            <a:rect l="l" t="t" r="r" b="b"/>
            <a:pathLst>
              <a:path w="1428114" h="608964">
                <a:moveTo>
                  <a:pt x="0" y="152224"/>
                </a:moveTo>
                <a:lnTo>
                  <a:pt x="1123190" y="152224"/>
                </a:lnTo>
                <a:lnTo>
                  <a:pt x="1123190" y="0"/>
                </a:lnTo>
                <a:lnTo>
                  <a:pt x="1427640" y="304449"/>
                </a:lnTo>
                <a:lnTo>
                  <a:pt x="1123190" y="608897"/>
                </a:lnTo>
                <a:lnTo>
                  <a:pt x="1123190" y="456673"/>
                </a:lnTo>
                <a:lnTo>
                  <a:pt x="0" y="456673"/>
                </a:lnTo>
                <a:lnTo>
                  <a:pt x="0" y="152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6">
            <a:extLst>
              <a:ext uri="{FF2B5EF4-FFF2-40B4-BE49-F238E27FC236}">
                <a16:creationId xmlns:a16="http://schemas.microsoft.com/office/drawing/2014/main" id="{56B7205A-642E-FB4B-AB98-FB7E498E98C7}"/>
              </a:ext>
            </a:extLst>
          </p:cNvPr>
          <p:cNvGrpSpPr/>
          <p:nvPr/>
        </p:nvGrpSpPr>
        <p:grpSpPr>
          <a:xfrm>
            <a:off x="6390501" y="3830001"/>
            <a:ext cx="5174615" cy="1920239"/>
            <a:chOff x="6302819" y="3248520"/>
            <a:chExt cx="5174615" cy="1920239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79A867E8-84B7-7949-9A72-F56D3A58268B}"/>
                </a:ext>
              </a:extLst>
            </p:cNvPr>
            <p:cNvSpPr/>
            <p:nvPr/>
          </p:nvSpPr>
          <p:spPr>
            <a:xfrm>
              <a:off x="6302819" y="3248520"/>
              <a:ext cx="5174615" cy="640080"/>
            </a:xfrm>
            <a:custGeom>
              <a:avLst/>
              <a:gdLst/>
              <a:ahLst/>
              <a:cxnLst/>
              <a:rect l="l" t="t" r="r" b="b"/>
              <a:pathLst>
                <a:path w="5174615" h="640079">
                  <a:moveTo>
                    <a:pt x="51745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5174500" y="640080"/>
                  </a:lnTo>
                  <a:lnTo>
                    <a:pt x="5174500" y="0"/>
                  </a:lnTo>
                  <a:close/>
                </a:path>
              </a:pathLst>
            </a:custGeom>
            <a:solidFill>
              <a:srgbClr val="CF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0A6897A3-AAB2-C448-9570-E3D565D287E7}"/>
                </a:ext>
              </a:extLst>
            </p:cNvPr>
            <p:cNvSpPr/>
            <p:nvPr/>
          </p:nvSpPr>
          <p:spPr>
            <a:xfrm>
              <a:off x="6302819" y="3888600"/>
              <a:ext cx="5174615" cy="640080"/>
            </a:xfrm>
            <a:custGeom>
              <a:avLst/>
              <a:gdLst/>
              <a:ahLst/>
              <a:cxnLst/>
              <a:rect l="l" t="t" r="r" b="b"/>
              <a:pathLst>
                <a:path w="5174615" h="640079">
                  <a:moveTo>
                    <a:pt x="51745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5174500" y="640080"/>
                  </a:lnTo>
                  <a:lnTo>
                    <a:pt x="5174500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81AAFB2-7BFE-D744-93DB-6B7BDC857ACC}"/>
                </a:ext>
              </a:extLst>
            </p:cNvPr>
            <p:cNvSpPr/>
            <p:nvPr/>
          </p:nvSpPr>
          <p:spPr>
            <a:xfrm>
              <a:off x="6302819" y="4528680"/>
              <a:ext cx="5174615" cy="640080"/>
            </a:xfrm>
            <a:custGeom>
              <a:avLst/>
              <a:gdLst/>
              <a:ahLst/>
              <a:cxnLst/>
              <a:rect l="l" t="t" r="r" b="b"/>
              <a:pathLst>
                <a:path w="5174615" h="640079">
                  <a:moveTo>
                    <a:pt x="51745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5174500" y="640080"/>
                  </a:lnTo>
                  <a:lnTo>
                    <a:pt x="5174500" y="0"/>
                  </a:lnTo>
                  <a:close/>
                </a:path>
              </a:pathLst>
            </a:custGeom>
            <a:solidFill>
              <a:srgbClr val="CF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57BFB9C7-8FC3-EF4D-9381-A06979E53E88}"/>
                </a:ext>
              </a:extLst>
            </p:cNvPr>
            <p:cNvSpPr/>
            <p:nvPr/>
          </p:nvSpPr>
          <p:spPr>
            <a:xfrm>
              <a:off x="7197267" y="3283508"/>
              <a:ext cx="594995" cy="271145"/>
            </a:xfrm>
            <a:custGeom>
              <a:avLst/>
              <a:gdLst/>
              <a:ahLst/>
              <a:cxnLst/>
              <a:rect l="l" t="t" r="r" b="b"/>
              <a:pathLst>
                <a:path w="594995" h="271145">
                  <a:moveTo>
                    <a:pt x="0" y="45178"/>
                  </a:moveTo>
                  <a:lnTo>
                    <a:pt x="3550" y="27592"/>
                  </a:lnTo>
                  <a:lnTo>
                    <a:pt x="13232" y="13232"/>
                  </a:lnTo>
                  <a:lnTo>
                    <a:pt x="27592" y="3550"/>
                  </a:lnTo>
                  <a:lnTo>
                    <a:pt x="45178" y="0"/>
                  </a:lnTo>
                  <a:lnTo>
                    <a:pt x="549277" y="0"/>
                  </a:lnTo>
                  <a:lnTo>
                    <a:pt x="566862" y="3550"/>
                  </a:lnTo>
                  <a:lnTo>
                    <a:pt x="581222" y="13232"/>
                  </a:lnTo>
                  <a:lnTo>
                    <a:pt x="590905" y="27592"/>
                  </a:lnTo>
                  <a:lnTo>
                    <a:pt x="594455" y="45178"/>
                  </a:lnTo>
                  <a:lnTo>
                    <a:pt x="594455" y="225887"/>
                  </a:lnTo>
                  <a:lnTo>
                    <a:pt x="590905" y="243472"/>
                  </a:lnTo>
                  <a:lnTo>
                    <a:pt x="581222" y="257832"/>
                  </a:lnTo>
                  <a:lnTo>
                    <a:pt x="566862" y="267514"/>
                  </a:lnTo>
                  <a:lnTo>
                    <a:pt x="549277" y="271065"/>
                  </a:lnTo>
                  <a:lnTo>
                    <a:pt x="45178" y="271065"/>
                  </a:lnTo>
                  <a:lnTo>
                    <a:pt x="27592" y="267514"/>
                  </a:lnTo>
                  <a:lnTo>
                    <a:pt x="13232" y="257832"/>
                  </a:lnTo>
                  <a:lnTo>
                    <a:pt x="3550" y="243472"/>
                  </a:lnTo>
                  <a:lnTo>
                    <a:pt x="0" y="225887"/>
                  </a:lnTo>
                  <a:lnTo>
                    <a:pt x="0" y="45178"/>
                  </a:lnTo>
                  <a:close/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9A2FE2DC-C458-A545-A053-6F834507AB72}"/>
                </a:ext>
              </a:extLst>
            </p:cNvPr>
            <p:cNvSpPr/>
            <p:nvPr/>
          </p:nvSpPr>
          <p:spPr>
            <a:xfrm>
              <a:off x="8394446" y="3939527"/>
              <a:ext cx="355600" cy="264795"/>
            </a:xfrm>
            <a:custGeom>
              <a:avLst/>
              <a:gdLst/>
              <a:ahLst/>
              <a:cxnLst/>
              <a:rect l="l" t="t" r="r" b="b"/>
              <a:pathLst>
                <a:path w="355600" h="264795">
                  <a:moveTo>
                    <a:pt x="0" y="44082"/>
                  </a:moveTo>
                  <a:lnTo>
                    <a:pt x="3464" y="26923"/>
                  </a:lnTo>
                  <a:lnTo>
                    <a:pt x="12911" y="12911"/>
                  </a:lnTo>
                  <a:lnTo>
                    <a:pt x="26923" y="3464"/>
                  </a:lnTo>
                  <a:lnTo>
                    <a:pt x="44082" y="0"/>
                  </a:lnTo>
                  <a:lnTo>
                    <a:pt x="311091" y="0"/>
                  </a:lnTo>
                  <a:lnTo>
                    <a:pt x="328250" y="3464"/>
                  </a:lnTo>
                  <a:lnTo>
                    <a:pt x="342262" y="12911"/>
                  </a:lnTo>
                  <a:lnTo>
                    <a:pt x="351710" y="26923"/>
                  </a:lnTo>
                  <a:lnTo>
                    <a:pt x="355174" y="44082"/>
                  </a:lnTo>
                  <a:lnTo>
                    <a:pt x="355174" y="220406"/>
                  </a:lnTo>
                  <a:lnTo>
                    <a:pt x="351710" y="237565"/>
                  </a:lnTo>
                  <a:lnTo>
                    <a:pt x="342262" y="251577"/>
                  </a:lnTo>
                  <a:lnTo>
                    <a:pt x="328250" y="261024"/>
                  </a:lnTo>
                  <a:lnTo>
                    <a:pt x="311091" y="264489"/>
                  </a:lnTo>
                  <a:lnTo>
                    <a:pt x="44082" y="264489"/>
                  </a:lnTo>
                  <a:lnTo>
                    <a:pt x="26923" y="261024"/>
                  </a:lnTo>
                  <a:lnTo>
                    <a:pt x="12911" y="251577"/>
                  </a:lnTo>
                  <a:lnTo>
                    <a:pt x="3464" y="237565"/>
                  </a:lnTo>
                  <a:lnTo>
                    <a:pt x="0" y="220406"/>
                  </a:lnTo>
                  <a:lnTo>
                    <a:pt x="0" y="44082"/>
                  </a:lnTo>
                  <a:close/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DE0B3B7C-08FB-2241-B911-59FB51DFF352}"/>
                </a:ext>
              </a:extLst>
            </p:cNvPr>
            <p:cNvSpPr/>
            <p:nvPr/>
          </p:nvSpPr>
          <p:spPr>
            <a:xfrm>
              <a:off x="8997607" y="3937381"/>
              <a:ext cx="355600" cy="264795"/>
            </a:xfrm>
            <a:custGeom>
              <a:avLst/>
              <a:gdLst/>
              <a:ahLst/>
              <a:cxnLst/>
              <a:rect l="l" t="t" r="r" b="b"/>
              <a:pathLst>
                <a:path w="355600" h="264795">
                  <a:moveTo>
                    <a:pt x="0" y="44082"/>
                  </a:moveTo>
                  <a:lnTo>
                    <a:pt x="3464" y="26923"/>
                  </a:lnTo>
                  <a:lnTo>
                    <a:pt x="12911" y="12911"/>
                  </a:lnTo>
                  <a:lnTo>
                    <a:pt x="26923" y="3464"/>
                  </a:lnTo>
                  <a:lnTo>
                    <a:pt x="44082" y="0"/>
                  </a:lnTo>
                  <a:lnTo>
                    <a:pt x="311091" y="0"/>
                  </a:lnTo>
                  <a:lnTo>
                    <a:pt x="328250" y="3464"/>
                  </a:lnTo>
                  <a:lnTo>
                    <a:pt x="342262" y="12911"/>
                  </a:lnTo>
                  <a:lnTo>
                    <a:pt x="351710" y="26923"/>
                  </a:lnTo>
                  <a:lnTo>
                    <a:pt x="355174" y="44082"/>
                  </a:lnTo>
                  <a:lnTo>
                    <a:pt x="355174" y="220406"/>
                  </a:lnTo>
                  <a:lnTo>
                    <a:pt x="351710" y="237565"/>
                  </a:lnTo>
                  <a:lnTo>
                    <a:pt x="342262" y="251577"/>
                  </a:lnTo>
                  <a:lnTo>
                    <a:pt x="328250" y="261024"/>
                  </a:lnTo>
                  <a:lnTo>
                    <a:pt x="311091" y="264489"/>
                  </a:lnTo>
                  <a:lnTo>
                    <a:pt x="44082" y="264489"/>
                  </a:lnTo>
                  <a:lnTo>
                    <a:pt x="26923" y="261024"/>
                  </a:lnTo>
                  <a:lnTo>
                    <a:pt x="12911" y="251577"/>
                  </a:lnTo>
                  <a:lnTo>
                    <a:pt x="3464" y="237565"/>
                  </a:lnTo>
                  <a:lnTo>
                    <a:pt x="0" y="220406"/>
                  </a:lnTo>
                  <a:lnTo>
                    <a:pt x="0" y="44082"/>
                  </a:lnTo>
                  <a:close/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3">
            <a:extLst>
              <a:ext uri="{FF2B5EF4-FFF2-40B4-BE49-F238E27FC236}">
                <a16:creationId xmlns:a16="http://schemas.microsoft.com/office/drawing/2014/main" id="{D270ECFD-008E-1343-8832-90F64C5A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50677"/>
              </p:ext>
            </p:extLst>
          </p:nvPr>
        </p:nvGraphicFramePr>
        <p:xfrm>
          <a:off x="6384151" y="3254348"/>
          <a:ext cx="5174615" cy="2489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2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practices</a:t>
                      </a:r>
                      <a:r>
                        <a:rPr sz="1800" b="1" spc="-2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1">
                <a:tc>
                  <a:txBody>
                    <a:bodyPr/>
                    <a:lstStyle/>
                    <a:p>
                      <a:pPr marL="90805">
                        <a:lnSpc>
                          <a:spcPts val="2110"/>
                        </a:lnSpc>
                        <a:spcBef>
                          <a:spcPts val="270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p1: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“The </a:t>
                      </a:r>
                      <a:r>
                        <a:rPr sz="1800" b="1" spc="-160" dirty="0">
                          <a:latin typeface="Trebuchet MS"/>
                          <a:cs typeface="Trebuchet MS"/>
                        </a:rPr>
                        <a:t>crc32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option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recommended.”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18210">
                        <a:lnSpc>
                          <a:spcPts val="2110"/>
                        </a:lnSpc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enum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2228850" algn="l"/>
                          <a:tab pos="3138170" algn="l"/>
                        </a:tabLst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p2: </a:t>
                      </a:r>
                      <a:r>
                        <a:rPr sz="1800" spc="-185" dirty="0">
                          <a:latin typeface="Trebuchet MS"/>
                          <a:cs typeface="Trebuchet MS"/>
                        </a:rPr>
                        <a:t>“A</a:t>
                      </a:r>
                      <a:r>
                        <a:rPr sz="18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value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between	</a:t>
                      </a:r>
                      <a:r>
                        <a:rPr sz="1800" b="1" spc="-145" dirty="0">
                          <a:latin typeface="Trebuchet MS"/>
                          <a:cs typeface="Trebuchet MS"/>
                        </a:rPr>
                        <a:t>8 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8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45" dirty="0">
                          <a:latin typeface="Trebuchet MS"/>
                          <a:cs typeface="Trebuchet MS"/>
                        </a:rPr>
                        <a:t>16	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suggested.”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661035" algn="l"/>
                        </a:tabLst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int	</a:t>
                      </a:r>
                      <a:r>
                        <a:rPr sz="2700" b="1" spc="-7" baseline="-4629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int</a:t>
                      </a:r>
                      <a:endParaRPr sz="2700" baseline="-4629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p3: “We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suggest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to set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less than </a:t>
                      </a:r>
                      <a:r>
                        <a:rPr sz="1800" b="1" spc="-120" dirty="0">
                          <a:latin typeface="Trebuchet MS"/>
                          <a:cs typeface="Trebuchet MS"/>
                        </a:rPr>
                        <a:t>ThreadsPerChild</a:t>
                      </a: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40" dirty="0">
                          <a:latin typeface="Trebuchet MS"/>
                          <a:cs typeface="Trebuchet MS"/>
                        </a:rPr>
                        <a:t>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R="62420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arameter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4">
            <a:extLst>
              <a:ext uri="{FF2B5EF4-FFF2-40B4-BE49-F238E27FC236}">
                <a16:creationId xmlns:a16="http://schemas.microsoft.com/office/drawing/2014/main" id="{979658A4-53B3-FC4D-88C8-F4598A70882A}"/>
              </a:ext>
            </a:extLst>
          </p:cNvPr>
          <p:cNvSpPr/>
          <p:nvPr/>
        </p:nvSpPr>
        <p:spPr>
          <a:xfrm>
            <a:off x="9639085" y="5149925"/>
            <a:ext cx="1614805" cy="265430"/>
          </a:xfrm>
          <a:custGeom>
            <a:avLst/>
            <a:gdLst/>
            <a:ahLst/>
            <a:cxnLst/>
            <a:rect l="l" t="t" r="r" b="b"/>
            <a:pathLst>
              <a:path w="1614804" h="265429">
                <a:moveTo>
                  <a:pt x="0" y="44148"/>
                </a:moveTo>
                <a:lnTo>
                  <a:pt x="3469" y="26964"/>
                </a:lnTo>
                <a:lnTo>
                  <a:pt x="12930" y="12930"/>
                </a:lnTo>
                <a:lnTo>
                  <a:pt x="26963" y="3469"/>
                </a:lnTo>
                <a:lnTo>
                  <a:pt x="44148" y="0"/>
                </a:lnTo>
                <a:lnTo>
                  <a:pt x="1570430" y="0"/>
                </a:lnTo>
                <a:lnTo>
                  <a:pt x="1587614" y="3469"/>
                </a:lnTo>
                <a:lnTo>
                  <a:pt x="1601648" y="12930"/>
                </a:lnTo>
                <a:lnTo>
                  <a:pt x="1611110" y="26964"/>
                </a:lnTo>
                <a:lnTo>
                  <a:pt x="1614580" y="44148"/>
                </a:lnTo>
                <a:lnTo>
                  <a:pt x="1614580" y="220736"/>
                </a:lnTo>
                <a:lnTo>
                  <a:pt x="1611110" y="237920"/>
                </a:lnTo>
                <a:lnTo>
                  <a:pt x="1601648" y="251954"/>
                </a:lnTo>
                <a:lnTo>
                  <a:pt x="1587614" y="261415"/>
                </a:lnTo>
                <a:lnTo>
                  <a:pt x="1570430" y="264885"/>
                </a:lnTo>
                <a:lnTo>
                  <a:pt x="44148" y="264885"/>
                </a:lnTo>
                <a:lnTo>
                  <a:pt x="26963" y="261415"/>
                </a:lnTo>
                <a:lnTo>
                  <a:pt x="12930" y="251954"/>
                </a:lnTo>
                <a:lnTo>
                  <a:pt x="3469" y="237920"/>
                </a:lnTo>
                <a:lnTo>
                  <a:pt x="0" y="220736"/>
                </a:lnTo>
                <a:lnTo>
                  <a:pt x="0" y="44148"/>
                </a:lnTo>
                <a:close/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D53F93-ADF1-AA46-BAD4-8E94602B51F3}"/>
              </a:ext>
            </a:extLst>
          </p:cNvPr>
          <p:cNvSpPr txBox="1"/>
          <p:nvPr/>
        </p:nvSpPr>
        <p:spPr>
          <a:xfrm>
            <a:off x="1121338" y="475889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en-US" altLang="zh-CN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51CDCE-5453-2B45-8F9E-E61E8C214F29}"/>
              </a:ext>
            </a:extLst>
          </p:cNvPr>
          <p:cNvSpPr txBox="1"/>
          <p:nvPr/>
        </p:nvSpPr>
        <p:spPr>
          <a:xfrm>
            <a:off x="4695916" y="3183670"/>
            <a:ext cx="129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识别参数名称和值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80E8F60-3D10-BB43-B958-A3432C2C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941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4">
            <a:extLst>
              <a:ext uri="{FF2B5EF4-FFF2-40B4-BE49-F238E27FC236}">
                <a16:creationId xmlns:a16="http://schemas.microsoft.com/office/drawing/2014/main" id="{79000352-D1FF-A348-A068-8564BBEE12C4}"/>
              </a:ext>
            </a:extLst>
          </p:cNvPr>
          <p:cNvSpPr/>
          <p:nvPr/>
        </p:nvSpPr>
        <p:spPr>
          <a:xfrm>
            <a:off x="5849963" y="4185877"/>
            <a:ext cx="2963545" cy="530860"/>
          </a:xfrm>
          <a:custGeom>
            <a:avLst/>
            <a:gdLst/>
            <a:ahLst/>
            <a:cxnLst/>
            <a:rect l="l" t="t" r="r" b="b"/>
            <a:pathLst>
              <a:path w="2963545" h="530860">
                <a:moveTo>
                  <a:pt x="0" y="132610"/>
                </a:moveTo>
                <a:lnTo>
                  <a:pt x="2698091" y="132610"/>
                </a:lnTo>
                <a:lnTo>
                  <a:pt x="2698091" y="0"/>
                </a:lnTo>
                <a:lnTo>
                  <a:pt x="2963311" y="265220"/>
                </a:lnTo>
                <a:lnTo>
                  <a:pt x="2698091" y="530437"/>
                </a:lnTo>
                <a:lnTo>
                  <a:pt x="2698091" y="397827"/>
                </a:lnTo>
                <a:lnTo>
                  <a:pt x="0" y="397827"/>
                </a:lnTo>
                <a:lnTo>
                  <a:pt x="0" y="1326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3507E37-2130-4948-82F7-6A3F1D05AAA7}"/>
              </a:ext>
            </a:extLst>
          </p:cNvPr>
          <p:cNvSpPr txBox="1"/>
          <p:nvPr/>
        </p:nvSpPr>
        <p:spPr>
          <a:xfrm>
            <a:off x="5860186" y="3251234"/>
            <a:ext cx="26327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" indent="-24955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2255" algn="l"/>
              </a:tabLst>
            </a:pPr>
            <a:r>
              <a:rPr sz="2000" spc="-60" dirty="0">
                <a:latin typeface="Trebuchet MS"/>
                <a:cs typeface="Trebuchet MS"/>
              </a:rPr>
              <a:t>&lt;enum&gt;</a:t>
            </a:r>
            <a:endParaRPr sz="2000">
              <a:latin typeface="Trebuchet MS"/>
              <a:cs typeface="Trebuchet MS"/>
            </a:endParaRPr>
          </a:p>
          <a:p>
            <a:pPr marL="261620" indent="-249554">
              <a:lnSpc>
                <a:spcPct val="100000"/>
              </a:lnSpc>
              <a:buAutoNum type="arabicPeriod"/>
              <a:tabLst>
                <a:tab pos="262255" algn="l"/>
              </a:tabLst>
            </a:pPr>
            <a:r>
              <a:rPr sz="2000" spc="-90" dirty="0">
                <a:latin typeface="Trebuchet MS"/>
                <a:cs typeface="Trebuchet MS"/>
              </a:rPr>
              <a:t>between </a:t>
            </a:r>
            <a:r>
              <a:rPr sz="2000" spc="-80" dirty="0">
                <a:latin typeface="Trebuchet MS"/>
                <a:cs typeface="Trebuchet MS"/>
              </a:rPr>
              <a:t>&lt;int&gt; to</a:t>
            </a:r>
            <a:r>
              <a:rPr sz="2000" spc="-36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&lt;int&gt;</a:t>
            </a:r>
            <a:endParaRPr sz="2000">
              <a:latin typeface="Trebuchet MS"/>
              <a:cs typeface="Trebuchet MS"/>
            </a:endParaRPr>
          </a:p>
          <a:p>
            <a:pPr marL="261620" indent="-249554">
              <a:lnSpc>
                <a:spcPct val="100000"/>
              </a:lnSpc>
              <a:buAutoNum type="arabicPeriod"/>
              <a:tabLst>
                <a:tab pos="262255" algn="l"/>
              </a:tabLst>
            </a:pPr>
            <a:r>
              <a:rPr sz="2000" spc="-70" dirty="0">
                <a:latin typeface="Trebuchet MS"/>
                <a:cs typeface="Trebuchet MS"/>
              </a:rPr>
              <a:t>less </a:t>
            </a:r>
            <a:r>
              <a:rPr sz="2000" spc="-75" dirty="0">
                <a:latin typeface="Trebuchet MS"/>
                <a:cs typeface="Trebuchet MS"/>
              </a:rPr>
              <a:t>than</a:t>
            </a:r>
            <a:r>
              <a:rPr sz="2000" spc="-28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&lt;parameter&gt;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9" name="object 6">
            <a:extLst>
              <a:ext uri="{FF2B5EF4-FFF2-40B4-BE49-F238E27FC236}">
                <a16:creationId xmlns:a16="http://schemas.microsoft.com/office/drawing/2014/main" id="{A96D137B-337C-FE42-8A07-F1BA86E33484}"/>
              </a:ext>
            </a:extLst>
          </p:cNvPr>
          <p:cNvGrpSpPr/>
          <p:nvPr/>
        </p:nvGrpSpPr>
        <p:grpSpPr>
          <a:xfrm>
            <a:off x="278909" y="3668492"/>
            <a:ext cx="5174615" cy="1920239"/>
            <a:chOff x="278909" y="3305238"/>
            <a:chExt cx="5174615" cy="1920239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9CB77348-36BC-2249-8DBE-50B7D3318A09}"/>
                </a:ext>
              </a:extLst>
            </p:cNvPr>
            <p:cNvSpPr/>
            <p:nvPr/>
          </p:nvSpPr>
          <p:spPr>
            <a:xfrm>
              <a:off x="278909" y="3305238"/>
              <a:ext cx="5174615" cy="640080"/>
            </a:xfrm>
            <a:custGeom>
              <a:avLst/>
              <a:gdLst/>
              <a:ahLst/>
              <a:cxnLst/>
              <a:rect l="l" t="t" r="r" b="b"/>
              <a:pathLst>
                <a:path w="5174615" h="640079">
                  <a:moveTo>
                    <a:pt x="51745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5174500" y="640080"/>
                  </a:lnTo>
                  <a:lnTo>
                    <a:pt x="5174500" y="0"/>
                  </a:lnTo>
                  <a:close/>
                </a:path>
              </a:pathLst>
            </a:custGeom>
            <a:solidFill>
              <a:srgbClr val="CF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14BA57ED-F025-7C40-B23B-49E2E5F221B3}"/>
                </a:ext>
              </a:extLst>
            </p:cNvPr>
            <p:cNvSpPr/>
            <p:nvPr/>
          </p:nvSpPr>
          <p:spPr>
            <a:xfrm>
              <a:off x="278909" y="3945318"/>
              <a:ext cx="5174615" cy="640080"/>
            </a:xfrm>
            <a:custGeom>
              <a:avLst/>
              <a:gdLst/>
              <a:ahLst/>
              <a:cxnLst/>
              <a:rect l="l" t="t" r="r" b="b"/>
              <a:pathLst>
                <a:path w="5174615" h="640079">
                  <a:moveTo>
                    <a:pt x="51745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5174500" y="640080"/>
                  </a:lnTo>
                  <a:lnTo>
                    <a:pt x="5174500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666A825B-2AA2-AB41-A0D1-7E8DC5A65E58}"/>
                </a:ext>
              </a:extLst>
            </p:cNvPr>
            <p:cNvSpPr/>
            <p:nvPr/>
          </p:nvSpPr>
          <p:spPr>
            <a:xfrm>
              <a:off x="278909" y="4585398"/>
              <a:ext cx="5174615" cy="640080"/>
            </a:xfrm>
            <a:custGeom>
              <a:avLst/>
              <a:gdLst/>
              <a:ahLst/>
              <a:cxnLst/>
              <a:rect l="l" t="t" r="r" b="b"/>
              <a:pathLst>
                <a:path w="5174615" h="640079">
                  <a:moveTo>
                    <a:pt x="51745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5174500" y="640080"/>
                  </a:lnTo>
                  <a:lnTo>
                    <a:pt x="5174500" y="0"/>
                  </a:lnTo>
                  <a:close/>
                </a:path>
              </a:pathLst>
            </a:custGeom>
            <a:solidFill>
              <a:srgbClr val="CF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2CAA8E2F-8E5D-514B-8C9C-C8E1E057015D}"/>
                </a:ext>
              </a:extLst>
            </p:cNvPr>
            <p:cNvSpPr/>
            <p:nvPr/>
          </p:nvSpPr>
          <p:spPr>
            <a:xfrm>
              <a:off x="1173356" y="3340227"/>
              <a:ext cx="594995" cy="271145"/>
            </a:xfrm>
            <a:custGeom>
              <a:avLst/>
              <a:gdLst/>
              <a:ahLst/>
              <a:cxnLst/>
              <a:rect l="l" t="t" r="r" b="b"/>
              <a:pathLst>
                <a:path w="594994" h="271145">
                  <a:moveTo>
                    <a:pt x="0" y="45178"/>
                  </a:moveTo>
                  <a:lnTo>
                    <a:pt x="3550" y="27592"/>
                  </a:lnTo>
                  <a:lnTo>
                    <a:pt x="13232" y="13232"/>
                  </a:lnTo>
                  <a:lnTo>
                    <a:pt x="27592" y="3550"/>
                  </a:lnTo>
                  <a:lnTo>
                    <a:pt x="45178" y="0"/>
                  </a:lnTo>
                  <a:lnTo>
                    <a:pt x="549277" y="0"/>
                  </a:lnTo>
                  <a:lnTo>
                    <a:pt x="566862" y="3550"/>
                  </a:lnTo>
                  <a:lnTo>
                    <a:pt x="581222" y="13232"/>
                  </a:lnTo>
                  <a:lnTo>
                    <a:pt x="590905" y="27592"/>
                  </a:lnTo>
                  <a:lnTo>
                    <a:pt x="594455" y="45178"/>
                  </a:lnTo>
                  <a:lnTo>
                    <a:pt x="594455" y="225887"/>
                  </a:lnTo>
                  <a:lnTo>
                    <a:pt x="590905" y="243472"/>
                  </a:lnTo>
                  <a:lnTo>
                    <a:pt x="581222" y="257832"/>
                  </a:lnTo>
                  <a:lnTo>
                    <a:pt x="566862" y="267514"/>
                  </a:lnTo>
                  <a:lnTo>
                    <a:pt x="549277" y="271065"/>
                  </a:lnTo>
                  <a:lnTo>
                    <a:pt x="45178" y="271065"/>
                  </a:lnTo>
                  <a:lnTo>
                    <a:pt x="27592" y="267514"/>
                  </a:lnTo>
                  <a:lnTo>
                    <a:pt x="13232" y="257832"/>
                  </a:lnTo>
                  <a:lnTo>
                    <a:pt x="3550" y="243472"/>
                  </a:lnTo>
                  <a:lnTo>
                    <a:pt x="0" y="225887"/>
                  </a:lnTo>
                  <a:lnTo>
                    <a:pt x="0" y="45178"/>
                  </a:lnTo>
                  <a:close/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103B9BBD-BE36-784F-BBF2-08CF43B57941}"/>
                </a:ext>
              </a:extLst>
            </p:cNvPr>
            <p:cNvSpPr/>
            <p:nvPr/>
          </p:nvSpPr>
          <p:spPr>
            <a:xfrm>
              <a:off x="2370543" y="3996245"/>
              <a:ext cx="355600" cy="264795"/>
            </a:xfrm>
            <a:custGeom>
              <a:avLst/>
              <a:gdLst/>
              <a:ahLst/>
              <a:cxnLst/>
              <a:rect l="l" t="t" r="r" b="b"/>
              <a:pathLst>
                <a:path w="355600" h="264795">
                  <a:moveTo>
                    <a:pt x="0" y="44082"/>
                  </a:moveTo>
                  <a:lnTo>
                    <a:pt x="3464" y="26923"/>
                  </a:lnTo>
                  <a:lnTo>
                    <a:pt x="12911" y="12911"/>
                  </a:lnTo>
                  <a:lnTo>
                    <a:pt x="26923" y="3464"/>
                  </a:lnTo>
                  <a:lnTo>
                    <a:pt x="44082" y="0"/>
                  </a:lnTo>
                  <a:lnTo>
                    <a:pt x="311091" y="0"/>
                  </a:lnTo>
                  <a:lnTo>
                    <a:pt x="328250" y="3464"/>
                  </a:lnTo>
                  <a:lnTo>
                    <a:pt x="342262" y="12911"/>
                  </a:lnTo>
                  <a:lnTo>
                    <a:pt x="351710" y="26923"/>
                  </a:lnTo>
                  <a:lnTo>
                    <a:pt x="355174" y="44082"/>
                  </a:lnTo>
                  <a:lnTo>
                    <a:pt x="355174" y="220406"/>
                  </a:lnTo>
                  <a:lnTo>
                    <a:pt x="351710" y="237565"/>
                  </a:lnTo>
                  <a:lnTo>
                    <a:pt x="342262" y="251577"/>
                  </a:lnTo>
                  <a:lnTo>
                    <a:pt x="328250" y="261024"/>
                  </a:lnTo>
                  <a:lnTo>
                    <a:pt x="311091" y="264489"/>
                  </a:lnTo>
                  <a:lnTo>
                    <a:pt x="44082" y="264489"/>
                  </a:lnTo>
                  <a:lnTo>
                    <a:pt x="26923" y="261024"/>
                  </a:lnTo>
                  <a:lnTo>
                    <a:pt x="12911" y="251577"/>
                  </a:lnTo>
                  <a:lnTo>
                    <a:pt x="3464" y="237565"/>
                  </a:lnTo>
                  <a:lnTo>
                    <a:pt x="0" y="220406"/>
                  </a:lnTo>
                  <a:lnTo>
                    <a:pt x="0" y="44082"/>
                  </a:lnTo>
                  <a:close/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B30D2824-000A-764B-BF4B-D963D439C506}"/>
                </a:ext>
              </a:extLst>
            </p:cNvPr>
            <p:cNvSpPr/>
            <p:nvPr/>
          </p:nvSpPr>
          <p:spPr>
            <a:xfrm>
              <a:off x="2973704" y="3994099"/>
              <a:ext cx="355600" cy="264795"/>
            </a:xfrm>
            <a:custGeom>
              <a:avLst/>
              <a:gdLst/>
              <a:ahLst/>
              <a:cxnLst/>
              <a:rect l="l" t="t" r="r" b="b"/>
              <a:pathLst>
                <a:path w="355600" h="264795">
                  <a:moveTo>
                    <a:pt x="0" y="44082"/>
                  </a:moveTo>
                  <a:lnTo>
                    <a:pt x="3464" y="26923"/>
                  </a:lnTo>
                  <a:lnTo>
                    <a:pt x="12911" y="12911"/>
                  </a:lnTo>
                  <a:lnTo>
                    <a:pt x="26923" y="3464"/>
                  </a:lnTo>
                  <a:lnTo>
                    <a:pt x="44082" y="0"/>
                  </a:lnTo>
                  <a:lnTo>
                    <a:pt x="311091" y="0"/>
                  </a:lnTo>
                  <a:lnTo>
                    <a:pt x="328250" y="3464"/>
                  </a:lnTo>
                  <a:lnTo>
                    <a:pt x="342262" y="12911"/>
                  </a:lnTo>
                  <a:lnTo>
                    <a:pt x="351710" y="26923"/>
                  </a:lnTo>
                  <a:lnTo>
                    <a:pt x="355174" y="44082"/>
                  </a:lnTo>
                  <a:lnTo>
                    <a:pt x="355174" y="220406"/>
                  </a:lnTo>
                  <a:lnTo>
                    <a:pt x="351710" y="237565"/>
                  </a:lnTo>
                  <a:lnTo>
                    <a:pt x="342262" y="251577"/>
                  </a:lnTo>
                  <a:lnTo>
                    <a:pt x="328250" y="261024"/>
                  </a:lnTo>
                  <a:lnTo>
                    <a:pt x="311091" y="264489"/>
                  </a:lnTo>
                  <a:lnTo>
                    <a:pt x="44082" y="264489"/>
                  </a:lnTo>
                  <a:lnTo>
                    <a:pt x="26923" y="261024"/>
                  </a:lnTo>
                  <a:lnTo>
                    <a:pt x="12911" y="251577"/>
                  </a:lnTo>
                  <a:lnTo>
                    <a:pt x="3464" y="237565"/>
                  </a:lnTo>
                  <a:lnTo>
                    <a:pt x="0" y="220406"/>
                  </a:lnTo>
                  <a:lnTo>
                    <a:pt x="0" y="44082"/>
                  </a:lnTo>
                  <a:close/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3">
            <a:extLst>
              <a:ext uri="{FF2B5EF4-FFF2-40B4-BE49-F238E27FC236}">
                <a16:creationId xmlns:a16="http://schemas.microsoft.com/office/drawing/2014/main" id="{6DA21D88-D1EB-2246-ADE9-056E99B7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26986"/>
              </p:ext>
            </p:extLst>
          </p:nvPr>
        </p:nvGraphicFramePr>
        <p:xfrm>
          <a:off x="272559" y="3092839"/>
          <a:ext cx="5174615" cy="2489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2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practices</a:t>
                      </a:r>
                      <a:r>
                        <a:rPr sz="1800" b="1" spc="-2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1">
                <a:tc>
                  <a:txBody>
                    <a:bodyPr/>
                    <a:lstStyle/>
                    <a:p>
                      <a:pPr marL="90805">
                        <a:lnSpc>
                          <a:spcPts val="2125"/>
                        </a:lnSpc>
                        <a:spcBef>
                          <a:spcPts val="254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p1: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“The </a:t>
                      </a:r>
                      <a:r>
                        <a:rPr sz="1800" b="1" spc="-160" dirty="0">
                          <a:latin typeface="Trebuchet MS"/>
                          <a:cs typeface="Trebuchet MS"/>
                        </a:rPr>
                        <a:t>crc32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option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spc="-2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recommended.”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18210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enum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2228850" algn="l"/>
                          <a:tab pos="3138170" algn="l"/>
                        </a:tabLst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p2: </a:t>
                      </a:r>
                      <a:r>
                        <a:rPr sz="1800" spc="-185" dirty="0">
                          <a:latin typeface="Trebuchet MS"/>
                          <a:cs typeface="Trebuchet MS"/>
                        </a:rPr>
                        <a:t>“A</a:t>
                      </a:r>
                      <a:r>
                        <a:rPr sz="18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value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between	</a:t>
                      </a:r>
                      <a:r>
                        <a:rPr sz="1800" b="1" spc="-145" dirty="0">
                          <a:latin typeface="Trebuchet MS"/>
                          <a:cs typeface="Trebuchet MS"/>
                        </a:rPr>
                        <a:t>8 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8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45" dirty="0">
                          <a:latin typeface="Trebuchet MS"/>
                          <a:cs typeface="Trebuchet MS"/>
                        </a:rPr>
                        <a:t>16	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8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suggested.”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661035" algn="l"/>
                        </a:tabLst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int	</a:t>
                      </a:r>
                      <a:r>
                        <a:rPr sz="2700" b="1" spc="-7" baseline="-6172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int</a:t>
                      </a:r>
                      <a:endParaRPr sz="2700" baseline="-6172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95" dirty="0">
                          <a:latin typeface="Trebuchet MS"/>
                          <a:cs typeface="Trebuchet MS"/>
                        </a:rPr>
                        <a:t>p3: “We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suggest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to set </a:t>
                      </a:r>
                      <a:r>
                        <a:rPr sz="1800" spc="-110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less than </a:t>
                      </a:r>
                      <a:r>
                        <a:rPr sz="1800" b="1" spc="-120" dirty="0">
                          <a:latin typeface="Trebuchet MS"/>
                          <a:cs typeface="Trebuchet MS"/>
                        </a:rPr>
                        <a:t>ThreadsPerChild</a:t>
                      </a: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40" dirty="0">
                          <a:latin typeface="Trebuchet MS"/>
                          <a:cs typeface="Trebuchet MS"/>
                        </a:rPr>
                        <a:t>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R="6242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arameter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4">
            <a:extLst>
              <a:ext uri="{FF2B5EF4-FFF2-40B4-BE49-F238E27FC236}">
                <a16:creationId xmlns:a16="http://schemas.microsoft.com/office/drawing/2014/main" id="{44018C95-0527-EE40-836F-4556AD1624AE}"/>
              </a:ext>
            </a:extLst>
          </p:cNvPr>
          <p:cNvSpPr/>
          <p:nvPr/>
        </p:nvSpPr>
        <p:spPr>
          <a:xfrm>
            <a:off x="3527501" y="4988416"/>
            <a:ext cx="1614805" cy="265430"/>
          </a:xfrm>
          <a:custGeom>
            <a:avLst/>
            <a:gdLst/>
            <a:ahLst/>
            <a:cxnLst/>
            <a:rect l="l" t="t" r="r" b="b"/>
            <a:pathLst>
              <a:path w="1614804" h="265429">
                <a:moveTo>
                  <a:pt x="0" y="44148"/>
                </a:moveTo>
                <a:lnTo>
                  <a:pt x="3469" y="26964"/>
                </a:lnTo>
                <a:lnTo>
                  <a:pt x="12930" y="12930"/>
                </a:lnTo>
                <a:lnTo>
                  <a:pt x="26963" y="3469"/>
                </a:lnTo>
                <a:lnTo>
                  <a:pt x="44148" y="0"/>
                </a:lnTo>
                <a:lnTo>
                  <a:pt x="1570430" y="0"/>
                </a:lnTo>
                <a:lnTo>
                  <a:pt x="1587614" y="3469"/>
                </a:lnTo>
                <a:lnTo>
                  <a:pt x="1601648" y="12930"/>
                </a:lnTo>
                <a:lnTo>
                  <a:pt x="1611110" y="26964"/>
                </a:lnTo>
                <a:lnTo>
                  <a:pt x="1614580" y="44148"/>
                </a:lnTo>
                <a:lnTo>
                  <a:pt x="1614580" y="220736"/>
                </a:lnTo>
                <a:lnTo>
                  <a:pt x="1611110" y="237920"/>
                </a:lnTo>
                <a:lnTo>
                  <a:pt x="1601648" y="251954"/>
                </a:lnTo>
                <a:lnTo>
                  <a:pt x="1587614" y="261415"/>
                </a:lnTo>
                <a:lnTo>
                  <a:pt x="1570430" y="264885"/>
                </a:lnTo>
                <a:lnTo>
                  <a:pt x="44148" y="264885"/>
                </a:lnTo>
                <a:lnTo>
                  <a:pt x="26963" y="261415"/>
                </a:lnTo>
                <a:lnTo>
                  <a:pt x="12930" y="251954"/>
                </a:lnTo>
                <a:lnTo>
                  <a:pt x="3469" y="237920"/>
                </a:lnTo>
                <a:lnTo>
                  <a:pt x="0" y="220736"/>
                </a:lnTo>
                <a:lnTo>
                  <a:pt x="0" y="44148"/>
                </a:lnTo>
                <a:close/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5">
            <a:extLst>
              <a:ext uri="{FF2B5EF4-FFF2-40B4-BE49-F238E27FC236}">
                <a16:creationId xmlns:a16="http://schemas.microsoft.com/office/drawing/2014/main" id="{37D16D32-9C4F-A04E-890A-E2DED8368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83266"/>
              </p:ext>
            </p:extLst>
          </p:nvPr>
        </p:nvGraphicFramePr>
        <p:xfrm>
          <a:off x="9179534" y="3496242"/>
          <a:ext cx="22479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Specifications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p1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==</a:t>
                      </a:r>
                      <a:r>
                        <a:rPr sz="18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crc32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p2 </a:t>
                      </a:r>
                      <a:r>
                        <a:rPr sz="1800" spc="-680" dirty="0">
                          <a:latin typeface="WenQuanYi Micro Hei"/>
                          <a:cs typeface="WenQuanYi Micro Hei"/>
                        </a:rPr>
                        <a:t>∈</a:t>
                      </a:r>
                      <a:r>
                        <a:rPr sz="1800" spc="-6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125" dirty="0">
                          <a:latin typeface="Trebuchet MS"/>
                          <a:cs typeface="Trebuchet MS"/>
                        </a:rPr>
                        <a:t>[8,</a:t>
                      </a:r>
                      <a:r>
                        <a:rPr sz="1800" spc="-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16]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p3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sz="1800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ThreadsPerChild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C329E9F1-0523-8045-8366-E7C3281130BB}"/>
              </a:ext>
            </a:extLst>
          </p:cNvPr>
          <p:cNvSpPr txBox="1"/>
          <p:nvPr/>
        </p:nvSpPr>
        <p:spPr>
          <a:xfrm>
            <a:off x="1121338" y="1089447"/>
            <a:ext cx="5109091" cy="151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挑战二：将描述转换为可检查的规范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配置实体识别</a:t>
            </a:r>
            <a:endParaRPr kumimoji="1" lang="en-US" altLang="zh-CN" sz="200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语义模式匹配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37413F-8A2E-7A45-9D79-04D15A9CBDEE}"/>
              </a:ext>
            </a:extLst>
          </p:cNvPr>
          <p:cNvSpPr txBox="1"/>
          <p:nvPr/>
        </p:nvSpPr>
        <p:spPr>
          <a:xfrm>
            <a:off x="1121338" y="475889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en-US" altLang="zh-CN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BA4329-E818-D94B-AFEC-B02904DB056D}"/>
              </a:ext>
            </a:extLst>
          </p:cNvPr>
          <p:cNvSpPr txBox="1"/>
          <p:nvPr/>
        </p:nvSpPr>
        <p:spPr>
          <a:xfrm>
            <a:off x="5736941" y="4767188"/>
            <a:ext cx="3193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/>
              <a:t>setting phrases </a:t>
            </a:r>
            <a:r>
              <a:rPr lang="zh-CN" altLang="en" sz="2000"/>
              <a:t>和</a:t>
            </a:r>
            <a:r>
              <a:rPr lang="en" altLang="zh-CN" sz="2000"/>
              <a:t>predefined semantic patterns</a:t>
            </a:r>
            <a:r>
              <a:rPr lang="zh-CN" altLang="en" sz="2000"/>
              <a:t>匹配</a:t>
            </a:r>
            <a:endParaRPr lang="en" altLang="zh-CN" sz="2000"/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6E6D9BED-A243-8446-A660-26349F49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981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0BD46-B9A7-F445-83AC-B1930CE2E5EA}"/>
              </a:ext>
            </a:extLst>
          </p:cNvPr>
          <p:cNvSpPr txBox="1"/>
          <p:nvPr/>
        </p:nvSpPr>
        <p:spPr>
          <a:xfrm>
            <a:off x="1059449" y="5168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总体流程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17BCBF-E067-1143-8A45-E7657062A12A}"/>
              </a:ext>
            </a:extLst>
          </p:cNvPr>
          <p:cNvSpPr txBox="1"/>
          <p:nvPr/>
        </p:nvSpPr>
        <p:spPr>
          <a:xfrm>
            <a:off x="4087091" y="1805094"/>
            <a:ext cx="3466013" cy="3698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研究背景</a:t>
            </a:r>
            <a:r>
              <a:rPr kumimoji="1" lang="en-US" altLang="zh-CN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动机</a:t>
            </a:r>
            <a:endParaRPr kumimoji="1" lang="en-US" altLang="zh-CN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特征研究</a:t>
            </a:r>
            <a:endParaRPr kumimoji="1" lang="en-US" altLang="zh-CN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en-US" altLang="zh-CN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endParaRPr kumimoji="1" lang="en-US" altLang="zh-CN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评估</a:t>
            </a:r>
            <a:endParaRPr kumimoji="1" lang="en-US" altLang="zh-CN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结论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AB847FB-133D-774B-9EEB-7E3E6D47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3112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78109" y="480937"/>
            <a:ext cx="3528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评估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0B19CEB-244E-CB4F-89EC-B44D8A0ABB84}"/>
              </a:ext>
            </a:extLst>
          </p:cNvPr>
          <p:cNvSpPr txBox="1"/>
          <p:nvPr/>
        </p:nvSpPr>
        <p:spPr>
          <a:xfrm>
            <a:off x="978236" y="1419107"/>
            <a:ext cx="5004896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从软件用户手册提取良好实践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检测真实的配置错误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CEDD55-3E01-8A47-977F-2674B3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1312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C4BD715-D829-8B4F-A563-FC7D89623F3D}"/>
              </a:ext>
            </a:extLst>
          </p:cNvPr>
          <p:cNvSpPr txBox="1"/>
          <p:nvPr/>
        </p:nvSpPr>
        <p:spPr>
          <a:xfrm>
            <a:off x="976510" y="1065712"/>
            <a:ext cx="4634602" cy="151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良好实践提取精度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训练集：特征研究中包含的六款软件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测试集：训练集之外的新的六款软件</a:t>
            </a:r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B8760C0D-A7F3-5E4E-A972-28A3E22FD90C}"/>
              </a:ext>
            </a:extLst>
          </p:cNvPr>
          <p:cNvGrpSpPr/>
          <p:nvPr/>
        </p:nvGrpSpPr>
        <p:grpSpPr>
          <a:xfrm>
            <a:off x="2249422" y="2742453"/>
            <a:ext cx="6723380" cy="3895090"/>
            <a:chOff x="1510422" y="2446985"/>
            <a:chExt cx="6723380" cy="389509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48E61460-352D-C24B-B862-6646E788FBE1}"/>
                </a:ext>
              </a:extLst>
            </p:cNvPr>
            <p:cNvSpPr/>
            <p:nvPr/>
          </p:nvSpPr>
          <p:spPr>
            <a:xfrm>
              <a:off x="1510422" y="2446985"/>
              <a:ext cx="6722873" cy="38887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D7EF2692-2208-5246-949A-638D8B59120C}"/>
                </a:ext>
              </a:extLst>
            </p:cNvPr>
            <p:cNvSpPr/>
            <p:nvPr/>
          </p:nvSpPr>
          <p:spPr>
            <a:xfrm>
              <a:off x="3086100" y="6010275"/>
              <a:ext cx="3619500" cy="317500"/>
            </a:xfrm>
            <a:custGeom>
              <a:avLst/>
              <a:gdLst/>
              <a:ahLst/>
              <a:cxnLst/>
              <a:rect l="l" t="t" r="r" b="b"/>
              <a:pathLst>
                <a:path w="3619500" h="317500">
                  <a:moveTo>
                    <a:pt x="0" y="52919"/>
                  </a:moveTo>
                  <a:lnTo>
                    <a:pt x="4158" y="32320"/>
                  </a:lnTo>
                  <a:lnTo>
                    <a:pt x="15499" y="15499"/>
                  </a:lnTo>
                  <a:lnTo>
                    <a:pt x="32320" y="4158"/>
                  </a:lnTo>
                  <a:lnTo>
                    <a:pt x="52919" y="0"/>
                  </a:lnTo>
                  <a:lnTo>
                    <a:pt x="3566582" y="0"/>
                  </a:lnTo>
                  <a:lnTo>
                    <a:pt x="3587182" y="4158"/>
                  </a:lnTo>
                  <a:lnTo>
                    <a:pt x="3604003" y="15499"/>
                  </a:lnTo>
                  <a:lnTo>
                    <a:pt x="3615343" y="32320"/>
                  </a:lnTo>
                  <a:lnTo>
                    <a:pt x="3619502" y="52919"/>
                  </a:lnTo>
                  <a:lnTo>
                    <a:pt x="3619502" y="264581"/>
                  </a:lnTo>
                  <a:lnTo>
                    <a:pt x="3615343" y="285179"/>
                  </a:lnTo>
                  <a:lnTo>
                    <a:pt x="3604003" y="302000"/>
                  </a:lnTo>
                  <a:lnTo>
                    <a:pt x="3587182" y="313341"/>
                  </a:lnTo>
                  <a:lnTo>
                    <a:pt x="3566582" y="317500"/>
                  </a:lnTo>
                  <a:lnTo>
                    <a:pt x="52919" y="317500"/>
                  </a:lnTo>
                  <a:lnTo>
                    <a:pt x="32320" y="313341"/>
                  </a:lnTo>
                  <a:lnTo>
                    <a:pt x="15499" y="302000"/>
                  </a:lnTo>
                  <a:lnTo>
                    <a:pt x="4158" y="285179"/>
                  </a:lnTo>
                  <a:lnTo>
                    <a:pt x="0" y="264581"/>
                  </a:lnTo>
                  <a:lnTo>
                    <a:pt x="0" y="5291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A782E7D-0E00-AD4E-B89A-BFFCFDA653E9}"/>
              </a:ext>
            </a:extLst>
          </p:cNvPr>
          <p:cNvSpPr txBox="1"/>
          <p:nvPr/>
        </p:nvSpPr>
        <p:spPr>
          <a:xfrm>
            <a:off x="-178109" y="480937"/>
            <a:ext cx="3528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评估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CF4C697C-FFC9-4E4F-BBD3-0B6A945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5893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C4BD715-D829-8B4F-A563-FC7D89623F3D}"/>
              </a:ext>
            </a:extLst>
          </p:cNvPr>
          <p:cNvSpPr txBox="1"/>
          <p:nvPr/>
        </p:nvSpPr>
        <p:spPr>
          <a:xfrm>
            <a:off x="1038946" y="1089446"/>
            <a:ext cx="4891083" cy="151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良好实践提取精度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精准度：提取的良好实践是真的百分比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召回率：真的良好实践提取到的百分比</a:t>
            </a: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F2CC3FFD-14FE-7A47-BA5B-4893B520BA92}"/>
              </a:ext>
            </a:extLst>
          </p:cNvPr>
          <p:cNvGrpSpPr/>
          <p:nvPr/>
        </p:nvGrpSpPr>
        <p:grpSpPr>
          <a:xfrm>
            <a:off x="2568339" y="2766189"/>
            <a:ext cx="6723380" cy="3888740"/>
            <a:chOff x="1510422" y="2446985"/>
            <a:chExt cx="6723380" cy="388874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F219A9EA-C4C3-1642-AA36-D5C7A565E1C0}"/>
                </a:ext>
              </a:extLst>
            </p:cNvPr>
            <p:cNvSpPr/>
            <p:nvPr/>
          </p:nvSpPr>
          <p:spPr>
            <a:xfrm>
              <a:off x="1510422" y="2446985"/>
              <a:ext cx="6722873" cy="38887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681FA98D-9A32-2D45-ACFA-3E1B140437F0}"/>
                </a:ext>
              </a:extLst>
            </p:cNvPr>
            <p:cNvSpPr/>
            <p:nvPr/>
          </p:nvSpPr>
          <p:spPr>
            <a:xfrm>
              <a:off x="2260600" y="5664198"/>
              <a:ext cx="5486400" cy="271780"/>
            </a:xfrm>
            <a:custGeom>
              <a:avLst/>
              <a:gdLst/>
              <a:ahLst/>
              <a:cxnLst/>
              <a:rect l="l" t="t" r="r" b="b"/>
              <a:pathLst>
                <a:path w="5486400" h="271779">
                  <a:moveTo>
                    <a:pt x="0" y="45246"/>
                  </a:moveTo>
                  <a:lnTo>
                    <a:pt x="3555" y="27634"/>
                  </a:lnTo>
                  <a:lnTo>
                    <a:pt x="13252" y="13252"/>
                  </a:lnTo>
                  <a:lnTo>
                    <a:pt x="27634" y="3555"/>
                  </a:lnTo>
                  <a:lnTo>
                    <a:pt x="45246" y="0"/>
                  </a:lnTo>
                  <a:lnTo>
                    <a:pt x="5441153" y="0"/>
                  </a:lnTo>
                  <a:lnTo>
                    <a:pt x="5458766" y="3555"/>
                  </a:lnTo>
                  <a:lnTo>
                    <a:pt x="5473149" y="13252"/>
                  </a:lnTo>
                  <a:lnTo>
                    <a:pt x="5482847" y="27634"/>
                  </a:lnTo>
                  <a:lnTo>
                    <a:pt x="5486403" y="45246"/>
                  </a:lnTo>
                  <a:lnTo>
                    <a:pt x="5486403" y="226216"/>
                  </a:lnTo>
                  <a:lnTo>
                    <a:pt x="5482847" y="243828"/>
                  </a:lnTo>
                  <a:lnTo>
                    <a:pt x="5473149" y="258210"/>
                  </a:lnTo>
                  <a:lnTo>
                    <a:pt x="5458766" y="267907"/>
                  </a:lnTo>
                  <a:lnTo>
                    <a:pt x="5441153" y="271463"/>
                  </a:lnTo>
                  <a:lnTo>
                    <a:pt x="45246" y="271463"/>
                  </a:lnTo>
                  <a:lnTo>
                    <a:pt x="27634" y="267907"/>
                  </a:lnTo>
                  <a:lnTo>
                    <a:pt x="13252" y="258210"/>
                  </a:lnTo>
                  <a:lnTo>
                    <a:pt x="3555" y="243828"/>
                  </a:lnTo>
                  <a:lnTo>
                    <a:pt x="0" y="226216"/>
                  </a:lnTo>
                  <a:lnTo>
                    <a:pt x="0" y="45246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69D0690-6246-0E45-8463-27DB2E201573}"/>
              </a:ext>
            </a:extLst>
          </p:cNvPr>
          <p:cNvSpPr txBox="1"/>
          <p:nvPr/>
        </p:nvSpPr>
        <p:spPr>
          <a:xfrm>
            <a:off x="-178109" y="480937"/>
            <a:ext cx="3528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评估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DAAD98B1-E6DF-4746-9E2C-2F0C6F6E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2888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94DB8A9-32C6-AF4A-951D-AAE09B273F75}"/>
              </a:ext>
            </a:extLst>
          </p:cNvPr>
          <p:cNvSpPr txBox="1"/>
          <p:nvPr/>
        </p:nvSpPr>
        <p:spPr>
          <a:xfrm>
            <a:off x="987570" y="1136588"/>
            <a:ext cx="3427541" cy="1053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良好实践提取的精度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良好实践描述提取</a:t>
            </a: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1810AD6E-D0BB-8F48-B521-7FABD5982189}"/>
              </a:ext>
            </a:extLst>
          </p:cNvPr>
          <p:cNvGrpSpPr/>
          <p:nvPr/>
        </p:nvGrpSpPr>
        <p:grpSpPr>
          <a:xfrm>
            <a:off x="2491729" y="2488323"/>
            <a:ext cx="6723380" cy="3888740"/>
            <a:chOff x="1510422" y="2446985"/>
            <a:chExt cx="6723380" cy="388874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665192C2-476F-F041-A006-25049C2EA76A}"/>
                </a:ext>
              </a:extLst>
            </p:cNvPr>
            <p:cNvSpPr/>
            <p:nvPr/>
          </p:nvSpPr>
          <p:spPr>
            <a:xfrm>
              <a:off x="1510422" y="2446985"/>
              <a:ext cx="6722873" cy="38887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CCEA53C8-0584-6948-AC7F-47923A1B5EB4}"/>
                </a:ext>
              </a:extLst>
            </p:cNvPr>
            <p:cNvSpPr/>
            <p:nvPr/>
          </p:nvSpPr>
          <p:spPr>
            <a:xfrm>
              <a:off x="2082800" y="2641599"/>
              <a:ext cx="2908300" cy="3038475"/>
            </a:xfrm>
            <a:custGeom>
              <a:avLst/>
              <a:gdLst/>
              <a:ahLst/>
              <a:cxnLst/>
              <a:rect l="l" t="t" r="r" b="b"/>
              <a:pathLst>
                <a:path w="2908300" h="3038475">
                  <a:moveTo>
                    <a:pt x="0" y="484725"/>
                  </a:moveTo>
                  <a:lnTo>
                    <a:pt x="2218" y="438043"/>
                  </a:lnTo>
                  <a:lnTo>
                    <a:pt x="8740" y="392616"/>
                  </a:lnTo>
                  <a:lnTo>
                    <a:pt x="19361" y="348648"/>
                  </a:lnTo>
                  <a:lnTo>
                    <a:pt x="33877" y="306341"/>
                  </a:lnTo>
                  <a:lnTo>
                    <a:pt x="52087" y="265899"/>
                  </a:lnTo>
                  <a:lnTo>
                    <a:pt x="73787" y="227526"/>
                  </a:lnTo>
                  <a:lnTo>
                    <a:pt x="98774" y="191423"/>
                  </a:lnTo>
                  <a:lnTo>
                    <a:pt x="126844" y="157795"/>
                  </a:lnTo>
                  <a:lnTo>
                    <a:pt x="157795" y="126844"/>
                  </a:lnTo>
                  <a:lnTo>
                    <a:pt x="191423" y="98774"/>
                  </a:lnTo>
                  <a:lnTo>
                    <a:pt x="227526" y="73787"/>
                  </a:lnTo>
                  <a:lnTo>
                    <a:pt x="265899" y="52087"/>
                  </a:lnTo>
                  <a:lnTo>
                    <a:pt x="306341" y="33877"/>
                  </a:lnTo>
                  <a:lnTo>
                    <a:pt x="348648" y="19361"/>
                  </a:lnTo>
                  <a:lnTo>
                    <a:pt x="392616" y="8740"/>
                  </a:lnTo>
                  <a:lnTo>
                    <a:pt x="438043" y="2218"/>
                  </a:lnTo>
                  <a:lnTo>
                    <a:pt x="484725" y="0"/>
                  </a:lnTo>
                  <a:lnTo>
                    <a:pt x="2423571" y="0"/>
                  </a:lnTo>
                  <a:lnTo>
                    <a:pt x="2470254" y="2218"/>
                  </a:lnTo>
                  <a:lnTo>
                    <a:pt x="2515681" y="8740"/>
                  </a:lnTo>
                  <a:lnTo>
                    <a:pt x="2559650" y="19361"/>
                  </a:lnTo>
                  <a:lnTo>
                    <a:pt x="2601957" y="33877"/>
                  </a:lnTo>
                  <a:lnTo>
                    <a:pt x="2642399" y="52087"/>
                  </a:lnTo>
                  <a:lnTo>
                    <a:pt x="2680773" y="73787"/>
                  </a:lnTo>
                  <a:lnTo>
                    <a:pt x="2716876" y="98774"/>
                  </a:lnTo>
                  <a:lnTo>
                    <a:pt x="2750504" y="126844"/>
                  </a:lnTo>
                  <a:lnTo>
                    <a:pt x="2781456" y="157795"/>
                  </a:lnTo>
                  <a:lnTo>
                    <a:pt x="2809526" y="191423"/>
                  </a:lnTo>
                  <a:lnTo>
                    <a:pt x="2834513" y="227526"/>
                  </a:lnTo>
                  <a:lnTo>
                    <a:pt x="2856213" y="265899"/>
                  </a:lnTo>
                  <a:lnTo>
                    <a:pt x="2874423" y="306341"/>
                  </a:lnTo>
                  <a:lnTo>
                    <a:pt x="2888940" y="348648"/>
                  </a:lnTo>
                  <a:lnTo>
                    <a:pt x="2899561" y="392616"/>
                  </a:lnTo>
                  <a:lnTo>
                    <a:pt x="2906082" y="438043"/>
                  </a:lnTo>
                  <a:lnTo>
                    <a:pt x="2908301" y="484725"/>
                  </a:lnTo>
                  <a:lnTo>
                    <a:pt x="2908301" y="2553261"/>
                  </a:lnTo>
                  <a:lnTo>
                    <a:pt x="2906082" y="2599942"/>
                  </a:lnTo>
                  <a:lnTo>
                    <a:pt x="2899561" y="2645368"/>
                  </a:lnTo>
                  <a:lnTo>
                    <a:pt x="2888940" y="2689336"/>
                  </a:lnTo>
                  <a:lnTo>
                    <a:pt x="2874423" y="2731641"/>
                  </a:lnTo>
                  <a:lnTo>
                    <a:pt x="2856213" y="2772083"/>
                  </a:lnTo>
                  <a:lnTo>
                    <a:pt x="2834513" y="2810456"/>
                  </a:lnTo>
                  <a:lnTo>
                    <a:pt x="2809526" y="2846558"/>
                  </a:lnTo>
                  <a:lnTo>
                    <a:pt x="2781456" y="2880186"/>
                  </a:lnTo>
                  <a:lnTo>
                    <a:pt x="2750504" y="2911137"/>
                  </a:lnTo>
                  <a:lnTo>
                    <a:pt x="2716876" y="2939207"/>
                  </a:lnTo>
                  <a:lnTo>
                    <a:pt x="2680773" y="2964193"/>
                  </a:lnTo>
                  <a:lnTo>
                    <a:pt x="2642399" y="2985893"/>
                  </a:lnTo>
                  <a:lnTo>
                    <a:pt x="2601957" y="3004103"/>
                  </a:lnTo>
                  <a:lnTo>
                    <a:pt x="2559650" y="3018620"/>
                  </a:lnTo>
                  <a:lnTo>
                    <a:pt x="2515681" y="3029241"/>
                  </a:lnTo>
                  <a:lnTo>
                    <a:pt x="2470254" y="3035762"/>
                  </a:lnTo>
                  <a:lnTo>
                    <a:pt x="2423571" y="3037981"/>
                  </a:lnTo>
                  <a:lnTo>
                    <a:pt x="484725" y="3037981"/>
                  </a:lnTo>
                  <a:lnTo>
                    <a:pt x="438043" y="3035762"/>
                  </a:lnTo>
                  <a:lnTo>
                    <a:pt x="392616" y="3029241"/>
                  </a:lnTo>
                  <a:lnTo>
                    <a:pt x="348648" y="3018620"/>
                  </a:lnTo>
                  <a:lnTo>
                    <a:pt x="306341" y="3004103"/>
                  </a:lnTo>
                  <a:lnTo>
                    <a:pt x="265899" y="2985893"/>
                  </a:lnTo>
                  <a:lnTo>
                    <a:pt x="227526" y="2964193"/>
                  </a:lnTo>
                  <a:lnTo>
                    <a:pt x="191423" y="2939207"/>
                  </a:lnTo>
                  <a:lnTo>
                    <a:pt x="157795" y="2911137"/>
                  </a:lnTo>
                  <a:lnTo>
                    <a:pt x="126844" y="2880186"/>
                  </a:lnTo>
                  <a:lnTo>
                    <a:pt x="98774" y="2846558"/>
                  </a:lnTo>
                  <a:lnTo>
                    <a:pt x="73787" y="2810456"/>
                  </a:lnTo>
                  <a:lnTo>
                    <a:pt x="52087" y="2772083"/>
                  </a:lnTo>
                  <a:lnTo>
                    <a:pt x="33877" y="2731641"/>
                  </a:lnTo>
                  <a:lnTo>
                    <a:pt x="19361" y="2689336"/>
                  </a:lnTo>
                  <a:lnTo>
                    <a:pt x="8740" y="2645368"/>
                  </a:lnTo>
                  <a:lnTo>
                    <a:pt x="2218" y="2599942"/>
                  </a:lnTo>
                  <a:lnTo>
                    <a:pt x="0" y="2553261"/>
                  </a:lnTo>
                  <a:lnTo>
                    <a:pt x="0" y="48472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B090EF1-9C3A-B24E-AD6E-CE39E3B95B39}"/>
              </a:ext>
            </a:extLst>
          </p:cNvPr>
          <p:cNvSpPr txBox="1"/>
          <p:nvPr/>
        </p:nvSpPr>
        <p:spPr>
          <a:xfrm>
            <a:off x="-178109" y="480937"/>
            <a:ext cx="3528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评估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92B664A7-971C-5746-9373-B459F503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4266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94DB8A9-32C6-AF4A-951D-AAE09B273F75}"/>
              </a:ext>
            </a:extLst>
          </p:cNvPr>
          <p:cNvSpPr txBox="1"/>
          <p:nvPr/>
        </p:nvSpPr>
        <p:spPr>
          <a:xfrm>
            <a:off x="1000095" y="1200134"/>
            <a:ext cx="3427541" cy="1053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良好实践提取的精度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良好实践规范提取</a:t>
            </a:r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1A0F50E0-2C4A-8340-9BF8-8AE3721F9E1B}"/>
              </a:ext>
            </a:extLst>
          </p:cNvPr>
          <p:cNvGrpSpPr/>
          <p:nvPr/>
        </p:nvGrpSpPr>
        <p:grpSpPr>
          <a:xfrm>
            <a:off x="2826266" y="2488323"/>
            <a:ext cx="6723380" cy="3888740"/>
            <a:chOff x="1510422" y="2446985"/>
            <a:chExt cx="6723380" cy="388874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4B6F0097-8CD7-1942-BA2A-CAE72D5CD7AC}"/>
                </a:ext>
              </a:extLst>
            </p:cNvPr>
            <p:cNvSpPr/>
            <p:nvPr/>
          </p:nvSpPr>
          <p:spPr>
            <a:xfrm>
              <a:off x="1510422" y="2446985"/>
              <a:ext cx="6722873" cy="38887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25A3D00-85C8-264D-A4BA-B7CF4B230B56}"/>
                </a:ext>
              </a:extLst>
            </p:cNvPr>
            <p:cNvSpPr/>
            <p:nvPr/>
          </p:nvSpPr>
          <p:spPr>
            <a:xfrm>
              <a:off x="5168900" y="2679166"/>
              <a:ext cx="2908300" cy="3048000"/>
            </a:xfrm>
            <a:custGeom>
              <a:avLst/>
              <a:gdLst/>
              <a:ahLst/>
              <a:cxnLst/>
              <a:rect l="l" t="t" r="r" b="b"/>
              <a:pathLst>
                <a:path w="2908300" h="3048000">
                  <a:moveTo>
                    <a:pt x="0" y="484727"/>
                  </a:moveTo>
                  <a:lnTo>
                    <a:pt x="2218" y="438044"/>
                  </a:lnTo>
                  <a:lnTo>
                    <a:pt x="8740" y="392617"/>
                  </a:lnTo>
                  <a:lnTo>
                    <a:pt x="19361" y="348649"/>
                  </a:lnTo>
                  <a:lnTo>
                    <a:pt x="33878" y="306342"/>
                  </a:lnTo>
                  <a:lnTo>
                    <a:pt x="52088" y="265901"/>
                  </a:lnTo>
                  <a:lnTo>
                    <a:pt x="73788" y="227527"/>
                  </a:lnTo>
                  <a:lnTo>
                    <a:pt x="98774" y="191424"/>
                  </a:lnTo>
                  <a:lnTo>
                    <a:pt x="126845" y="157796"/>
                  </a:lnTo>
                  <a:lnTo>
                    <a:pt x="157796" y="126845"/>
                  </a:lnTo>
                  <a:lnTo>
                    <a:pt x="191424" y="98774"/>
                  </a:lnTo>
                  <a:lnTo>
                    <a:pt x="227527" y="73788"/>
                  </a:lnTo>
                  <a:lnTo>
                    <a:pt x="265901" y="52088"/>
                  </a:lnTo>
                  <a:lnTo>
                    <a:pt x="306342" y="33878"/>
                  </a:lnTo>
                  <a:lnTo>
                    <a:pt x="348649" y="19361"/>
                  </a:lnTo>
                  <a:lnTo>
                    <a:pt x="392617" y="8740"/>
                  </a:lnTo>
                  <a:lnTo>
                    <a:pt x="438044" y="2218"/>
                  </a:lnTo>
                  <a:lnTo>
                    <a:pt x="484727" y="0"/>
                  </a:lnTo>
                  <a:lnTo>
                    <a:pt x="2423571" y="0"/>
                  </a:lnTo>
                  <a:lnTo>
                    <a:pt x="2470254" y="2218"/>
                  </a:lnTo>
                  <a:lnTo>
                    <a:pt x="2515681" y="8740"/>
                  </a:lnTo>
                  <a:lnTo>
                    <a:pt x="2559650" y="19361"/>
                  </a:lnTo>
                  <a:lnTo>
                    <a:pt x="2601957" y="33878"/>
                  </a:lnTo>
                  <a:lnTo>
                    <a:pt x="2642399" y="52088"/>
                  </a:lnTo>
                  <a:lnTo>
                    <a:pt x="2680773" y="73788"/>
                  </a:lnTo>
                  <a:lnTo>
                    <a:pt x="2716876" y="98774"/>
                  </a:lnTo>
                  <a:lnTo>
                    <a:pt x="2750504" y="126845"/>
                  </a:lnTo>
                  <a:lnTo>
                    <a:pt x="2781456" y="157796"/>
                  </a:lnTo>
                  <a:lnTo>
                    <a:pt x="2809526" y="191424"/>
                  </a:lnTo>
                  <a:lnTo>
                    <a:pt x="2834513" y="227527"/>
                  </a:lnTo>
                  <a:lnTo>
                    <a:pt x="2856213" y="265901"/>
                  </a:lnTo>
                  <a:lnTo>
                    <a:pt x="2874423" y="306342"/>
                  </a:lnTo>
                  <a:lnTo>
                    <a:pt x="2888940" y="348649"/>
                  </a:lnTo>
                  <a:lnTo>
                    <a:pt x="2899561" y="392617"/>
                  </a:lnTo>
                  <a:lnTo>
                    <a:pt x="2906082" y="438044"/>
                  </a:lnTo>
                  <a:lnTo>
                    <a:pt x="2908301" y="484727"/>
                  </a:lnTo>
                  <a:lnTo>
                    <a:pt x="2908301" y="2563271"/>
                  </a:lnTo>
                  <a:lnTo>
                    <a:pt x="2906082" y="2609954"/>
                  </a:lnTo>
                  <a:lnTo>
                    <a:pt x="2899561" y="2655381"/>
                  </a:lnTo>
                  <a:lnTo>
                    <a:pt x="2888940" y="2699350"/>
                  </a:lnTo>
                  <a:lnTo>
                    <a:pt x="2874423" y="2741657"/>
                  </a:lnTo>
                  <a:lnTo>
                    <a:pt x="2856213" y="2782099"/>
                  </a:lnTo>
                  <a:lnTo>
                    <a:pt x="2834513" y="2820473"/>
                  </a:lnTo>
                  <a:lnTo>
                    <a:pt x="2809526" y="2856576"/>
                  </a:lnTo>
                  <a:lnTo>
                    <a:pt x="2781456" y="2890204"/>
                  </a:lnTo>
                  <a:lnTo>
                    <a:pt x="2750504" y="2921156"/>
                  </a:lnTo>
                  <a:lnTo>
                    <a:pt x="2716876" y="2949226"/>
                  </a:lnTo>
                  <a:lnTo>
                    <a:pt x="2680773" y="2974213"/>
                  </a:lnTo>
                  <a:lnTo>
                    <a:pt x="2642399" y="2995913"/>
                  </a:lnTo>
                  <a:lnTo>
                    <a:pt x="2601957" y="3014123"/>
                  </a:lnTo>
                  <a:lnTo>
                    <a:pt x="2559650" y="3028640"/>
                  </a:lnTo>
                  <a:lnTo>
                    <a:pt x="2515681" y="3039261"/>
                  </a:lnTo>
                  <a:lnTo>
                    <a:pt x="2470254" y="3045782"/>
                  </a:lnTo>
                  <a:lnTo>
                    <a:pt x="2423571" y="3048001"/>
                  </a:lnTo>
                  <a:lnTo>
                    <a:pt x="484727" y="3048001"/>
                  </a:lnTo>
                  <a:lnTo>
                    <a:pt x="438044" y="3045782"/>
                  </a:lnTo>
                  <a:lnTo>
                    <a:pt x="392617" y="3039261"/>
                  </a:lnTo>
                  <a:lnTo>
                    <a:pt x="348649" y="3028640"/>
                  </a:lnTo>
                  <a:lnTo>
                    <a:pt x="306342" y="3014123"/>
                  </a:lnTo>
                  <a:lnTo>
                    <a:pt x="265901" y="2995913"/>
                  </a:lnTo>
                  <a:lnTo>
                    <a:pt x="227527" y="2974213"/>
                  </a:lnTo>
                  <a:lnTo>
                    <a:pt x="191424" y="2949226"/>
                  </a:lnTo>
                  <a:lnTo>
                    <a:pt x="157796" y="2921156"/>
                  </a:lnTo>
                  <a:lnTo>
                    <a:pt x="126845" y="2890204"/>
                  </a:lnTo>
                  <a:lnTo>
                    <a:pt x="98774" y="2856576"/>
                  </a:lnTo>
                  <a:lnTo>
                    <a:pt x="73788" y="2820473"/>
                  </a:lnTo>
                  <a:lnTo>
                    <a:pt x="52088" y="2782099"/>
                  </a:lnTo>
                  <a:lnTo>
                    <a:pt x="33878" y="2741657"/>
                  </a:lnTo>
                  <a:lnTo>
                    <a:pt x="19361" y="2699350"/>
                  </a:lnTo>
                  <a:lnTo>
                    <a:pt x="8740" y="2655381"/>
                  </a:lnTo>
                  <a:lnTo>
                    <a:pt x="2218" y="2609954"/>
                  </a:lnTo>
                  <a:lnTo>
                    <a:pt x="0" y="2563271"/>
                  </a:lnTo>
                  <a:lnTo>
                    <a:pt x="0" y="48472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38CF4E7E-FE63-9D4D-A2A5-728636C016C1}"/>
              </a:ext>
            </a:extLst>
          </p:cNvPr>
          <p:cNvSpPr txBox="1"/>
          <p:nvPr/>
        </p:nvSpPr>
        <p:spPr>
          <a:xfrm>
            <a:off x="-178109" y="480937"/>
            <a:ext cx="3528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评估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DAE7B32B-D691-AA44-8678-91BF7B04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49718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D48E99E-5F45-A14C-88C0-DA6D9373CBBD}"/>
              </a:ext>
            </a:extLst>
          </p:cNvPr>
          <p:cNvSpPr txBox="1"/>
          <p:nvPr/>
        </p:nvSpPr>
        <p:spPr>
          <a:xfrm>
            <a:off x="1247256" y="1266374"/>
            <a:ext cx="6715300" cy="1976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检测真实的配置错误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DockerHub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2200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个软件镜像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863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个镜像中检测到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1423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起违反良好实践约束的案例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收到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个配置错误的确认（共上报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325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起）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868CE1-AFB1-BE48-9EFD-961D27EFA06A}"/>
              </a:ext>
            </a:extLst>
          </p:cNvPr>
          <p:cNvSpPr txBox="1"/>
          <p:nvPr/>
        </p:nvSpPr>
        <p:spPr>
          <a:xfrm>
            <a:off x="-178109" y="480937"/>
            <a:ext cx="3528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评估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29DF9-863D-6447-9D64-A4932CAB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4791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10C585F-ACBD-7B47-AC72-75A38CDC0987}"/>
              </a:ext>
            </a:extLst>
          </p:cNvPr>
          <p:cNvSpPr txBox="1"/>
          <p:nvPr/>
        </p:nvSpPr>
        <p:spPr>
          <a:xfrm>
            <a:off x="1039207" y="133100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已确认配置错误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A422E0-ED6C-E44A-96F1-749E2A93F584}"/>
              </a:ext>
            </a:extLst>
          </p:cNvPr>
          <p:cNvSpPr/>
          <p:nvPr/>
        </p:nvSpPr>
        <p:spPr>
          <a:xfrm>
            <a:off x="2901950" y="2421013"/>
            <a:ext cx="6388100" cy="3956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6C458E-F4C3-BE4F-B3CC-FE1CFAA1DF1F}"/>
              </a:ext>
            </a:extLst>
          </p:cNvPr>
          <p:cNvSpPr txBox="1"/>
          <p:nvPr/>
        </p:nvSpPr>
        <p:spPr>
          <a:xfrm>
            <a:off x="-178109" y="480937"/>
            <a:ext cx="3528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评估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0FCBF2B-A37E-2D49-83ED-6A3799D5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4154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B3C571D-0415-1D45-82E8-63A357060E74}"/>
              </a:ext>
            </a:extLst>
          </p:cNvPr>
          <p:cNvSpPr txBox="1"/>
          <p:nvPr/>
        </p:nvSpPr>
        <p:spPr>
          <a:xfrm>
            <a:off x="1052492" y="1176953"/>
            <a:ext cx="8225329" cy="151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配置错误分析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错误的改变：配置项被修改为违反良好实践约束的值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错误的默认值：配置项的默认值本身就违反良好实践，但没有被修改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BAD0606-8806-224D-82E2-1F8F6405F626}"/>
              </a:ext>
            </a:extLst>
          </p:cNvPr>
          <p:cNvSpPr/>
          <p:nvPr/>
        </p:nvSpPr>
        <p:spPr>
          <a:xfrm>
            <a:off x="2475710" y="2836345"/>
            <a:ext cx="7240580" cy="3742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0FE685-33A4-D94E-917D-612C17FF1EED}"/>
              </a:ext>
            </a:extLst>
          </p:cNvPr>
          <p:cNvSpPr txBox="1"/>
          <p:nvPr/>
        </p:nvSpPr>
        <p:spPr>
          <a:xfrm>
            <a:off x="-178109" y="480937"/>
            <a:ext cx="3528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评估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8AC9335-7EA2-C64D-93E6-7DFB8901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4817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485602" y="480937"/>
            <a:ext cx="432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F3BAB-4F17-5C4A-ABA3-318BA1E7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5C058BF8-62A2-1F4F-8F44-649857837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472795"/>
              </p:ext>
            </p:extLst>
          </p:nvPr>
        </p:nvGraphicFramePr>
        <p:xfrm>
          <a:off x="1763455" y="858144"/>
          <a:ext cx="8510584" cy="576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488872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C6903A4-AAE7-2343-B900-6D9AD5719AEE}"/>
              </a:ext>
            </a:extLst>
          </p:cNvPr>
          <p:cNvSpPr txBox="1"/>
          <p:nvPr/>
        </p:nvSpPr>
        <p:spPr>
          <a:xfrm>
            <a:off x="1059449" y="516840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研究背景</a:t>
            </a:r>
            <a:r>
              <a:rPr kumimoji="1" lang="en-US" altLang="zh-CN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1E7DA7-169C-6F4D-8198-3E0EBE92F387}"/>
              </a:ext>
            </a:extLst>
          </p:cNvPr>
          <p:cNvSpPr txBox="1"/>
          <p:nvPr/>
        </p:nvSpPr>
        <p:spPr>
          <a:xfrm>
            <a:off x="874057" y="1451013"/>
            <a:ext cx="10443885" cy="1053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什么是软件配置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确定系统设置值的操作，配置的目标是通过更改设置将系统从非预期状态转换为预期状态。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6D6820-8816-AC40-95E9-529B47430336}"/>
              </a:ext>
            </a:extLst>
          </p:cNvPr>
          <p:cNvSpPr txBox="1"/>
          <p:nvPr/>
        </p:nvSpPr>
        <p:spPr>
          <a:xfrm>
            <a:off x="874057" y="2797145"/>
            <a:ext cx="10171728" cy="24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什么是软件配置错误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由于软件配置项的值设置错误而导致系统运行产生确定性故障，并产生相应的错误信息。因此，配置错误可以认为是软件系统中存在的这样一类问题，即：软件代码本身正确，但是由于不正确的安装、配置或系统升级而导致软件系统无法按照预期正确运行。</a:t>
            </a:r>
            <a:endParaRPr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C5AA6A2-6718-164D-931A-33549D08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0731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8B293C3-C856-E94C-A8B2-11ED8D159592}"/>
              </a:ext>
            </a:extLst>
          </p:cNvPr>
          <p:cNvSpPr txBox="1"/>
          <p:nvPr/>
        </p:nvSpPr>
        <p:spPr>
          <a:xfrm>
            <a:off x="900277" y="1078369"/>
            <a:ext cx="9661972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随着计算机技术的发展，软件系统变得越来越复杂，为了满足用户不同的需求，软件开发人员提供了更多的配置项来帮助用户实现私人订制。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929FCD-6BAC-1F48-B228-D1F7492BB914}"/>
              </a:ext>
            </a:extLst>
          </p:cNvPr>
          <p:cNvSpPr txBox="1"/>
          <p:nvPr/>
        </p:nvSpPr>
        <p:spPr>
          <a:xfrm>
            <a:off x="898853" y="2481601"/>
            <a:ext cx="3294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配置项数量庞大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配置约束复杂且相互关联</a:t>
            </a:r>
          </a:p>
        </p:txBody>
      </p:sp>
      <p:grpSp>
        <p:nvGrpSpPr>
          <p:cNvPr id="18" name="object 4">
            <a:extLst>
              <a:ext uri="{FF2B5EF4-FFF2-40B4-BE49-F238E27FC236}">
                <a16:creationId xmlns:a16="http://schemas.microsoft.com/office/drawing/2014/main" id="{2D243C55-B0A1-A64A-AAE3-938C9BECAD9E}"/>
              </a:ext>
            </a:extLst>
          </p:cNvPr>
          <p:cNvGrpSpPr/>
          <p:nvPr/>
        </p:nvGrpSpPr>
        <p:grpSpPr>
          <a:xfrm>
            <a:off x="5337725" y="3084291"/>
            <a:ext cx="3139440" cy="3352165"/>
            <a:chOff x="6028855" y="2451900"/>
            <a:chExt cx="3139440" cy="3352165"/>
          </a:xfrm>
        </p:grpSpPr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7346AF9E-E0A2-994A-BADC-1962AF2A6228}"/>
                </a:ext>
              </a:extLst>
            </p:cNvPr>
            <p:cNvSpPr/>
            <p:nvPr/>
          </p:nvSpPr>
          <p:spPr>
            <a:xfrm>
              <a:off x="6356375" y="2451900"/>
              <a:ext cx="1815325" cy="9348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A2CB8413-F864-9041-91C7-DBC1E10EE788}"/>
                </a:ext>
              </a:extLst>
            </p:cNvPr>
            <p:cNvSpPr/>
            <p:nvPr/>
          </p:nvSpPr>
          <p:spPr>
            <a:xfrm>
              <a:off x="6028855" y="3318217"/>
              <a:ext cx="3139274" cy="13401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179273AC-19AE-D248-995B-ABB4C959536D}"/>
                </a:ext>
              </a:extLst>
            </p:cNvPr>
            <p:cNvSpPr/>
            <p:nvPr/>
          </p:nvSpPr>
          <p:spPr>
            <a:xfrm>
              <a:off x="6674497" y="4569554"/>
              <a:ext cx="1641170" cy="12340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9">
            <a:extLst>
              <a:ext uri="{FF2B5EF4-FFF2-40B4-BE49-F238E27FC236}">
                <a16:creationId xmlns:a16="http://schemas.microsoft.com/office/drawing/2014/main" id="{B9F18B0D-8C37-6141-B93A-062DF2C44F31}"/>
              </a:ext>
            </a:extLst>
          </p:cNvPr>
          <p:cNvSpPr/>
          <p:nvPr/>
        </p:nvSpPr>
        <p:spPr>
          <a:xfrm>
            <a:off x="5337725" y="2317687"/>
            <a:ext cx="2890814" cy="694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47E3BE77-99EA-ED4A-9BED-A3E1493E33DA}"/>
              </a:ext>
            </a:extLst>
          </p:cNvPr>
          <p:cNvSpPr txBox="1"/>
          <p:nvPr/>
        </p:nvSpPr>
        <p:spPr>
          <a:xfrm>
            <a:off x="8779149" y="1749698"/>
            <a:ext cx="2266315" cy="440182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400" spc="-95" dirty="0">
                <a:latin typeface="Trebuchet MS"/>
                <a:cs typeface="Trebuchet MS"/>
              </a:rPr>
              <a:t>No. of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parameters</a:t>
            </a:r>
            <a:endParaRPr sz="2400">
              <a:latin typeface="Trebuchet MS"/>
              <a:cs typeface="Trebuchet MS"/>
            </a:endParaRPr>
          </a:p>
          <a:p>
            <a:pPr marL="757555">
              <a:lnSpc>
                <a:spcPct val="100000"/>
              </a:lnSpc>
              <a:spcBef>
                <a:spcPts val="1985"/>
              </a:spcBef>
            </a:pPr>
            <a:r>
              <a:rPr sz="3200" spc="-60" dirty="0">
                <a:latin typeface="Trebuchet MS"/>
                <a:cs typeface="Trebuchet MS"/>
              </a:rPr>
              <a:t>1376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rebuchet MS"/>
              <a:cs typeface="Trebuchet MS"/>
            </a:endParaRPr>
          </a:p>
          <a:p>
            <a:pPr marL="893444">
              <a:lnSpc>
                <a:spcPct val="100000"/>
              </a:lnSpc>
              <a:spcBef>
                <a:spcPts val="5"/>
              </a:spcBef>
            </a:pPr>
            <a:r>
              <a:rPr sz="3200" spc="-60" dirty="0">
                <a:latin typeface="Trebuchet MS"/>
                <a:cs typeface="Trebuchet MS"/>
              </a:rPr>
              <a:t>940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Trebuchet MS"/>
              <a:cs typeface="Trebuchet MS"/>
            </a:endParaRPr>
          </a:p>
          <a:p>
            <a:pPr marL="918210">
              <a:lnSpc>
                <a:spcPct val="100000"/>
              </a:lnSpc>
            </a:pPr>
            <a:r>
              <a:rPr sz="3200" spc="-60" dirty="0">
                <a:latin typeface="Trebuchet MS"/>
                <a:cs typeface="Trebuchet MS"/>
              </a:rPr>
              <a:t>669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rebuchet MS"/>
              <a:cs typeface="Trebuchet MS"/>
            </a:endParaRPr>
          </a:p>
          <a:p>
            <a:pPr marL="893444">
              <a:lnSpc>
                <a:spcPct val="100000"/>
              </a:lnSpc>
              <a:spcBef>
                <a:spcPts val="5"/>
              </a:spcBef>
            </a:pPr>
            <a:r>
              <a:rPr sz="3200" spc="-60" dirty="0">
                <a:latin typeface="Trebuchet MS"/>
                <a:cs typeface="Trebuchet MS"/>
              </a:rPr>
              <a:t>426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47C701-F07B-6848-9323-0FAB2F3789FA}"/>
              </a:ext>
            </a:extLst>
          </p:cNvPr>
          <p:cNvSpPr txBox="1"/>
          <p:nvPr/>
        </p:nvSpPr>
        <p:spPr>
          <a:xfrm>
            <a:off x="1059449" y="516840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研究背景</a:t>
            </a:r>
            <a:r>
              <a:rPr kumimoji="1" lang="en-US" altLang="zh-CN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动机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CF020B-B42A-8449-B79A-61145774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0BD46-B9A7-F445-83AC-B1930CE2E5EA}"/>
              </a:ext>
            </a:extLst>
          </p:cNvPr>
          <p:cNvSpPr txBox="1"/>
          <p:nvPr/>
        </p:nvSpPr>
        <p:spPr>
          <a:xfrm>
            <a:off x="1059449" y="516840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研究背景</a:t>
            </a:r>
            <a:r>
              <a:rPr kumimoji="1" lang="en-US" altLang="zh-CN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A8B0E-4044-3C4F-9E0D-9F19DAC96F0C}"/>
              </a:ext>
            </a:extLst>
          </p:cNvPr>
          <p:cNvSpPr txBox="1"/>
          <p:nvPr/>
        </p:nvSpPr>
        <p:spPr>
          <a:xfrm>
            <a:off x="1059449" y="6214405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配置文件（最多有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940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个配置项）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9F115-D641-0346-8E7B-7044E0FED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550" y="1807818"/>
            <a:ext cx="3823080" cy="42718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A4BE7C-07BE-0B4F-8F32-956C523A9D37}"/>
              </a:ext>
            </a:extLst>
          </p:cNvPr>
          <p:cNvSpPr txBox="1"/>
          <p:nvPr/>
        </p:nvSpPr>
        <p:spPr>
          <a:xfrm>
            <a:off x="6643554" y="6215900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配置文件（最多有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1376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个配置项）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34FE0A-9263-F443-AA4A-DF7A9FFC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445C55-BF69-CF41-B7E4-A2D700732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14" y="1814142"/>
            <a:ext cx="4729788" cy="42655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4D0719-DB7D-F24E-BCDB-672C47ECACD9}"/>
              </a:ext>
            </a:extLst>
          </p:cNvPr>
          <p:cNvSpPr txBox="1"/>
          <p:nvPr/>
        </p:nvSpPr>
        <p:spPr>
          <a:xfrm>
            <a:off x="1059449" y="1236363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配置项数量庞大</a:t>
            </a:r>
          </a:p>
        </p:txBody>
      </p:sp>
    </p:spTree>
    <p:extLst>
      <p:ext uri="{BB962C8B-B14F-4D97-AF65-F5344CB8AC3E}">
        <p14:creationId xmlns:p14="http://schemas.microsoft.com/office/powerpoint/2010/main" val="38296105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0BD46-B9A7-F445-83AC-B1930CE2E5EA}"/>
              </a:ext>
            </a:extLst>
          </p:cNvPr>
          <p:cNvSpPr txBox="1"/>
          <p:nvPr/>
        </p:nvSpPr>
        <p:spPr>
          <a:xfrm>
            <a:off x="1059449" y="516840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研究背景</a:t>
            </a:r>
            <a:r>
              <a:rPr kumimoji="1" lang="en-US" altLang="zh-CN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动机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34FE0A-9263-F443-AA4A-DF7A9FFC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04EAF7-2283-4F48-878F-F458F77F6297}"/>
              </a:ext>
            </a:extLst>
          </p:cNvPr>
          <p:cNvSpPr txBox="1"/>
          <p:nvPr/>
        </p:nvSpPr>
        <p:spPr>
          <a:xfrm>
            <a:off x="1059449" y="1207399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配置的复杂度高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88CD85-83F8-AF40-8B42-F56C7D2CE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9" y="1855457"/>
            <a:ext cx="6838079" cy="44857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CEDCA0D-78A7-AD44-A22D-22A171B03156}"/>
              </a:ext>
            </a:extLst>
          </p:cNvPr>
          <p:cNvSpPr txBox="1"/>
          <p:nvPr/>
        </p:nvSpPr>
        <p:spPr>
          <a:xfrm>
            <a:off x="8334954" y="1855457"/>
            <a:ext cx="32944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配置参数类型多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语法格式复杂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控制功能多样化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配置相互关联和相互依赖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配置参数值空间复杂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系统环境复杂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3593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9">
            <a:extLst>
              <a:ext uri="{FF2B5EF4-FFF2-40B4-BE49-F238E27FC236}">
                <a16:creationId xmlns:a16="http://schemas.microsoft.com/office/drawing/2014/main" id="{BA5821B1-C0E8-954F-A640-BED551AA972F}"/>
              </a:ext>
            </a:extLst>
          </p:cNvPr>
          <p:cNvSpPr/>
          <p:nvPr/>
        </p:nvSpPr>
        <p:spPr>
          <a:xfrm>
            <a:off x="4037294" y="5886752"/>
            <a:ext cx="994688" cy="934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1BD00148-1752-5C46-A998-0EBBE2A48AD7}"/>
              </a:ext>
            </a:extLst>
          </p:cNvPr>
          <p:cNvSpPr/>
          <p:nvPr/>
        </p:nvSpPr>
        <p:spPr>
          <a:xfrm>
            <a:off x="4037955" y="1732457"/>
            <a:ext cx="994688" cy="934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C6903A4-AAE7-2343-B900-6D9AD5719AEE}"/>
              </a:ext>
            </a:extLst>
          </p:cNvPr>
          <p:cNvSpPr txBox="1"/>
          <p:nvPr/>
        </p:nvSpPr>
        <p:spPr>
          <a:xfrm>
            <a:off x="1059449" y="1138923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软件开发商提供大型的用户手册来帮助系统管理员进行配置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503BA650-43C2-A04C-BCFE-0CA0BADD2295}"/>
              </a:ext>
            </a:extLst>
          </p:cNvPr>
          <p:cNvSpPr/>
          <p:nvPr/>
        </p:nvSpPr>
        <p:spPr>
          <a:xfrm>
            <a:off x="1389469" y="4875548"/>
            <a:ext cx="1625808" cy="623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6661B272-1118-0E4F-89D1-2DC9B2880ED6}"/>
              </a:ext>
            </a:extLst>
          </p:cNvPr>
          <p:cNvSpPr/>
          <p:nvPr/>
        </p:nvSpPr>
        <p:spPr>
          <a:xfrm>
            <a:off x="1508574" y="2771180"/>
            <a:ext cx="1245301" cy="903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1F6C22F2-F9D2-004A-BE0F-55ADC8D27918}"/>
              </a:ext>
            </a:extLst>
          </p:cNvPr>
          <p:cNvSpPr/>
          <p:nvPr/>
        </p:nvSpPr>
        <p:spPr>
          <a:xfrm>
            <a:off x="692213" y="3733630"/>
            <a:ext cx="2890810" cy="694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2B3D625A-3787-8C4B-8EAE-ADE2A1581132}"/>
              </a:ext>
            </a:extLst>
          </p:cNvPr>
          <p:cNvSpPr/>
          <p:nvPr/>
        </p:nvSpPr>
        <p:spPr>
          <a:xfrm>
            <a:off x="4052174" y="3836337"/>
            <a:ext cx="994688" cy="93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4179A266-10EA-B940-A7CA-011A0DAF32D3}"/>
              </a:ext>
            </a:extLst>
          </p:cNvPr>
          <p:cNvSpPr txBox="1"/>
          <p:nvPr/>
        </p:nvSpPr>
        <p:spPr>
          <a:xfrm>
            <a:off x="4203444" y="3911475"/>
            <a:ext cx="692150" cy="584835"/>
          </a:xfrm>
          <a:prstGeom prst="rect">
            <a:avLst/>
          </a:prstGeom>
          <a:solidFill>
            <a:srgbClr val="FFFF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3365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90805">
              <a:lnSpc>
                <a:spcPts val="1910"/>
              </a:lnSpc>
              <a:spcBef>
                <a:spcPts val="265"/>
              </a:spcBef>
            </a:pPr>
            <a:r>
              <a:rPr sz="1600" b="1" spc="-130" dirty="0">
                <a:latin typeface="Trebuchet MS"/>
                <a:cs typeface="Trebuchet MS"/>
              </a:rPr>
              <a:t>2331</a:t>
            </a:r>
            <a:endParaRPr sz="1600">
              <a:latin typeface="Trebuchet MS"/>
              <a:cs typeface="Trebuchet MS"/>
            </a:endParaRPr>
          </a:p>
          <a:p>
            <a:pPr marL="90805">
              <a:lnSpc>
                <a:spcPts val="1910"/>
              </a:lnSpc>
            </a:pPr>
            <a:r>
              <a:rPr sz="1600" spc="-65" dirty="0">
                <a:latin typeface="Trebuchet MS"/>
                <a:cs typeface="Trebuchet MS"/>
              </a:rPr>
              <a:t>pages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49CACD09-81C2-FD4B-9F09-74D6D2880A7D}"/>
              </a:ext>
            </a:extLst>
          </p:cNvPr>
          <p:cNvSpPr txBox="1"/>
          <p:nvPr/>
        </p:nvSpPr>
        <p:spPr>
          <a:xfrm>
            <a:off x="4203444" y="1821474"/>
            <a:ext cx="692150" cy="584835"/>
          </a:xfrm>
          <a:prstGeom prst="rect">
            <a:avLst/>
          </a:prstGeom>
          <a:solidFill>
            <a:srgbClr val="FFFF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3301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90805">
              <a:lnSpc>
                <a:spcPts val="1910"/>
              </a:lnSpc>
              <a:spcBef>
                <a:spcPts val="259"/>
              </a:spcBef>
            </a:pPr>
            <a:r>
              <a:rPr sz="1600" b="1" spc="-130" dirty="0">
                <a:latin typeface="Trebuchet MS"/>
                <a:cs typeface="Trebuchet MS"/>
              </a:rPr>
              <a:t>5494</a:t>
            </a:r>
            <a:endParaRPr sz="1600">
              <a:latin typeface="Trebuchet MS"/>
              <a:cs typeface="Trebuchet MS"/>
            </a:endParaRPr>
          </a:p>
          <a:p>
            <a:pPr marL="90805">
              <a:lnSpc>
                <a:spcPts val="1910"/>
              </a:lnSpc>
            </a:pPr>
            <a:r>
              <a:rPr sz="1600" spc="-65" dirty="0">
                <a:latin typeface="Trebuchet MS"/>
                <a:cs typeface="Trebuchet MS"/>
              </a:rPr>
              <a:t>pages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8DFF4D0E-7E1E-834F-B5F7-F39BE4E48A47}"/>
              </a:ext>
            </a:extLst>
          </p:cNvPr>
          <p:cNvSpPr/>
          <p:nvPr/>
        </p:nvSpPr>
        <p:spPr>
          <a:xfrm>
            <a:off x="4052174" y="2800936"/>
            <a:ext cx="994688" cy="934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D93D5294-BB52-554E-A5FA-11D96798BC4E}"/>
              </a:ext>
            </a:extLst>
          </p:cNvPr>
          <p:cNvSpPr txBox="1"/>
          <p:nvPr/>
        </p:nvSpPr>
        <p:spPr>
          <a:xfrm>
            <a:off x="4203444" y="2876069"/>
            <a:ext cx="692150" cy="584835"/>
          </a:xfrm>
          <a:prstGeom prst="rect">
            <a:avLst/>
          </a:prstGeom>
          <a:solidFill>
            <a:srgbClr val="FFFF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3301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90805">
              <a:lnSpc>
                <a:spcPts val="1910"/>
              </a:lnSpc>
              <a:spcBef>
                <a:spcPts val="259"/>
              </a:spcBef>
            </a:pPr>
            <a:r>
              <a:rPr sz="1600" b="1" spc="-130" dirty="0">
                <a:latin typeface="Trebuchet MS"/>
                <a:cs typeface="Trebuchet MS"/>
              </a:rPr>
              <a:t>3724</a:t>
            </a:r>
            <a:endParaRPr sz="1600">
              <a:latin typeface="Trebuchet MS"/>
              <a:cs typeface="Trebuchet MS"/>
            </a:endParaRPr>
          </a:p>
          <a:p>
            <a:pPr marL="90805">
              <a:lnSpc>
                <a:spcPts val="1910"/>
              </a:lnSpc>
            </a:pPr>
            <a:r>
              <a:rPr sz="1600" spc="-65" dirty="0">
                <a:latin typeface="Trebuchet MS"/>
                <a:cs typeface="Trebuchet MS"/>
              </a:rPr>
              <a:t>pages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3D50E8BB-B60A-B348-82F5-4006F90E9564}"/>
              </a:ext>
            </a:extLst>
          </p:cNvPr>
          <p:cNvSpPr/>
          <p:nvPr/>
        </p:nvSpPr>
        <p:spPr>
          <a:xfrm>
            <a:off x="4033772" y="4871735"/>
            <a:ext cx="994688" cy="934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E2CE23C4-B767-C147-AB80-E757BE6C2054}"/>
              </a:ext>
            </a:extLst>
          </p:cNvPr>
          <p:cNvSpPr txBox="1"/>
          <p:nvPr/>
        </p:nvSpPr>
        <p:spPr>
          <a:xfrm>
            <a:off x="4185041" y="4946868"/>
            <a:ext cx="692150" cy="584835"/>
          </a:xfrm>
          <a:prstGeom prst="rect">
            <a:avLst/>
          </a:prstGeom>
          <a:solidFill>
            <a:srgbClr val="FFFF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3175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600" b="1" spc="-130" dirty="0">
                <a:latin typeface="Trebuchet MS"/>
                <a:cs typeface="Trebuchet MS"/>
              </a:rPr>
              <a:t>1009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600" spc="-65" dirty="0">
                <a:latin typeface="Trebuchet MS"/>
                <a:cs typeface="Trebuchet MS"/>
              </a:rPr>
              <a:t>pages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98AF2F19-B655-7446-BF07-D3BFA8C88EC5}"/>
              </a:ext>
            </a:extLst>
          </p:cNvPr>
          <p:cNvSpPr/>
          <p:nvPr/>
        </p:nvSpPr>
        <p:spPr>
          <a:xfrm>
            <a:off x="1572600" y="5756368"/>
            <a:ext cx="1158573" cy="8435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14DAEF39-757F-B444-AFDD-5C3E3FA73C13}"/>
              </a:ext>
            </a:extLst>
          </p:cNvPr>
          <p:cNvSpPr txBox="1"/>
          <p:nvPr/>
        </p:nvSpPr>
        <p:spPr>
          <a:xfrm>
            <a:off x="4187378" y="5982266"/>
            <a:ext cx="692150" cy="584835"/>
          </a:xfrm>
          <a:prstGeom prst="rect">
            <a:avLst/>
          </a:prstGeom>
          <a:solidFill>
            <a:srgbClr val="FFFF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32384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90805">
              <a:lnSpc>
                <a:spcPts val="1910"/>
              </a:lnSpc>
              <a:spcBef>
                <a:spcPts val="254"/>
              </a:spcBef>
            </a:pPr>
            <a:r>
              <a:rPr sz="1600" b="1" spc="-130" dirty="0">
                <a:latin typeface="Trebuchet MS"/>
                <a:cs typeface="Trebuchet MS"/>
              </a:rPr>
              <a:t>787</a:t>
            </a:r>
            <a:endParaRPr sz="1600">
              <a:latin typeface="Trebuchet MS"/>
              <a:cs typeface="Trebuchet MS"/>
            </a:endParaRPr>
          </a:p>
          <a:p>
            <a:pPr marL="90805">
              <a:lnSpc>
                <a:spcPts val="1910"/>
              </a:lnSpc>
            </a:pPr>
            <a:r>
              <a:rPr sz="1600" spc="-65" dirty="0">
                <a:latin typeface="Trebuchet MS"/>
                <a:cs typeface="Trebuchet MS"/>
              </a:rPr>
              <a:t>pages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B927F966-12BF-EF41-AC90-6592A4F92B35}"/>
              </a:ext>
            </a:extLst>
          </p:cNvPr>
          <p:cNvSpPr/>
          <p:nvPr/>
        </p:nvSpPr>
        <p:spPr>
          <a:xfrm>
            <a:off x="7642820" y="2864309"/>
            <a:ext cx="1285913" cy="18196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BD0C9378-FA68-404C-A810-726CA86DF602}"/>
              </a:ext>
            </a:extLst>
          </p:cNvPr>
          <p:cNvSpPr txBox="1"/>
          <p:nvPr/>
        </p:nvSpPr>
        <p:spPr>
          <a:xfrm>
            <a:off x="7813901" y="4453866"/>
            <a:ext cx="804545" cy="2692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latin typeface="Trebuchet MS"/>
                <a:cs typeface="Trebuchet MS"/>
              </a:rPr>
              <a:t>Sysadmin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CD839FCC-2221-C44B-807D-18689567C896}"/>
              </a:ext>
            </a:extLst>
          </p:cNvPr>
          <p:cNvSpPr/>
          <p:nvPr/>
        </p:nvSpPr>
        <p:spPr>
          <a:xfrm>
            <a:off x="5557708" y="3644127"/>
            <a:ext cx="1373505" cy="608965"/>
          </a:xfrm>
          <a:custGeom>
            <a:avLst/>
            <a:gdLst/>
            <a:ahLst/>
            <a:cxnLst/>
            <a:rect l="l" t="t" r="r" b="b"/>
            <a:pathLst>
              <a:path w="1373504" h="608964">
                <a:moveTo>
                  <a:pt x="0" y="152224"/>
                </a:moveTo>
                <a:lnTo>
                  <a:pt x="1068880" y="152224"/>
                </a:lnTo>
                <a:lnTo>
                  <a:pt x="1068880" y="0"/>
                </a:lnTo>
                <a:lnTo>
                  <a:pt x="1373330" y="304448"/>
                </a:lnTo>
                <a:lnTo>
                  <a:pt x="1068880" y="608897"/>
                </a:lnTo>
                <a:lnTo>
                  <a:pt x="1068880" y="456673"/>
                </a:lnTo>
                <a:lnTo>
                  <a:pt x="0" y="456673"/>
                </a:lnTo>
                <a:lnTo>
                  <a:pt x="0" y="152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84EABE2A-9621-7148-B72C-6C147A54E09D}"/>
              </a:ext>
            </a:extLst>
          </p:cNvPr>
          <p:cNvSpPr txBox="1"/>
          <p:nvPr/>
        </p:nvSpPr>
        <p:spPr>
          <a:xfrm>
            <a:off x="5451739" y="3314930"/>
            <a:ext cx="1728470" cy="330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0" dirty="0">
                <a:solidFill>
                  <a:srgbClr val="FF0000"/>
                </a:solidFill>
                <a:latin typeface="Trebuchet MS"/>
                <a:cs typeface="Trebuchet MS"/>
              </a:rPr>
              <a:t>Too </a:t>
            </a:r>
            <a:r>
              <a:rPr sz="2000" b="1" spc="-85" dirty="0">
                <a:solidFill>
                  <a:srgbClr val="FF0000"/>
                </a:solidFill>
                <a:latin typeface="Trebuchet MS"/>
                <a:cs typeface="Trebuchet MS"/>
              </a:rPr>
              <a:t>long </a:t>
            </a:r>
            <a:r>
              <a:rPr sz="2000" b="1" spc="-95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2000" b="1" spc="-2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120" dirty="0">
                <a:solidFill>
                  <a:srgbClr val="FF0000"/>
                </a:solidFill>
                <a:latin typeface="Trebuchet MS"/>
                <a:cs typeface="Trebuchet MS"/>
              </a:rPr>
              <a:t>read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17FC33D3-6D7D-8A4C-8B3C-AB4341609FA0}"/>
              </a:ext>
            </a:extLst>
          </p:cNvPr>
          <p:cNvSpPr txBox="1"/>
          <p:nvPr/>
        </p:nvSpPr>
        <p:spPr>
          <a:xfrm>
            <a:off x="5451739" y="4275050"/>
            <a:ext cx="2173605" cy="330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solidFill>
                  <a:srgbClr val="FF0000"/>
                </a:solidFill>
                <a:latin typeface="Trebuchet MS"/>
                <a:cs typeface="Trebuchet MS"/>
              </a:rPr>
              <a:t>Not </a:t>
            </a:r>
            <a:r>
              <a:rPr sz="2000" b="1" spc="-110" dirty="0">
                <a:solidFill>
                  <a:srgbClr val="FF0000"/>
                </a:solidFill>
                <a:latin typeface="Trebuchet MS"/>
                <a:cs typeface="Trebuchet MS"/>
              </a:rPr>
              <a:t>easy </a:t>
            </a:r>
            <a:r>
              <a:rPr sz="2000" b="1" spc="-95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2000" b="1" spc="-3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114" dirty="0">
                <a:solidFill>
                  <a:srgbClr val="FF0000"/>
                </a:solidFill>
                <a:latin typeface="Trebuchet MS"/>
                <a:cs typeface="Trebuchet MS"/>
              </a:rPr>
              <a:t>navigate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5" name="object 23">
            <a:extLst>
              <a:ext uri="{FF2B5EF4-FFF2-40B4-BE49-F238E27FC236}">
                <a16:creationId xmlns:a16="http://schemas.microsoft.com/office/drawing/2014/main" id="{06A7536A-713D-A247-96BD-6C866D37380C}"/>
              </a:ext>
            </a:extLst>
          </p:cNvPr>
          <p:cNvGrpSpPr/>
          <p:nvPr/>
        </p:nvGrpSpPr>
        <p:grpSpPr>
          <a:xfrm>
            <a:off x="8857752" y="3237575"/>
            <a:ext cx="2760434" cy="1195095"/>
            <a:chOff x="9111157" y="3182480"/>
            <a:chExt cx="2760434" cy="1195095"/>
          </a:xfrm>
        </p:grpSpPr>
        <p:sp>
          <p:nvSpPr>
            <p:cNvPr id="38" name="object 24">
              <a:extLst>
                <a:ext uri="{FF2B5EF4-FFF2-40B4-BE49-F238E27FC236}">
                  <a16:creationId xmlns:a16="http://schemas.microsoft.com/office/drawing/2014/main" id="{81413BF5-82BC-4643-84A5-920C6729147A}"/>
                </a:ext>
              </a:extLst>
            </p:cNvPr>
            <p:cNvSpPr/>
            <p:nvPr/>
          </p:nvSpPr>
          <p:spPr>
            <a:xfrm>
              <a:off x="9111157" y="3555250"/>
              <a:ext cx="1165860" cy="608965"/>
            </a:xfrm>
            <a:custGeom>
              <a:avLst/>
              <a:gdLst/>
              <a:ahLst/>
              <a:cxnLst/>
              <a:rect l="l" t="t" r="r" b="b"/>
              <a:pathLst>
                <a:path w="1165859" h="608964">
                  <a:moveTo>
                    <a:pt x="861034" y="0"/>
                  </a:moveTo>
                  <a:lnTo>
                    <a:pt x="861034" y="152222"/>
                  </a:lnTo>
                  <a:lnTo>
                    <a:pt x="0" y="152222"/>
                  </a:lnTo>
                  <a:lnTo>
                    <a:pt x="0" y="456679"/>
                  </a:lnTo>
                  <a:lnTo>
                    <a:pt x="861034" y="456679"/>
                  </a:lnTo>
                  <a:lnTo>
                    <a:pt x="861034" y="608901"/>
                  </a:lnTo>
                  <a:lnTo>
                    <a:pt x="1165491" y="304457"/>
                  </a:lnTo>
                  <a:lnTo>
                    <a:pt x="861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5">
              <a:extLst>
                <a:ext uri="{FF2B5EF4-FFF2-40B4-BE49-F238E27FC236}">
                  <a16:creationId xmlns:a16="http://schemas.microsoft.com/office/drawing/2014/main" id="{52868FEA-B4AF-0F42-A89B-55201E736997}"/>
                </a:ext>
              </a:extLst>
            </p:cNvPr>
            <p:cNvSpPr/>
            <p:nvPr/>
          </p:nvSpPr>
          <p:spPr>
            <a:xfrm>
              <a:off x="9111157" y="3555250"/>
              <a:ext cx="1165860" cy="608965"/>
            </a:xfrm>
            <a:custGeom>
              <a:avLst/>
              <a:gdLst/>
              <a:ahLst/>
              <a:cxnLst/>
              <a:rect l="l" t="t" r="r" b="b"/>
              <a:pathLst>
                <a:path w="1165859" h="608964">
                  <a:moveTo>
                    <a:pt x="0" y="152224"/>
                  </a:moveTo>
                  <a:lnTo>
                    <a:pt x="861043" y="152224"/>
                  </a:lnTo>
                  <a:lnTo>
                    <a:pt x="861043" y="0"/>
                  </a:lnTo>
                  <a:lnTo>
                    <a:pt x="1165490" y="304449"/>
                  </a:lnTo>
                  <a:lnTo>
                    <a:pt x="861043" y="608897"/>
                  </a:lnTo>
                  <a:lnTo>
                    <a:pt x="861043" y="456673"/>
                  </a:lnTo>
                  <a:lnTo>
                    <a:pt x="0" y="456673"/>
                  </a:lnTo>
                  <a:lnTo>
                    <a:pt x="0" y="15222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6">
              <a:extLst>
                <a:ext uri="{FF2B5EF4-FFF2-40B4-BE49-F238E27FC236}">
                  <a16:creationId xmlns:a16="http://schemas.microsoft.com/office/drawing/2014/main" id="{52CD890A-8DD5-544C-858A-A7649D08377E}"/>
                </a:ext>
              </a:extLst>
            </p:cNvPr>
            <p:cNvSpPr/>
            <p:nvPr/>
          </p:nvSpPr>
          <p:spPr>
            <a:xfrm>
              <a:off x="10282237" y="3182480"/>
              <a:ext cx="1589354" cy="11950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27">
            <a:extLst>
              <a:ext uri="{FF2B5EF4-FFF2-40B4-BE49-F238E27FC236}">
                <a16:creationId xmlns:a16="http://schemas.microsoft.com/office/drawing/2014/main" id="{8463D8AB-3953-DE4F-B523-15D4F7D2D242}"/>
              </a:ext>
            </a:extLst>
          </p:cNvPr>
          <p:cNvSpPr txBox="1"/>
          <p:nvPr/>
        </p:nvSpPr>
        <p:spPr>
          <a:xfrm>
            <a:off x="10124704" y="4546323"/>
            <a:ext cx="1119505" cy="635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2000" b="1" spc="-7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000" b="1" spc="-17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000" b="1" spc="-14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000" b="1" spc="-10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000" b="1" spc="-114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000" b="1" spc="-8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2000" b="1" spc="-10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000" b="1" spc="-100" dirty="0">
                <a:solidFill>
                  <a:srgbClr val="FF0000"/>
                </a:solidFill>
                <a:latin typeface="Trebuchet MS"/>
                <a:cs typeface="Trebuchet MS"/>
              </a:rPr>
              <a:t>e  </a:t>
            </a:r>
            <a:r>
              <a:rPr sz="2000" b="1" spc="-114" dirty="0">
                <a:solidFill>
                  <a:srgbClr val="FF0000"/>
                </a:solidFill>
                <a:latin typeface="Trebuchet MS"/>
                <a:cs typeface="Trebuchet MS"/>
              </a:rPr>
              <a:t>sources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CEEE4425-BC78-0349-B609-225AAC501A56}"/>
              </a:ext>
            </a:extLst>
          </p:cNvPr>
          <p:cNvSpPr/>
          <p:nvPr/>
        </p:nvSpPr>
        <p:spPr>
          <a:xfrm>
            <a:off x="1246517" y="1653856"/>
            <a:ext cx="1815325" cy="9348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BBD16A0-FDE9-1A48-B947-30017DA26949}"/>
              </a:ext>
            </a:extLst>
          </p:cNvPr>
          <p:cNvSpPr txBox="1"/>
          <p:nvPr/>
        </p:nvSpPr>
        <p:spPr>
          <a:xfrm>
            <a:off x="1059449" y="516840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研究背景</a:t>
            </a:r>
            <a:r>
              <a:rPr kumimoji="1" lang="en-US" altLang="zh-CN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动机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99E29-A467-6246-AEA2-F89D90C5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4308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B7CB487-4B84-534A-819D-08FD9904FD49}"/>
              </a:ext>
            </a:extLst>
          </p:cNvPr>
          <p:cNvSpPr txBox="1"/>
          <p:nvPr/>
        </p:nvSpPr>
        <p:spPr>
          <a:xfrm>
            <a:off x="1039612" y="1701405"/>
            <a:ext cx="6885218" cy="96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！良好实践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开发者根据使用经验在手册中描述了配置项的良好实践值</a:t>
            </a:r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0980E05B-6AB2-F644-929D-2E29E49BE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60265"/>
              </p:ext>
            </p:extLst>
          </p:nvPr>
        </p:nvGraphicFramePr>
        <p:xfrm>
          <a:off x="1192696" y="2890567"/>
          <a:ext cx="9558489" cy="357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0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zh-CN" altLang="en-US" sz="1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软件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zh-CN" altLang="en-US" sz="18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配置项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zh-CN" altLang="en-US"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良好实践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zh-CN" altLang="en-US" sz="18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违反结果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69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Httpd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85" dirty="0">
                          <a:latin typeface="Trebuchet MS"/>
                          <a:cs typeface="Trebuchet MS"/>
                        </a:rPr>
                        <a:t>ExtendedStatus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600075">
                        <a:lnSpc>
                          <a:spcPts val="2110"/>
                        </a:lnSpc>
                        <a:spcBef>
                          <a:spcPts val="365"/>
                        </a:spcBef>
                      </a:pPr>
                      <a:r>
                        <a:rPr sz="1800" spc="-80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highest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performance,</a:t>
                      </a:r>
                      <a:r>
                        <a:rPr sz="1800" spc="-2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set 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ExtendedStatus</a:t>
                      </a:r>
                      <a:r>
                        <a:rPr sz="18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50" dirty="0">
                          <a:latin typeface="Trebuchet MS"/>
                          <a:cs typeface="Trebuchet MS"/>
                        </a:rPr>
                        <a:t>off.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85" dirty="0">
                          <a:latin typeface="Trebuchet MS"/>
                          <a:cs typeface="Trebuchet MS"/>
                        </a:rPr>
                        <a:t>Performance</a:t>
                      </a:r>
                      <a:r>
                        <a:rPr sz="18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downgrade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9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HBase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78435">
                        <a:lnSpc>
                          <a:spcPts val="211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hb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eg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v 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er.thrift.framed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758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85" dirty="0">
                          <a:latin typeface="Trebuchet MS"/>
                          <a:cs typeface="Trebuchet MS"/>
                        </a:rPr>
                        <a:t>Setting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lang="zh-CN" altLang="en-US" sz="1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false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select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the 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default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transport,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vulnerable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to 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DoS.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85" dirty="0">
                          <a:latin typeface="Trebuchet MS"/>
                          <a:cs typeface="Trebuchet MS"/>
                        </a:rPr>
                        <a:t>Vulnerable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DoS</a:t>
                      </a:r>
                      <a:r>
                        <a:rPr sz="1800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attack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5" dirty="0">
                          <a:latin typeface="Trebuchet MS"/>
                          <a:cs typeface="Trebuchet MS"/>
                        </a:rPr>
                        <a:t>Cassandra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25"/>
                        </a:lnSpc>
                        <a:spcBef>
                          <a:spcPts val="265"/>
                        </a:spcBef>
                      </a:pPr>
                      <a:r>
                        <a:rPr sz="1800" spc="-80" dirty="0">
                          <a:latin typeface="Trebuchet MS"/>
                          <a:cs typeface="Trebuchet MS"/>
                        </a:rPr>
                        <a:t>enable_transient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0805">
                        <a:lnSpc>
                          <a:spcPts val="2125"/>
                        </a:lnSpc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_replication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4455">
                        <a:lnSpc>
                          <a:spcPct val="99400"/>
                        </a:lnSpc>
                        <a:spcBef>
                          <a:spcPts val="280"/>
                        </a:spcBef>
                      </a:pPr>
                      <a:r>
                        <a:rPr sz="1800" spc="-100" dirty="0">
                          <a:latin typeface="Trebuchet MS"/>
                          <a:cs typeface="Trebuchet MS"/>
                        </a:rPr>
                        <a:t>Transient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replication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experimental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not 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recommended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production</a:t>
                      </a:r>
                      <a:r>
                        <a:rPr sz="1800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use.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85" dirty="0">
                          <a:latin typeface="Trebuchet MS"/>
                          <a:cs typeface="Trebuchet MS"/>
                        </a:rPr>
                        <a:t>Unreliable</a:t>
                      </a:r>
                      <a:r>
                        <a:rPr sz="18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service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98E657E-A759-2F4E-8BC5-4A73388E2B5A}"/>
              </a:ext>
            </a:extLst>
          </p:cNvPr>
          <p:cNvSpPr txBox="1"/>
          <p:nvPr/>
        </p:nvSpPr>
        <p:spPr>
          <a:xfrm>
            <a:off x="1039612" y="1242635"/>
            <a:ext cx="816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是否可以自动的从用户手册中提取有用的配置信息？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00A5E93-0540-7A43-9B45-34B5DE0549D0}"/>
              </a:ext>
            </a:extLst>
          </p:cNvPr>
          <p:cNvSpPr txBox="1"/>
          <p:nvPr/>
        </p:nvSpPr>
        <p:spPr>
          <a:xfrm>
            <a:off x="1059449" y="516840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研究背景</a:t>
            </a:r>
            <a:r>
              <a:rPr kumimoji="1" lang="en-US" altLang="zh-CN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动机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9ADF88C-883A-9E48-BE5E-0E632DF1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802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17866" y="480937"/>
            <a:ext cx="432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特征研究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7">
            <a:extLst>
              <a:ext uri="{FF2B5EF4-FFF2-40B4-BE49-F238E27FC236}">
                <a16:creationId xmlns:a16="http://schemas.microsoft.com/office/drawing/2014/main" id="{172767EB-2D75-D143-A76C-F4D68B4D603D}"/>
              </a:ext>
            </a:extLst>
          </p:cNvPr>
          <p:cNvSpPr txBox="1">
            <a:spLocks/>
          </p:cNvSpPr>
          <p:nvPr/>
        </p:nvSpPr>
        <p:spPr>
          <a:xfrm>
            <a:off x="11064753" y="7050498"/>
            <a:ext cx="2317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altLang="zh-CN" spc="-25" dirty="0"/>
              <a:pPr marL="38100">
                <a:spcBef>
                  <a:spcPts val="40"/>
                </a:spcBef>
              </a:pPr>
              <a:t>9</a:t>
            </a:fld>
            <a:endParaRPr lang="en-US" altLang="zh-CN" spc="-25" dirty="0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6BEFE75-E398-1C4C-B7EF-59EC2F8FC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2334" y="1246346"/>
            <a:ext cx="104813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手册中的良好实践有哪些作用？</a:t>
            </a:r>
            <a:endParaRPr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CAF1DBEE-CBAB-2542-AAA6-A83BD19F7782}"/>
              </a:ext>
            </a:extLst>
          </p:cNvPr>
          <p:cNvSpPr txBox="1"/>
          <p:nvPr/>
        </p:nvSpPr>
        <p:spPr>
          <a:xfrm>
            <a:off x="1017984" y="2109065"/>
            <a:ext cx="6790690" cy="115288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749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90"/>
              </a:spcBef>
            </a:pPr>
            <a:r>
              <a:rPr sz="2000" spc="-8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Q1:</a:t>
            </a:r>
            <a:r>
              <a:rPr sz="2000" spc="-15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 </a:t>
            </a:r>
            <a:r>
              <a:rPr lang="zh-CN" altLang="en-US" sz="2000" spc="-7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手册中的良好实践是具体的还是一般的</a:t>
            </a:r>
            <a:r>
              <a:rPr sz="2000" spc="-6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?</a:t>
            </a:r>
            <a:endParaRPr lang="en-US" sz="2000" spc="-6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90"/>
              </a:spcBef>
            </a:pPr>
            <a:r>
              <a:rPr lang="zh-CN" altLang="en-US" sz="2000" spc="-6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像“</a:t>
            </a:r>
            <a:r>
              <a:rPr lang="en-US" altLang="zh-CN" sz="2000" spc="-6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set  to a large value”</a:t>
            </a:r>
            <a:r>
              <a:rPr lang="zh-CN" altLang="en-US" sz="2000" spc="-6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这种一般的良好实践是无用的信息</a:t>
            </a:r>
            <a:endParaRPr lang="en-US" altLang="zh-CN" sz="2000" spc="-6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90"/>
              </a:spcBef>
            </a:pPr>
            <a:endParaRPr sz="2000"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77F2E462-4B28-4A48-AE70-FC0D4D6AEB2E}"/>
              </a:ext>
            </a:extLst>
          </p:cNvPr>
          <p:cNvSpPr txBox="1"/>
          <p:nvPr/>
        </p:nvSpPr>
        <p:spPr>
          <a:xfrm>
            <a:off x="1017984" y="3436215"/>
            <a:ext cx="6790690" cy="1154803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76835" rIns="0" bIns="0" rtlCol="0">
            <a:spAutoFit/>
          </a:bodyPr>
          <a:lstStyle/>
          <a:p>
            <a:pPr marL="548640" marR="934719" indent="-457200" algn="just">
              <a:lnSpc>
                <a:spcPct val="100000"/>
              </a:lnSpc>
              <a:spcBef>
                <a:spcPts val="605"/>
              </a:spcBef>
            </a:pPr>
            <a:r>
              <a:rPr sz="2000" spc="-8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Q2:</a:t>
            </a:r>
            <a:r>
              <a:rPr sz="2000" spc="-15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 </a:t>
            </a:r>
            <a:r>
              <a:rPr lang="zh-CN" altLang="en-US" sz="2000" spc="-7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良好实践值在源代码中有检查吗</a:t>
            </a:r>
            <a:r>
              <a:rPr sz="2000" spc="-3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? </a:t>
            </a:r>
            <a:endParaRPr lang="en-US" sz="2000" spc="-3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  <a:p>
            <a:pPr marL="548640" marR="934719" indent="-457200" algn="just">
              <a:lnSpc>
                <a:spcPct val="100000"/>
              </a:lnSpc>
              <a:spcBef>
                <a:spcPts val="605"/>
              </a:spcBef>
            </a:pPr>
            <a:r>
              <a:rPr lang="zh-CN" altLang="en-US" sz="2000" spc="-3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如果有，就没有必要从手册中提取良好实践</a:t>
            </a:r>
            <a:r>
              <a:rPr sz="2000" spc="-3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 </a:t>
            </a:r>
            <a:endParaRPr lang="en-US" sz="2000" spc="-3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  <a:p>
            <a:pPr marL="548640" marR="934719" indent="-457200" algn="just">
              <a:lnSpc>
                <a:spcPct val="100000"/>
              </a:lnSpc>
              <a:spcBef>
                <a:spcPts val="605"/>
              </a:spcBef>
            </a:pPr>
            <a:endParaRPr sz="2000"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C441895C-E39A-914C-852C-9B958A378B5D}"/>
              </a:ext>
            </a:extLst>
          </p:cNvPr>
          <p:cNvSpPr txBox="1"/>
          <p:nvPr/>
        </p:nvSpPr>
        <p:spPr>
          <a:xfrm>
            <a:off x="1017984" y="4812006"/>
            <a:ext cx="6790690" cy="1153521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0" tIns="755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95"/>
              </a:spcBef>
            </a:pPr>
            <a:r>
              <a:rPr sz="2000" spc="-8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Q3: </a:t>
            </a:r>
            <a:r>
              <a:rPr lang="zh-CN" altLang="en-US" sz="2000" spc="-7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良好实践值总是和默认值相同吗？</a:t>
            </a:r>
            <a:endParaRPr lang="en-US" altLang="zh-CN" sz="2000" spc="-75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95"/>
              </a:spcBef>
            </a:pPr>
            <a:r>
              <a:rPr lang="zh-CN" altLang="en-US" sz="2000" spc="-7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rebuchet MS"/>
              </a:rPr>
              <a:t>如果是，系统管理员就可以不用修改默认值</a:t>
            </a:r>
            <a:endParaRPr lang="en-US" altLang="zh-CN" sz="2000" spc="-75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95"/>
              </a:spcBef>
            </a:pPr>
            <a:endParaRPr lang="en-US" altLang="zh-CN" sz="2000" spc="-75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rebuchet MS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50CD19E8-8E76-1445-9D78-B62A69980CA8}"/>
              </a:ext>
            </a:extLst>
          </p:cNvPr>
          <p:cNvSpPr txBox="1"/>
          <p:nvPr/>
        </p:nvSpPr>
        <p:spPr>
          <a:xfrm>
            <a:off x="8369914" y="2109065"/>
            <a:ext cx="2568575" cy="3939796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imes New Roman"/>
              <a:cs typeface="Times New Roman"/>
            </a:endParaRPr>
          </a:p>
          <a:p>
            <a:pPr marL="90805" marR="102235">
              <a:lnSpc>
                <a:spcPct val="150000"/>
              </a:lnSpc>
            </a:pPr>
            <a:r>
              <a:rPr lang="zh-CN" altLang="en-US" sz="2400" spc="-60" dirty="0">
                <a:solidFill>
                  <a:srgbClr val="FFFFFF"/>
                </a:solidFill>
                <a:latin typeface="Trebuchet MS"/>
                <a:cs typeface="Trebuchet MS"/>
              </a:rPr>
              <a:t>从</a:t>
            </a:r>
            <a:r>
              <a:rPr lang="zh-CN" altLang="en-US" sz="2400" b="1" spc="-60" dirty="0">
                <a:solidFill>
                  <a:srgbClr val="FFFFFF"/>
                </a:solidFill>
                <a:latin typeface="Trebuchet MS"/>
                <a:cs typeface="Trebuchet MS"/>
              </a:rPr>
              <a:t>六款软件</a:t>
            </a:r>
            <a:r>
              <a:rPr lang="zh-CN" altLang="en-US" sz="2400" spc="-60" dirty="0">
                <a:solidFill>
                  <a:srgbClr val="FFFFFF"/>
                </a:solidFill>
                <a:latin typeface="Trebuchet MS"/>
                <a:cs typeface="Trebuchet MS"/>
              </a:rPr>
              <a:t>的用户手册中提取</a:t>
            </a:r>
            <a:r>
              <a:rPr lang="en-US" altLang="zh-CN" sz="2400" b="1" spc="-60" dirty="0">
                <a:solidFill>
                  <a:srgbClr val="FFFFFF"/>
                </a:solidFill>
                <a:latin typeface="Trebuchet MS"/>
                <a:cs typeface="Trebuchet MS"/>
              </a:rPr>
              <a:t>261</a:t>
            </a:r>
            <a:r>
              <a:rPr lang="zh-CN" altLang="en-US" sz="2400" spc="-60" dirty="0">
                <a:solidFill>
                  <a:srgbClr val="FFFFFF"/>
                </a:solidFill>
                <a:latin typeface="Trebuchet MS"/>
                <a:cs typeface="Trebuchet MS"/>
              </a:rPr>
              <a:t>个良好实践来回答这些问题</a:t>
            </a:r>
            <a:endParaRPr lang="en-US" altLang="zh-CN" sz="2400" spc="-6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90805" marR="102235">
              <a:lnSpc>
                <a:spcPct val="100800"/>
              </a:lnSpc>
            </a:pPr>
            <a:endParaRPr lang="en-US" sz="2400" spc="-6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90805" marR="102235">
              <a:lnSpc>
                <a:spcPct val="100800"/>
              </a:lnSpc>
            </a:pPr>
            <a:endParaRPr sz="2400">
              <a:latin typeface="Trebuchet MS"/>
              <a:cs typeface="Trebuchet M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357D27-889E-644A-B862-6E0E1A29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04735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7254</TotalTime>
  <Words>1726</Words>
  <Application>Microsoft Macintosh PowerPoint</Application>
  <PresentationFormat>宽屏</PresentationFormat>
  <Paragraphs>316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宋体</vt:lpstr>
      <vt:lpstr>Microsoft YaHei</vt:lpstr>
      <vt:lpstr>Microsoft YaHei</vt:lpstr>
      <vt:lpstr>FZZhengHeiS-DB-GB</vt:lpstr>
      <vt:lpstr>WenQuanYi Micro Hei</vt:lpstr>
      <vt:lpstr>Arial</vt:lpstr>
      <vt:lpstr>Calibri</vt:lpstr>
      <vt:lpstr>Calibri Light</vt:lpstr>
      <vt:lpstr>Times New Roman</vt:lpstr>
      <vt:lpstr>Trebuchet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手册中的良好实践有哪些作用？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changzw</dc:creator>
  <cp:lastModifiedBy>常 志伟</cp:lastModifiedBy>
  <cp:revision>37</cp:revision>
  <dcterms:created xsi:type="dcterms:W3CDTF">2021-02-28T11:06:12Z</dcterms:created>
  <dcterms:modified xsi:type="dcterms:W3CDTF">2021-10-07T01:17:57Z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