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sldIdLst>
    <p:sldId id="256" r:id="rId2"/>
    <p:sldId id="264" r:id="rId3"/>
    <p:sldId id="303" r:id="rId4"/>
    <p:sldId id="312" r:id="rId5"/>
    <p:sldId id="324" r:id="rId6"/>
    <p:sldId id="323" r:id="rId7"/>
    <p:sldId id="305" r:id="rId8"/>
    <p:sldId id="314" r:id="rId9"/>
    <p:sldId id="329" r:id="rId10"/>
    <p:sldId id="315" r:id="rId11"/>
    <p:sldId id="316" r:id="rId12"/>
    <p:sldId id="317" r:id="rId13"/>
    <p:sldId id="318" r:id="rId14"/>
    <p:sldId id="319" r:id="rId15"/>
    <p:sldId id="325" r:id="rId16"/>
    <p:sldId id="306" r:id="rId17"/>
    <p:sldId id="328" r:id="rId18"/>
    <p:sldId id="308" r:id="rId19"/>
    <p:sldId id="29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29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61204" autoAdjust="0"/>
  </p:normalViewPr>
  <p:slideViewPr>
    <p:cSldViewPr snapToGrid="0">
      <p:cViewPr varScale="1">
        <p:scale>
          <a:sx n="58" d="100"/>
          <a:sy n="58" d="100"/>
        </p:scale>
        <p:origin x="1596" y="72"/>
      </p:cViewPr>
      <p:guideLst>
        <p:guide orient="horz" pos="2341"/>
        <p:guide pos="299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E4703A2-10FB-4869-A797-1EE97028710B}" type="doc">
      <dgm:prSet loTypeId="islide.smartart.onepicture" loCatId="picture" qsTypeId="urn:microsoft.com/office/officeart/2005/8/quickstyle/simple1#1" qsCatId="simple" csTypeId="urn:microsoft.com/office/officeart/2005/8/colors/accent0_3#1" csCatId="mainScheme" phldr="1"/>
      <dgm:spPr/>
      <dgm:t>
        <a:bodyPr/>
        <a:lstStyle/>
        <a:p>
          <a:endParaRPr lang="zh-CN" altLang="en-US"/>
        </a:p>
      </dgm:t>
    </dgm:pt>
    <dgm:pt modelId="{4161F128-FBC3-4E39-B6A1-34C7B5EF323B}">
      <dgm:prSet/>
      <dgm:spPr/>
      <dgm:t>
        <a:bodyPr/>
        <a:lstStyle/>
        <a:p>
          <a:endParaRPr lang="zh-CN" altLang="en-US" dirty="0">
            <a:latin typeface="+mn-lt"/>
            <a:ea typeface="+mn-ea"/>
            <a:cs typeface="+mn-ea"/>
            <a:sym typeface="+mn-lt"/>
          </a:endParaRPr>
        </a:p>
      </dgm:t>
    </dgm:pt>
    <dgm:pt modelId="{A35B93DF-E8B8-45C9-9825-017E52611F06}" type="parTrans" cxnId="{3BFD3D78-BDB1-4D69-9878-BFC1C0E8940E}">
      <dgm:prSet/>
      <dgm:spPr/>
      <dgm:t>
        <a:bodyPr/>
        <a:lstStyle/>
        <a:p>
          <a:endParaRPr lang="zh-CN" altLang="en-US"/>
        </a:p>
      </dgm:t>
    </dgm:pt>
    <dgm:pt modelId="{63B53EA4-050B-4C97-ABB7-336EE0895839}" type="sibTrans" cxnId="{3BFD3D78-BDB1-4D69-9878-BFC1C0E8940E}">
      <dgm:prSet/>
      <dgm:spPr/>
      <dgm:t>
        <a:bodyPr/>
        <a:lstStyle/>
        <a:p>
          <a:endParaRPr lang="zh-CN" altLang="en-US"/>
        </a:p>
      </dgm:t>
    </dgm:pt>
    <dgm:pt modelId="{CD4F4671-ACDE-4C23-B362-6ADD372920AA}">
      <dgm:prSet/>
      <dgm:spPr/>
      <dgm:t>
        <a:bodyPr/>
        <a:lstStyle/>
        <a:p>
          <a:endParaRPr lang="zh-CN" altLang="en-US">
            <a:latin typeface="+mn-lt"/>
            <a:ea typeface="+mn-ea"/>
            <a:cs typeface="+mn-ea"/>
            <a:sym typeface="+mn-lt"/>
          </a:endParaRPr>
        </a:p>
      </dgm:t>
    </dgm:pt>
    <dgm:pt modelId="{9844862B-BB9A-421C-AD39-9090704A225C}" type="parTrans" cxnId="{1E361C5B-C889-40A8-9F83-B2281D9B8DB2}">
      <dgm:prSet/>
      <dgm:spPr/>
      <dgm:t>
        <a:bodyPr/>
        <a:lstStyle/>
        <a:p>
          <a:endParaRPr lang="zh-CN" altLang="en-US"/>
        </a:p>
      </dgm:t>
    </dgm:pt>
    <dgm:pt modelId="{53EE4BE0-D329-42F6-AF46-D3F130E439E5}" type="sibTrans" cxnId="{1E361C5B-C889-40A8-9F83-B2281D9B8DB2}">
      <dgm:prSet/>
      <dgm:spPr/>
      <dgm:t>
        <a:bodyPr/>
        <a:lstStyle/>
        <a:p>
          <a:endParaRPr lang="zh-CN" altLang="en-US"/>
        </a:p>
      </dgm:t>
    </dgm:pt>
    <dgm:pt modelId="{6C8FAB9A-5ED5-4ED1-9385-16D9E48DD3D8}">
      <dgm:prSet/>
      <dgm:spPr/>
      <dgm:t>
        <a:bodyPr/>
        <a:lstStyle/>
        <a:p>
          <a:endParaRPr lang="zh-CN" altLang="en-US">
            <a:latin typeface="+mn-lt"/>
            <a:ea typeface="+mn-ea"/>
            <a:cs typeface="+mn-ea"/>
            <a:sym typeface="+mn-lt"/>
          </a:endParaRPr>
        </a:p>
      </dgm:t>
    </dgm:pt>
    <dgm:pt modelId="{FD67ED7A-1D06-481B-86AC-D8229A40D605}" type="parTrans" cxnId="{0E527868-A474-4F59-8B7D-8A0CF5A07AEA}">
      <dgm:prSet/>
      <dgm:spPr/>
      <dgm:t>
        <a:bodyPr/>
        <a:lstStyle/>
        <a:p>
          <a:endParaRPr lang="zh-CN" altLang="en-US"/>
        </a:p>
      </dgm:t>
    </dgm:pt>
    <dgm:pt modelId="{F36694EA-FC93-4EFA-812E-E91E7293C4B2}" type="sibTrans" cxnId="{0E527868-A474-4F59-8B7D-8A0CF5A07AEA}">
      <dgm:prSet/>
      <dgm:spPr/>
      <dgm:t>
        <a:bodyPr/>
        <a:lstStyle/>
        <a:p>
          <a:endParaRPr lang="zh-CN" altLang="en-US"/>
        </a:p>
      </dgm:t>
    </dgm:pt>
    <dgm:pt modelId="{FA769293-6C0D-4117-9EC0-6F43B97F8271}" type="pres">
      <dgm:prSet presAssocID="{9E4703A2-10FB-4869-A797-1EE97028710B}" presName="compNode" presStyleCnt="0"/>
      <dgm:spPr/>
    </dgm:pt>
    <dgm:pt modelId="{409CD644-6D84-42A3-A40F-54ED168C8E6F}" type="pres">
      <dgm:prSet presAssocID="{9E4703A2-10FB-4869-A797-1EE97028710B}" presName="pictRect" presStyleLbl="node1" presStyleIdx="0" presStyleCnt="1" custLinFactNeighborY="-159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a:ln>
          <a:noFill/>
        </a:ln>
      </dgm:spPr>
    </dgm:pt>
  </dgm:ptLst>
  <dgm:cxnLst>
    <dgm:cxn modelId="{1E361C5B-C889-40A8-9F83-B2281D9B8DB2}" srcId="{9E4703A2-10FB-4869-A797-1EE97028710B}" destId="{CD4F4671-ACDE-4C23-B362-6ADD372920AA}" srcOrd="1" destOrd="0" parTransId="{9844862B-BB9A-421C-AD39-9090704A225C}" sibTransId="{53EE4BE0-D329-42F6-AF46-D3F130E439E5}"/>
    <dgm:cxn modelId="{0E527868-A474-4F59-8B7D-8A0CF5A07AEA}" srcId="{9E4703A2-10FB-4869-A797-1EE97028710B}" destId="{6C8FAB9A-5ED5-4ED1-9385-16D9E48DD3D8}" srcOrd="2" destOrd="0" parTransId="{FD67ED7A-1D06-481B-86AC-D8229A40D605}" sibTransId="{F36694EA-FC93-4EFA-812E-E91E7293C4B2}"/>
    <dgm:cxn modelId="{3BFD3D78-BDB1-4D69-9878-BFC1C0E8940E}" srcId="{9E4703A2-10FB-4869-A797-1EE97028710B}" destId="{4161F128-FBC3-4E39-B6A1-34C7B5EF323B}" srcOrd="0" destOrd="0" parTransId="{A35B93DF-E8B8-45C9-9825-017E52611F06}" sibTransId="{63B53EA4-050B-4C97-ABB7-336EE0895839}"/>
    <dgm:cxn modelId="{8AC24D83-C67B-457A-8EBD-9CD065B50433}" type="presOf" srcId="{9E4703A2-10FB-4869-A797-1EE97028710B}" destId="{FA769293-6C0D-4117-9EC0-6F43B97F8271}" srcOrd="0" destOrd="0" presId="islide.smartart.onepicture"/>
    <dgm:cxn modelId="{35215C9E-120F-4C4B-A998-4C5D79160C39}" type="presParOf" srcId="{FA769293-6C0D-4117-9EC0-6F43B97F8271}" destId="{409CD644-6D84-42A3-A40F-54ED168C8E6F}" srcOrd="0" destOrd="0" presId="islide.smartart.one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CD644-6D84-42A3-A40F-54ED168C8E6F}">
      <dsp:nvSpPr>
        <dsp:cNvPr id="0" name=""/>
        <dsp:cNvSpPr/>
      </dsp:nvSpPr>
      <dsp:spPr>
        <a:xfrm>
          <a:off x="0" y="0"/>
          <a:ext cx="9144000" cy="152288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islide.smartart.onepicture">
  <dgm:title val="iSlide"/>
  <dgm:desc val="iSlide，让PPT设计简单起来！"/>
  <dgm:catLst>
    <dgm:cat type="picture" pri="0"/>
  </dgm:catLst>
  <dgm:sampData>
    <dgm:dataModel>
      <dgm:ptLst>
        <dgm:pt modelId="0"/>
      </dgm:ptLst>
      <dgm:bg/>
      <dgm:whole/>
    </dgm:dataModel>
  </dgm:sampData>
  <dgm:styleData useDef="1">
    <dgm:dataModel>
      <dgm:ptLst/>
      <dgm:bg/>
      <dgm:whole/>
    </dgm:dataModel>
  </dgm:styleData>
  <dgm:clrData useDef="1">
    <dgm:dataModel>
      <dgm:ptLst/>
      <dgm:bg/>
      <dgm:whole/>
    </dgm:dataModel>
  </dgm:clrData>
  <dgm:layoutNode name="compNode">
    <dgm:alg type="composite"/>
    <dgm:shape xmlns:r="http://schemas.openxmlformats.org/officeDocument/2006/relationships" r:blip="">
      <dgm:adjLst/>
    </dgm:shape>
    <dgm:presOf axis="self"/>
    <dgm:constrLst>
      <dgm:constr type="h" for="ch" forName="pictRect" refType="h"/>
      <dgm:constr type="w" for="ch" forName="pictRect" refType="w"/>
      <dgm:constr type="l" for="ch" forName="pictRect"/>
      <dgm:constr type="t" for="ch" forName="pictRect"/>
    </dgm:constrLst>
    <dgm:ruleLst/>
    <dgm:layoutNode name="pictRect">
      <dgm:alg type="sp"/>
      <dgm:shape xmlns:r="http://schemas.openxmlformats.org/officeDocument/2006/relationships" type="rect" r:blip="" blipPhldr="1">
        <dgm:adjLst/>
      </dgm:shape>
      <dgm:presOf/>
      <dgm:constrLst/>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FAE1-3CDB-4B16-9900-BC826497684B}" type="datetimeFigureOut">
              <a:rPr lang="zh-CN" altLang="en-US" smtClean="0"/>
              <a:t>2022/7/13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CE8A3-6E88-4043-A1FA-B2CB20BAFD6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a:t>
            </a:fld>
            <a:endParaRPr lang="zh-CN" altLang="en-US"/>
          </a:p>
        </p:txBody>
      </p:sp>
    </p:spTree>
    <p:extLst>
      <p:ext uri="{BB962C8B-B14F-4D97-AF65-F5344CB8AC3E}">
        <p14:creationId xmlns:p14="http://schemas.microsoft.com/office/powerpoint/2010/main" val="336832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规则推断模块主要是利用预定义的规则模版来推导规则，利用模版推导规则的优点是避免在毫不相关的配置项上浪费时间，只有与模版中的类型相匹配时，才会判断规则是否成立</a:t>
            </a:r>
            <a:endParaRPr lang="en-US" altLang="zh-CN"/>
          </a:p>
          <a:p>
            <a:r>
              <a:rPr lang="zh-CN" altLang="en-US"/>
              <a:t>表中是我自定义的</a:t>
            </a:r>
            <a:r>
              <a:rPr lang="en-US" altLang="zh-CN"/>
              <a:t>10</a:t>
            </a:r>
            <a:r>
              <a:rPr lang="zh-CN" altLang="en-US"/>
              <a:t>个规则模版，用户可以对自己的兴趣制定不同的模版。</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例如第一个规则</a:t>
            </a:r>
            <a:r>
              <a:rPr lang="en-US" altLang="zh-CN" sz="1200" kern="0" dirty="0">
                <a:effectLst/>
                <a:latin typeface="Microsoft YaHei" panose="020B0503020204020204" pitchFamily="34" charset="-122"/>
                <a:ea typeface="Microsoft YaHei" panose="020B0503020204020204" pitchFamily="34" charset="-122"/>
              </a:rPr>
              <a:t>[A&lt;</a:t>
            </a:r>
            <a:r>
              <a:rPr lang="en-US" altLang="zh-CN" sz="1200" kern="0" dirty="0" err="1">
                <a:effectLst/>
                <a:latin typeface="Microsoft YaHei" panose="020B0503020204020204" pitchFamily="34" charset="-122"/>
                <a:ea typeface="Microsoft YaHei" panose="020B0503020204020204" pitchFamily="34" charset="-122"/>
              </a:rPr>
              <a:t>AnyType</a:t>
            </a:r>
            <a:r>
              <a:rPr lang="en-US" altLang="zh-CN" sz="1200" kern="0" dirty="0">
                <a:effectLst/>
                <a:latin typeface="Microsoft YaHei" panose="020B0503020204020204" pitchFamily="34" charset="-122"/>
                <a:ea typeface="Microsoft YaHei" panose="020B0503020204020204" pitchFamily="34" charset="-122"/>
              </a:rPr>
              <a:t>&gt;] = [B&lt;</a:t>
            </a:r>
            <a:r>
              <a:rPr lang="en-US" altLang="zh-CN" sz="1200" kern="0" dirty="0" err="1">
                <a:effectLst/>
                <a:latin typeface="Microsoft YaHei" panose="020B0503020204020204" pitchFamily="34" charset="-122"/>
                <a:ea typeface="Microsoft YaHei" panose="020B0503020204020204" pitchFamily="34" charset="-122"/>
              </a:rPr>
              <a:t>AnyType</a:t>
            </a:r>
            <a:r>
              <a:rPr lang="en-US" altLang="zh-CN" sz="1200" kern="0" dirty="0">
                <a:effectLst/>
                <a:latin typeface="Microsoft YaHei" panose="020B0503020204020204" pitchFamily="34" charset="-122"/>
                <a:ea typeface="Microsoft YaHei" panose="020B0503020204020204" pitchFamily="34" charset="-122"/>
              </a:rPr>
              <a:t>&gt;]</a:t>
            </a:r>
            <a:r>
              <a:rPr lang="zh-CN" altLang="en-US" sz="1200" kern="0" dirty="0">
                <a:effectLst/>
                <a:latin typeface="Microsoft YaHei" panose="020B0503020204020204" pitchFamily="34" charset="-122"/>
                <a:ea typeface="Microsoft YaHei" panose="020B0503020204020204" pitchFamily="34" charset="-122"/>
              </a:rPr>
              <a:t>，则表示两个同类型配置项可能存在相等关系。</a:t>
            </a:r>
            <a:endParaRPr lang="en-US" altLang="zh-CN" sz="1200" kern="0" dirty="0">
              <a:effectLst/>
              <a:latin typeface="Microsoft YaHei" panose="020B0503020204020204" pitchFamily="34" charset="-122"/>
              <a:ea typeface="Microsoft YaHei" panose="020B0503020204020204" pitchFamily="34" charset="-122"/>
            </a:endParaRPr>
          </a:p>
          <a:p>
            <a:r>
              <a:rPr lang="zh-CN" altLang="en-US"/>
              <a:t>规则模版在实现过程中被存放在</a:t>
            </a:r>
            <a:r>
              <a:rPr lang="en-US" altLang="zh-CN"/>
              <a:t>json</a:t>
            </a:r>
            <a:r>
              <a:rPr lang="zh-CN" altLang="en-US"/>
              <a:t>文件中，如右图所示，用户可以很容易的增加删除</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effectLst/>
              <a:latin typeface="Microsoft YaHei" panose="020B0503020204020204" pitchFamily="34" charset="-122"/>
              <a:ea typeface="Microsoft YaHei" panose="020B0503020204020204" pitchFamily="34" charset="-122"/>
            </a:endParaRP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10</a:t>
            </a:fld>
            <a:endParaRPr lang="zh-CN" altLang="en-US"/>
          </a:p>
        </p:txBody>
      </p:sp>
    </p:spTree>
    <p:extLst>
      <p:ext uri="{BB962C8B-B14F-4D97-AF65-F5344CB8AC3E}">
        <p14:creationId xmlns:p14="http://schemas.microsoft.com/office/powerpoint/2010/main" val="288648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异常检测模块和前面三个模块是独立的，一旦得到规则后，就可以对新的软件镜像进行检测。</a:t>
            </a:r>
            <a:endParaRPr lang="en-US" altLang="zh-CN"/>
          </a:p>
          <a:p>
            <a:r>
              <a:rPr lang="zh-CN" altLang="en-US"/>
              <a:t>该工具可以检测四种类型的配置错误：第一个是配置项名称错误，这种错误可能是用户拼写错误造成的。</a:t>
            </a:r>
            <a:endParaRPr lang="en-US" altLang="zh-CN"/>
          </a:p>
          <a:p>
            <a:r>
              <a:rPr lang="zh-CN" altLang="en-US"/>
              <a:t>第二个是配置项的类型错误，第三个是配置项的值错误，比如配置项的值应该为</a:t>
            </a:r>
            <a:r>
              <a:rPr lang="en-US" altLang="zh-CN"/>
              <a:t>True</a:t>
            </a:r>
            <a:r>
              <a:rPr lang="zh-CN" altLang="en-US"/>
              <a:t>，但被错误的配置成了</a:t>
            </a:r>
            <a:r>
              <a:rPr lang="en-US" altLang="zh-CN"/>
              <a:t>False</a:t>
            </a:r>
          </a:p>
          <a:p>
            <a:r>
              <a:rPr lang="zh-CN" altLang="en-US"/>
              <a:t>第四个检测违反关联规则的配置错误</a:t>
            </a: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11</a:t>
            </a:fld>
            <a:endParaRPr lang="zh-CN" altLang="en-US"/>
          </a:p>
        </p:txBody>
      </p:sp>
    </p:spTree>
    <p:extLst>
      <p:ext uri="{BB962C8B-B14F-4D97-AF65-F5344CB8AC3E}">
        <p14:creationId xmlns:p14="http://schemas.microsoft.com/office/powerpoint/2010/main" val="308769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最后，通过设计实验验证该工具的有效性。首先对实验环境进行介绍，整个工具是在</a:t>
            </a:r>
            <a:r>
              <a:rPr lang="en-US" altLang="zh-CN"/>
              <a:t>linux</a:t>
            </a:r>
            <a:r>
              <a:rPr lang="zh-CN" altLang="en-US"/>
              <a:t>平台上实现，主要验证该工具在</a:t>
            </a:r>
            <a:r>
              <a:rPr lang="en-US" altLang="zh-CN"/>
              <a:t>MySQL</a:t>
            </a:r>
            <a:r>
              <a:rPr lang="zh-CN" altLang="en-US"/>
              <a:t>、</a:t>
            </a:r>
            <a:r>
              <a:rPr lang="en-US" altLang="zh-CN"/>
              <a:t>PHP</a:t>
            </a:r>
            <a:r>
              <a:rPr lang="zh-CN" altLang="en-US"/>
              <a:t>两款软件上面的表现，其中爬取</a:t>
            </a:r>
            <a:r>
              <a:rPr lang="en-US" altLang="zh-CN"/>
              <a:t>100</a:t>
            </a:r>
            <a:r>
              <a:rPr lang="zh-CN" altLang="en-US"/>
              <a:t>个</a:t>
            </a:r>
            <a:r>
              <a:rPr lang="en-US" altLang="zh-CN"/>
              <a:t>MySQL</a:t>
            </a:r>
            <a:r>
              <a:rPr lang="zh-CN" altLang="en-US"/>
              <a:t>镜像文件、</a:t>
            </a:r>
            <a:r>
              <a:rPr lang="en-US" altLang="zh-CN"/>
              <a:t>102</a:t>
            </a:r>
            <a:r>
              <a:rPr lang="zh-CN" altLang="en-US"/>
              <a:t>个</a:t>
            </a:r>
            <a:r>
              <a:rPr lang="en-US" altLang="zh-CN"/>
              <a:t>PHP</a:t>
            </a:r>
            <a:r>
              <a:rPr lang="zh-CN" altLang="en-US"/>
              <a:t>镜像文件作为样本训练集</a:t>
            </a:r>
            <a:endParaRPr lang="en-US" altLang="zh-CN"/>
          </a:p>
          <a:p>
            <a:r>
              <a:rPr lang="zh-CN" altLang="en-US"/>
              <a:t>实验内容是评估以下三个方面的准确性和有效性。</a:t>
            </a: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12</a:t>
            </a:fld>
            <a:endParaRPr lang="zh-CN" altLang="en-US"/>
          </a:p>
        </p:txBody>
      </p:sp>
    </p:spTree>
    <p:extLst>
      <p:ext uri="{BB962C8B-B14F-4D97-AF65-F5344CB8AC3E}">
        <p14:creationId xmlns:p14="http://schemas.microsoft.com/office/powerpoint/2010/main" val="3879703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a:t>首先是对配置项类型推断的准确性进行统计，柱状图是统计结果，可以看出准确率能达到</a:t>
            </a:r>
            <a:r>
              <a:rPr lang="en-US" altLang="zh-CN"/>
              <a:t>90%</a:t>
            </a:r>
            <a:r>
              <a:rPr lang="zh-CN" altLang="en-US"/>
              <a:t>以上，右边的图是部分配置项类型推断的结果。</a:t>
            </a: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13</a:t>
            </a:fld>
            <a:endParaRPr lang="zh-CN" altLang="en-US"/>
          </a:p>
        </p:txBody>
      </p:sp>
    </p:spTree>
    <p:extLst>
      <p:ext uri="{BB962C8B-B14F-4D97-AF65-F5344CB8AC3E}">
        <p14:creationId xmlns:p14="http://schemas.microsoft.com/office/powerpoint/2010/main" val="277857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第二点是验证规则推断的准确性，利用</a:t>
            </a:r>
            <a:r>
              <a:rPr lang="en-US" altLang="zh-CN"/>
              <a:t>10</a:t>
            </a:r>
            <a:r>
              <a:rPr lang="zh-CN" altLang="en-US"/>
              <a:t>个模版推导规则并过滤后，在</a:t>
            </a:r>
            <a:r>
              <a:rPr lang="en-US" altLang="zh-CN"/>
              <a:t>MySQL</a:t>
            </a:r>
            <a:r>
              <a:rPr lang="zh-CN" altLang="en-US"/>
              <a:t>中得到</a:t>
            </a:r>
            <a:r>
              <a:rPr lang="en-US" altLang="zh-CN"/>
              <a:t>40</a:t>
            </a:r>
            <a:r>
              <a:rPr lang="zh-CN" altLang="en-US"/>
              <a:t>个规则，经过人工核验发现其中</a:t>
            </a:r>
            <a:r>
              <a:rPr lang="en-US" altLang="zh-CN"/>
              <a:t>4</a:t>
            </a:r>
            <a:r>
              <a:rPr lang="zh-CN" altLang="en-US"/>
              <a:t>个是无意义的关联规则，</a:t>
            </a:r>
            <a:r>
              <a:rPr lang="en-US" altLang="zh-CN"/>
              <a:t>3</a:t>
            </a:r>
            <a:r>
              <a:rPr lang="zh-CN" altLang="en-US"/>
              <a:t>个是无法确定的规则。</a:t>
            </a:r>
            <a:endParaRPr lang="en-US" altLang="zh-CN"/>
          </a:p>
          <a:p>
            <a:r>
              <a:rPr lang="zh-CN" altLang="en-US"/>
              <a:t>比如一个时间类型的配置项和一个数字类型的配置项进行比较可能会产生误报</a:t>
            </a:r>
            <a:endParaRPr lang="en-US" altLang="zh-CN"/>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14</a:t>
            </a:fld>
            <a:endParaRPr lang="zh-CN" altLang="en-US"/>
          </a:p>
        </p:txBody>
      </p:sp>
    </p:spTree>
    <p:extLst>
      <p:ext uri="{BB962C8B-B14F-4D97-AF65-F5344CB8AC3E}">
        <p14:creationId xmlns:p14="http://schemas.microsoft.com/office/powerpoint/2010/main" val="3765159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a:t>第三点是评估该工具检测配置错误的有效性，首先随机对软件配置文件进行错误注入，错误的类型包括名称错误、类型错误、值错误、关联错误，结果表明能够成功</a:t>
            </a:r>
            <a:r>
              <a:rPr lang="en-US" altLang="zh-CN"/>
              <a:t>70%</a:t>
            </a:r>
            <a:r>
              <a:rPr lang="zh-CN" altLang="en-US"/>
              <a:t>到</a:t>
            </a:r>
            <a:r>
              <a:rPr lang="en-US" altLang="zh-CN"/>
              <a:t>80%</a:t>
            </a:r>
            <a:r>
              <a:rPr lang="zh-CN" altLang="en-US"/>
              <a:t>的注入错误。</a:t>
            </a: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15</a:t>
            </a:fld>
            <a:endParaRPr lang="zh-CN" altLang="en-US"/>
          </a:p>
        </p:txBody>
      </p:sp>
    </p:spTree>
    <p:extLst>
      <p:ext uri="{BB962C8B-B14F-4D97-AF65-F5344CB8AC3E}">
        <p14:creationId xmlns:p14="http://schemas.microsoft.com/office/powerpoint/2010/main" val="857774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然后是通过复现</a:t>
            </a:r>
            <a:r>
              <a:rPr lang="en-US" altLang="zh-CN" dirty="0"/>
              <a:t>github</a:t>
            </a:r>
            <a:r>
              <a:rPr lang="zh-CN" altLang="en-US" dirty="0"/>
              <a:t>、</a:t>
            </a:r>
            <a:r>
              <a:rPr lang="en-US" altLang="zh-CN" dirty="0"/>
              <a:t>stackoverflow</a:t>
            </a:r>
            <a:r>
              <a:rPr lang="zh-CN" altLang="en-US" dirty="0"/>
              <a:t>中用户实际遇到的配置错误来检测该工具的有效性</a:t>
            </a:r>
            <a:endParaRPr lang="en-US" altLang="zh-CN" dirty="0"/>
          </a:p>
          <a:p>
            <a:r>
              <a:rPr lang="zh-CN" altLang="en-US" dirty="0"/>
              <a:t>总共选取了</a:t>
            </a:r>
            <a:r>
              <a:rPr lang="en-US" altLang="zh-CN" dirty="0"/>
              <a:t>10</a:t>
            </a:r>
            <a:r>
              <a:rPr lang="zh-CN" altLang="en-US" dirty="0"/>
              <a:t>个错误，该工具能够成功检测出</a:t>
            </a:r>
            <a:r>
              <a:rPr lang="en-US" altLang="zh-CN" dirty="0"/>
              <a:t>7</a:t>
            </a:r>
            <a:r>
              <a:rPr lang="zh-CN" altLang="en-US" dirty="0"/>
              <a:t>个并给出诊断信息。</a:t>
            </a:r>
            <a:endParaRPr lang="en-US" altLang="zh-CN" dirty="0"/>
          </a:p>
          <a:p>
            <a:r>
              <a:rPr lang="zh-CN" altLang="en-US" dirty="0"/>
              <a:t>部分配置错误无法检测到，比如第</a:t>
            </a:r>
            <a:r>
              <a:rPr lang="en-US" altLang="zh-CN" dirty="0"/>
              <a:t>6</a:t>
            </a:r>
            <a:r>
              <a:rPr lang="zh-CN" altLang="en-US" dirty="0"/>
              <a:t>个和第</a:t>
            </a:r>
            <a:r>
              <a:rPr lang="en-US" altLang="zh-CN" dirty="0"/>
              <a:t>10</a:t>
            </a:r>
            <a:r>
              <a:rPr lang="zh-CN" altLang="en-US" dirty="0"/>
              <a:t>个，因为这两个配置错误很复杂并且涉及到的规则没有被学习到</a:t>
            </a:r>
          </a:p>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b="1" dirty="0">
                <a:solidFill>
                  <a:schemeClr val="accent1"/>
                </a:solidFill>
                <a:cs typeface="+mn-ea"/>
                <a:sym typeface="+mn-lt"/>
              </a:rPr>
              <a:t>复现</a:t>
            </a:r>
            <a:r>
              <a:rPr lang="en-US" altLang="zh-CN" b="1" dirty="0">
                <a:solidFill>
                  <a:schemeClr val="accent1"/>
                </a:solidFill>
                <a:cs typeface="+mn-ea"/>
                <a:sym typeface="+mn-lt"/>
              </a:rPr>
              <a:t>github</a:t>
            </a:r>
            <a:r>
              <a:rPr lang="zh-CN" altLang="en-US" b="1" dirty="0">
                <a:solidFill>
                  <a:schemeClr val="accent1"/>
                </a:solidFill>
                <a:cs typeface="+mn-ea"/>
                <a:sym typeface="+mn-lt"/>
              </a:rPr>
              <a:t>、</a:t>
            </a:r>
            <a:r>
              <a:rPr lang="en-US" altLang="zh-CN" b="1" dirty="0">
                <a:solidFill>
                  <a:schemeClr val="accent1"/>
                </a:solidFill>
                <a:cs typeface="+mn-ea"/>
                <a:sym typeface="+mn-lt"/>
              </a:rPr>
              <a:t>stackoverflow</a:t>
            </a:r>
            <a:r>
              <a:rPr lang="zh-CN" altLang="en-US" b="1" dirty="0">
                <a:solidFill>
                  <a:schemeClr val="accent1"/>
                </a:solidFill>
                <a:cs typeface="+mn-ea"/>
                <a:sym typeface="+mn-lt"/>
              </a:rPr>
              <a:t>中用户实际遇到配置错误来评估该工具的有效性，共选取十个错误，</a:t>
            </a:r>
            <a:r>
              <a:rPr lang="en-US" altLang="zh-CN" b="1" dirty="0">
                <a:solidFill>
                  <a:schemeClr val="accent1"/>
                </a:solidFill>
                <a:cs typeface="+mn-ea"/>
                <a:sym typeface="+mn-lt"/>
              </a:rPr>
              <a:t>ConfDetector</a:t>
            </a:r>
            <a:r>
              <a:rPr lang="zh-CN" altLang="en-US" b="1" dirty="0">
                <a:solidFill>
                  <a:schemeClr val="accent1"/>
                </a:solidFill>
                <a:cs typeface="+mn-ea"/>
                <a:sym typeface="+mn-lt"/>
              </a:rPr>
              <a:t>成功检测七个并给出诊断信息。</a:t>
            </a: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16</a:t>
            </a:fld>
            <a:endParaRPr lang="zh-CN" altLang="en-US"/>
          </a:p>
        </p:txBody>
      </p:sp>
    </p:spTree>
    <p:extLst>
      <p:ext uri="{BB962C8B-B14F-4D97-AF65-F5344CB8AC3E}">
        <p14:creationId xmlns:p14="http://schemas.microsoft.com/office/powerpoint/2010/main" val="3641885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a:t>利用</a:t>
            </a:r>
            <a:r>
              <a:rPr kumimoji="1" lang="zh-CN" altLang="en-US" sz="1200">
                <a:latin typeface="Microsoft YaHei" panose="020B0503020204020204" pitchFamily="34" charset="-122"/>
                <a:ea typeface="Microsoft YaHei" panose="020B0503020204020204" pitchFamily="34" charset="-122"/>
              </a:rPr>
              <a:t>利用之前的研究忽视的两个重要因素：系统环境、配置关联</a:t>
            </a:r>
            <a:endParaRPr kumimoji="1" lang="en-US" altLang="zh-CN" sz="1200" b="1">
              <a:latin typeface="Microsoft YaHei" panose="020B0503020204020204" pitchFamily="34" charset="-122"/>
              <a:ea typeface="Microsoft YaHei" panose="020B0503020204020204" pitchFamily="34" charset="-122"/>
            </a:endParaRPr>
          </a:p>
          <a:p>
            <a:pPr>
              <a:lnSpc>
                <a:spcPct val="150000"/>
              </a:lnSpc>
            </a:pPr>
            <a:r>
              <a:rPr kumimoji="1" lang="zh-CN" altLang="en-US" sz="1200">
                <a:latin typeface="Microsoft YaHei" panose="020B0503020204020204" pitchFamily="34" charset="-122"/>
                <a:ea typeface="Microsoft YaHei" panose="020B0503020204020204" pitchFamily="34" charset="-122"/>
              </a:rPr>
              <a:t>实现了配置错误主动检测工具</a:t>
            </a:r>
            <a:r>
              <a:rPr kumimoji="1" lang="en-US" altLang="zh-CN" sz="1200">
                <a:latin typeface="Microsoft YaHei" panose="020B0503020204020204" pitchFamily="34" charset="-122"/>
                <a:ea typeface="Microsoft YaHei" panose="020B0503020204020204" pitchFamily="34" charset="-122"/>
              </a:rPr>
              <a:t>——ConfDetector</a:t>
            </a:r>
          </a:p>
          <a:p>
            <a:pPr>
              <a:lnSpc>
                <a:spcPct val="150000"/>
              </a:lnSpc>
            </a:pPr>
            <a:r>
              <a:rPr kumimoji="1" lang="en-US" altLang="zh-CN" sz="1200">
                <a:latin typeface="Microsoft YaHei" panose="020B0503020204020204" pitchFamily="34" charset="-122"/>
                <a:ea typeface="Microsoft YaHei" panose="020B0503020204020204" pitchFamily="34" charset="-122"/>
              </a:rPr>
              <a:t>ConfDetector</a:t>
            </a:r>
            <a:r>
              <a:rPr kumimoji="1" lang="zh-CN" altLang="en-US" sz="1200">
                <a:latin typeface="Microsoft YaHei" panose="020B0503020204020204" pitchFamily="34" charset="-122"/>
                <a:ea typeface="Microsoft YaHei" panose="020B0503020204020204" pitchFamily="34" charset="-122"/>
              </a:rPr>
              <a:t>能有效的检测多种配置错误</a:t>
            </a:r>
            <a:endParaRPr kumimoji="1" lang="en-US" altLang="zh-CN" sz="1200">
              <a:latin typeface="Microsoft YaHei" panose="020B0503020204020204" pitchFamily="34" charset="-122"/>
              <a:ea typeface="Microsoft YaHei" panose="020B0503020204020204" pitchFamily="34" charset="-122"/>
            </a:endParaRPr>
          </a:p>
          <a:p>
            <a:pPr>
              <a:lnSpc>
                <a:spcPct val="150000"/>
              </a:lnSpc>
            </a:pPr>
            <a:endParaRPr kumimoji="1" lang="en-US" altLang="zh-CN" sz="1200">
              <a:latin typeface="Microsoft YaHei" panose="020B0503020204020204" pitchFamily="34" charset="-122"/>
              <a:ea typeface="Microsoft YaHei" panose="020B0503020204020204" pitchFamily="34" charset="-122"/>
            </a:endParaRPr>
          </a:p>
          <a:p>
            <a:pPr>
              <a:lnSpc>
                <a:spcPct val="150000"/>
              </a:lnSpc>
            </a:pPr>
            <a:r>
              <a:rPr kumimoji="1" lang="zh-CN" altLang="en-US" sz="1200">
                <a:latin typeface="Microsoft YaHei" panose="020B0503020204020204" pitchFamily="34" charset="-122"/>
                <a:ea typeface="Microsoft YaHei" panose="020B0503020204020204" pitchFamily="34" charset="-122"/>
              </a:rPr>
              <a:t>在计划实现一个配置辅助工具，辅助用户正确配置，从根源上减少配置错误的发生</a:t>
            </a:r>
            <a:endParaRPr kumimoji="1" lang="en-US" altLang="zh-CN" sz="1200">
              <a:latin typeface="Microsoft YaHei" panose="020B0503020204020204" pitchFamily="34" charset="-122"/>
              <a:ea typeface="Microsoft YaHei" panose="020B0503020204020204" pitchFamily="34" charset="-122"/>
            </a:endParaRPr>
          </a:p>
          <a:p>
            <a:pPr>
              <a:lnSpc>
                <a:spcPct val="150000"/>
              </a:lnSpc>
            </a:pPr>
            <a:r>
              <a:rPr lang="zh-CN" altLang="en-US"/>
              <a:t>具体的方法计划使用自然语言处理技术从官方文档中提取配置项的类型、功能、最佳实践值等信息，指导用户正确配置</a:t>
            </a:r>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17</a:t>
            </a:fld>
            <a:endParaRPr lang="zh-CN" altLang="en-US"/>
          </a:p>
        </p:txBody>
      </p:sp>
    </p:spTree>
    <p:extLst>
      <p:ext uri="{BB962C8B-B14F-4D97-AF65-F5344CB8AC3E}">
        <p14:creationId xmlns:p14="http://schemas.microsoft.com/office/powerpoint/2010/main" val="3080491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a:t>最后，真诚的感谢我的导师苏铓老师以及各位评委老师。</a:t>
            </a:r>
            <a:endParaRPr lang="en-US" altLang="zh-CN"/>
          </a:p>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a:t>我的介绍结束，欢迎各位评委老师批评指正</a:t>
            </a: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18</a:t>
            </a:fld>
            <a:endParaRPr lang="zh-CN" altLang="en-US"/>
          </a:p>
        </p:txBody>
      </p:sp>
    </p:spTree>
    <p:extLst>
      <p:ext uri="{BB962C8B-B14F-4D97-AF65-F5344CB8AC3E}">
        <p14:creationId xmlns:p14="http://schemas.microsoft.com/office/powerpoint/2010/main" val="174120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2</a:t>
            </a:fld>
            <a:endParaRPr lang="zh-CN" altLang="en-US"/>
          </a:p>
        </p:txBody>
      </p:sp>
    </p:spTree>
    <p:extLst>
      <p:ext uri="{BB962C8B-B14F-4D97-AF65-F5344CB8AC3E}">
        <p14:creationId xmlns:p14="http://schemas.microsoft.com/office/powerpoint/2010/main" val="7449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a:t>
            </a:fld>
            <a:endParaRPr lang="zh-CN" altLang="en-US"/>
          </a:p>
        </p:txBody>
      </p:sp>
    </p:spTree>
    <p:extLst>
      <p:ext uri="{BB962C8B-B14F-4D97-AF65-F5344CB8AC3E}">
        <p14:creationId xmlns:p14="http://schemas.microsoft.com/office/powerpoint/2010/main" val="335682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4</a:t>
            </a:fld>
            <a:endParaRPr lang="zh-CN" altLang="en-US"/>
          </a:p>
        </p:txBody>
      </p:sp>
    </p:spTree>
    <p:extLst>
      <p:ext uri="{BB962C8B-B14F-4D97-AF65-F5344CB8AC3E}">
        <p14:creationId xmlns:p14="http://schemas.microsoft.com/office/powerpoint/2010/main" val="406119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1" lang="zh-CN" altLang="en-US" dirty="0">
                <a:latin typeface="Microsoft YaHei" panose="020B0503020204020204" pitchFamily="34" charset="-122"/>
                <a:ea typeface="Microsoft YaHei" panose="020B0503020204020204" pitchFamily="34" charset="-122"/>
              </a:rPr>
              <a:t>该工具的系统架构可以分为四个模块，分别是数据收集模块、数据组装模块、规则推导和异常检测这四个模块。</a:t>
            </a:r>
            <a:endParaRPr kumimoji="1" lang="en-US" altLang="zh-CN" dirty="0">
              <a:latin typeface="Microsoft YaHei" panose="020B0503020204020204" pitchFamily="34" charset="-122"/>
              <a:ea typeface="Microsoft YaHei" panose="020B0503020204020204" pitchFamily="34" charset="-122"/>
            </a:endParaRP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5</a:t>
            </a:fld>
            <a:endParaRPr lang="zh-CN" altLang="en-US"/>
          </a:p>
        </p:txBody>
      </p:sp>
    </p:spTree>
    <p:extLst>
      <p:ext uri="{BB962C8B-B14F-4D97-AF65-F5344CB8AC3E}">
        <p14:creationId xmlns:p14="http://schemas.microsoft.com/office/powerpoint/2010/main" val="234672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dirty="0">
                <a:latin typeface="Microsoft YaHei" panose="020B0503020204020204" pitchFamily="34" charset="-122"/>
                <a:ea typeface="Microsoft YaHei" panose="020B0503020204020204" pitchFamily="34" charset="-122"/>
              </a:rPr>
              <a:t>数据收集模块主要作用是获取配置文件和系统环境信息</a:t>
            </a:r>
            <a:endParaRPr kumimoji="1" lang="en-US" altLang="zh-CN" sz="1200" dirty="0">
              <a:latin typeface="Microsoft YaHei" panose="020B0503020204020204" pitchFamily="34" charset="-122"/>
              <a:ea typeface="Microsoft YaHei" panose="020B0503020204020204" pitchFamily="34" charset="-122"/>
            </a:endParaRPr>
          </a:p>
          <a:p>
            <a:pPr>
              <a:lnSpc>
                <a:spcPct val="150000"/>
              </a:lnSpc>
            </a:pPr>
            <a:r>
              <a:rPr kumimoji="1" lang="zh-CN" altLang="en-US" sz="1200" dirty="0">
                <a:latin typeface="Microsoft YaHei" panose="020B0503020204020204" pitchFamily="34" charset="-122"/>
                <a:ea typeface="Microsoft YaHei" panose="020B0503020204020204" pitchFamily="34" charset="-122"/>
              </a:rPr>
              <a:t>表格中给出中</a:t>
            </a:r>
            <a:r>
              <a:rPr kumimoji="1" lang="en-US" altLang="zh-CN" sz="1200" dirty="0">
                <a:latin typeface="Microsoft YaHei" panose="020B0503020204020204" pitchFamily="34" charset="-122"/>
                <a:ea typeface="Microsoft YaHei" panose="020B0503020204020204" pitchFamily="34" charset="-122"/>
              </a:rPr>
              <a:t>linux</a:t>
            </a:r>
            <a:r>
              <a:rPr kumimoji="1" lang="zh-CN" altLang="en-US" sz="1200" dirty="0">
                <a:latin typeface="Microsoft YaHei" panose="020B0503020204020204" pitchFamily="34" charset="-122"/>
                <a:ea typeface="Microsoft YaHei" panose="020B0503020204020204" pitchFamily="34" charset="-122"/>
              </a:rPr>
              <a:t>系统部分环境信息的来源，更多的环境信息有助于我们更彻底的了解系统。</a:t>
            </a:r>
            <a:endParaRPr kumimoji="1" lang="en-US" altLang="zh-CN" sz="1200" dirty="0">
              <a:latin typeface="Microsoft YaHei" panose="020B0503020204020204" pitchFamily="34" charset="-122"/>
              <a:ea typeface="Microsoft YaHei" panose="020B0503020204020204" pitchFamily="34" charset="-122"/>
            </a:endParaRP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6</a:t>
            </a:fld>
            <a:endParaRPr lang="zh-CN" altLang="en-US"/>
          </a:p>
        </p:txBody>
      </p:sp>
    </p:spTree>
    <p:extLst>
      <p:ext uri="{BB962C8B-B14F-4D97-AF65-F5344CB8AC3E}">
        <p14:creationId xmlns:p14="http://schemas.microsoft.com/office/powerpoint/2010/main" val="390296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dirty="0">
                <a:latin typeface="Microsoft YaHei" panose="020B0503020204020204" pitchFamily="34" charset="-122"/>
                <a:ea typeface="Microsoft YaHei" panose="020B0503020204020204" pitchFamily="34" charset="-122"/>
              </a:rPr>
              <a:t>数据组装模块分为三个步骤，首先是解析配置文件，将配置文件转换成键值对表示</a:t>
            </a:r>
            <a:endParaRPr kumimoji="1" lang="en-US" altLang="zh-CN" sz="1200" dirty="0">
              <a:latin typeface="Microsoft YaHei" panose="020B0503020204020204" pitchFamily="34" charset="-122"/>
              <a:ea typeface="Microsoft YaHei" panose="020B0503020204020204" pitchFamily="34" charset="-122"/>
            </a:endParaRPr>
          </a:p>
          <a:p>
            <a:pPr>
              <a:lnSpc>
                <a:spcPct val="150000"/>
              </a:lnSpc>
            </a:pPr>
            <a:r>
              <a:rPr kumimoji="1" lang="zh-CN" altLang="en-US" sz="1200" dirty="0">
                <a:latin typeface="Microsoft YaHei" panose="020B0503020204020204" pitchFamily="34" charset="-122"/>
                <a:ea typeface="Microsoft YaHei" panose="020B0503020204020204" pitchFamily="34" charset="-122"/>
              </a:rPr>
              <a:t>然后推断配置项的类型</a:t>
            </a:r>
            <a:endParaRPr kumimoji="1" lang="en-US" altLang="zh-CN" sz="1200" dirty="0">
              <a:latin typeface="Microsoft YaHei" panose="020B0503020204020204" pitchFamily="34" charset="-122"/>
              <a:ea typeface="Microsoft YaHei" panose="020B0503020204020204" pitchFamily="34" charset="-122"/>
            </a:endParaRPr>
          </a:p>
          <a:p>
            <a:pPr>
              <a:lnSpc>
                <a:spcPct val="150000"/>
              </a:lnSpc>
            </a:pPr>
            <a:r>
              <a:rPr kumimoji="1" lang="zh-CN" altLang="en-US" sz="1200" dirty="0">
                <a:latin typeface="Microsoft YaHei" panose="020B0503020204020204" pitchFamily="34" charset="-122"/>
                <a:ea typeface="Microsoft YaHei" panose="020B0503020204020204" pitchFamily="34" charset="-122"/>
              </a:rPr>
              <a:t>最后是对特定类型的配置项附加环境信息</a:t>
            </a:r>
            <a:endParaRPr kumimoji="1" lang="en-US" altLang="zh-CN" sz="1200" dirty="0">
              <a:latin typeface="Microsoft YaHei" panose="020B0503020204020204" pitchFamily="34" charset="-122"/>
              <a:ea typeface="Microsoft YaHei" panose="020B0503020204020204" pitchFamily="34" charset="-122"/>
            </a:endParaRPr>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7</a:t>
            </a:fld>
            <a:endParaRPr lang="zh-CN" altLang="en-US"/>
          </a:p>
        </p:txBody>
      </p:sp>
    </p:spTree>
    <p:extLst>
      <p:ext uri="{BB962C8B-B14F-4D97-AF65-F5344CB8AC3E}">
        <p14:creationId xmlns:p14="http://schemas.microsoft.com/office/powerpoint/2010/main" val="172806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配置项类型推断这里采用三步推断法，第一步使用正则表达式初步判断类型，然后使用语义信息进行核验。</a:t>
            </a:r>
            <a:endParaRPr kumimoji="1" lang="en-US" altLang="zh-CN"/>
          </a:p>
          <a:p>
            <a:r>
              <a:rPr kumimoji="1" lang="zh-CN" altLang="en-US"/>
              <a:t>对于具有相同语法模式的配置项我们通过配置项名称辅助判断的方法提高推断的准确性。</a:t>
            </a:r>
            <a:endParaRPr kumimoji="1" lang="en-US" altLang="zh-CN"/>
          </a:p>
          <a:p>
            <a:r>
              <a:rPr kumimoji="1" lang="zh-CN" altLang="en-US"/>
              <a:t>附加环境信息主要是针对</a:t>
            </a:r>
            <a:r>
              <a:rPr kumimoji="1" lang="en-US" altLang="zh-CN"/>
              <a:t>UserName</a:t>
            </a:r>
            <a:r>
              <a:rPr kumimoji="1" lang="zh-CN" altLang="en-US"/>
              <a:t>、</a:t>
            </a:r>
            <a:r>
              <a:rPr kumimoji="1" lang="en-US" altLang="zh-CN"/>
              <a:t>IP</a:t>
            </a:r>
            <a:r>
              <a:rPr kumimoji="1" lang="zh-CN" altLang="en-US"/>
              <a:t>地址、文件路径三种类型的配置项进行增强，附加的配置项和原有的配置项在后面的操作中被同等对待。</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7D6CE8A3-6E88-4043-A1FA-B2CB20BAFD6F}" type="slidenum">
              <a:rPr lang="zh-CN" altLang="en-US" smtClean="0"/>
              <a:t>8</a:t>
            </a:fld>
            <a:endParaRPr lang="zh-CN" altLang="en-US"/>
          </a:p>
        </p:txBody>
      </p:sp>
    </p:spTree>
    <p:extLst>
      <p:ext uri="{BB962C8B-B14F-4D97-AF65-F5344CB8AC3E}">
        <p14:creationId xmlns:p14="http://schemas.microsoft.com/office/powerpoint/2010/main" val="2708442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1" lang="zh-CN" altLang="en-US"/>
              <a:t>附加环境信息主要是针对</a:t>
            </a:r>
            <a:r>
              <a:rPr kumimoji="1" lang="en-US" altLang="zh-CN"/>
              <a:t>UserName</a:t>
            </a:r>
            <a:r>
              <a:rPr kumimoji="1" lang="zh-CN" altLang="en-US"/>
              <a:t>、</a:t>
            </a:r>
            <a:r>
              <a:rPr kumimoji="1" lang="en-US" altLang="zh-CN"/>
              <a:t>IP</a:t>
            </a:r>
            <a:r>
              <a:rPr kumimoji="1" lang="zh-CN" altLang="en-US"/>
              <a:t>地址、文件路径三种类型的配置项进行增强，附加的配置项和原有的配置项在后面的操作中被同等对待。</a:t>
            </a:r>
            <a:endParaRPr kumimoji="1" lang="en-US" altLang="zh-CN"/>
          </a:p>
          <a:p>
            <a:r>
              <a:rPr kumimoji="1" lang="zh-CN" altLang="en-US"/>
              <a:t>因此附加环境信息后，配置项的数量会增加一倍，这有助于我们发现更多的配置错误</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9</a:t>
            </a:fld>
            <a:endParaRPr lang="zh-CN" altLang="en-US"/>
          </a:p>
        </p:txBody>
      </p:sp>
    </p:spTree>
    <p:extLst>
      <p:ext uri="{BB962C8B-B14F-4D97-AF65-F5344CB8AC3E}">
        <p14:creationId xmlns:p14="http://schemas.microsoft.com/office/powerpoint/2010/main" val="267225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7897416" y="6241745"/>
            <a:ext cx="70443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6" name="页脚占位符 3"/>
          <p:cNvSpPr>
            <a:spLocks noGrp="1"/>
          </p:cNvSpPr>
          <p:nvPr>
            <p:ph type="ftr" sz="quarter" idx="3"/>
          </p:nvPr>
        </p:nvSpPr>
        <p:spPr>
          <a:xfrm>
            <a:off x="7734935" y="6436043"/>
            <a:ext cx="866775" cy="130810"/>
          </a:xfrm>
          <a:prstGeom prst="rect">
            <a:avLst/>
          </a:prstGeom>
        </p:spPr>
        <p:txBody>
          <a:bodyPr vert="horz" wrap="square" lIns="0" tIns="0" rIns="0" bIns="0" rtlCol="0" anchor="ctr">
            <a:spAutoFit/>
          </a:bodyPr>
          <a:lstStyle>
            <a:lvl1pPr algn="dist">
              <a:defRPr lang="zh-CN" altLang="en-US" sz="800" b="0" i="0" smtClean="0">
                <a:effectLst/>
              </a:defRPr>
            </a:lvl1pPr>
          </a:lstStyle>
          <a:p>
            <a:r>
              <a:rPr lang="zh-CN" altLang="en-US" dirty="0"/>
              <a:t>进德修业 志道鼎新</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a:off x="1050131" y="1004888"/>
            <a:ext cx="559041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KSO_Shape"/>
          <p:cNvSpPr/>
          <p:nvPr userDrawn="1"/>
        </p:nvSpPr>
        <p:spPr bwMode="auto">
          <a:xfrm>
            <a:off x="521494" y="608012"/>
            <a:ext cx="630489"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6" name="KSO_Shape"/>
          <p:cNvSpPr/>
          <p:nvPr userDrawn="1"/>
        </p:nvSpPr>
        <p:spPr bwMode="auto">
          <a:xfrm>
            <a:off x="7986083"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7" name="KSO_Shape"/>
          <p:cNvSpPr/>
          <p:nvPr userDrawn="1"/>
        </p:nvSpPr>
        <p:spPr bwMode="auto">
          <a:xfrm>
            <a:off x="7649698"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8" name="KSO_Shape"/>
          <p:cNvSpPr/>
          <p:nvPr userDrawn="1"/>
        </p:nvSpPr>
        <p:spPr bwMode="auto">
          <a:xfrm>
            <a:off x="7313312"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9" name="KSO_Shape"/>
          <p:cNvSpPr/>
          <p:nvPr userDrawn="1"/>
        </p:nvSpPr>
        <p:spPr bwMode="auto">
          <a:xfrm>
            <a:off x="6976927"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10" name="KSO_Shape"/>
          <p:cNvSpPr/>
          <p:nvPr userDrawn="1"/>
        </p:nvSpPr>
        <p:spPr bwMode="auto">
          <a:xfrm>
            <a:off x="6640541"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11" name="灯片编号占位符 5"/>
          <p:cNvSpPr>
            <a:spLocks noGrp="1"/>
          </p:cNvSpPr>
          <p:nvPr>
            <p:ph type="sldNum" sz="quarter" idx="4"/>
          </p:nvPr>
        </p:nvSpPr>
        <p:spPr>
          <a:xfrm>
            <a:off x="7897416" y="6241745"/>
            <a:ext cx="70443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7" name="文本占位符 16"/>
          <p:cNvSpPr>
            <a:spLocks noGrp="1"/>
          </p:cNvSpPr>
          <p:nvPr>
            <p:ph type="body" sz="quarter" idx="10" hasCustomPrompt="1"/>
          </p:nvPr>
        </p:nvSpPr>
        <p:spPr>
          <a:xfrm>
            <a:off x="1454019" y="608012"/>
            <a:ext cx="3755655" cy="387798"/>
          </a:xfrm>
          <a:noFill/>
        </p:spPr>
        <p:txBody>
          <a:bodyPr wrap="square" lIns="0" tIns="0" rIns="0" bIns="0" rtlCol="0" anchor="b" anchorCtr="0">
            <a:spAutoFit/>
          </a:bodyPr>
          <a:lstStyle>
            <a:lvl1pPr marL="0" indent="0" defTabSz="457200">
              <a:buFontTx/>
              <a:buNone/>
              <a:defRPr lang="zh-CN" altLang="en-US" sz="2800" b="1" baseline="0" dirty="0" smtClean="0">
                <a:solidFill>
                  <a:schemeClr val="accent1"/>
                </a:solidFill>
                <a:latin typeface="+mn-lt"/>
                <a:ea typeface="+mn-ea"/>
                <a:cs typeface="+mn-cs"/>
              </a:defRPr>
            </a:lvl1pPr>
          </a:lstStyle>
          <a:p>
            <a:pPr marL="0" lvl="0" defTabSz="457200"/>
            <a:r>
              <a:rPr lang="zh-CN" altLang="en-US" dirty="0"/>
              <a:t>引言</a:t>
            </a:r>
          </a:p>
        </p:txBody>
      </p:sp>
      <p:sp>
        <p:nvSpPr>
          <p:cNvPr id="18" name="KSO_Shape"/>
          <p:cNvSpPr/>
          <p:nvPr userDrawn="1"/>
        </p:nvSpPr>
        <p:spPr bwMode="auto">
          <a:xfrm>
            <a:off x="8322469"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2" name="页脚占位符 3"/>
          <p:cNvSpPr>
            <a:spLocks noGrp="1"/>
          </p:cNvSpPr>
          <p:nvPr>
            <p:ph type="ftr" sz="quarter" idx="3"/>
          </p:nvPr>
        </p:nvSpPr>
        <p:spPr>
          <a:xfrm>
            <a:off x="7734935" y="6436043"/>
            <a:ext cx="866775" cy="130810"/>
          </a:xfrm>
          <a:prstGeom prst="rect">
            <a:avLst/>
          </a:prstGeom>
        </p:spPr>
        <p:txBody>
          <a:bodyPr vert="horz" wrap="square" lIns="0" tIns="0" rIns="0" bIns="0" rtlCol="0" anchor="ctr">
            <a:spAutoFit/>
          </a:bodyPr>
          <a:lstStyle>
            <a:lvl1pPr algn="dist">
              <a:defRPr lang="zh-CN" altLang="en-US" sz="800" b="0" i="0" smtClean="0">
                <a:effectLst/>
              </a:defRPr>
            </a:lvl1pPr>
          </a:lstStyle>
          <a:p>
            <a:r>
              <a:rPr lang="zh-CN" altLang="en-US" dirty="0"/>
              <a:t>进德修业 志道鼎新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KSO_Shape"/>
          <p:cNvSpPr/>
          <p:nvPr userDrawn="1"/>
        </p:nvSpPr>
        <p:spPr bwMode="auto">
          <a:xfrm>
            <a:off x="521494" y="608012"/>
            <a:ext cx="630489"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6" name="KSO_Shape"/>
          <p:cNvSpPr/>
          <p:nvPr userDrawn="1"/>
        </p:nvSpPr>
        <p:spPr bwMode="auto">
          <a:xfrm>
            <a:off x="8322469"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7" name="KSO_Shape"/>
          <p:cNvSpPr/>
          <p:nvPr userDrawn="1"/>
        </p:nvSpPr>
        <p:spPr bwMode="auto">
          <a:xfrm>
            <a:off x="7986083"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8" name="KSO_Shape"/>
          <p:cNvSpPr/>
          <p:nvPr userDrawn="1"/>
        </p:nvSpPr>
        <p:spPr bwMode="auto">
          <a:xfrm>
            <a:off x="7649698"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9" name="KSO_Shape"/>
          <p:cNvSpPr/>
          <p:nvPr userDrawn="1"/>
        </p:nvSpPr>
        <p:spPr bwMode="auto">
          <a:xfrm>
            <a:off x="7313312"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0" name="KSO_Shape"/>
          <p:cNvSpPr/>
          <p:nvPr userDrawn="1"/>
        </p:nvSpPr>
        <p:spPr bwMode="auto">
          <a:xfrm>
            <a:off x="6976927"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7897416" y="6241745"/>
            <a:ext cx="70443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7" name="KSO_Shape"/>
          <p:cNvSpPr/>
          <p:nvPr userDrawn="1"/>
        </p:nvSpPr>
        <p:spPr bwMode="auto">
          <a:xfrm>
            <a:off x="6640541"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cxnSp>
        <p:nvCxnSpPr>
          <p:cNvPr id="18" name="直接连接符 17"/>
          <p:cNvCxnSpPr/>
          <p:nvPr userDrawn="1"/>
        </p:nvCxnSpPr>
        <p:spPr>
          <a:xfrm>
            <a:off x="1050131" y="1004888"/>
            <a:ext cx="559041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页脚占位符 3"/>
          <p:cNvSpPr>
            <a:spLocks noGrp="1"/>
          </p:cNvSpPr>
          <p:nvPr>
            <p:ph type="ftr" sz="quarter" idx="3"/>
          </p:nvPr>
        </p:nvSpPr>
        <p:spPr>
          <a:xfrm>
            <a:off x="7734935" y="6436043"/>
            <a:ext cx="866775" cy="130810"/>
          </a:xfrm>
          <a:prstGeom prst="rect">
            <a:avLst/>
          </a:prstGeom>
        </p:spPr>
        <p:txBody>
          <a:bodyPr vert="horz" wrap="square" lIns="0" tIns="0" rIns="0" bIns="0" rtlCol="0" anchor="ctr">
            <a:spAutoFit/>
          </a:bodyPr>
          <a:lstStyle>
            <a:lvl1pPr algn="dist">
              <a:defRPr lang="zh-CN" altLang="en-US" sz="800" b="0" i="0" smtClean="0">
                <a:effectLst/>
              </a:defRPr>
            </a:lvl1pPr>
          </a:lstStyle>
          <a:p>
            <a:r>
              <a:rPr lang="zh-CN" altLang="en-US" dirty="0"/>
              <a:t>进德修业 志道鼎新</a:t>
            </a:r>
          </a:p>
        </p:txBody>
      </p:sp>
      <p:sp>
        <p:nvSpPr>
          <p:cNvPr id="13" name="文本占位符 16"/>
          <p:cNvSpPr>
            <a:spLocks noGrp="1"/>
          </p:cNvSpPr>
          <p:nvPr>
            <p:ph type="body" sz="quarter" idx="11" hasCustomPrompt="1"/>
          </p:nvPr>
        </p:nvSpPr>
        <p:spPr>
          <a:xfrm>
            <a:off x="1454019" y="608012"/>
            <a:ext cx="3515023" cy="387798"/>
          </a:xfrm>
          <a:noFill/>
        </p:spPr>
        <p:txBody>
          <a:bodyPr wrap="square" lIns="0" tIns="0" rIns="0" bIns="0" rtlCol="0" anchor="b" anchorCtr="0">
            <a:spAutoFit/>
          </a:bodyPr>
          <a:lstStyle>
            <a:lvl1pPr marL="0" indent="0" defTabSz="457200">
              <a:buFontTx/>
              <a:buNone/>
              <a:defRPr lang="zh-CN" altLang="en-US" sz="2800" b="1" baseline="0" dirty="0" smtClean="0">
                <a:solidFill>
                  <a:schemeClr val="accent1"/>
                </a:solidFill>
                <a:latin typeface="+mn-lt"/>
                <a:ea typeface="+mn-ea"/>
                <a:cs typeface="+mn-cs"/>
              </a:defRPr>
            </a:lvl1pPr>
          </a:lstStyle>
          <a:p>
            <a:pPr marL="0" lvl="0" defTabSz="457200"/>
            <a:r>
              <a:rPr lang="en-US" altLang="zh-CN" dirty="0"/>
              <a:t>Crane</a:t>
            </a:r>
            <a:r>
              <a:rPr lang="zh-CN" altLang="en-US" dirty="0"/>
              <a:t>算法的基本思想</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KSO_Shape"/>
          <p:cNvSpPr/>
          <p:nvPr userDrawn="1"/>
        </p:nvSpPr>
        <p:spPr bwMode="auto">
          <a:xfrm>
            <a:off x="521494" y="608012"/>
            <a:ext cx="630489"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6" name="KSO_Shape"/>
          <p:cNvSpPr/>
          <p:nvPr userDrawn="1"/>
        </p:nvSpPr>
        <p:spPr bwMode="auto">
          <a:xfrm>
            <a:off x="8322469"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7" name="KSO_Shape"/>
          <p:cNvSpPr/>
          <p:nvPr userDrawn="1"/>
        </p:nvSpPr>
        <p:spPr bwMode="auto">
          <a:xfrm>
            <a:off x="7986083"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8" name="KSO_Shape"/>
          <p:cNvSpPr/>
          <p:nvPr userDrawn="1"/>
        </p:nvSpPr>
        <p:spPr bwMode="auto">
          <a:xfrm>
            <a:off x="7649698"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9" name="KSO_Shape"/>
          <p:cNvSpPr/>
          <p:nvPr userDrawn="1"/>
        </p:nvSpPr>
        <p:spPr bwMode="auto">
          <a:xfrm>
            <a:off x="7313312"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0" name="KSO_Shape"/>
          <p:cNvSpPr/>
          <p:nvPr userDrawn="1"/>
        </p:nvSpPr>
        <p:spPr bwMode="auto">
          <a:xfrm>
            <a:off x="6976927"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7897416" y="6241745"/>
            <a:ext cx="70443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7" name="KSO_Shape"/>
          <p:cNvSpPr/>
          <p:nvPr userDrawn="1"/>
        </p:nvSpPr>
        <p:spPr bwMode="auto">
          <a:xfrm>
            <a:off x="6640541"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cxnSp>
        <p:nvCxnSpPr>
          <p:cNvPr id="18" name="直接连接符 17"/>
          <p:cNvCxnSpPr/>
          <p:nvPr userDrawn="1"/>
        </p:nvCxnSpPr>
        <p:spPr>
          <a:xfrm>
            <a:off x="1050131" y="1004888"/>
            <a:ext cx="559041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页脚占位符 3"/>
          <p:cNvSpPr>
            <a:spLocks noGrp="1"/>
          </p:cNvSpPr>
          <p:nvPr>
            <p:ph type="ftr" sz="quarter" idx="3"/>
          </p:nvPr>
        </p:nvSpPr>
        <p:spPr>
          <a:xfrm>
            <a:off x="7734935" y="6436043"/>
            <a:ext cx="866775" cy="130810"/>
          </a:xfrm>
          <a:prstGeom prst="rect">
            <a:avLst/>
          </a:prstGeom>
        </p:spPr>
        <p:txBody>
          <a:bodyPr vert="horz" wrap="square" lIns="0" tIns="0" rIns="0" bIns="0" rtlCol="0" anchor="ctr">
            <a:spAutoFit/>
          </a:bodyPr>
          <a:lstStyle>
            <a:lvl1pPr algn="dist">
              <a:defRPr lang="zh-CN" altLang="en-US" sz="800" b="0" i="0" smtClean="0">
                <a:effectLst/>
              </a:defRPr>
            </a:lvl1pPr>
          </a:lstStyle>
          <a:p>
            <a:r>
              <a:rPr lang="zh-CN" altLang="en-US" dirty="0"/>
              <a:t>进德修业 志道鼎新</a:t>
            </a:r>
          </a:p>
        </p:txBody>
      </p:sp>
      <p:sp>
        <p:nvSpPr>
          <p:cNvPr id="13" name="文本占位符 16"/>
          <p:cNvSpPr>
            <a:spLocks noGrp="1"/>
          </p:cNvSpPr>
          <p:nvPr>
            <p:ph type="body" sz="quarter" idx="10" hasCustomPrompt="1"/>
          </p:nvPr>
        </p:nvSpPr>
        <p:spPr>
          <a:xfrm>
            <a:off x="1454019" y="608012"/>
            <a:ext cx="3695497" cy="387798"/>
          </a:xfrm>
          <a:noFill/>
        </p:spPr>
        <p:txBody>
          <a:bodyPr wrap="square" lIns="0" tIns="0" rIns="0" bIns="0" rtlCol="0" anchor="b" anchorCtr="0">
            <a:spAutoFit/>
          </a:bodyPr>
          <a:lstStyle>
            <a:lvl1pPr marL="0" indent="0" defTabSz="457200">
              <a:buFontTx/>
              <a:buNone/>
              <a:defRPr lang="zh-CN" altLang="en-US" sz="2800" b="1" baseline="0" dirty="0" smtClean="0">
                <a:solidFill>
                  <a:schemeClr val="accent1"/>
                </a:solidFill>
                <a:latin typeface="+mn-lt"/>
                <a:ea typeface="+mn-ea"/>
                <a:cs typeface="+mn-cs"/>
              </a:defRPr>
            </a:lvl1pPr>
          </a:lstStyle>
          <a:p>
            <a:pPr marL="0" lvl="0" defTabSz="457200"/>
            <a:r>
              <a:rPr lang="en-US" altLang="zh-CN" dirty="0"/>
              <a:t>Crane</a:t>
            </a:r>
            <a:r>
              <a:rPr lang="zh-CN" altLang="en-US" dirty="0"/>
              <a:t>算法的实现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KSO_Shape"/>
          <p:cNvSpPr/>
          <p:nvPr userDrawn="1"/>
        </p:nvSpPr>
        <p:spPr bwMode="auto">
          <a:xfrm>
            <a:off x="521494" y="608012"/>
            <a:ext cx="630489"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6" name="KSO_Shape"/>
          <p:cNvSpPr/>
          <p:nvPr userDrawn="1"/>
        </p:nvSpPr>
        <p:spPr bwMode="auto">
          <a:xfrm>
            <a:off x="8322469"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7" name="KSO_Shape"/>
          <p:cNvSpPr/>
          <p:nvPr userDrawn="1"/>
        </p:nvSpPr>
        <p:spPr bwMode="auto">
          <a:xfrm>
            <a:off x="7986083"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8" name="KSO_Shape"/>
          <p:cNvSpPr/>
          <p:nvPr userDrawn="1"/>
        </p:nvSpPr>
        <p:spPr bwMode="auto">
          <a:xfrm>
            <a:off x="7649698"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9" name="KSO_Shape"/>
          <p:cNvSpPr/>
          <p:nvPr userDrawn="1"/>
        </p:nvSpPr>
        <p:spPr bwMode="auto">
          <a:xfrm>
            <a:off x="7313312"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0" name="KSO_Shape"/>
          <p:cNvSpPr/>
          <p:nvPr userDrawn="1"/>
        </p:nvSpPr>
        <p:spPr bwMode="auto">
          <a:xfrm>
            <a:off x="6976927"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7897416" y="6241745"/>
            <a:ext cx="70443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7" name="KSO_Shape"/>
          <p:cNvSpPr/>
          <p:nvPr userDrawn="1"/>
        </p:nvSpPr>
        <p:spPr bwMode="auto">
          <a:xfrm>
            <a:off x="6640541"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cxnSp>
        <p:nvCxnSpPr>
          <p:cNvPr id="18" name="直接连接符 17"/>
          <p:cNvCxnSpPr/>
          <p:nvPr userDrawn="1"/>
        </p:nvCxnSpPr>
        <p:spPr>
          <a:xfrm>
            <a:off x="1050131" y="1004888"/>
            <a:ext cx="559041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页脚占位符 3"/>
          <p:cNvSpPr>
            <a:spLocks noGrp="1"/>
          </p:cNvSpPr>
          <p:nvPr>
            <p:ph type="ftr" sz="quarter" idx="3"/>
          </p:nvPr>
        </p:nvSpPr>
        <p:spPr>
          <a:xfrm>
            <a:off x="7734935" y="6436043"/>
            <a:ext cx="866775" cy="130810"/>
          </a:xfrm>
          <a:prstGeom prst="rect">
            <a:avLst/>
          </a:prstGeom>
        </p:spPr>
        <p:txBody>
          <a:bodyPr vert="horz" wrap="square" lIns="0" tIns="0" rIns="0" bIns="0" rtlCol="0" anchor="ctr">
            <a:spAutoFit/>
          </a:bodyPr>
          <a:lstStyle>
            <a:lvl1pPr algn="dist">
              <a:defRPr lang="zh-CN" altLang="en-US" sz="800" b="0" i="0" smtClean="0">
                <a:effectLst/>
              </a:defRPr>
            </a:lvl1pPr>
          </a:lstStyle>
          <a:p>
            <a:r>
              <a:rPr lang="zh-CN" altLang="en-US" dirty="0"/>
              <a:t>进德修业 志道鼎新</a:t>
            </a:r>
          </a:p>
        </p:txBody>
      </p:sp>
      <p:sp>
        <p:nvSpPr>
          <p:cNvPr id="13" name="文本占位符 16"/>
          <p:cNvSpPr>
            <a:spLocks noGrp="1"/>
          </p:cNvSpPr>
          <p:nvPr>
            <p:ph type="body" sz="quarter" idx="10" hasCustomPrompt="1"/>
          </p:nvPr>
        </p:nvSpPr>
        <p:spPr>
          <a:xfrm>
            <a:off x="1454019" y="608012"/>
            <a:ext cx="2391317" cy="387798"/>
          </a:xfrm>
          <a:noFill/>
        </p:spPr>
        <p:txBody>
          <a:bodyPr wrap="square" lIns="0" tIns="0" rIns="0" bIns="0" rtlCol="0" anchor="b" anchorCtr="0">
            <a:spAutoFit/>
          </a:bodyPr>
          <a:lstStyle>
            <a:lvl1pPr marL="0" indent="0">
              <a:buFontTx/>
              <a:buNone/>
              <a:defRPr lang="zh-CN" altLang="en-US" sz="2800" b="1" baseline="0" dirty="0" smtClean="0">
                <a:solidFill>
                  <a:schemeClr val="accent1"/>
                </a:solidFill>
                <a:latin typeface="+mn-lt"/>
                <a:ea typeface="+mn-ea"/>
                <a:cs typeface="+mn-cs"/>
              </a:defRPr>
            </a:lvl1pPr>
          </a:lstStyle>
          <a:p>
            <a:pPr marL="0" lvl="0" defTabSz="457200"/>
            <a:r>
              <a:rPr lang="zh-CN" altLang="en-US" dirty="0"/>
              <a:t>实验结果</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KSO_Shape"/>
          <p:cNvSpPr/>
          <p:nvPr userDrawn="1"/>
        </p:nvSpPr>
        <p:spPr bwMode="auto">
          <a:xfrm>
            <a:off x="521494" y="608012"/>
            <a:ext cx="630489"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6" name="KSO_Shape"/>
          <p:cNvSpPr/>
          <p:nvPr userDrawn="1"/>
        </p:nvSpPr>
        <p:spPr bwMode="auto">
          <a:xfrm>
            <a:off x="8322469"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7" name="KSO_Shape"/>
          <p:cNvSpPr/>
          <p:nvPr userDrawn="1"/>
        </p:nvSpPr>
        <p:spPr bwMode="auto">
          <a:xfrm>
            <a:off x="7986083"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8" name="KSO_Shape"/>
          <p:cNvSpPr/>
          <p:nvPr userDrawn="1"/>
        </p:nvSpPr>
        <p:spPr bwMode="auto">
          <a:xfrm>
            <a:off x="7649698"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9" name="KSO_Shape"/>
          <p:cNvSpPr/>
          <p:nvPr userDrawn="1"/>
        </p:nvSpPr>
        <p:spPr bwMode="auto">
          <a:xfrm>
            <a:off x="7313312"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0" name="KSO_Shape"/>
          <p:cNvSpPr/>
          <p:nvPr userDrawn="1"/>
        </p:nvSpPr>
        <p:spPr bwMode="auto">
          <a:xfrm>
            <a:off x="6976927"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7897416" y="6241745"/>
            <a:ext cx="70443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7" name="KSO_Shape"/>
          <p:cNvSpPr/>
          <p:nvPr userDrawn="1"/>
        </p:nvSpPr>
        <p:spPr bwMode="auto">
          <a:xfrm>
            <a:off x="6640541"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cxnSp>
        <p:nvCxnSpPr>
          <p:cNvPr id="18" name="直接连接符 17"/>
          <p:cNvCxnSpPr/>
          <p:nvPr userDrawn="1"/>
        </p:nvCxnSpPr>
        <p:spPr>
          <a:xfrm>
            <a:off x="1050131" y="1004888"/>
            <a:ext cx="559041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页脚占位符 3"/>
          <p:cNvSpPr>
            <a:spLocks noGrp="1"/>
          </p:cNvSpPr>
          <p:nvPr>
            <p:ph type="ftr" sz="quarter" idx="3"/>
          </p:nvPr>
        </p:nvSpPr>
        <p:spPr>
          <a:xfrm>
            <a:off x="7734935" y="6436043"/>
            <a:ext cx="866775" cy="130810"/>
          </a:xfrm>
          <a:prstGeom prst="rect">
            <a:avLst/>
          </a:prstGeom>
        </p:spPr>
        <p:txBody>
          <a:bodyPr vert="horz" wrap="square" lIns="0" tIns="0" rIns="0" bIns="0" rtlCol="0" anchor="ctr">
            <a:spAutoFit/>
          </a:bodyPr>
          <a:lstStyle>
            <a:lvl1pPr algn="dist">
              <a:defRPr lang="zh-CN" altLang="en-US" sz="800" b="0" i="0" smtClean="0">
                <a:effectLst/>
              </a:defRPr>
            </a:lvl1pPr>
          </a:lstStyle>
          <a:p>
            <a:r>
              <a:rPr lang="zh-CN" altLang="en-US" dirty="0"/>
              <a:t>进德修业 志道鼎新</a:t>
            </a:r>
          </a:p>
        </p:txBody>
      </p:sp>
      <p:sp>
        <p:nvSpPr>
          <p:cNvPr id="13" name="文本占位符 16"/>
          <p:cNvSpPr>
            <a:spLocks noGrp="1"/>
          </p:cNvSpPr>
          <p:nvPr>
            <p:ph type="body" sz="quarter" idx="10" hasCustomPrompt="1"/>
          </p:nvPr>
        </p:nvSpPr>
        <p:spPr>
          <a:xfrm>
            <a:off x="1454019" y="608012"/>
            <a:ext cx="2391317" cy="387798"/>
          </a:xfrm>
          <a:noFill/>
        </p:spPr>
        <p:txBody>
          <a:bodyPr wrap="square" lIns="0" tIns="0" rIns="0" bIns="0" rtlCol="0" anchor="b" anchorCtr="0">
            <a:spAutoFit/>
          </a:bodyPr>
          <a:lstStyle>
            <a:lvl1pPr marL="0" indent="0">
              <a:buFontTx/>
              <a:buNone/>
              <a:defRPr lang="zh-CN" altLang="en-US" sz="2800" b="1" baseline="0" dirty="0" smtClean="0">
                <a:solidFill>
                  <a:schemeClr val="accent1"/>
                </a:solidFill>
                <a:latin typeface="+mn-lt"/>
                <a:ea typeface="+mn-ea"/>
                <a:cs typeface="+mn-cs"/>
              </a:defRPr>
            </a:lvl1pPr>
          </a:lstStyle>
          <a:p>
            <a:pPr marL="0" lvl="0" defTabSz="457200"/>
            <a:r>
              <a:rPr lang="zh-CN" altLang="en-US" dirty="0"/>
              <a:t>总结与展望</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KSO_Shape"/>
          <p:cNvSpPr/>
          <p:nvPr userDrawn="1"/>
        </p:nvSpPr>
        <p:spPr bwMode="auto">
          <a:xfrm>
            <a:off x="521494" y="608012"/>
            <a:ext cx="630489"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sp>
        <p:nvSpPr>
          <p:cNvPr id="6" name="KSO_Shape"/>
          <p:cNvSpPr/>
          <p:nvPr userDrawn="1"/>
        </p:nvSpPr>
        <p:spPr bwMode="auto">
          <a:xfrm>
            <a:off x="8322469"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7" name="KSO_Shape"/>
          <p:cNvSpPr/>
          <p:nvPr userDrawn="1"/>
        </p:nvSpPr>
        <p:spPr bwMode="auto">
          <a:xfrm>
            <a:off x="7986083"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8" name="KSO_Shape"/>
          <p:cNvSpPr/>
          <p:nvPr userDrawn="1"/>
        </p:nvSpPr>
        <p:spPr bwMode="auto">
          <a:xfrm>
            <a:off x="7649698"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9" name="KSO_Shape"/>
          <p:cNvSpPr/>
          <p:nvPr userDrawn="1"/>
        </p:nvSpPr>
        <p:spPr bwMode="auto">
          <a:xfrm>
            <a:off x="7313312"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0" name="KSO_Shape"/>
          <p:cNvSpPr/>
          <p:nvPr userDrawn="1"/>
        </p:nvSpPr>
        <p:spPr bwMode="auto">
          <a:xfrm>
            <a:off x="6976927"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sz="1350">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7897416" y="6241745"/>
            <a:ext cx="70443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7" name="KSO_Shape"/>
          <p:cNvSpPr/>
          <p:nvPr userDrawn="1"/>
        </p:nvSpPr>
        <p:spPr bwMode="auto">
          <a:xfrm>
            <a:off x="6640541" y="804863"/>
            <a:ext cx="300038"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p>
        </p:txBody>
      </p:sp>
      <p:cxnSp>
        <p:nvCxnSpPr>
          <p:cNvPr id="18" name="直接连接符 17"/>
          <p:cNvCxnSpPr/>
          <p:nvPr userDrawn="1"/>
        </p:nvCxnSpPr>
        <p:spPr>
          <a:xfrm>
            <a:off x="1050131" y="1004888"/>
            <a:ext cx="559041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页脚占位符 3"/>
          <p:cNvSpPr>
            <a:spLocks noGrp="1"/>
          </p:cNvSpPr>
          <p:nvPr>
            <p:ph type="ftr" sz="quarter" idx="3"/>
          </p:nvPr>
        </p:nvSpPr>
        <p:spPr>
          <a:xfrm>
            <a:off x="7734935" y="6436043"/>
            <a:ext cx="866775" cy="130810"/>
          </a:xfrm>
          <a:prstGeom prst="rect">
            <a:avLst/>
          </a:prstGeom>
        </p:spPr>
        <p:txBody>
          <a:bodyPr vert="horz" wrap="square" lIns="0" tIns="0" rIns="0" bIns="0" rtlCol="0" anchor="ctr">
            <a:spAutoFit/>
          </a:bodyPr>
          <a:lstStyle>
            <a:lvl1pPr algn="dist">
              <a:defRPr lang="zh-CN" altLang="en-US" sz="800" b="0" i="0" smtClean="0">
                <a:effectLst/>
              </a:defRPr>
            </a:lvl1pPr>
          </a:lstStyle>
          <a:p>
            <a:r>
              <a:rPr lang="zh-CN" altLang="en-US" dirty="0"/>
              <a:t>进德修业 志道鼎新</a:t>
            </a:r>
          </a:p>
        </p:txBody>
      </p:sp>
      <p:sp>
        <p:nvSpPr>
          <p:cNvPr id="14" name="文本占位符 16"/>
          <p:cNvSpPr>
            <a:spLocks noGrp="1"/>
          </p:cNvSpPr>
          <p:nvPr>
            <p:ph type="body" sz="quarter" idx="10" hasCustomPrompt="1"/>
          </p:nvPr>
        </p:nvSpPr>
        <p:spPr>
          <a:xfrm>
            <a:off x="1454019" y="608012"/>
            <a:ext cx="2391317" cy="387798"/>
          </a:xfrm>
          <a:noFill/>
        </p:spPr>
        <p:txBody>
          <a:bodyPr wrap="square" lIns="0" tIns="0" rIns="0" bIns="0" rtlCol="0" anchor="b" anchorCtr="0">
            <a:spAutoFit/>
          </a:bodyPr>
          <a:lstStyle>
            <a:lvl1pPr marL="0" indent="0">
              <a:buFontTx/>
              <a:buNone/>
              <a:defRPr lang="zh-CN" altLang="en-US" sz="2800" b="1" baseline="0" dirty="0" smtClean="0">
                <a:solidFill>
                  <a:schemeClr val="accent1"/>
                </a:solidFill>
                <a:latin typeface="+mn-lt"/>
                <a:ea typeface="+mn-ea"/>
                <a:cs typeface="+mn-cs"/>
              </a:defRPr>
            </a:lvl1pPr>
          </a:lstStyle>
          <a:p>
            <a:pPr marL="0" lvl="0" defTabSz="457200"/>
            <a:r>
              <a:rPr lang="zh-CN" altLang="en-US" dirty="0"/>
              <a:t>参考文献</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0" cstate="email">
            <a:duotone>
              <a:schemeClr val="bg2">
                <a:shade val="45000"/>
                <a:satMod val="135000"/>
              </a:schemeClr>
              <a:prstClr val="white"/>
            </a:duotone>
          </a:blip>
          <a:srcRect/>
          <a:stretch>
            <a:fillRect/>
          </a:stretch>
        </p:blipFill>
        <p:spPr>
          <a:xfrm>
            <a:off x="-1" y="5442444"/>
            <a:ext cx="9139739" cy="1415557"/>
          </a:xfrm>
          <a:prstGeom prst="rect">
            <a:avLst/>
          </a:prstGeom>
        </p:spPr>
      </p:pic>
      <p:sp>
        <p:nvSpPr>
          <p:cNvPr id="8" name="标题占位符 1"/>
          <p:cNvSpPr>
            <a:spLocks noGrp="1"/>
          </p:cNvSpPr>
          <p:nvPr>
            <p:ph type="title"/>
          </p:nvPr>
        </p:nvSpPr>
        <p:spPr>
          <a:xfrm>
            <a:off x="539751" y="116637"/>
            <a:ext cx="8066398" cy="912067"/>
          </a:xfrm>
          <a:prstGeom prst="rect">
            <a:avLst/>
          </a:prstGeom>
        </p:spPr>
        <p:txBody>
          <a:bodyPr vert="horz" lIns="121917" tIns="60958" rIns="121917" bIns="60958" rtlCol="0" anchor="b">
            <a:noAutofit/>
          </a:bodyPr>
          <a:lstStyle/>
          <a:p>
            <a:pPr lvl="0" defTabSz="685165"/>
            <a:r>
              <a:rPr lang="zh-CN" altLang="en-US" dirty="0"/>
              <a:t>单击此处编辑母版标题样式</a:t>
            </a:r>
          </a:p>
        </p:txBody>
      </p:sp>
      <p:sp>
        <p:nvSpPr>
          <p:cNvPr id="19" name="文本占位符 3"/>
          <p:cNvSpPr>
            <a:spLocks noGrp="1"/>
          </p:cNvSpPr>
          <p:nvPr>
            <p:ph type="body" idx="1"/>
          </p:nvPr>
        </p:nvSpPr>
        <p:spPr>
          <a:xfrm>
            <a:off x="539750" y="1149201"/>
            <a:ext cx="8062096" cy="4952511"/>
          </a:xfrm>
          <a:prstGeom prst="rect">
            <a:avLst/>
          </a:prstGeom>
        </p:spPr>
        <p:txBody>
          <a:bodyPr vert="horz" lIns="91440" tIns="45720" rIns="91440" bIns="45720" rtlCol="0">
            <a:normAutofit/>
          </a:bodyPr>
          <a:lstStyle/>
          <a:p>
            <a:pPr marL="160655" marR="0" lvl="0" indent="-160655" defTabSz="685165" fontAlgn="auto">
              <a:lnSpc>
                <a:spcPct val="120000"/>
              </a:lnSpc>
              <a:spcBef>
                <a:spcPts val="0"/>
              </a:spcBef>
              <a:spcAft>
                <a:spcPts val="0"/>
              </a:spcAft>
              <a:buClr>
                <a:srgbClr val="717171"/>
              </a:buClr>
              <a:buSzPct val="80000"/>
              <a:buFont typeface="Wingdings" panose="05000000000000000000" pitchFamily="2" charset="2"/>
              <a:buChar char="l"/>
            </a:pPr>
            <a:r>
              <a:rPr lang="zh-CN" altLang="en-US" dirty="0"/>
              <a:t>单击此处编辑母版文本样式</a:t>
            </a:r>
          </a:p>
          <a:p>
            <a:pPr marL="349250" marR="0" lvl="1" indent="-160655" defTabSz="685165" fontAlgn="auto">
              <a:lnSpc>
                <a:spcPct val="120000"/>
              </a:lnSpc>
              <a:spcBef>
                <a:spcPts val="0"/>
              </a:spcBef>
              <a:spcAft>
                <a:spcPts val="0"/>
              </a:spcAft>
              <a:buClr>
                <a:srgbClr val="717171"/>
              </a:buClr>
              <a:buSzTx/>
            </a:pPr>
            <a:r>
              <a:rPr lang="zh-CN" altLang="en-US" dirty="0"/>
              <a:t>第二级</a:t>
            </a:r>
          </a:p>
          <a:p>
            <a:pPr marL="503555" marR="0" lvl="2" indent="-160655" defTabSz="685165" fontAlgn="auto">
              <a:lnSpc>
                <a:spcPct val="120000"/>
              </a:lnSpc>
              <a:spcBef>
                <a:spcPts val="0"/>
              </a:spcBef>
              <a:spcAft>
                <a:spcPts val="0"/>
              </a:spcAft>
              <a:buClr>
                <a:srgbClr val="717171"/>
              </a:buClr>
              <a:buSzTx/>
            </a:pPr>
            <a:r>
              <a:rPr lang="zh-CN" altLang="en-US" dirty="0"/>
              <a:t>第三级</a:t>
            </a:r>
          </a:p>
          <a:p>
            <a:pPr marL="654685" marR="0" lvl="3" indent="-160655" defTabSz="685165" fontAlgn="auto">
              <a:lnSpc>
                <a:spcPct val="120000"/>
              </a:lnSpc>
              <a:spcBef>
                <a:spcPts val="0"/>
              </a:spcBef>
              <a:spcAft>
                <a:spcPts val="0"/>
              </a:spcAft>
              <a:buClr>
                <a:srgbClr val="717171"/>
              </a:buClr>
              <a:buSzTx/>
            </a:pPr>
            <a:r>
              <a:rPr lang="zh-CN" altLang="en-US" dirty="0"/>
              <a:t>第四级</a:t>
            </a:r>
          </a:p>
          <a:p>
            <a:pPr marL="808990" marR="0" lvl="4" indent="-160655" defTabSz="685165" fontAlgn="auto">
              <a:lnSpc>
                <a:spcPct val="120000"/>
              </a:lnSpc>
              <a:spcBef>
                <a:spcPts val="0"/>
              </a:spcBef>
              <a:spcAft>
                <a:spcPts val="0"/>
              </a:spcAft>
              <a:buClr>
                <a:srgbClr val="717171"/>
              </a:buClr>
              <a:buSzTx/>
            </a:pPr>
            <a:r>
              <a:rPr lang="zh-CN" altLang="en-US" dirty="0"/>
              <a:t>第五级</a:t>
            </a:r>
          </a:p>
        </p:txBody>
      </p:sp>
      <p:pic>
        <p:nvPicPr>
          <p:cNvPr id="2050" name="Picture 2" descr="C:\Users\Administrator\Desktop\NJUST答辩模板\院徽.png院徽"/>
          <p:cNvPicPr>
            <a:picLocks noChangeAspect="1" noChangeArrowheads="1"/>
          </p:cNvPicPr>
          <p:nvPr userDrawn="1"/>
        </p:nvPicPr>
        <p:blipFill>
          <a:blip r:embed="rId11"/>
          <a:srcRect/>
          <a:stretch>
            <a:fillRect/>
          </a:stretch>
        </p:blipFill>
        <p:spPr bwMode="auto">
          <a:xfrm>
            <a:off x="6563169" y="220325"/>
            <a:ext cx="2112121" cy="50292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Administrator\Desktop\NJUST答辩模板\学院\图片2.jpg图片2"/>
          <p:cNvPicPr>
            <a:picLocks noChangeAspect="1"/>
          </p:cNvPicPr>
          <p:nvPr/>
        </p:nvPicPr>
        <p:blipFill>
          <a:blip r:embed="rId3"/>
          <a:srcRect/>
          <a:stretch>
            <a:fillRect/>
          </a:stretch>
        </p:blipFill>
        <p:spPr>
          <a:xfrm>
            <a:off x="0" y="0"/>
            <a:ext cx="9144000" cy="6858397"/>
          </a:xfrm>
          <a:prstGeom prst="rect">
            <a:avLst/>
          </a:prstGeom>
        </p:spPr>
      </p:pic>
      <p:sp>
        <p:nvSpPr>
          <p:cNvPr id="28" name="矩形 27"/>
          <p:cNvSpPr/>
          <p:nvPr/>
        </p:nvSpPr>
        <p:spPr>
          <a:xfrm>
            <a:off x="529452" y="1661651"/>
            <a:ext cx="8085095" cy="1929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262" tIns="32131" rIns="64262" bIns="32131" numCol="1" spcCol="0" rtlCol="0" fromWordArt="0" anchor="ctr" anchorCtr="0" forceAA="0" compatLnSpc="1">
            <a:noAutofit/>
          </a:bodyPr>
          <a:lstStyle/>
          <a:p>
            <a:pPr algn="ctr"/>
            <a:r>
              <a:rPr lang="zh-CN" altLang="en-US" sz="3095" b="1" dirty="0"/>
              <a:t>基于系统环境和相关信息的配置错误检测工具的研究与实现</a:t>
            </a:r>
          </a:p>
        </p:txBody>
      </p:sp>
      <p:sp>
        <p:nvSpPr>
          <p:cNvPr id="116" name="等腰三角形 115"/>
          <p:cNvSpPr/>
          <p:nvPr/>
        </p:nvSpPr>
        <p:spPr>
          <a:xfrm flipV="1">
            <a:off x="4454855" y="3611205"/>
            <a:ext cx="234290" cy="1407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262" tIns="32131" rIns="64262" bIns="32131" numCol="1" spcCol="0" rtlCol="0" fromWordArt="0" anchor="ctr" anchorCtr="0" forceAA="0" compatLnSpc="1">
            <a:noAutofit/>
          </a:bodyPr>
          <a:lstStyle/>
          <a:p>
            <a:pPr algn="ctr"/>
            <a:endParaRPr lang="zh-CN" altLang="en-US" sz="1185"/>
          </a:p>
        </p:txBody>
      </p:sp>
      <p:sp>
        <p:nvSpPr>
          <p:cNvPr id="118" name="文本框 117"/>
          <p:cNvSpPr txBox="1"/>
          <p:nvPr/>
        </p:nvSpPr>
        <p:spPr>
          <a:xfrm>
            <a:off x="3645527" y="4171949"/>
            <a:ext cx="2580609" cy="369332"/>
          </a:xfrm>
          <a:prstGeom prst="rect">
            <a:avLst/>
          </a:prstGeom>
          <a:solidFill>
            <a:schemeClr val="accent2">
              <a:lumMod val="20000"/>
              <a:lumOff val="80000"/>
            </a:schemeClr>
          </a:solidFill>
        </p:spPr>
        <p:txBody>
          <a:bodyPr wrap="square" rtlCol="0">
            <a:spAutoFit/>
          </a:bodyPr>
          <a:lstStyle/>
          <a:p>
            <a:r>
              <a:rPr lang="zh-CN" altLang="en-US" dirty="0">
                <a:solidFill>
                  <a:schemeClr val="accent1"/>
                </a:solidFill>
              </a:rPr>
              <a:t>答 辩 人 ： 常志伟</a:t>
            </a:r>
            <a:endParaRPr lang="en-US" altLang="zh-CN" dirty="0">
              <a:solidFill>
                <a:schemeClr val="accent1"/>
              </a:solidFill>
            </a:endParaRPr>
          </a:p>
        </p:txBody>
      </p:sp>
      <p:grpSp>
        <p:nvGrpSpPr>
          <p:cNvPr id="132" name="组合 131"/>
          <p:cNvGrpSpPr/>
          <p:nvPr/>
        </p:nvGrpSpPr>
        <p:grpSpPr>
          <a:xfrm>
            <a:off x="3201481" y="4178922"/>
            <a:ext cx="360000" cy="360000"/>
            <a:chOff x="3954830" y="5669476"/>
            <a:chExt cx="552450" cy="552450"/>
          </a:xfrm>
        </p:grpSpPr>
        <p:sp>
          <p:nvSpPr>
            <p:cNvPr id="130" name="椭圆 129"/>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1" name="组合 120"/>
            <p:cNvGrpSpPr/>
            <p:nvPr/>
          </p:nvGrpSpPr>
          <p:grpSpPr>
            <a:xfrm>
              <a:off x="4081088" y="5784382"/>
              <a:ext cx="299934" cy="322638"/>
              <a:chOff x="1574801" y="1125538"/>
              <a:chExt cx="2894012" cy="3113087"/>
            </a:xfrm>
            <a:solidFill>
              <a:schemeClr val="bg1"/>
            </a:solidFill>
          </p:grpSpPr>
          <p:sp>
            <p:nvSpPr>
              <p:cNvPr id="122"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3"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4"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5"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sp>
        <p:nvSpPr>
          <p:cNvPr id="119" name="文本框 118"/>
          <p:cNvSpPr txBox="1"/>
          <p:nvPr/>
        </p:nvSpPr>
        <p:spPr>
          <a:xfrm>
            <a:off x="3645528" y="4884885"/>
            <a:ext cx="2580609" cy="369332"/>
          </a:xfrm>
          <a:prstGeom prst="rect">
            <a:avLst/>
          </a:prstGeom>
          <a:solidFill>
            <a:schemeClr val="accent3">
              <a:lumMod val="20000"/>
              <a:lumOff val="80000"/>
            </a:schemeClr>
          </a:solidFill>
        </p:spPr>
        <p:txBody>
          <a:bodyPr wrap="square" rtlCol="0">
            <a:spAutoFit/>
          </a:bodyPr>
          <a:lstStyle/>
          <a:p>
            <a:r>
              <a:rPr lang="zh-CN" altLang="en-US" dirty="0">
                <a:solidFill>
                  <a:schemeClr val="accent1"/>
                </a:solidFill>
              </a:rPr>
              <a:t>指导老师：苏铓副教授</a:t>
            </a:r>
          </a:p>
        </p:txBody>
      </p:sp>
      <p:grpSp>
        <p:nvGrpSpPr>
          <p:cNvPr id="133" name="组合 132"/>
          <p:cNvGrpSpPr/>
          <p:nvPr/>
        </p:nvGrpSpPr>
        <p:grpSpPr>
          <a:xfrm>
            <a:off x="3179497" y="4874895"/>
            <a:ext cx="360000" cy="360000"/>
            <a:chOff x="5853219" y="5669476"/>
            <a:chExt cx="552450" cy="552450"/>
          </a:xfrm>
        </p:grpSpPr>
        <p:sp>
          <p:nvSpPr>
            <p:cNvPr id="131" name="椭圆 130"/>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6" name="组合 125"/>
            <p:cNvGrpSpPr/>
            <p:nvPr/>
          </p:nvGrpSpPr>
          <p:grpSpPr>
            <a:xfrm>
              <a:off x="5967384" y="5780269"/>
              <a:ext cx="324120" cy="330864"/>
              <a:chOff x="5649913" y="2301875"/>
              <a:chExt cx="3127375" cy="3192463"/>
            </a:xfrm>
            <a:solidFill>
              <a:schemeClr val="bg1"/>
            </a:solidFill>
          </p:grpSpPr>
          <p:sp>
            <p:nvSpPr>
              <p:cNvPr id="127" name="Freeform 12"/>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8" name="Freeform 13"/>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9" name="Freeform 14"/>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pic>
        <p:nvPicPr>
          <p:cNvPr id="1027" name="Picture 3" descr="D:\Documents\Downloads\NJUST答辩模板\院徽.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075" y="248285"/>
            <a:ext cx="2629535" cy="626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Scale>
                                          <p:cBhvr additive="base">
                                            <p:cTn id="8" dur="250" fill="hold">
                                              <p:stCondLst>
                                                <p:cond delay="0"/>
                                              </p:stCondLst>
                                            </p:cTn>
                                            <p:tgtEl>
                                              <p:spTgt spid="28"/>
                                            </p:tgtEl>
                                          </p:cBhvr>
                                          <p:from x="500000" y="500000"/>
                                          <p:to x="120000" y="120000"/>
                                        </p:animScale>
                                        <p:animScale>
                                          <p:cBhvr additive="base">
                                            <p:cTn id="9" dur="250" fill="hold">
                                              <p:stCondLst>
                                                <p:cond delay="250"/>
                                              </p:stCondLst>
                                            </p:cTn>
                                            <p:tgtEl>
                                              <p:spTgt spid="28"/>
                                            </p:tgtEl>
                                          </p:cBhvr>
                                          <p:from x="120000" y="120000"/>
                                          <p:to x="100000" y="100000"/>
                                        </p:animScale>
                                      </p:childTnLst>
                                    </p:cTn>
                                  </p:par>
                                </p:childTnLst>
                              </p:cTn>
                            </p:par>
                            <p:par>
                              <p:cTn id="10" fill="hold">
                                <p:stCondLst>
                                  <p:cond delay="2375"/>
                                </p:stCondLst>
                                <p:childTnLst>
                                  <p:par>
                                    <p:cTn id="11" presetID="47" presetClass="entr" presetSubtype="0"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anim calcmode="lin" valueType="num">
                                          <p:cBhvr>
                                            <p:cTn id="14" dur="500" fill="hold"/>
                                            <p:tgtEl>
                                              <p:spTgt spid="116"/>
                                            </p:tgtEl>
                                            <p:attrNameLst>
                                              <p:attrName>ppt_x</p:attrName>
                                            </p:attrNameLst>
                                          </p:cBhvr>
                                          <p:tavLst>
                                            <p:tav tm="0">
                                              <p:val>
                                                <p:strVal val="#ppt_x"/>
                                              </p:val>
                                            </p:tav>
                                            <p:tav tm="100000">
                                              <p:val>
                                                <p:strVal val="#ppt_x"/>
                                              </p:val>
                                            </p:tav>
                                          </p:tavLst>
                                        </p:anim>
                                        <p:anim calcmode="lin" valueType="num">
                                          <p:cBhvr>
                                            <p:cTn id="15" dur="500" fill="hold"/>
                                            <p:tgtEl>
                                              <p:spTgt spid="116"/>
                                            </p:tgtEl>
                                            <p:attrNameLst>
                                              <p:attrName>ppt_y</p:attrName>
                                            </p:attrNameLst>
                                          </p:cBhvr>
                                          <p:tavLst>
                                            <p:tav tm="0">
                                              <p:val>
                                                <p:strVal val="#ppt_y-.1"/>
                                              </p:val>
                                            </p:tav>
                                            <p:tav tm="100000">
                                              <p:val>
                                                <p:strVal val="#ppt_y"/>
                                              </p:val>
                                            </p:tav>
                                          </p:tavLst>
                                        </p:anim>
                                      </p:childTnLst>
                                    </p:cTn>
                                  </p:par>
                                </p:childTnLst>
                              </p:cTn>
                            </p:par>
                            <p:par>
                              <p:cTn id="16" fill="hold">
                                <p:stCondLst>
                                  <p:cond delay="2875"/>
                                </p:stCondLst>
                                <p:childTnLst>
                                  <p:par>
                                    <p:cTn id="17" presetID="10" presetClass="entr" presetSubtype="0" fill="hold" nodeType="afterEffect" p14:presetBounceEnd="50000">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750"/>
                                            <p:tgtEl>
                                              <p:spTgt spid="132"/>
                                            </p:tgtEl>
                                          </p:cBhvr>
                                        </p:animEffect>
                                        <p:animScale p14:bounceEnd="50000">
                                          <p:cBhvr additive="base">
                                            <p:cTn id="20" dur="750" fill="hold">
                                              <p:stCondLst>
                                                <p:cond delay="0"/>
                                              </p:stCondLst>
                                            </p:cTn>
                                            <p:tgtEl>
                                              <p:spTgt spid="132"/>
                                            </p:tgtEl>
                                          </p:cBhvr>
                                          <p:from x="0" y="0"/>
                                          <p:to x="100000" y="100000"/>
                                        </p:animScale>
                                      </p:childTnLst>
                                    </p:cTn>
                                  </p:par>
                                  <p:par>
                                    <p:cTn id="21" presetID="10" presetClass="entr" presetSubtype="0" fill="hold" grpId="0" nodeType="withEffect">
                                      <p:stCondLst>
                                        <p:cond delay="0"/>
                                      </p:stCondLst>
                                      <p:iterate type="lt">
                                        <p:tmPct val="15000"/>
                                      </p:iterate>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animScale>
                                          <p:cBhvr additive="base">
                                            <p:cTn id="24" dur="250" fill="hold">
                                              <p:stCondLst>
                                                <p:cond delay="0"/>
                                              </p:stCondLst>
                                            </p:cTn>
                                            <p:tgtEl>
                                              <p:spTgt spid="118"/>
                                            </p:tgtEl>
                                          </p:cBhvr>
                                          <p:from x="500000" y="500000"/>
                                          <p:to x="120000" y="120000"/>
                                        </p:animScale>
                                        <p:animScale>
                                          <p:cBhvr additive="base">
                                            <p:cTn id="25" dur="250" fill="hold">
                                              <p:stCondLst>
                                                <p:cond delay="250"/>
                                              </p:stCondLst>
                                            </p:cTn>
                                            <p:tgtEl>
                                              <p:spTgt spid="118"/>
                                            </p:tgtEl>
                                          </p:cBhvr>
                                          <p:from x="120000" y="120000"/>
                                          <p:to x="100000" y="100000"/>
                                        </p:animScale>
                                      </p:childTnLst>
                                    </p:cTn>
                                  </p:par>
                                  <p:par>
                                    <p:cTn id="26" presetID="10" presetClass="entr" presetSubtype="0" fill="hold" nodeType="withEffect" p14:presetBounceEnd="50000">
                                      <p:stCondLst>
                                        <p:cond delay="725"/>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750"/>
                                            <p:tgtEl>
                                              <p:spTgt spid="133"/>
                                            </p:tgtEl>
                                          </p:cBhvr>
                                        </p:animEffect>
                                        <p:animScale p14:bounceEnd="50000">
                                          <p:cBhvr additive="base">
                                            <p:cTn id="29" dur="750" fill="hold">
                                              <p:stCondLst>
                                                <p:cond delay="0"/>
                                              </p:stCondLst>
                                            </p:cTn>
                                            <p:tgtEl>
                                              <p:spTgt spid="133"/>
                                            </p:tgtEl>
                                          </p:cBhvr>
                                          <p:from x="0" y="0"/>
                                          <p:to x="100000" y="100000"/>
                                        </p:animScale>
                                      </p:childTnLst>
                                    </p:cTn>
                                  </p:par>
                                  <p:par>
                                    <p:cTn id="30" presetID="10" presetClass="entr" presetSubtype="0" fill="hold" grpId="0" nodeType="withEffect">
                                      <p:stCondLst>
                                        <p:cond delay="725"/>
                                      </p:stCondLst>
                                      <p:iterate type="lt">
                                        <p:tmPct val="15000"/>
                                      </p:iterate>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animScale>
                                          <p:cBhvr additive="base">
                                            <p:cTn id="33" dur="250" fill="hold">
                                              <p:stCondLst>
                                                <p:cond delay="0"/>
                                              </p:stCondLst>
                                            </p:cTn>
                                            <p:tgtEl>
                                              <p:spTgt spid="119"/>
                                            </p:tgtEl>
                                          </p:cBhvr>
                                          <p:from x="500000" y="500000"/>
                                          <p:to x="120000" y="120000"/>
                                        </p:animScale>
                                        <p:animScale>
                                          <p:cBhvr additive="base">
                                            <p:cTn id="34" dur="250" fill="hold">
                                              <p:stCondLst>
                                                <p:cond delay="250"/>
                                              </p:stCondLst>
                                            </p:cTn>
                                            <p:tgtEl>
                                              <p:spTgt spid="11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116" grpId="0" bldLvl="0" animBg="1"/>
          <p:bldP spid="118" grpId="0" bldLvl="0" animBg="1"/>
          <p:bldP spid="1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Scale>
                                          <p:cBhvr additive="base">
                                            <p:cTn id="8" dur="250" fill="hold">
                                              <p:stCondLst>
                                                <p:cond delay="0"/>
                                              </p:stCondLst>
                                            </p:cTn>
                                            <p:tgtEl>
                                              <p:spTgt spid="28"/>
                                            </p:tgtEl>
                                          </p:cBhvr>
                                          <p:from x="500000" y="500000"/>
                                          <p:to x="120000" y="120000"/>
                                        </p:animScale>
                                        <p:animScale>
                                          <p:cBhvr additive="base">
                                            <p:cTn id="9" dur="250" fill="hold">
                                              <p:stCondLst>
                                                <p:cond delay="250"/>
                                              </p:stCondLst>
                                            </p:cTn>
                                            <p:tgtEl>
                                              <p:spTgt spid="28"/>
                                            </p:tgtEl>
                                          </p:cBhvr>
                                          <p:from x="120000" y="120000"/>
                                          <p:to x="100000" y="100000"/>
                                        </p:animScale>
                                      </p:childTnLst>
                                    </p:cTn>
                                  </p:par>
                                </p:childTnLst>
                              </p:cTn>
                            </p:par>
                            <p:par>
                              <p:cTn id="10" fill="hold">
                                <p:stCondLst>
                                  <p:cond delay="2375"/>
                                </p:stCondLst>
                                <p:childTnLst>
                                  <p:par>
                                    <p:cTn id="11" presetID="47" presetClass="entr" presetSubtype="0"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anim calcmode="lin" valueType="num">
                                          <p:cBhvr>
                                            <p:cTn id="14" dur="500" fill="hold"/>
                                            <p:tgtEl>
                                              <p:spTgt spid="116"/>
                                            </p:tgtEl>
                                            <p:attrNameLst>
                                              <p:attrName>ppt_x</p:attrName>
                                            </p:attrNameLst>
                                          </p:cBhvr>
                                          <p:tavLst>
                                            <p:tav tm="0">
                                              <p:val>
                                                <p:strVal val="#ppt_x"/>
                                              </p:val>
                                            </p:tav>
                                            <p:tav tm="100000">
                                              <p:val>
                                                <p:strVal val="#ppt_x"/>
                                              </p:val>
                                            </p:tav>
                                          </p:tavLst>
                                        </p:anim>
                                        <p:anim calcmode="lin" valueType="num">
                                          <p:cBhvr>
                                            <p:cTn id="15" dur="500" fill="hold"/>
                                            <p:tgtEl>
                                              <p:spTgt spid="116"/>
                                            </p:tgtEl>
                                            <p:attrNameLst>
                                              <p:attrName>ppt_y</p:attrName>
                                            </p:attrNameLst>
                                          </p:cBhvr>
                                          <p:tavLst>
                                            <p:tav tm="0">
                                              <p:val>
                                                <p:strVal val="#ppt_y-.1"/>
                                              </p:val>
                                            </p:tav>
                                            <p:tav tm="100000">
                                              <p:val>
                                                <p:strVal val="#ppt_y"/>
                                              </p:val>
                                            </p:tav>
                                          </p:tavLst>
                                        </p:anim>
                                      </p:childTnLst>
                                    </p:cTn>
                                  </p:par>
                                </p:childTnLst>
                              </p:cTn>
                            </p:par>
                            <p:par>
                              <p:cTn id="16" fill="hold">
                                <p:stCondLst>
                                  <p:cond delay="2875"/>
                                </p:stCondLst>
                                <p:childTnLst>
                                  <p:par>
                                    <p:cTn id="17" presetID="10" presetClass="entr" presetSubtype="0"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750"/>
                                            <p:tgtEl>
                                              <p:spTgt spid="132"/>
                                            </p:tgtEl>
                                          </p:cBhvr>
                                        </p:animEffect>
                                        <p:animScale>
                                          <p:cBhvr additive="base">
                                            <p:cTn id="20" dur="750" fill="hold">
                                              <p:stCondLst>
                                                <p:cond delay="0"/>
                                              </p:stCondLst>
                                            </p:cTn>
                                            <p:tgtEl>
                                              <p:spTgt spid="132"/>
                                            </p:tgtEl>
                                          </p:cBhvr>
                                          <p:from x="0" y="0"/>
                                          <p:to x="100000" y="100000"/>
                                        </p:animScale>
                                      </p:childTnLst>
                                    </p:cTn>
                                  </p:par>
                                  <p:par>
                                    <p:cTn id="21" presetID="10" presetClass="entr" presetSubtype="0" fill="hold" grpId="0" nodeType="withEffect">
                                      <p:stCondLst>
                                        <p:cond delay="0"/>
                                      </p:stCondLst>
                                      <p:iterate type="lt">
                                        <p:tmPct val="15000"/>
                                      </p:iterate>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animScale>
                                          <p:cBhvr additive="base">
                                            <p:cTn id="24" dur="250" fill="hold">
                                              <p:stCondLst>
                                                <p:cond delay="0"/>
                                              </p:stCondLst>
                                            </p:cTn>
                                            <p:tgtEl>
                                              <p:spTgt spid="118"/>
                                            </p:tgtEl>
                                          </p:cBhvr>
                                          <p:from x="500000" y="500000"/>
                                          <p:to x="120000" y="120000"/>
                                        </p:animScale>
                                        <p:animScale>
                                          <p:cBhvr additive="base">
                                            <p:cTn id="25" dur="250" fill="hold">
                                              <p:stCondLst>
                                                <p:cond delay="250"/>
                                              </p:stCondLst>
                                            </p:cTn>
                                            <p:tgtEl>
                                              <p:spTgt spid="118"/>
                                            </p:tgtEl>
                                          </p:cBhvr>
                                          <p:from x="120000" y="120000"/>
                                          <p:to x="100000" y="100000"/>
                                        </p:animScale>
                                      </p:childTnLst>
                                    </p:cTn>
                                  </p:par>
                                  <p:par>
                                    <p:cTn id="26" presetID="10" presetClass="entr" presetSubtype="0" fill="hold" nodeType="withEffect">
                                      <p:stCondLst>
                                        <p:cond delay="725"/>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750"/>
                                            <p:tgtEl>
                                              <p:spTgt spid="133"/>
                                            </p:tgtEl>
                                          </p:cBhvr>
                                        </p:animEffect>
                                        <p:animScale>
                                          <p:cBhvr additive="base">
                                            <p:cTn id="29" dur="750" fill="hold">
                                              <p:stCondLst>
                                                <p:cond delay="0"/>
                                              </p:stCondLst>
                                            </p:cTn>
                                            <p:tgtEl>
                                              <p:spTgt spid="133"/>
                                            </p:tgtEl>
                                          </p:cBhvr>
                                          <p:from x="0" y="0"/>
                                          <p:to x="100000" y="100000"/>
                                        </p:animScale>
                                      </p:childTnLst>
                                    </p:cTn>
                                  </p:par>
                                  <p:par>
                                    <p:cTn id="30" presetID="10" presetClass="entr" presetSubtype="0" fill="hold" grpId="0" nodeType="withEffect">
                                      <p:stCondLst>
                                        <p:cond delay="725"/>
                                      </p:stCondLst>
                                      <p:iterate type="lt">
                                        <p:tmPct val="15000"/>
                                      </p:iterate>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animScale>
                                          <p:cBhvr additive="base">
                                            <p:cTn id="33" dur="250" fill="hold">
                                              <p:stCondLst>
                                                <p:cond delay="0"/>
                                              </p:stCondLst>
                                            </p:cTn>
                                            <p:tgtEl>
                                              <p:spTgt spid="119"/>
                                            </p:tgtEl>
                                          </p:cBhvr>
                                          <p:from x="500000" y="500000"/>
                                          <p:to x="120000" y="120000"/>
                                        </p:animScale>
                                        <p:animScale>
                                          <p:cBhvr additive="base">
                                            <p:cTn id="34" dur="250" fill="hold">
                                              <p:stCondLst>
                                                <p:cond delay="250"/>
                                              </p:stCondLst>
                                            </p:cTn>
                                            <p:tgtEl>
                                              <p:spTgt spid="11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116" grpId="0" bldLvl="0" animBg="1"/>
          <p:bldP spid="118" grpId="0" bldLvl="0" animBg="1"/>
          <p:bldP spid="119"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10</a:t>
            </a:fld>
            <a:r>
              <a:rPr lang="zh-CN" altLang="en-US" sz="600"/>
              <a:t> 页</a:t>
            </a:r>
            <a:endParaRPr lang="zh-CN" altLang="en-US" sz="600" dirty="0"/>
          </a:p>
        </p:txBody>
      </p:sp>
      <p:sp>
        <p:nvSpPr>
          <p:cNvPr id="8" name="文本占位符 7"/>
          <p:cNvSpPr>
            <a:spLocks noGrp="1"/>
          </p:cNvSpPr>
          <p:nvPr>
            <p:ph type="body" sz="quarter" idx="10"/>
          </p:nvPr>
        </p:nvSpPr>
        <p:spPr/>
        <p:txBody>
          <a:bodyPr/>
          <a:lstStyle/>
          <a:p>
            <a:r>
              <a:rPr lang="zh-CN" altLang="en-US"/>
              <a:t>三</a:t>
            </a:r>
            <a:r>
              <a:rPr lang="en-US" altLang="zh-CN"/>
              <a:t>.</a:t>
            </a:r>
            <a:r>
              <a:rPr lang="zh-CN" altLang="en-US"/>
              <a:t>规则推断</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graphicFrame>
        <p:nvGraphicFramePr>
          <p:cNvPr id="10" name="表格 9">
            <a:extLst>
              <a:ext uri="{FF2B5EF4-FFF2-40B4-BE49-F238E27FC236}">
                <a16:creationId xmlns:a16="http://schemas.microsoft.com/office/drawing/2014/main" id="{B546BBA0-1459-EC4F-8BC7-01CF868BC501}"/>
              </a:ext>
            </a:extLst>
          </p:cNvPr>
          <p:cNvGraphicFramePr>
            <a:graphicFrameLocks noGrp="1"/>
          </p:cNvGraphicFramePr>
          <p:nvPr>
            <p:extLst>
              <p:ext uri="{D42A27DB-BD31-4B8C-83A1-F6EECF244321}">
                <p14:modId xmlns:p14="http://schemas.microsoft.com/office/powerpoint/2010/main" val="1457548021"/>
              </p:ext>
            </p:extLst>
          </p:nvPr>
        </p:nvGraphicFramePr>
        <p:xfrm>
          <a:off x="307340" y="2134436"/>
          <a:ext cx="4865741" cy="4175012"/>
        </p:xfrm>
        <a:graphic>
          <a:graphicData uri="http://schemas.openxmlformats.org/drawingml/2006/table">
            <a:tbl>
              <a:tblPr firstRow="1" firstCol="1" bandRow="1">
                <a:tableStyleId>{5C22544A-7EE6-4342-B048-85BDC9FD1C3A}</a:tableStyleId>
              </a:tblPr>
              <a:tblGrid>
                <a:gridCol w="3033750">
                  <a:extLst>
                    <a:ext uri="{9D8B030D-6E8A-4147-A177-3AD203B41FA5}">
                      <a16:colId xmlns:a16="http://schemas.microsoft.com/office/drawing/2014/main" val="2175985290"/>
                    </a:ext>
                  </a:extLst>
                </a:gridCol>
                <a:gridCol w="1831991">
                  <a:extLst>
                    <a:ext uri="{9D8B030D-6E8A-4147-A177-3AD203B41FA5}">
                      <a16:colId xmlns:a16="http://schemas.microsoft.com/office/drawing/2014/main" val="1305428677"/>
                    </a:ext>
                  </a:extLst>
                </a:gridCol>
              </a:tblGrid>
              <a:tr h="295613">
                <a:tc>
                  <a:txBody>
                    <a:bodyPr/>
                    <a:lstStyle/>
                    <a:p>
                      <a:pPr algn="ctr">
                        <a:lnSpc>
                          <a:spcPts val="2000"/>
                        </a:lnSpc>
                      </a:pPr>
                      <a:r>
                        <a:rPr lang="zh-CN" sz="1100" kern="0" dirty="0">
                          <a:effectLst/>
                          <a:latin typeface="Microsoft YaHei" panose="020B0503020204020204" pitchFamily="34" charset="-122"/>
                          <a:ea typeface="Microsoft YaHei" panose="020B0503020204020204" pitchFamily="34" charset="-122"/>
                        </a:rPr>
                        <a:t>模版</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100" kern="0" dirty="0">
                          <a:effectLst/>
                          <a:latin typeface="Microsoft YaHei" panose="020B0503020204020204" pitchFamily="34" charset="-122"/>
                          <a:ea typeface="Microsoft YaHei" panose="020B0503020204020204" pitchFamily="34" charset="-122"/>
                        </a:rPr>
                        <a:t>描述</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3156248980"/>
                  </a:ext>
                </a:extLst>
              </a:tr>
              <a:tr h="486672">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[A&lt;</a:t>
                      </a:r>
                      <a:r>
                        <a:rPr lang="en-US" sz="1100" kern="0" dirty="0" err="1">
                          <a:effectLst/>
                          <a:latin typeface="Microsoft YaHei" panose="020B0503020204020204" pitchFamily="34" charset="-122"/>
                          <a:ea typeface="Microsoft YaHei" panose="020B0503020204020204" pitchFamily="34" charset="-122"/>
                        </a:rPr>
                        <a:t>AnyType</a:t>
                      </a:r>
                      <a:r>
                        <a:rPr lang="en-US" sz="1100" kern="0" dirty="0">
                          <a:effectLst/>
                          <a:latin typeface="Microsoft YaHei" panose="020B0503020204020204" pitchFamily="34" charset="-122"/>
                          <a:ea typeface="Microsoft YaHei" panose="020B0503020204020204" pitchFamily="34" charset="-122"/>
                        </a:rPr>
                        <a:t>&gt;] = [B&lt;</a:t>
                      </a:r>
                      <a:r>
                        <a:rPr lang="en-US" sz="1100" kern="0" dirty="0" err="1">
                          <a:effectLst/>
                          <a:latin typeface="Microsoft YaHei" panose="020B0503020204020204" pitchFamily="34" charset="-122"/>
                          <a:ea typeface="Microsoft YaHei" panose="020B0503020204020204" pitchFamily="34" charset="-122"/>
                        </a:rPr>
                        <a:t>AnyType</a:t>
                      </a:r>
                      <a:r>
                        <a:rPr lang="en-US" sz="1100" kern="0" dirty="0">
                          <a:effectLst/>
                          <a:latin typeface="Microsoft YaHei" panose="020B0503020204020204" pitchFamily="34" charset="-122"/>
                          <a:ea typeface="Microsoft YaHei" panose="020B0503020204020204" pitchFamily="34" charset="-122"/>
                        </a:rPr>
                        <a:t>&gt;]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100" kern="0">
                          <a:effectLst/>
                          <a:latin typeface="Microsoft YaHei" panose="020B0503020204020204" pitchFamily="34" charset="-122"/>
                          <a:ea typeface="Microsoft YaHei" panose="020B0503020204020204" pitchFamily="34" charset="-122"/>
                        </a:rPr>
                        <a:t>一个配置项应该等于另一个相同类型的配置项</a:t>
                      </a:r>
                      <a:endParaRPr lang="zh-CN" sz="11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259940788"/>
                  </a:ext>
                </a:extLst>
              </a:tr>
              <a:tr h="486672">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[A&lt;Boolean&gt; </a:t>
                      </a:r>
                      <a:r>
                        <a:rPr lang="en-US" sz="1100" kern="0" dirty="0">
                          <a:effectLst/>
                          <a:latin typeface="Microsoft YaHei" panose="020B0503020204020204" pitchFamily="34" charset="-122"/>
                          <a:ea typeface="Microsoft YaHei" panose="020B0503020204020204" pitchFamily="34" charset="-122"/>
                          <a:sym typeface="Wingdings" pitchFamily="2" charset="2"/>
                        </a:rPr>
                        <a:t></a:t>
                      </a:r>
                      <a:r>
                        <a:rPr lang="en-US" sz="1100" kern="0" dirty="0">
                          <a:effectLst/>
                          <a:latin typeface="Microsoft YaHei" panose="020B0503020204020204" pitchFamily="34" charset="-122"/>
                          <a:ea typeface="Microsoft YaHei" panose="020B0503020204020204" pitchFamily="34" charset="-122"/>
                        </a:rPr>
                        <a:t> [B&lt;Boolean&gt;]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100" kern="0">
                          <a:effectLst/>
                          <a:latin typeface="Microsoft YaHei" panose="020B0503020204020204" pitchFamily="34" charset="-122"/>
                          <a:ea typeface="Microsoft YaHei" panose="020B0503020204020204" pitchFamily="34" charset="-122"/>
                        </a:rPr>
                        <a:t>两个</a:t>
                      </a:r>
                      <a:r>
                        <a:rPr lang="en-US" sz="1100" kern="0">
                          <a:effectLst/>
                          <a:latin typeface="Microsoft YaHei" panose="020B0503020204020204" pitchFamily="34" charset="-122"/>
                          <a:ea typeface="Microsoft YaHei" panose="020B0503020204020204" pitchFamily="34" charset="-122"/>
                        </a:rPr>
                        <a:t>Boolean</a:t>
                      </a:r>
                      <a:r>
                        <a:rPr lang="zh-CN" sz="1100" kern="0">
                          <a:effectLst/>
                          <a:latin typeface="Microsoft YaHei" panose="020B0503020204020204" pitchFamily="34" charset="-122"/>
                          <a:ea typeface="Microsoft YaHei" panose="020B0503020204020204" pitchFamily="34" charset="-122"/>
                        </a:rPr>
                        <a:t>值存在某种关联</a:t>
                      </a:r>
                      <a:endParaRPr lang="zh-CN" sz="11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2960848044"/>
                  </a:ext>
                </a:extLst>
              </a:tr>
              <a:tr h="486672">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[A&lt;</a:t>
                      </a:r>
                      <a:r>
                        <a:rPr lang="en-US" sz="1100" kern="0" dirty="0" err="1">
                          <a:effectLst/>
                          <a:latin typeface="Microsoft YaHei" panose="020B0503020204020204" pitchFamily="34" charset="-122"/>
                          <a:ea typeface="Microsoft YaHei" panose="020B0503020204020204" pitchFamily="34" charset="-122"/>
                        </a:rPr>
                        <a:t>FilePath</a:t>
                      </a:r>
                      <a:r>
                        <a:rPr lang="en-US" sz="1100" kern="0" dirty="0">
                          <a:effectLst/>
                          <a:latin typeface="Microsoft YaHei" panose="020B0503020204020204" pitchFamily="34" charset="-122"/>
                          <a:ea typeface="Microsoft YaHei" panose="020B0503020204020204" pitchFamily="34" charset="-122"/>
                        </a:rPr>
                        <a:t>&gt;] + [B&lt;</a:t>
                      </a:r>
                      <a:r>
                        <a:rPr lang="en-US" sz="1100" kern="0" dirty="0" err="1">
                          <a:effectLst/>
                          <a:latin typeface="Microsoft YaHei" panose="020B0503020204020204" pitchFamily="34" charset="-122"/>
                          <a:ea typeface="Microsoft YaHei" panose="020B0503020204020204" pitchFamily="34" charset="-122"/>
                        </a:rPr>
                        <a:t>FilePath</a:t>
                      </a:r>
                      <a:r>
                        <a:rPr lang="en-US" sz="1100" kern="0" dirty="0">
                          <a:effectLst/>
                          <a:latin typeface="Microsoft YaHei" panose="020B0503020204020204" pitchFamily="34" charset="-122"/>
                          <a:ea typeface="Microsoft YaHei" panose="020B0503020204020204" pitchFamily="34" charset="-122"/>
                        </a:rPr>
                        <a:t>&gt;] = &lt;</a:t>
                      </a:r>
                      <a:r>
                        <a:rPr lang="en-US" sz="1100" kern="0" dirty="0" err="1">
                          <a:effectLst/>
                          <a:latin typeface="Microsoft YaHei" panose="020B0503020204020204" pitchFamily="34" charset="-122"/>
                          <a:ea typeface="Microsoft YaHei" panose="020B0503020204020204" pitchFamily="34" charset="-122"/>
                        </a:rPr>
                        <a:t>FilePath</a:t>
                      </a:r>
                      <a:r>
                        <a:rPr lang="en-US" sz="1100" kern="0" dirty="0">
                          <a:effectLst/>
                          <a:latin typeface="Microsoft YaHei" panose="020B0503020204020204" pitchFamily="34" charset="-122"/>
                          <a:ea typeface="Microsoft YaHei" panose="020B0503020204020204" pitchFamily="34" charset="-122"/>
                        </a:rPr>
                        <a:t>&gt;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100" kern="0">
                          <a:effectLst/>
                          <a:latin typeface="Microsoft YaHei" panose="020B0503020204020204" pitchFamily="34" charset="-122"/>
                          <a:ea typeface="Microsoft YaHei" panose="020B0503020204020204" pitchFamily="34" charset="-122"/>
                        </a:rPr>
                        <a:t>两个路径连接形成一个完整的路径</a:t>
                      </a:r>
                      <a:endParaRPr lang="zh-CN" sz="11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2286513418"/>
                  </a:ext>
                </a:extLst>
              </a:tr>
              <a:tr h="365246">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[&lt;A&lt;String&gt;] &lt; [B&lt;String&gt;]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100" kern="0">
                          <a:effectLst/>
                          <a:latin typeface="Microsoft YaHei" panose="020B0503020204020204" pitchFamily="34" charset="-122"/>
                          <a:ea typeface="Microsoft YaHei" panose="020B0503020204020204" pitchFamily="34" charset="-122"/>
                        </a:rPr>
                        <a:t>字符串</a:t>
                      </a:r>
                      <a:r>
                        <a:rPr lang="en-US" sz="1100" kern="0">
                          <a:effectLst/>
                          <a:latin typeface="Microsoft YaHei" panose="020B0503020204020204" pitchFamily="34" charset="-122"/>
                          <a:ea typeface="Microsoft YaHei" panose="020B0503020204020204" pitchFamily="34" charset="-122"/>
                        </a:rPr>
                        <a:t>A</a:t>
                      </a:r>
                      <a:r>
                        <a:rPr lang="zh-CN" sz="1100" kern="0">
                          <a:effectLst/>
                          <a:latin typeface="Microsoft YaHei" panose="020B0503020204020204" pitchFamily="34" charset="-122"/>
                          <a:ea typeface="Microsoft YaHei" panose="020B0503020204020204" pitchFamily="34" charset="-122"/>
                        </a:rPr>
                        <a:t>是字符串</a:t>
                      </a:r>
                      <a:r>
                        <a:rPr lang="en-US" sz="1100" kern="0">
                          <a:effectLst/>
                          <a:latin typeface="Microsoft YaHei" panose="020B0503020204020204" pitchFamily="34" charset="-122"/>
                          <a:ea typeface="Microsoft YaHei" panose="020B0503020204020204" pitchFamily="34" charset="-122"/>
                        </a:rPr>
                        <a:t>B</a:t>
                      </a:r>
                      <a:r>
                        <a:rPr lang="zh-CN" sz="1100" kern="0">
                          <a:effectLst/>
                          <a:latin typeface="Microsoft YaHei" panose="020B0503020204020204" pitchFamily="34" charset="-122"/>
                          <a:ea typeface="Microsoft YaHei" panose="020B0503020204020204" pitchFamily="34" charset="-122"/>
                        </a:rPr>
                        <a:t>的子串</a:t>
                      </a:r>
                      <a:endParaRPr lang="zh-CN" sz="11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1827272411"/>
                  </a:ext>
                </a:extLst>
              </a:tr>
              <a:tr h="365246">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[&lt;A&lt;</a:t>
                      </a:r>
                      <a:r>
                        <a:rPr lang="en-US" sz="1100" kern="0" dirty="0" err="1">
                          <a:effectLst/>
                          <a:latin typeface="Microsoft YaHei" panose="020B0503020204020204" pitchFamily="34" charset="-122"/>
                          <a:ea typeface="Microsoft YaHei" panose="020B0503020204020204" pitchFamily="34" charset="-122"/>
                        </a:rPr>
                        <a:t>UserName</a:t>
                      </a:r>
                      <a:r>
                        <a:rPr lang="en-US" sz="1100" kern="0" dirty="0">
                          <a:effectLst/>
                          <a:latin typeface="Microsoft YaHei" panose="020B0503020204020204" pitchFamily="34" charset="-122"/>
                          <a:ea typeface="Microsoft YaHei" panose="020B0503020204020204" pitchFamily="34" charset="-122"/>
                        </a:rPr>
                        <a:t>&gt;] &lt; [B&lt;</a:t>
                      </a:r>
                      <a:r>
                        <a:rPr lang="en-US" sz="1100" kern="0" dirty="0" err="1">
                          <a:effectLst/>
                          <a:latin typeface="Microsoft YaHei" panose="020B0503020204020204" pitchFamily="34" charset="-122"/>
                          <a:ea typeface="Microsoft YaHei" panose="020B0503020204020204" pitchFamily="34" charset="-122"/>
                        </a:rPr>
                        <a:t>GroupName</a:t>
                      </a:r>
                      <a:r>
                        <a:rPr lang="en-US" sz="1100" kern="0" dirty="0">
                          <a:effectLst/>
                          <a:latin typeface="Microsoft YaHei" panose="020B0503020204020204" pitchFamily="34" charset="-122"/>
                          <a:ea typeface="Microsoft YaHei" panose="020B0503020204020204" pitchFamily="34" charset="-122"/>
                        </a:rPr>
                        <a:t>&gt;]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100" kern="0" dirty="0">
                          <a:effectLst/>
                          <a:latin typeface="Microsoft YaHei" panose="020B0503020204020204" pitchFamily="34" charset="-122"/>
                          <a:ea typeface="Microsoft YaHei" panose="020B0503020204020204" pitchFamily="34" charset="-122"/>
                        </a:rPr>
                        <a:t>用户</a:t>
                      </a:r>
                      <a:r>
                        <a:rPr lang="en-US" sz="1100" kern="0" dirty="0">
                          <a:effectLst/>
                          <a:latin typeface="Microsoft YaHei" panose="020B0503020204020204" pitchFamily="34" charset="-122"/>
                          <a:ea typeface="Microsoft YaHei" panose="020B0503020204020204" pitchFamily="34" charset="-122"/>
                        </a:rPr>
                        <a:t>A</a:t>
                      </a:r>
                      <a:r>
                        <a:rPr lang="zh-CN" sz="1100" kern="0" dirty="0">
                          <a:effectLst/>
                          <a:latin typeface="Microsoft YaHei" panose="020B0503020204020204" pitchFamily="34" charset="-122"/>
                          <a:ea typeface="Microsoft YaHei" panose="020B0503020204020204" pitchFamily="34" charset="-122"/>
                        </a:rPr>
                        <a:t>属于用户组</a:t>
                      </a:r>
                      <a:r>
                        <a:rPr lang="en-US" sz="1100" kern="0" dirty="0">
                          <a:effectLst/>
                          <a:latin typeface="Microsoft YaHei" panose="020B0503020204020204" pitchFamily="34" charset="-122"/>
                          <a:ea typeface="Microsoft YaHei" panose="020B0503020204020204" pitchFamily="34" charset="-122"/>
                        </a:rPr>
                        <a:t>B</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838474589"/>
                  </a:ext>
                </a:extLst>
              </a:tr>
              <a:tr h="365246">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[&lt;A &lt;</a:t>
                      </a:r>
                      <a:r>
                        <a:rPr lang="en-US" sz="1100" kern="0" dirty="0" err="1">
                          <a:effectLst/>
                          <a:latin typeface="Microsoft YaHei" panose="020B0503020204020204" pitchFamily="34" charset="-122"/>
                          <a:ea typeface="Microsoft YaHei" panose="020B0503020204020204" pitchFamily="34" charset="-122"/>
                        </a:rPr>
                        <a:t>FilePath</a:t>
                      </a:r>
                      <a:r>
                        <a:rPr lang="en-US" sz="1100" kern="0" dirty="0">
                          <a:effectLst/>
                          <a:latin typeface="Microsoft YaHei" panose="020B0503020204020204" pitchFamily="34" charset="-122"/>
                          <a:ea typeface="Microsoft YaHei" panose="020B0503020204020204" pitchFamily="34" charset="-122"/>
                        </a:rPr>
                        <a:t>&gt;] = &gt; [B &lt;</a:t>
                      </a:r>
                      <a:r>
                        <a:rPr lang="en-US" sz="1100" kern="0" dirty="0" err="1">
                          <a:effectLst/>
                          <a:latin typeface="Microsoft YaHei" panose="020B0503020204020204" pitchFamily="34" charset="-122"/>
                          <a:ea typeface="Microsoft YaHei" panose="020B0503020204020204" pitchFamily="34" charset="-122"/>
                        </a:rPr>
                        <a:t>UserName</a:t>
                      </a:r>
                      <a:r>
                        <a:rPr lang="en-US" sz="1100" kern="0" dirty="0">
                          <a:effectLst/>
                          <a:latin typeface="Microsoft YaHei" panose="020B0503020204020204" pitchFamily="34" charset="-122"/>
                          <a:ea typeface="Microsoft YaHei" panose="020B0503020204020204" pitchFamily="34" charset="-122"/>
                        </a:rPr>
                        <a:t>&gt;]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100" kern="0" dirty="0">
                          <a:effectLst/>
                          <a:latin typeface="Microsoft YaHei" panose="020B0503020204020204" pitchFamily="34" charset="-122"/>
                          <a:ea typeface="Microsoft YaHei" panose="020B0503020204020204" pitchFamily="34" charset="-122"/>
                        </a:rPr>
                        <a:t>用户</a:t>
                      </a:r>
                      <a:r>
                        <a:rPr lang="en-US" sz="1100" kern="0" dirty="0">
                          <a:effectLst/>
                          <a:latin typeface="Microsoft YaHei" panose="020B0503020204020204" pitchFamily="34" charset="-122"/>
                          <a:ea typeface="Microsoft YaHei" panose="020B0503020204020204" pitchFamily="34" charset="-122"/>
                        </a:rPr>
                        <a:t>B</a:t>
                      </a:r>
                      <a:r>
                        <a:rPr lang="zh-CN" sz="1100" kern="0" dirty="0">
                          <a:effectLst/>
                          <a:latin typeface="Microsoft YaHei" panose="020B0503020204020204" pitchFamily="34" charset="-122"/>
                          <a:ea typeface="Microsoft YaHei" panose="020B0503020204020204" pitchFamily="34" charset="-122"/>
                        </a:rPr>
                        <a:t>是路径</a:t>
                      </a:r>
                      <a:r>
                        <a:rPr lang="en-US" sz="1100" kern="0" dirty="0">
                          <a:effectLst/>
                          <a:latin typeface="Microsoft YaHei" panose="020B0503020204020204" pitchFamily="34" charset="-122"/>
                          <a:ea typeface="Microsoft YaHei" panose="020B0503020204020204" pitchFamily="34" charset="-122"/>
                        </a:rPr>
                        <a:t>A</a:t>
                      </a:r>
                      <a:r>
                        <a:rPr lang="zh-CN" sz="1100" kern="0" dirty="0">
                          <a:effectLst/>
                          <a:latin typeface="Microsoft YaHei" panose="020B0503020204020204" pitchFamily="34" charset="-122"/>
                          <a:ea typeface="Microsoft YaHei" panose="020B0503020204020204" pitchFamily="34" charset="-122"/>
                        </a:rPr>
                        <a:t>的拥有者</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4012020212"/>
                  </a:ext>
                </a:extLst>
              </a:tr>
              <a:tr h="365246">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[&lt;A &lt;</a:t>
                      </a:r>
                      <a:r>
                        <a:rPr lang="en-US" sz="1100" kern="0" dirty="0" err="1">
                          <a:effectLst/>
                          <a:latin typeface="Microsoft YaHei" panose="020B0503020204020204" pitchFamily="34" charset="-122"/>
                          <a:ea typeface="Microsoft YaHei" panose="020B0503020204020204" pitchFamily="34" charset="-122"/>
                        </a:rPr>
                        <a:t>FilePath</a:t>
                      </a:r>
                      <a:r>
                        <a:rPr lang="en-US" sz="1100" kern="0" dirty="0">
                          <a:effectLst/>
                          <a:latin typeface="Microsoft YaHei" panose="020B0503020204020204" pitchFamily="34" charset="-122"/>
                          <a:ea typeface="Microsoft YaHei" panose="020B0503020204020204" pitchFamily="34" charset="-122"/>
                        </a:rPr>
                        <a:t>&gt;] != [B &lt;</a:t>
                      </a:r>
                      <a:r>
                        <a:rPr lang="en-US" sz="1100" kern="0" dirty="0" err="1">
                          <a:effectLst/>
                          <a:latin typeface="Microsoft YaHei" panose="020B0503020204020204" pitchFamily="34" charset="-122"/>
                          <a:ea typeface="Microsoft YaHei" panose="020B0503020204020204" pitchFamily="34" charset="-122"/>
                        </a:rPr>
                        <a:t>UserName</a:t>
                      </a:r>
                      <a:r>
                        <a:rPr lang="en-US" sz="1100" kern="0" dirty="0">
                          <a:effectLst/>
                          <a:latin typeface="Microsoft YaHei" panose="020B0503020204020204" pitchFamily="34" charset="-122"/>
                          <a:ea typeface="Microsoft YaHei" panose="020B0503020204020204" pitchFamily="34" charset="-122"/>
                        </a:rPr>
                        <a:t>&gt;]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100" kern="0" dirty="0">
                          <a:effectLst/>
                          <a:latin typeface="Microsoft YaHei" panose="020B0503020204020204" pitchFamily="34" charset="-122"/>
                          <a:ea typeface="Microsoft YaHei" panose="020B0503020204020204" pitchFamily="34" charset="-122"/>
                        </a:rPr>
                        <a:t>用户</a:t>
                      </a:r>
                      <a:r>
                        <a:rPr lang="en-US" sz="1100" kern="0" dirty="0">
                          <a:effectLst/>
                          <a:latin typeface="Microsoft YaHei" panose="020B0503020204020204" pitchFamily="34" charset="-122"/>
                          <a:ea typeface="Microsoft YaHei" panose="020B0503020204020204" pitchFamily="34" charset="-122"/>
                        </a:rPr>
                        <a:t>B</a:t>
                      </a:r>
                      <a:r>
                        <a:rPr lang="zh-CN" sz="1100" kern="0" dirty="0">
                          <a:effectLst/>
                          <a:latin typeface="Microsoft YaHei" panose="020B0503020204020204" pitchFamily="34" charset="-122"/>
                          <a:ea typeface="Microsoft YaHei" panose="020B0503020204020204" pitchFamily="34" charset="-122"/>
                        </a:rPr>
                        <a:t>没有权限访问路径</a:t>
                      </a:r>
                      <a:r>
                        <a:rPr lang="en-US" sz="1100" kern="0" dirty="0">
                          <a:effectLst/>
                          <a:latin typeface="Microsoft YaHei" panose="020B0503020204020204" pitchFamily="34" charset="-122"/>
                          <a:ea typeface="Microsoft YaHei" panose="020B0503020204020204" pitchFamily="34" charset="-122"/>
                        </a:rPr>
                        <a:t>A</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1912203377"/>
                  </a:ext>
                </a:extLst>
              </a:tr>
              <a:tr h="227907">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[A &lt;Number&gt;] &lt; [B &lt;Number&gt;]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100" kern="0">
                          <a:effectLst/>
                          <a:latin typeface="Microsoft YaHei" panose="020B0503020204020204" pitchFamily="34" charset="-122"/>
                          <a:ea typeface="Microsoft YaHei" panose="020B0503020204020204" pitchFamily="34" charset="-122"/>
                        </a:rPr>
                        <a:t>数字</a:t>
                      </a:r>
                      <a:r>
                        <a:rPr lang="en-US" sz="1100" kern="0">
                          <a:effectLst/>
                          <a:latin typeface="Microsoft YaHei" panose="020B0503020204020204" pitchFamily="34" charset="-122"/>
                          <a:ea typeface="Microsoft YaHei" panose="020B0503020204020204" pitchFamily="34" charset="-122"/>
                        </a:rPr>
                        <a:t>A</a:t>
                      </a:r>
                      <a:r>
                        <a:rPr lang="zh-CN" sz="1100" kern="0">
                          <a:effectLst/>
                          <a:latin typeface="Microsoft YaHei" panose="020B0503020204020204" pitchFamily="34" charset="-122"/>
                          <a:ea typeface="Microsoft YaHei" panose="020B0503020204020204" pitchFamily="34" charset="-122"/>
                        </a:rPr>
                        <a:t>小于数字</a:t>
                      </a:r>
                      <a:r>
                        <a:rPr lang="en-US" sz="1100" kern="0">
                          <a:effectLst/>
                          <a:latin typeface="Microsoft YaHei" panose="020B0503020204020204" pitchFamily="34" charset="-122"/>
                          <a:ea typeface="Microsoft YaHei" panose="020B0503020204020204" pitchFamily="34" charset="-122"/>
                        </a:rPr>
                        <a:t>B</a:t>
                      </a:r>
                      <a:endParaRPr lang="zh-CN" sz="11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3864087253"/>
                  </a:ext>
                </a:extLst>
              </a:tr>
              <a:tr h="365246">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[&lt;A &lt;Size&gt;] &lt; [B &lt;Size&gt;]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100" kern="0">
                          <a:effectLst/>
                          <a:latin typeface="Microsoft YaHei" panose="020B0503020204020204" pitchFamily="34" charset="-122"/>
                          <a:ea typeface="Microsoft YaHei" panose="020B0503020204020204" pitchFamily="34" charset="-122"/>
                        </a:rPr>
                        <a:t>Size</a:t>
                      </a:r>
                      <a:r>
                        <a:rPr lang="zh-CN" sz="1100" kern="0">
                          <a:effectLst/>
                          <a:latin typeface="Microsoft YaHei" panose="020B0503020204020204" pitchFamily="34" charset="-122"/>
                          <a:ea typeface="Microsoft YaHei" panose="020B0503020204020204" pitchFamily="34" charset="-122"/>
                        </a:rPr>
                        <a:t>类型的</a:t>
                      </a:r>
                      <a:r>
                        <a:rPr lang="en-US" sz="1100" kern="0">
                          <a:effectLst/>
                          <a:latin typeface="Microsoft YaHei" panose="020B0503020204020204" pitchFamily="34" charset="-122"/>
                          <a:ea typeface="Microsoft YaHei" panose="020B0503020204020204" pitchFamily="34" charset="-122"/>
                        </a:rPr>
                        <a:t>A</a:t>
                      </a:r>
                      <a:r>
                        <a:rPr lang="zh-CN" sz="1100" kern="0">
                          <a:effectLst/>
                          <a:latin typeface="Microsoft YaHei" panose="020B0503020204020204" pitchFamily="34" charset="-122"/>
                          <a:ea typeface="Microsoft YaHei" panose="020B0503020204020204" pitchFamily="34" charset="-122"/>
                        </a:rPr>
                        <a:t>小于同类型的</a:t>
                      </a:r>
                      <a:r>
                        <a:rPr lang="en-US" sz="1100" kern="0">
                          <a:effectLst/>
                          <a:latin typeface="Microsoft YaHei" panose="020B0503020204020204" pitchFamily="34" charset="-122"/>
                          <a:ea typeface="Microsoft YaHei" panose="020B0503020204020204" pitchFamily="34" charset="-122"/>
                        </a:rPr>
                        <a:t>B</a:t>
                      </a:r>
                      <a:endParaRPr lang="zh-CN" sz="11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82504216"/>
                  </a:ext>
                </a:extLst>
              </a:tr>
              <a:tr h="365246">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[&lt;A &lt;</a:t>
                      </a:r>
                      <a:r>
                        <a:rPr lang="en-US" sz="1100" kern="0" dirty="0" err="1">
                          <a:effectLst/>
                          <a:latin typeface="Microsoft YaHei" panose="020B0503020204020204" pitchFamily="34" charset="-122"/>
                          <a:ea typeface="Microsoft YaHei" panose="020B0503020204020204" pitchFamily="34" charset="-122"/>
                        </a:rPr>
                        <a:t>IPAddress</a:t>
                      </a:r>
                      <a:r>
                        <a:rPr lang="en-US" sz="1100" kern="0" dirty="0">
                          <a:effectLst/>
                          <a:latin typeface="Microsoft YaHei" panose="020B0503020204020204" pitchFamily="34" charset="-122"/>
                          <a:ea typeface="Microsoft YaHei" panose="020B0503020204020204" pitchFamily="34" charset="-122"/>
                        </a:rPr>
                        <a:t>&gt;] &lt; [B &lt;</a:t>
                      </a:r>
                      <a:r>
                        <a:rPr lang="en-US" sz="1100" kern="0" dirty="0" err="1">
                          <a:effectLst/>
                          <a:latin typeface="Microsoft YaHei" panose="020B0503020204020204" pitchFamily="34" charset="-122"/>
                          <a:ea typeface="Microsoft YaHei" panose="020B0503020204020204" pitchFamily="34" charset="-122"/>
                        </a:rPr>
                        <a:t>IPAddress</a:t>
                      </a:r>
                      <a:r>
                        <a:rPr lang="en-US" sz="1100" kern="0" dirty="0">
                          <a:effectLst/>
                          <a:latin typeface="Microsoft YaHei" panose="020B0503020204020204" pitchFamily="34" charset="-122"/>
                          <a:ea typeface="Microsoft YaHei" panose="020B0503020204020204" pitchFamily="34" charset="-122"/>
                        </a:rPr>
                        <a:t>&gt;]</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100" kern="0" dirty="0">
                          <a:effectLst/>
                          <a:latin typeface="Microsoft YaHei" panose="020B0503020204020204" pitchFamily="34" charset="-122"/>
                          <a:ea typeface="Microsoft YaHei" panose="020B0503020204020204" pitchFamily="34" charset="-122"/>
                        </a:rPr>
                        <a:t>IP</a:t>
                      </a:r>
                      <a:r>
                        <a:rPr lang="zh-CN" sz="1100" kern="0" dirty="0">
                          <a:effectLst/>
                          <a:latin typeface="Microsoft YaHei" panose="020B0503020204020204" pitchFamily="34" charset="-122"/>
                          <a:ea typeface="Microsoft YaHei" panose="020B0503020204020204" pitchFamily="34" charset="-122"/>
                        </a:rPr>
                        <a:t>地址</a:t>
                      </a:r>
                      <a:r>
                        <a:rPr lang="en-US" sz="1100" kern="0" dirty="0">
                          <a:effectLst/>
                          <a:latin typeface="Microsoft YaHei" panose="020B0503020204020204" pitchFamily="34" charset="-122"/>
                          <a:ea typeface="Microsoft YaHei" panose="020B0503020204020204" pitchFamily="34" charset="-122"/>
                        </a:rPr>
                        <a:t>A</a:t>
                      </a:r>
                      <a:r>
                        <a:rPr lang="zh-CN" sz="1100" kern="0" dirty="0">
                          <a:effectLst/>
                          <a:latin typeface="Microsoft YaHei" panose="020B0503020204020204" pitchFamily="34" charset="-122"/>
                          <a:ea typeface="Microsoft YaHei" panose="020B0503020204020204" pitchFamily="34" charset="-122"/>
                        </a:rPr>
                        <a:t>是</a:t>
                      </a:r>
                      <a:r>
                        <a:rPr lang="en-US" sz="1100" kern="0" dirty="0">
                          <a:effectLst/>
                          <a:latin typeface="Microsoft YaHei" panose="020B0503020204020204" pitchFamily="34" charset="-122"/>
                          <a:ea typeface="Microsoft YaHei" panose="020B0503020204020204" pitchFamily="34" charset="-122"/>
                        </a:rPr>
                        <a:t>IP</a:t>
                      </a:r>
                      <a:r>
                        <a:rPr lang="zh-CN" sz="1100" kern="0" dirty="0">
                          <a:effectLst/>
                          <a:latin typeface="Microsoft YaHei" panose="020B0503020204020204" pitchFamily="34" charset="-122"/>
                          <a:ea typeface="Microsoft YaHei" panose="020B0503020204020204" pitchFamily="34" charset="-122"/>
                        </a:rPr>
                        <a:t>地址</a:t>
                      </a:r>
                      <a:r>
                        <a:rPr lang="en-US" sz="1100" kern="0" dirty="0">
                          <a:effectLst/>
                          <a:latin typeface="Microsoft YaHei" panose="020B0503020204020204" pitchFamily="34" charset="-122"/>
                          <a:ea typeface="Microsoft YaHei" panose="020B0503020204020204" pitchFamily="34" charset="-122"/>
                        </a:rPr>
                        <a:t>B</a:t>
                      </a:r>
                      <a:r>
                        <a:rPr lang="zh-CN" sz="1100" kern="0" dirty="0">
                          <a:effectLst/>
                          <a:latin typeface="Microsoft YaHei" panose="020B0503020204020204" pitchFamily="34" charset="-122"/>
                          <a:ea typeface="Microsoft YaHei" panose="020B0503020204020204" pitchFamily="34" charset="-122"/>
                        </a:rPr>
                        <a:t>的子网</a:t>
                      </a:r>
                      <a:endParaRPr lang="zh-CN" sz="11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3572114372"/>
                  </a:ext>
                </a:extLst>
              </a:tr>
            </a:tbl>
          </a:graphicData>
        </a:graphic>
      </p:graphicFrame>
      <p:pic>
        <p:nvPicPr>
          <p:cNvPr id="12" name="图片 11">
            <a:extLst>
              <a:ext uri="{FF2B5EF4-FFF2-40B4-BE49-F238E27FC236}">
                <a16:creationId xmlns:a16="http://schemas.microsoft.com/office/drawing/2014/main" id="{0D6F5420-5918-7442-9BC6-446B1D08C415}"/>
              </a:ext>
            </a:extLst>
          </p:cNvPr>
          <p:cNvPicPr>
            <a:picLocks noChangeAspect="1"/>
          </p:cNvPicPr>
          <p:nvPr/>
        </p:nvPicPr>
        <p:blipFill rotWithShape="1">
          <a:blip r:embed="rId3"/>
          <a:srcRect r="27736"/>
          <a:stretch/>
        </p:blipFill>
        <p:spPr>
          <a:xfrm>
            <a:off x="5564602" y="2134436"/>
            <a:ext cx="3213431" cy="4107309"/>
          </a:xfrm>
          <a:prstGeom prst="rect">
            <a:avLst/>
          </a:prstGeom>
        </p:spPr>
      </p:pic>
      <p:sp>
        <p:nvSpPr>
          <p:cNvPr id="13" name="Rectangle 73">
            <a:extLst>
              <a:ext uri="{FF2B5EF4-FFF2-40B4-BE49-F238E27FC236}">
                <a16:creationId xmlns:a16="http://schemas.microsoft.com/office/drawing/2014/main" id="{7FFFF6C2-049B-464A-89D5-7D92F8CF34AF}"/>
              </a:ext>
            </a:extLst>
          </p:cNvPr>
          <p:cNvSpPr/>
          <p:nvPr/>
        </p:nvSpPr>
        <p:spPr>
          <a:xfrm>
            <a:off x="271273" y="1181433"/>
            <a:ext cx="8330573" cy="360947"/>
          </a:xfrm>
          <a:prstGeom prst="rect">
            <a:avLst/>
          </a:prstGeom>
        </p:spPr>
        <p:txBody>
          <a:bodyPr wrap="square" lIns="108000" tIns="0" rIns="108000" bIns="0">
            <a:noAutofit/>
          </a:bodyPr>
          <a:lstStyle/>
          <a:p>
            <a:pPr marL="342900" indent="-342900">
              <a:lnSpc>
                <a:spcPct val="150000"/>
              </a:lnSpc>
              <a:buFont typeface="Wingdings" panose="05000000000000000000" pitchFamily="2" charset="2"/>
              <a:buChar char="u"/>
            </a:pPr>
            <a:r>
              <a:rPr lang="zh-CN" altLang="en-US" b="1" dirty="0">
                <a:solidFill>
                  <a:schemeClr val="accent1"/>
                </a:solidFill>
                <a:cs typeface="+mn-ea"/>
                <a:sym typeface="+mn-lt"/>
              </a:rPr>
              <a:t>利用预定义的模版来推导规则，利用模版推导规则能够避免在不必要的模式上消耗资源，能够显著降低运行时间，加快规则推导的过程</a:t>
            </a:r>
            <a:endParaRPr lang="en-US" altLang="zh-CN" b="1" dirty="0">
              <a:solidFill>
                <a:schemeClr val="accent1"/>
              </a:solidFill>
              <a:cs typeface="+mn-ea"/>
              <a:sym typeface="+mn-lt"/>
            </a:endParaRPr>
          </a:p>
        </p:txBody>
      </p:sp>
      <p:sp>
        <p:nvSpPr>
          <p:cNvPr id="6" name="右箭头 5">
            <a:extLst>
              <a:ext uri="{FF2B5EF4-FFF2-40B4-BE49-F238E27FC236}">
                <a16:creationId xmlns:a16="http://schemas.microsoft.com/office/drawing/2014/main" id="{AF83506D-C958-2449-ADB0-F8D4E17ED199}"/>
              </a:ext>
            </a:extLst>
          </p:cNvPr>
          <p:cNvSpPr/>
          <p:nvPr/>
        </p:nvSpPr>
        <p:spPr>
          <a:xfrm>
            <a:off x="5173081" y="3789330"/>
            <a:ext cx="400692" cy="360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2CDCAFAC-7A63-284F-9434-940992AD69AC}"/>
              </a:ext>
            </a:extLst>
          </p:cNvPr>
          <p:cNvSpPr txBox="1"/>
          <p:nvPr/>
        </p:nvSpPr>
        <p:spPr>
          <a:xfrm>
            <a:off x="2186212" y="6289706"/>
            <a:ext cx="1107996" cy="369332"/>
          </a:xfrm>
          <a:prstGeom prst="rect">
            <a:avLst/>
          </a:prstGeom>
          <a:noFill/>
        </p:spPr>
        <p:txBody>
          <a:bodyPr wrap="none" rtlCol="0">
            <a:spAutoFit/>
          </a:bodyPr>
          <a:lstStyle/>
          <a:p>
            <a:r>
              <a:rPr kumimoji="1" lang="zh-CN" altLang="en-US"/>
              <a:t>规则模版</a:t>
            </a:r>
          </a:p>
        </p:txBody>
      </p:sp>
      <p:sp>
        <p:nvSpPr>
          <p:cNvPr id="16" name="文本框 15">
            <a:extLst>
              <a:ext uri="{FF2B5EF4-FFF2-40B4-BE49-F238E27FC236}">
                <a16:creationId xmlns:a16="http://schemas.microsoft.com/office/drawing/2014/main" id="{9D7FE91A-A064-7946-8583-5BCCD6F34D29}"/>
              </a:ext>
            </a:extLst>
          </p:cNvPr>
          <p:cNvSpPr txBox="1"/>
          <p:nvPr/>
        </p:nvSpPr>
        <p:spPr>
          <a:xfrm>
            <a:off x="6613742" y="6288066"/>
            <a:ext cx="1569660" cy="369332"/>
          </a:xfrm>
          <a:prstGeom prst="rect">
            <a:avLst/>
          </a:prstGeom>
          <a:noFill/>
        </p:spPr>
        <p:txBody>
          <a:bodyPr wrap="none" rtlCol="0">
            <a:spAutoFit/>
          </a:bodyPr>
          <a:lstStyle/>
          <a:p>
            <a:r>
              <a:rPr kumimoji="1" lang="zh-CN" altLang="en-US"/>
              <a:t>规则模版实例</a:t>
            </a:r>
          </a:p>
        </p:txBody>
      </p:sp>
    </p:spTree>
    <p:extLst>
      <p:ext uri="{BB962C8B-B14F-4D97-AF65-F5344CB8AC3E}">
        <p14:creationId xmlns:p14="http://schemas.microsoft.com/office/powerpoint/2010/main" val="58297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11</a:t>
            </a:fld>
            <a:r>
              <a:rPr lang="zh-CN" altLang="en-US" sz="600"/>
              <a:t> 页</a:t>
            </a:r>
            <a:endParaRPr lang="zh-CN" altLang="en-US" sz="600" dirty="0"/>
          </a:p>
        </p:txBody>
      </p:sp>
      <p:sp>
        <p:nvSpPr>
          <p:cNvPr id="8" name="文本占位符 7"/>
          <p:cNvSpPr>
            <a:spLocks noGrp="1"/>
          </p:cNvSpPr>
          <p:nvPr>
            <p:ph type="body" sz="quarter" idx="10"/>
          </p:nvPr>
        </p:nvSpPr>
        <p:spPr/>
        <p:txBody>
          <a:bodyPr/>
          <a:lstStyle/>
          <a:p>
            <a:r>
              <a:rPr lang="zh-CN" altLang="en-US"/>
              <a:t>四</a:t>
            </a:r>
            <a:r>
              <a:rPr lang="en-US" altLang="zh-CN"/>
              <a:t>.</a:t>
            </a:r>
            <a:r>
              <a:rPr lang="zh-CN" altLang="en-US"/>
              <a:t>异常检测</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10" name="Rectangle 73">
            <a:extLst>
              <a:ext uri="{FF2B5EF4-FFF2-40B4-BE49-F238E27FC236}">
                <a16:creationId xmlns:a16="http://schemas.microsoft.com/office/drawing/2014/main" id="{5F9FBE46-7810-7946-AD7B-E466D12067BC}"/>
              </a:ext>
            </a:extLst>
          </p:cNvPr>
          <p:cNvSpPr/>
          <p:nvPr/>
        </p:nvSpPr>
        <p:spPr>
          <a:xfrm>
            <a:off x="1454019" y="1876178"/>
            <a:ext cx="5543900" cy="360947"/>
          </a:xfrm>
          <a:prstGeom prst="rect">
            <a:avLst/>
          </a:prstGeom>
        </p:spPr>
        <p:txBody>
          <a:bodyPr wrap="square" lIns="108000" tIns="0" rIns="108000" bIns="0">
            <a:noAutofit/>
          </a:bodyPr>
          <a:lstStyle/>
          <a:p>
            <a:pPr marL="342900" indent="-342900">
              <a:lnSpc>
                <a:spcPct val="150000"/>
              </a:lnSpc>
              <a:buFont typeface="Wingdings" panose="05000000000000000000" pitchFamily="2" charset="2"/>
              <a:buChar char="u"/>
            </a:pPr>
            <a:r>
              <a:rPr lang="zh-CN" altLang="en-US" sz="2400" b="1" dirty="0">
                <a:solidFill>
                  <a:schemeClr val="accent1"/>
                </a:solidFill>
                <a:cs typeface="+mn-ea"/>
                <a:sym typeface="+mn-lt"/>
              </a:rPr>
              <a:t>名称错误</a:t>
            </a:r>
            <a:endParaRPr lang="en-US" altLang="zh-CN" sz="2400" b="1" dirty="0">
              <a:solidFill>
                <a:schemeClr val="accent1"/>
              </a:solidFill>
              <a:cs typeface="+mn-ea"/>
              <a:sym typeface="+mn-lt"/>
            </a:endParaRPr>
          </a:p>
          <a:p>
            <a:pPr>
              <a:lnSpc>
                <a:spcPct val="150000"/>
              </a:lnSpc>
            </a:pPr>
            <a:r>
              <a:rPr lang="en-US" altLang="zh-CN" sz="2000" dirty="0">
                <a:latin typeface="+mn-ea"/>
                <a:cs typeface="+mn-ea"/>
                <a:sym typeface="+mn-lt"/>
              </a:rPr>
              <a:t>	</a:t>
            </a:r>
            <a:r>
              <a:rPr lang="zh-CN" altLang="en-US" sz="2000" dirty="0">
                <a:latin typeface="+mn-ea"/>
                <a:cs typeface="+mn-ea"/>
                <a:sym typeface="+mn-lt"/>
              </a:rPr>
              <a:t>由于用户拼写错误导致的配置项名称错误</a:t>
            </a:r>
            <a:endParaRPr lang="en-US" altLang="zh-CN" sz="2400" b="1" dirty="0">
              <a:solidFill>
                <a:schemeClr val="accent1"/>
              </a:solidFill>
              <a:cs typeface="+mn-ea"/>
              <a:sym typeface="+mn-lt"/>
            </a:endParaRPr>
          </a:p>
          <a:p>
            <a:pPr marL="342900" indent="-342900">
              <a:lnSpc>
                <a:spcPct val="150000"/>
              </a:lnSpc>
              <a:buFont typeface="Wingdings" panose="05000000000000000000" pitchFamily="2" charset="2"/>
              <a:buChar char="u"/>
            </a:pPr>
            <a:r>
              <a:rPr lang="zh-CN" altLang="en-US" sz="2400" b="1" dirty="0">
                <a:solidFill>
                  <a:schemeClr val="accent1"/>
                </a:solidFill>
                <a:cs typeface="+mn-ea"/>
                <a:sym typeface="+mn-lt"/>
              </a:rPr>
              <a:t>类型错误</a:t>
            </a:r>
            <a:endParaRPr lang="en-US" altLang="zh-CN" sz="2400" b="1" dirty="0">
              <a:solidFill>
                <a:schemeClr val="accent1"/>
              </a:solidFill>
              <a:cs typeface="+mn-ea"/>
              <a:sym typeface="+mn-lt"/>
            </a:endParaRPr>
          </a:p>
          <a:p>
            <a:pPr>
              <a:lnSpc>
                <a:spcPct val="150000"/>
              </a:lnSpc>
            </a:pPr>
            <a:r>
              <a:rPr lang="en-US" altLang="zh-CN" sz="2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rPr>
              <a:t>缺少单位等违反语法模式的错误</a:t>
            </a:r>
            <a:endParaRPr lang="en-US" altLang="zh-CN" sz="2400" b="1" dirty="0">
              <a:solidFill>
                <a:schemeClr val="accent1"/>
              </a:solidFill>
              <a:cs typeface="+mn-ea"/>
              <a:sym typeface="+mn-lt"/>
            </a:endParaRPr>
          </a:p>
          <a:p>
            <a:pPr marL="342900" indent="-342900">
              <a:lnSpc>
                <a:spcPct val="150000"/>
              </a:lnSpc>
              <a:buFont typeface="Wingdings" panose="05000000000000000000" pitchFamily="2" charset="2"/>
              <a:buChar char="u"/>
            </a:pPr>
            <a:r>
              <a:rPr lang="zh-CN" altLang="en-US" sz="2400" b="1" dirty="0">
                <a:solidFill>
                  <a:schemeClr val="accent1"/>
                </a:solidFill>
                <a:cs typeface="+mn-ea"/>
                <a:sym typeface="+mn-lt"/>
              </a:rPr>
              <a:t>值错误*</a:t>
            </a:r>
            <a:endParaRPr lang="en-US" altLang="zh-CN" sz="2400" b="1" dirty="0">
              <a:solidFill>
                <a:schemeClr val="accent1"/>
              </a:solidFill>
              <a:cs typeface="+mn-ea"/>
              <a:sym typeface="+mn-lt"/>
            </a:endParaRPr>
          </a:p>
          <a:p>
            <a:pPr>
              <a:lnSpc>
                <a:spcPct val="150000"/>
              </a:lnSpc>
            </a:pPr>
            <a:r>
              <a:rPr lang="en-US" altLang="zh-CN" sz="2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rPr>
              <a:t>配置项值异常</a:t>
            </a:r>
            <a:endParaRPr lang="en-US" altLang="zh-CN" sz="2400" b="1" dirty="0">
              <a:solidFill>
                <a:schemeClr val="accent1"/>
              </a:solidFill>
              <a:cs typeface="+mn-ea"/>
              <a:sym typeface="+mn-lt"/>
            </a:endParaRPr>
          </a:p>
          <a:p>
            <a:pPr marL="342900" indent="-342900">
              <a:lnSpc>
                <a:spcPct val="150000"/>
              </a:lnSpc>
              <a:buFont typeface="Wingdings" panose="05000000000000000000" pitchFamily="2" charset="2"/>
              <a:buChar char="u"/>
            </a:pPr>
            <a:r>
              <a:rPr lang="zh-CN" altLang="en-US" sz="2400" b="1" dirty="0">
                <a:solidFill>
                  <a:schemeClr val="accent1"/>
                </a:solidFill>
                <a:cs typeface="+mn-ea"/>
                <a:sym typeface="+mn-lt"/>
              </a:rPr>
              <a:t>关联错误*</a:t>
            </a:r>
            <a:endParaRPr lang="en-US" altLang="zh-CN" sz="2400" b="1" dirty="0">
              <a:solidFill>
                <a:schemeClr val="accent1"/>
              </a:solidFill>
              <a:cs typeface="+mn-ea"/>
              <a:sym typeface="+mn-lt"/>
            </a:endParaRPr>
          </a:p>
          <a:p>
            <a:pPr>
              <a:lnSpc>
                <a:spcPct val="150000"/>
              </a:lnSpc>
            </a:pPr>
            <a:r>
              <a:rPr lang="en-US" altLang="zh-CN" sz="2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sz="2000" dirty="0">
                <a:solidFill>
                  <a:schemeClr val="tx1">
                    <a:lumMod val="75000"/>
                    <a:lumOff val="25000"/>
                  </a:schemeClr>
                </a:solidFill>
                <a:latin typeface="Microsoft YaHei" panose="020B0503020204020204" pitchFamily="34" charset="-122"/>
                <a:ea typeface="Microsoft YaHei" panose="020B0503020204020204" pitchFamily="34" charset="-122"/>
              </a:rPr>
              <a:t>违反两个配置项之间的关联约束</a:t>
            </a:r>
            <a:endParaRPr lang="zh-CN" altLang="en-US" sz="2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2" name="Rectangle 73">
            <a:extLst>
              <a:ext uri="{FF2B5EF4-FFF2-40B4-BE49-F238E27FC236}">
                <a16:creationId xmlns:a16="http://schemas.microsoft.com/office/drawing/2014/main" id="{744991C9-99CE-A046-8397-8ACB50497E42}"/>
              </a:ext>
            </a:extLst>
          </p:cNvPr>
          <p:cNvSpPr/>
          <p:nvPr/>
        </p:nvSpPr>
        <p:spPr>
          <a:xfrm>
            <a:off x="553976" y="1312285"/>
            <a:ext cx="7911209"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对新的软件配置文件进行检测，可以检测以下四种错误：</a:t>
            </a:r>
            <a:endParaRPr lang="en-US" altLang="zh-CN" sz="2400" b="1" dirty="0">
              <a:solidFill>
                <a:schemeClr val="accent1"/>
              </a:solidFill>
              <a:cs typeface="+mn-ea"/>
              <a:sym typeface="+mn-lt"/>
            </a:endParaRPr>
          </a:p>
        </p:txBody>
      </p:sp>
    </p:spTree>
    <p:extLst>
      <p:ext uri="{BB962C8B-B14F-4D97-AF65-F5344CB8AC3E}">
        <p14:creationId xmlns:p14="http://schemas.microsoft.com/office/powerpoint/2010/main" val="161496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12</a:t>
            </a:fld>
            <a:r>
              <a:rPr lang="zh-CN" altLang="en-US" sz="600"/>
              <a:t> 页</a:t>
            </a:r>
            <a:endParaRPr lang="zh-CN" altLang="en-US" sz="600" dirty="0"/>
          </a:p>
        </p:txBody>
      </p:sp>
      <p:sp>
        <p:nvSpPr>
          <p:cNvPr id="8" name="文本占位符 7"/>
          <p:cNvSpPr>
            <a:spLocks noGrp="1"/>
          </p:cNvSpPr>
          <p:nvPr>
            <p:ph type="body" sz="quarter" idx="10"/>
          </p:nvPr>
        </p:nvSpPr>
        <p:spPr/>
        <p:txBody>
          <a:bodyPr/>
          <a:lstStyle/>
          <a:p>
            <a:r>
              <a:rPr lang="zh-CN" altLang="en-US"/>
              <a:t>实验验证</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16" name="Rectangle 73">
            <a:extLst>
              <a:ext uri="{FF2B5EF4-FFF2-40B4-BE49-F238E27FC236}">
                <a16:creationId xmlns:a16="http://schemas.microsoft.com/office/drawing/2014/main" id="{DB979E4C-5129-9A46-8CE8-BE36CCA60BE6}"/>
              </a:ext>
            </a:extLst>
          </p:cNvPr>
          <p:cNvSpPr/>
          <p:nvPr/>
        </p:nvSpPr>
        <p:spPr>
          <a:xfrm>
            <a:off x="456208" y="1394753"/>
            <a:ext cx="2963726"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实验环境介绍</a:t>
            </a:r>
            <a:endParaRPr lang="en-US" altLang="zh-CN" sz="2400" b="1" dirty="0">
              <a:solidFill>
                <a:schemeClr val="accent1"/>
              </a:solidFill>
              <a:cs typeface="+mn-ea"/>
              <a:sym typeface="+mn-lt"/>
            </a:endParaRPr>
          </a:p>
        </p:txBody>
      </p:sp>
      <p:graphicFrame>
        <p:nvGraphicFramePr>
          <p:cNvPr id="17" name="表格 8">
            <a:extLst>
              <a:ext uri="{FF2B5EF4-FFF2-40B4-BE49-F238E27FC236}">
                <a16:creationId xmlns:a16="http://schemas.microsoft.com/office/drawing/2014/main" id="{873DB1B3-17F5-1547-9E32-1AC21FACDE51}"/>
              </a:ext>
            </a:extLst>
          </p:cNvPr>
          <p:cNvGraphicFramePr>
            <a:graphicFrameLocks noGrp="1"/>
          </p:cNvGraphicFramePr>
          <p:nvPr>
            <p:extLst>
              <p:ext uri="{D42A27DB-BD31-4B8C-83A1-F6EECF244321}">
                <p14:modId xmlns:p14="http://schemas.microsoft.com/office/powerpoint/2010/main" val="826328669"/>
              </p:ext>
            </p:extLst>
          </p:nvPr>
        </p:nvGraphicFramePr>
        <p:xfrm>
          <a:off x="875270" y="2039214"/>
          <a:ext cx="6096000" cy="166490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0833341"/>
                    </a:ext>
                  </a:extLst>
                </a:gridCol>
                <a:gridCol w="3048000">
                  <a:extLst>
                    <a:ext uri="{9D8B030D-6E8A-4147-A177-3AD203B41FA5}">
                      <a16:colId xmlns:a16="http://schemas.microsoft.com/office/drawing/2014/main" val="3249700253"/>
                    </a:ext>
                  </a:extLst>
                </a:gridCol>
              </a:tblGrid>
              <a:tr h="415228">
                <a:tc>
                  <a:txBody>
                    <a:bodyPr/>
                    <a:lstStyle/>
                    <a:p>
                      <a:pPr algn="ctr"/>
                      <a:r>
                        <a:rPr lang="zh-CN" altLang="en-US" sz="1600">
                          <a:latin typeface="Microsoft YaHei" panose="020B0503020204020204" pitchFamily="34" charset="-122"/>
                          <a:ea typeface="Microsoft YaHei" panose="020B0503020204020204" pitchFamily="34" charset="-122"/>
                        </a:rPr>
                        <a:t>操作系统</a:t>
                      </a:r>
                    </a:p>
                  </a:txBody>
                  <a:tcPr marL="68580" marR="68580" marT="34290" marB="34290" anchor="ctr"/>
                </a:tc>
                <a:tc>
                  <a:txBody>
                    <a:bodyPr/>
                    <a:lstStyle/>
                    <a:p>
                      <a:pPr algn="ctr"/>
                      <a:r>
                        <a:rPr lang="en-US" altLang="zh-CN" sz="1600">
                          <a:latin typeface="Microsoft YaHei" panose="020B0503020204020204" pitchFamily="34" charset="-122"/>
                          <a:ea typeface="Microsoft YaHei" panose="020B0503020204020204" pitchFamily="34" charset="-122"/>
                        </a:rPr>
                        <a:t>Linux</a:t>
                      </a:r>
                      <a:r>
                        <a:rPr lang="zh-CN" altLang="en-US" sz="1600">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Ubuntu20.04</a:t>
                      </a:r>
                      <a:endParaRPr lang="zh-CN" altLang="en-US" sz="1600">
                        <a:latin typeface="Microsoft YaHei" panose="020B0503020204020204" pitchFamily="34" charset="-122"/>
                        <a:ea typeface="Microsoft YaHei" panose="020B0503020204020204" pitchFamily="34" charset="-122"/>
                      </a:endParaRPr>
                    </a:p>
                  </a:txBody>
                  <a:tcPr marL="68580" marR="68580" marT="34290" marB="34290" anchor="ctr"/>
                </a:tc>
                <a:extLst>
                  <a:ext uri="{0D108BD9-81ED-4DB2-BD59-A6C34878D82A}">
                    <a16:rowId xmlns:a16="http://schemas.microsoft.com/office/drawing/2014/main" val="3760857267"/>
                  </a:ext>
                </a:extLst>
              </a:tr>
              <a:tr h="278130">
                <a:tc>
                  <a:txBody>
                    <a:bodyPr/>
                    <a:lstStyle/>
                    <a:p>
                      <a:pPr algn="ctr"/>
                      <a:r>
                        <a:rPr lang="zh-CN" altLang="en-US" sz="1600">
                          <a:latin typeface="Microsoft YaHei" panose="020B0503020204020204" pitchFamily="34" charset="-122"/>
                          <a:ea typeface="Microsoft YaHei" panose="020B0503020204020204" pitchFamily="34" charset="-122"/>
                        </a:rPr>
                        <a:t>运行内存</a:t>
                      </a:r>
                    </a:p>
                  </a:txBody>
                  <a:tcPr marL="68580" marR="68580" marT="34290" marB="34290" anchor="ctr"/>
                </a:tc>
                <a:tc>
                  <a:txBody>
                    <a:bodyPr/>
                    <a:lstStyle/>
                    <a:p>
                      <a:pPr algn="ctr"/>
                      <a:r>
                        <a:rPr lang="en-US" altLang="zh-CN" sz="1600">
                          <a:latin typeface="Microsoft YaHei" panose="020B0503020204020204" pitchFamily="34" charset="-122"/>
                          <a:ea typeface="Microsoft YaHei" panose="020B0503020204020204" pitchFamily="34" charset="-122"/>
                        </a:rPr>
                        <a:t>4GB</a:t>
                      </a:r>
                      <a:endParaRPr lang="zh-CN" altLang="en-US" sz="1600">
                        <a:latin typeface="Microsoft YaHei" panose="020B0503020204020204" pitchFamily="34" charset="-122"/>
                        <a:ea typeface="Microsoft YaHei" panose="020B0503020204020204" pitchFamily="34" charset="-122"/>
                      </a:endParaRPr>
                    </a:p>
                  </a:txBody>
                  <a:tcPr marL="68580" marR="68580" marT="34290" marB="34290" anchor="ctr"/>
                </a:tc>
                <a:extLst>
                  <a:ext uri="{0D108BD9-81ED-4DB2-BD59-A6C34878D82A}">
                    <a16:rowId xmlns:a16="http://schemas.microsoft.com/office/drawing/2014/main" val="2920024995"/>
                  </a:ext>
                </a:extLst>
              </a:tr>
              <a:tr h="278130">
                <a:tc>
                  <a:txBody>
                    <a:bodyPr/>
                    <a:lstStyle/>
                    <a:p>
                      <a:pPr algn="ctr"/>
                      <a:r>
                        <a:rPr lang="en-US" altLang="zh-CN" sz="1600">
                          <a:latin typeface="Microsoft YaHei" panose="020B0503020204020204" pitchFamily="34" charset="-122"/>
                          <a:ea typeface="Microsoft YaHei" panose="020B0503020204020204" pitchFamily="34" charset="-122"/>
                        </a:rPr>
                        <a:t>CPU</a:t>
                      </a:r>
                      <a:r>
                        <a:rPr lang="zh-CN" altLang="en-US" sz="1600">
                          <a:latin typeface="Microsoft YaHei" panose="020B0503020204020204" pitchFamily="34" charset="-122"/>
                          <a:ea typeface="Microsoft YaHei" panose="020B0503020204020204" pitchFamily="34" charset="-122"/>
                        </a:rPr>
                        <a:t>核数</a:t>
                      </a:r>
                    </a:p>
                  </a:txBody>
                  <a:tcPr marL="68580" marR="68580" marT="34290" marB="34290" anchor="ctr"/>
                </a:tc>
                <a:tc>
                  <a:txBody>
                    <a:bodyPr/>
                    <a:lstStyle/>
                    <a:p>
                      <a:pPr algn="ctr"/>
                      <a:r>
                        <a:rPr lang="en-US" altLang="zh-CN" sz="1600">
                          <a:latin typeface="Microsoft YaHei" panose="020B0503020204020204" pitchFamily="34" charset="-122"/>
                          <a:ea typeface="Microsoft YaHei" panose="020B0503020204020204" pitchFamily="34" charset="-122"/>
                        </a:rPr>
                        <a:t>4</a:t>
                      </a:r>
                      <a:endParaRPr lang="zh-CN" altLang="en-US" sz="1600">
                        <a:latin typeface="Microsoft YaHei" panose="020B0503020204020204" pitchFamily="34" charset="-122"/>
                        <a:ea typeface="Microsoft YaHei" panose="020B0503020204020204" pitchFamily="34" charset="-122"/>
                      </a:endParaRPr>
                    </a:p>
                  </a:txBody>
                  <a:tcPr marL="68580" marR="68580" marT="34290" marB="34290" anchor="ctr"/>
                </a:tc>
                <a:extLst>
                  <a:ext uri="{0D108BD9-81ED-4DB2-BD59-A6C34878D82A}">
                    <a16:rowId xmlns:a16="http://schemas.microsoft.com/office/drawing/2014/main" val="1856404878"/>
                  </a:ext>
                </a:extLst>
              </a:tr>
              <a:tr h="278130">
                <a:tc>
                  <a:txBody>
                    <a:bodyPr/>
                    <a:lstStyle/>
                    <a:p>
                      <a:pPr algn="ctr"/>
                      <a:r>
                        <a:rPr lang="en-US" altLang="zh-CN" sz="1600">
                          <a:latin typeface="Microsoft YaHei" panose="020B0503020204020204" pitchFamily="34" charset="-122"/>
                          <a:ea typeface="Microsoft YaHei" panose="020B0503020204020204" pitchFamily="34" charset="-122"/>
                        </a:rPr>
                        <a:t>MySQL</a:t>
                      </a:r>
                      <a:r>
                        <a:rPr lang="zh-CN" altLang="en-US" sz="1600">
                          <a:latin typeface="Microsoft YaHei" panose="020B0503020204020204" pitchFamily="34" charset="-122"/>
                          <a:ea typeface="Microsoft YaHei" panose="020B0503020204020204" pitchFamily="34" charset="-122"/>
                        </a:rPr>
                        <a:t>镜像数目</a:t>
                      </a:r>
                    </a:p>
                  </a:txBody>
                  <a:tcPr marL="68580" marR="68580" marT="34290" marB="34290" anchor="ctr"/>
                </a:tc>
                <a:tc>
                  <a:txBody>
                    <a:bodyPr/>
                    <a:lstStyle/>
                    <a:p>
                      <a:pPr algn="ctr"/>
                      <a:r>
                        <a:rPr lang="en-US" altLang="zh-CN" sz="1600">
                          <a:latin typeface="Microsoft YaHei" panose="020B0503020204020204" pitchFamily="34" charset="-122"/>
                          <a:ea typeface="Microsoft YaHei" panose="020B0503020204020204" pitchFamily="34" charset="-122"/>
                        </a:rPr>
                        <a:t>100</a:t>
                      </a:r>
                    </a:p>
                  </a:txBody>
                  <a:tcPr marL="68580" marR="68580" marT="34290" marB="34290" anchor="ctr"/>
                </a:tc>
                <a:extLst>
                  <a:ext uri="{0D108BD9-81ED-4DB2-BD59-A6C34878D82A}">
                    <a16:rowId xmlns:a16="http://schemas.microsoft.com/office/drawing/2014/main" val="1560932716"/>
                  </a:ext>
                </a:extLst>
              </a:tr>
              <a:tr h="278130">
                <a:tc>
                  <a:txBody>
                    <a:bodyPr/>
                    <a:lstStyle/>
                    <a:p>
                      <a:pPr algn="ctr"/>
                      <a:r>
                        <a:rPr lang="en-US" altLang="zh-CN" sz="1600">
                          <a:latin typeface="Microsoft YaHei" panose="020B0503020204020204" pitchFamily="34" charset="-122"/>
                          <a:ea typeface="Microsoft YaHei" panose="020B0503020204020204" pitchFamily="34" charset="-122"/>
                        </a:rPr>
                        <a:t>PHP</a:t>
                      </a:r>
                      <a:r>
                        <a:rPr lang="zh-CN" altLang="en-US" sz="1600">
                          <a:latin typeface="Microsoft YaHei" panose="020B0503020204020204" pitchFamily="34" charset="-122"/>
                          <a:ea typeface="Microsoft YaHei" panose="020B0503020204020204" pitchFamily="34" charset="-122"/>
                        </a:rPr>
                        <a:t>镜像数目</a:t>
                      </a:r>
                    </a:p>
                  </a:txBody>
                  <a:tcPr marL="68580" marR="68580" marT="34290" marB="34290" anchor="ctr"/>
                </a:tc>
                <a:tc>
                  <a:txBody>
                    <a:bodyPr/>
                    <a:lstStyle/>
                    <a:p>
                      <a:pPr algn="ctr"/>
                      <a:r>
                        <a:rPr lang="en-US" altLang="zh-CN" sz="1600">
                          <a:latin typeface="Microsoft YaHei" panose="020B0503020204020204" pitchFamily="34" charset="-122"/>
                          <a:ea typeface="Microsoft YaHei" panose="020B0503020204020204" pitchFamily="34" charset="-122"/>
                        </a:rPr>
                        <a:t>102</a:t>
                      </a:r>
                    </a:p>
                  </a:txBody>
                  <a:tcPr marL="68580" marR="68580" marT="34290" marB="34290" anchor="ctr"/>
                </a:tc>
                <a:extLst>
                  <a:ext uri="{0D108BD9-81ED-4DB2-BD59-A6C34878D82A}">
                    <a16:rowId xmlns:a16="http://schemas.microsoft.com/office/drawing/2014/main" val="2615107233"/>
                  </a:ext>
                </a:extLst>
              </a:tr>
            </a:tbl>
          </a:graphicData>
        </a:graphic>
      </p:graphicFrame>
      <p:sp>
        <p:nvSpPr>
          <p:cNvPr id="18" name="Rectangle 73">
            <a:extLst>
              <a:ext uri="{FF2B5EF4-FFF2-40B4-BE49-F238E27FC236}">
                <a16:creationId xmlns:a16="http://schemas.microsoft.com/office/drawing/2014/main" id="{9B5DFA56-85BE-BA4C-AB49-7E7A6856CDBC}"/>
              </a:ext>
            </a:extLst>
          </p:cNvPr>
          <p:cNvSpPr/>
          <p:nvPr/>
        </p:nvSpPr>
        <p:spPr>
          <a:xfrm>
            <a:off x="456208" y="4019078"/>
            <a:ext cx="2963726"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实验内容</a:t>
            </a:r>
            <a:endParaRPr lang="en-US" altLang="zh-CN" sz="2400" b="1" dirty="0">
              <a:solidFill>
                <a:schemeClr val="accent1"/>
              </a:solidFill>
              <a:cs typeface="+mn-ea"/>
              <a:sym typeface="+mn-lt"/>
            </a:endParaRPr>
          </a:p>
        </p:txBody>
      </p:sp>
      <p:sp>
        <p:nvSpPr>
          <p:cNvPr id="6" name="矩形 5">
            <a:extLst>
              <a:ext uri="{FF2B5EF4-FFF2-40B4-BE49-F238E27FC236}">
                <a16:creationId xmlns:a16="http://schemas.microsoft.com/office/drawing/2014/main" id="{6D6B611A-134A-9843-AC43-3481A2D60042}"/>
              </a:ext>
            </a:extLst>
          </p:cNvPr>
          <p:cNvSpPr/>
          <p:nvPr/>
        </p:nvSpPr>
        <p:spPr>
          <a:xfrm>
            <a:off x="875270" y="4380025"/>
            <a:ext cx="4572000" cy="1689052"/>
          </a:xfrm>
          <a:prstGeom prst="rect">
            <a:avLst/>
          </a:prstGeom>
        </p:spPr>
        <p:txBody>
          <a:bodyPr>
            <a:spAutoFit/>
          </a:bodyPr>
          <a:lstStyle/>
          <a:p>
            <a:pPr>
              <a:lnSpc>
                <a:spcPct val="150000"/>
              </a:lnSpc>
            </a:pPr>
            <a:r>
              <a:rPr kumimoji="1" lang="en-US" altLang="zh-CN" sz="2400" dirty="0">
                <a:latin typeface="Microsoft YaHei" panose="020B0503020204020204" pitchFamily="34" charset="-122"/>
                <a:ea typeface="Microsoft YaHei" panose="020B0503020204020204" pitchFamily="34" charset="-122"/>
              </a:rPr>
              <a:t>1.</a:t>
            </a:r>
            <a:r>
              <a:rPr kumimoji="1" lang="zh-CN" altLang="en-US" sz="2400" dirty="0">
                <a:latin typeface="Microsoft YaHei" panose="020B0503020204020204" pitchFamily="34" charset="-122"/>
                <a:ea typeface="Microsoft YaHei" panose="020B0503020204020204" pitchFamily="34" charset="-122"/>
              </a:rPr>
              <a:t>验证配置项类型推断准确性</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r>
              <a:rPr kumimoji="1" lang="en-US" altLang="zh-CN" sz="2400" dirty="0">
                <a:latin typeface="Microsoft YaHei" panose="020B0503020204020204" pitchFamily="34" charset="-122"/>
                <a:ea typeface="Microsoft YaHei" panose="020B0503020204020204" pitchFamily="34" charset="-122"/>
              </a:rPr>
              <a:t>2.</a:t>
            </a:r>
            <a:r>
              <a:rPr kumimoji="1" lang="zh-CN" altLang="en-US" sz="2400" dirty="0">
                <a:latin typeface="Microsoft YaHei" panose="020B0503020204020204" pitchFamily="34" charset="-122"/>
                <a:ea typeface="Microsoft YaHei" panose="020B0503020204020204" pitchFamily="34" charset="-122"/>
              </a:rPr>
              <a:t>验证规则推断的准确性</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r>
              <a:rPr kumimoji="1" lang="en-US" altLang="zh-CN" sz="2400" dirty="0">
                <a:latin typeface="Microsoft YaHei" panose="020B0503020204020204" pitchFamily="34" charset="-122"/>
                <a:ea typeface="Microsoft YaHei" panose="020B0503020204020204" pitchFamily="34" charset="-122"/>
              </a:rPr>
              <a:t>3.</a:t>
            </a:r>
            <a:r>
              <a:rPr kumimoji="1" lang="zh-CN" altLang="en-US" sz="2400" dirty="0">
                <a:latin typeface="Microsoft YaHei" panose="020B0503020204020204" pitchFamily="34" charset="-122"/>
                <a:ea typeface="Microsoft YaHei" panose="020B0503020204020204" pitchFamily="34" charset="-122"/>
              </a:rPr>
              <a:t>验证配置错误检测有效性</a:t>
            </a:r>
            <a:endParaRPr kumimoji="1" lang="en-US" altLang="zh-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4321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13</a:t>
            </a:fld>
            <a:r>
              <a:rPr lang="zh-CN" altLang="en-US" sz="600"/>
              <a:t> 页</a:t>
            </a:r>
            <a:endParaRPr lang="zh-CN" altLang="en-US" sz="600" dirty="0"/>
          </a:p>
        </p:txBody>
      </p:sp>
      <p:sp>
        <p:nvSpPr>
          <p:cNvPr id="8" name="文本占位符 7"/>
          <p:cNvSpPr>
            <a:spLocks noGrp="1"/>
          </p:cNvSpPr>
          <p:nvPr>
            <p:ph type="body" sz="quarter" idx="10"/>
          </p:nvPr>
        </p:nvSpPr>
        <p:spPr/>
        <p:txBody>
          <a:bodyPr/>
          <a:lstStyle/>
          <a:p>
            <a:r>
              <a:rPr lang="zh-CN" altLang="en-US"/>
              <a:t>类型推断准确性</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9" name="Rectangle 73"/>
          <p:cNvSpPr/>
          <p:nvPr/>
        </p:nvSpPr>
        <p:spPr>
          <a:xfrm>
            <a:off x="389689" y="1467853"/>
            <a:ext cx="6795987"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统计</a:t>
            </a:r>
            <a:r>
              <a:rPr lang="en-US" altLang="zh-CN" sz="2400" b="1" dirty="0">
                <a:solidFill>
                  <a:schemeClr val="accent1"/>
                </a:solidFill>
                <a:cs typeface="+mn-ea"/>
                <a:sym typeface="+mn-lt"/>
              </a:rPr>
              <a:t>200</a:t>
            </a:r>
            <a:r>
              <a:rPr lang="zh-CN" altLang="en-US" sz="2400" b="1" dirty="0">
                <a:solidFill>
                  <a:schemeClr val="accent1"/>
                </a:solidFill>
                <a:cs typeface="+mn-ea"/>
                <a:sym typeface="+mn-lt"/>
              </a:rPr>
              <a:t>个</a:t>
            </a:r>
            <a:r>
              <a:rPr lang="en-US" altLang="zh-CN" sz="2400" b="1" dirty="0">
                <a:solidFill>
                  <a:schemeClr val="accent1"/>
                </a:solidFill>
                <a:cs typeface="+mn-ea"/>
                <a:sym typeface="+mn-lt"/>
              </a:rPr>
              <a:t>MySQL</a:t>
            </a:r>
            <a:r>
              <a:rPr lang="zh-CN" altLang="en-US" sz="2400" b="1" dirty="0">
                <a:solidFill>
                  <a:schemeClr val="accent1"/>
                </a:solidFill>
                <a:cs typeface="+mn-ea"/>
                <a:sym typeface="+mn-lt"/>
              </a:rPr>
              <a:t>配置项、</a:t>
            </a:r>
            <a:r>
              <a:rPr lang="en-US" altLang="zh-CN" sz="2400" b="1" dirty="0">
                <a:solidFill>
                  <a:schemeClr val="accent1"/>
                </a:solidFill>
                <a:cs typeface="+mn-ea"/>
                <a:sym typeface="+mn-lt"/>
              </a:rPr>
              <a:t>246</a:t>
            </a:r>
            <a:r>
              <a:rPr lang="zh-CN" altLang="en-US" sz="2400" b="1" dirty="0">
                <a:solidFill>
                  <a:schemeClr val="accent1"/>
                </a:solidFill>
                <a:cs typeface="+mn-ea"/>
                <a:sym typeface="+mn-lt"/>
              </a:rPr>
              <a:t>个</a:t>
            </a:r>
            <a:r>
              <a:rPr lang="en-US" altLang="zh-CN" sz="2400" b="1" dirty="0">
                <a:solidFill>
                  <a:schemeClr val="accent1"/>
                </a:solidFill>
                <a:cs typeface="+mn-ea"/>
                <a:sym typeface="+mn-lt"/>
              </a:rPr>
              <a:t>PHP</a:t>
            </a:r>
            <a:r>
              <a:rPr lang="zh-CN" altLang="en-US" sz="2400" b="1" dirty="0">
                <a:solidFill>
                  <a:schemeClr val="accent1"/>
                </a:solidFill>
                <a:cs typeface="+mn-ea"/>
                <a:sym typeface="+mn-lt"/>
              </a:rPr>
              <a:t>配置项</a:t>
            </a:r>
          </a:p>
        </p:txBody>
      </p:sp>
      <p:pic>
        <p:nvPicPr>
          <p:cNvPr id="12" name="图片 11">
            <a:extLst>
              <a:ext uri="{FF2B5EF4-FFF2-40B4-BE49-F238E27FC236}">
                <a16:creationId xmlns:a16="http://schemas.microsoft.com/office/drawing/2014/main" id="{05B385DA-16C4-3042-BBE1-B36C6FBED27B}"/>
              </a:ext>
            </a:extLst>
          </p:cNvPr>
          <p:cNvPicPr>
            <a:picLocks noChangeAspect="1"/>
          </p:cNvPicPr>
          <p:nvPr/>
        </p:nvPicPr>
        <p:blipFill rotWithShape="1">
          <a:blip r:embed="rId3"/>
          <a:srcRect l="19164"/>
          <a:stretch/>
        </p:blipFill>
        <p:spPr>
          <a:xfrm>
            <a:off x="4906662" y="2556183"/>
            <a:ext cx="3875923" cy="2971080"/>
          </a:xfrm>
          <a:prstGeom prst="rect">
            <a:avLst/>
          </a:prstGeom>
        </p:spPr>
      </p:pic>
      <p:pic>
        <p:nvPicPr>
          <p:cNvPr id="4" name="图片 3">
            <a:extLst>
              <a:ext uri="{FF2B5EF4-FFF2-40B4-BE49-F238E27FC236}">
                <a16:creationId xmlns:a16="http://schemas.microsoft.com/office/drawing/2014/main" id="{768CDEF4-032C-C047-8568-5DA5E557F115}"/>
              </a:ext>
            </a:extLst>
          </p:cNvPr>
          <p:cNvPicPr>
            <a:picLocks noChangeAspect="1"/>
          </p:cNvPicPr>
          <p:nvPr/>
        </p:nvPicPr>
        <p:blipFill>
          <a:blip r:embed="rId4"/>
          <a:stretch>
            <a:fillRect/>
          </a:stretch>
        </p:blipFill>
        <p:spPr>
          <a:xfrm>
            <a:off x="445009" y="2556183"/>
            <a:ext cx="4153115" cy="2971081"/>
          </a:xfrm>
          <a:prstGeom prst="rect">
            <a:avLst/>
          </a:prstGeom>
        </p:spPr>
      </p:pic>
      <p:sp>
        <p:nvSpPr>
          <p:cNvPr id="6" name="文本框 5">
            <a:extLst>
              <a:ext uri="{FF2B5EF4-FFF2-40B4-BE49-F238E27FC236}">
                <a16:creationId xmlns:a16="http://schemas.microsoft.com/office/drawing/2014/main" id="{86416A13-17BD-A046-ABC8-AAAFC86C2DBA}"/>
              </a:ext>
            </a:extLst>
          </p:cNvPr>
          <p:cNvSpPr txBox="1"/>
          <p:nvPr/>
        </p:nvSpPr>
        <p:spPr>
          <a:xfrm>
            <a:off x="1614124" y="5618704"/>
            <a:ext cx="1553630" cy="369332"/>
          </a:xfrm>
          <a:prstGeom prst="rect">
            <a:avLst/>
          </a:prstGeom>
          <a:noFill/>
        </p:spPr>
        <p:txBody>
          <a:bodyPr wrap="none" rtlCol="0">
            <a:spAutoFit/>
          </a:bodyPr>
          <a:lstStyle/>
          <a:p>
            <a:r>
              <a:rPr kumimoji="1" lang="zh-CN" altLang="en-US" b="1">
                <a:solidFill>
                  <a:srgbClr val="FF0000"/>
                </a:solidFill>
                <a:latin typeface="+mn-ea"/>
              </a:rPr>
              <a:t>准确率</a:t>
            </a:r>
            <a:r>
              <a:rPr kumimoji="1" lang="en-US" altLang="zh-CN" b="1">
                <a:solidFill>
                  <a:srgbClr val="FF0000"/>
                </a:solidFill>
                <a:latin typeface="+mn-ea"/>
              </a:rPr>
              <a:t>&gt;90%</a:t>
            </a:r>
            <a:endParaRPr kumimoji="1" lang="zh-CN" altLang="en-US" b="1">
              <a:solidFill>
                <a:srgbClr val="FF0000"/>
              </a:solidFill>
              <a:latin typeface="+mn-ea"/>
            </a:endParaRPr>
          </a:p>
        </p:txBody>
      </p:sp>
      <p:sp>
        <p:nvSpPr>
          <p:cNvPr id="7" name="文本框 6">
            <a:extLst>
              <a:ext uri="{FF2B5EF4-FFF2-40B4-BE49-F238E27FC236}">
                <a16:creationId xmlns:a16="http://schemas.microsoft.com/office/drawing/2014/main" id="{F97E4EB9-E69C-314D-B378-CF6D725D8EC7}"/>
              </a:ext>
            </a:extLst>
          </p:cNvPr>
          <p:cNvSpPr txBox="1"/>
          <p:nvPr/>
        </p:nvSpPr>
        <p:spPr>
          <a:xfrm>
            <a:off x="5525808" y="5587926"/>
            <a:ext cx="2723823" cy="369332"/>
          </a:xfrm>
          <a:prstGeom prst="rect">
            <a:avLst/>
          </a:prstGeom>
          <a:noFill/>
        </p:spPr>
        <p:txBody>
          <a:bodyPr wrap="none" rtlCol="0">
            <a:spAutoFit/>
          </a:bodyPr>
          <a:lstStyle/>
          <a:p>
            <a:r>
              <a:rPr kumimoji="1" lang="zh-CN" altLang="en-US"/>
              <a:t>部分配置项类型推断实例</a:t>
            </a:r>
          </a:p>
        </p:txBody>
      </p:sp>
    </p:spTree>
    <p:extLst>
      <p:ext uri="{BB962C8B-B14F-4D97-AF65-F5344CB8AC3E}">
        <p14:creationId xmlns:p14="http://schemas.microsoft.com/office/powerpoint/2010/main" val="209333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14</a:t>
            </a:fld>
            <a:r>
              <a:rPr lang="zh-CN" altLang="en-US" sz="600"/>
              <a:t> 页</a:t>
            </a:r>
            <a:endParaRPr lang="zh-CN" altLang="en-US" sz="600" dirty="0"/>
          </a:p>
        </p:txBody>
      </p:sp>
      <p:sp>
        <p:nvSpPr>
          <p:cNvPr id="8" name="文本占位符 7"/>
          <p:cNvSpPr>
            <a:spLocks noGrp="1"/>
          </p:cNvSpPr>
          <p:nvPr>
            <p:ph type="body" sz="quarter" idx="10"/>
          </p:nvPr>
        </p:nvSpPr>
        <p:spPr/>
        <p:txBody>
          <a:bodyPr/>
          <a:lstStyle/>
          <a:p>
            <a:r>
              <a:rPr lang="zh-CN" altLang="en-US"/>
              <a:t>规则推断的准确性</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9" name="Rectangle 73"/>
          <p:cNvSpPr/>
          <p:nvPr/>
        </p:nvSpPr>
        <p:spPr>
          <a:xfrm>
            <a:off x="641134" y="1437029"/>
            <a:ext cx="7256282"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在</a:t>
            </a:r>
            <a:r>
              <a:rPr lang="en-US" altLang="zh-CN" sz="2400" b="1" dirty="0">
                <a:solidFill>
                  <a:schemeClr val="accent1"/>
                </a:solidFill>
                <a:cs typeface="+mn-ea"/>
                <a:sym typeface="+mn-lt"/>
              </a:rPr>
              <a:t>MySQL</a:t>
            </a:r>
            <a:r>
              <a:rPr lang="zh-CN" altLang="en-US" sz="2400" b="1" dirty="0">
                <a:solidFill>
                  <a:schemeClr val="accent1"/>
                </a:solidFill>
                <a:cs typeface="+mn-ea"/>
                <a:sym typeface="+mn-lt"/>
              </a:rPr>
              <a:t>得到</a:t>
            </a:r>
            <a:r>
              <a:rPr lang="en-US" altLang="zh-CN" sz="2400" b="1" dirty="0">
                <a:solidFill>
                  <a:schemeClr val="accent1"/>
                </a:solidFill>
                <a:cs typeface="+mn-ea"/>
                <a:sym typeface="+mn-lt"/>
              </a:rPr>
              <a:t>40</a:t>
            </a:r>
            <a:r>
              <a:rPr lang="zh-CN" altLang="en-US" sz="2400" b="1" dirty="0">
                <a:solidFill>
                  <a:schemeClr val="accent1"/>
                </a:solidFill>
                <a:cs typeface="+mn-ea"/>
                <a:sym typeface="+mn-lt"/>
              </a:rPr>
              <a:t>条规则、</a:t>
            </a:r>
            <a:r>
              <a:rPr lang="en-US" altLang="zh-CN" sz="2400" b="1" dirty="0">
                <a:solidFill>
                  <a:schemeClr val="accent1"/>
                </a:solidFill>
                <a:cs typeface="+mn-ea"/>
                <a:sym typeface="+mn-lt"/>
              </a:rPr>
              <a:t>PHP</a:t>
            </a:r>
            <a:r>
              <a:rPr lang="zh-CN" altLang="en-US" sz="2400" b="1" dirty="0">
                <a:solidFill>
                  <a:schemeClr val="accent1"/>
                </a:solidFill>
                <a:cs typeface="+mn-ea"/>
                <a:sym typeface="+mn-lt"/>
              </a:rPr>
              <a:t>中得到</a:t>
            </a:r>
            <a:r>
              <a:rPr lang="en-US" altLang="zh-CN" sz="2400" b="1" dirty="0">
                <a:solidFill>
                  <a:schemeClr val="accent1"/>
                </a:solidFill>
                <a:cs typeface="+mn-ea"/>
                <a:sym typeface="+mn-lt"/>
              </a:rPr>
              <a:t>29</a:t>
            </a:r>
            <a:r>
              <a:rPr lang="zh-CN" altLang="en-US" sz="2400" b="1" dirty="0">
                <a:solidFill>
                  <a:schemeClr val="accent1"/>
                </a:solidFill>
                <a:cs typeface="+mn-ea"/>
                <a:sym typeface="+mn-lt"/>
              </a:rPr>
              <a:t>条规则</a:t>
            </a:r>
          </a:p>
        </p:txBody>
      </p:sp>
      <p:pic>
        <p:nvPicPr>
          <p:cNvPr id="13" name="图片 12">
            <a:extLst>
              <a:ext uri="{FF2B5EF4-FFF2-40B4-BE49-F238E27FC236}">
                <a16:creationId xmlns:a16="http://schemas.microsoft.com/office/drawing/2014/main" id="{1C8DC961-D7D7-5042-9027-0E1D9E84526F}"/>
              </a:ext>
            </a:extLst>
          </p:cNvPr>
          <p:cNvPicPr>
            <a:picLocks noChangeAspect="1"/>
          </p:cNvPicPr>
          <p:nvPr/>
        </p:nvPicPr>
        <p:blipFill rotWithShape="1">
          <a:blip r:embed="rId3"/>
          <a:srcRect l="1" t="-1" r="1294" b="24823"/>
          <a:stretch/>
        </p:blipFill>
        <p:spPr>
          <a:xfrm>
            <a:off x="5035350" y="2406223"/>
            <a:ext cx="3734944" cy="3276120"/>
          </a:xfrm>
          <a:prstGeom prst="rect">
            <a:avLst/>
          </a:prstGeom>
        </p:spPr>
      </p:pic>
      <p:sp>
        <p:nvSpPr>
          <p:cNvPr id="4" name="文本框 3">
            <a:extLst>
              <a:ext uri="{FF2B5EF4-FFF2-40B4-BE49-F238E27FC236}">
                <a16:creationId xmlns:a16="http://schemas.microsoft.com/office/drawing/2014/main" id="{88505341-2F79-8B42-B286-B03CA7A7C0DA}"/>
              </a:ext>
            </a:extLst>
          </p:cNvPr>
          <p:cNvSpPr txBox="1"/>
          <p:nvPr/>
        </p:nvSpPr>
        <p:spPr>
          <a:xfrm>
            <a:off x="373706" y="5846404"/>
            <a:ext cx="1608133"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准确率：</a:t>
            </a:r>
            <a:r>
              <a:rPr kumimoji="1" lang="en-US" altLang="zh-CN" b="1">
                <a:solidFill>
                  <a:srgbClr val="FF0000"/>
                </a:solidFill>
                <a:latin typeface="Microsoft YaHei" panose="020B0503020204020204" pitchFamily="34" charset="-122"/>
                <a:ea typeface="Microsoft YaHei" panose="020B0503020204020204" pitchFamily="34" charset="-122"/>
              </a:rPr>
              <a:t>80%</a:t>
            </a:r>
            <a:endParaRPr kumimoji="1" lang="zh-CN" altLang="en-US" b="1">
              <a:solidFill>
                <a:srgbClr val="FF0000"/>
              </a:solidFill>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D8DF7F56-9299-5242-ADD1-4306DA095408}"/>
              </a:ext>
            </a:extLst>
          </p:cNvPr>
          <p:cNvPicPr>
            <a:picLocks noChangeAspect="1"/>
          </p:cNvPicPr>
          <p:nvPr/>
        </p:nvPicPr>
        <p:blipFill>
          <a:blip r:embed="rId4"/>
          <a:stretch>
            <a:fillRect/>
          </a:stretch>
        </p:blipFill>
        <p:spPr>
          <a:xfrm>
            <a:off x="373706" y="2406222"/>
            <a:ext cx="4507493" cy="3276120"/>
          </a:xfrm>
          <a:prstGeom prst="rect">
            <a:avLst/>
          </a:prstGeom>
        </p:spPr>
      </p:pic>
      <p:sp>
        <p:nvSpPr>
          <p:cNvPr id="7" name="文本框 6">
            <a:extLst>
              <a:ext uri="{FF2B5EF4-FFF2-40B4-BE49-F238E27FC236}">
                <a16:creationId xmlns:a16="http://schemas.microsoft.com/office/drawing/2014/main" id="{47ACAE12-B956-044D-B0FA-EFADAE718C17}"/>
              </a:ext>
            </a:extLst>
          </p:cNvPr>
          <p:cNvSpPr txBox="1"/>
          <p:nvPr/>
        </p:nvSpPr>
        <p:spPr>
          <a:xfrm>
            <a:off x="6120321" y="5751253"/>
            <a:ext cx="2031325" cy="369332"/>
          </a:xfrm>
          <a:prstGeom prst="rect">
            <a:avLst/>
          </a:prstGeom>
          <a:noFill/>
        </p:spPr>
        <p:txBody>
          <a:bodyPr wrap="none" rtlCol="0">
            <a:spAutoFit/>
          </a:bodyPr>
          <a:lstStyle/>
          <a:p>
            <a:r>
              <a:rPr kumimoji="1" lang="zh-CN" altLang="en-US"/>
              <a:t>部分规则推断实例</a:t>
            </a:r>
          </a:p>
        </p:txBody>
      </p:sp>
    </p:spTree>
    <p:extLst>
      <p:ext uri="{BB962C8B-B14F-4D97-AF65-F5344CB8AC3E}">
        <p14:creationId xmlns:p14="http://schemas.microsoft.com/office/powerpoint/2010/main" val="348179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15</a:t>
            </a:fld>
            <a:r>
              <a:rPr lang="zh-CN" altLang="en-US" sz="600"/>
              <a:t> 页</a:t>
            </a:r>
            <a:endParaRPr lang="zh-CN" altLang="en-US" sz="600" dirty="0"/>
          </a:p>
        </p:txBody>
      </p:sp>
      <p:sp>
        <p:nvSpPr>
          <p:cNvPr id="7" name="文本占位符 6"/>
          <p:cNvSpPr>
            <a:spLocks noGrp="1"/>
          </p:cNvSpPr>
          <p:nvPr>
            <p:ph type="body" sz="quarter" idx="10"/>
          </p:nvPr>
        </p:nvSpPr>
        <p:spPr>
          <a:xfrm>
            <a:off x="1454019" y="608012"/>
            <a:ext cx="5112394" cy="387798"/>
          </a:xfrm>
        </p:spPr>
        <p:txBody>
          <a:bodyPr/>
          <a:lstStyle/>
          <a:p>
            <a:r>
              <a:rPr lang="zh-CN" altLang="en-US"/>
              <a:t>检测配置错误的有效性</a:t>
            </a:r>
          </a:p>
        </p:txBody>
      </p:sp>
      <p:sp>
        <p:nvSpPr>
          <p:cNvPr id="4"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10" name="Rectangle 73">
            <a:extLst>
              <a:ext uri="{FF2B5EF4-FFF2-40B4-BE49-F238E27FC236}">
                <a16:creationId xmlns:a16="http://schemas.microsoft.com/office/drawing/2014/main" id="{AEF8589D-ACA3-FF4E-9D1C-E87641BBF64A}"/>
              </a:ext>
            </a:extLst>
          </p:cNvPr>
          <p:cNvSpPr/>
          <p:nvPr/>
        </p:nvSpPr>
        <p:spPr>
          <a:xfrm>
            <a:off x="509080" y="3248526"/>
            <a:ext cx="5112394"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检测结果</a:t>
            </a:r>
          </a:p>
        </p:txBody>
      </p:sp>
      <p:graphicFrame>
        <p:nvGraphicFramePr>
          <p:cNvPr id="11" name="表格 10">
            <a:extLst>
              <a:ext uri="{FF2B5EF4-FFF2-40B4-BE49-F238E27FC236}">
                <a16:creationId xmlns:a16="http://schemas.microsoft.com/office/drawing/2014/main" id="{6D268C99-BB0D-9340-B18A-B0EA8795A710}"/>
              </a:ext>
            </a:extLst>
          </p:cNvPr>
          <p:cNvGraphicFramePr>
            <a:graphicFrameLocks noGrp="1"/>
          </p:cNvGraphicFramePr>
          <p:nvPr>
            <p:extLst>
              <p:ext uri="{D42A27DB-BD31-4B8C-83A1-F6EECF244321}">
                <p14:modId xmlns:p14="http://schemas.microsoft.com/office/powerpoint/2010/main" val="3090809425"/>
              </p:ext>
            </p:extLst>
          </p:nvPr>
        </p:nvGraphicFramePr>
        <p:xfrm>
          <a:off x="1219789" y="3794872"/>
          <a:ext cx="6496050" cy="1258077"/>
        </p:xfrm>
        <a:graphic>
          <a:graphicData uri="http://schemas.openxmlformats.org/drawingml/2006/table">
            <a:tbl>
              <a:tblPr firstRow="1" firstCol="1" bandRow="1">
                <a:tableStyleId>{5C22544A-7EE6-4342-B048-85BDC9FD1C3A}</a:tableStyleId>
              </a:tblPr>
              <a:tblGrid>
                <a:gridCol w="1935887">
                  <a:extLst>
                    <a:ext uri="{9D8B030D-6E8A-4147-A177-3AD203B41FA5}">
                      <a16:colId xmlns:a16="http://schemas.microsoft.com/office/drawing/2014/main" val="194558552"/>
                    </a:ext>
                  </a:extLst>
                </a:gridCol>
                <a:gridCol w="1366463">
                  <a:extLst>
                    <a:ext uri="{9D8B030D-6E8A-4147-A177-3AD203B41FA5}">
                      <a16:colId xmlns:a16="http://schemas.microsoft.com/office/drawing/2014/main" val="3164062501"/>
                    </a:ext>
                  </a:extLst>
                </a:gridCol>
                <a:gridCol w="1438382">
                  <a:extLst>
                    <a:ext uri="{9D8B030D-6E8A-4147-A177-3AD203B41FA5}">
                      <a16:colId xmlns:a16="http://schemas.microsoft.com/office/drawing/2014/main" val="477544291"/>
                    </a:ext>
                  </a:extLst>
                </a:gridCol>
                <a:gridCol w="1755318">
                  <a:extLst>
                    <a:ext uri="{9D8B030D-6E8A-4147-A177-3AD203B41FA5}">
                      <a16:colId xmlns:a16="http://schemas.microsoft.com/office/drawing/2014/main" val="3679384415"/>
                    </a:ext>
                  </a:extLst>
                </a:gridCol>
              </a:tblGrid>
              <a:tr h="419359">
                <a:tc>
                  <a:txBody>
                    <a:bodyPr/>
                    <a:lstStyle/>
                    <a:p>
                      <a:pPr algn="ctr">
                        <a:lnSpc>
                          <a:spcPts val="2000"/>
                        </a:lnSpc>
                      </a:pPr>
                      <a:r>
                        <a:rPr lang="zh-CN" sz="1400" kern="0">
                          <a:effectLst/>
                          <a:latin typeface="Microsoft YaHei" panose="020B0503020204020204" pitchFamily="34" charset="-122"/>
                          <a:ea typeface="Microsoft YaHei" panose="020B0503020204020204" pitchFamily="34" charset="-122"/>
                        </a:rPr>
                        <a:t>软件</a:t>
                      </a:r>
                      <a:endParaRPr lang="zh-CN" sz="14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400" kern="0" dirty="0">
                          <a:effectLst/>
                          <a:latin typeface="Microsoft YaHei" panose="020B0503020204020204" pitchFamily="34" charset="-122"/>
                          <a:ea typeface="Microsoft YaHei" panose="020B0503020204020204" pitchFamily="34" charset="-122"/>
                        </a:rPr>
                        <a:t>注入数量</a:t>
                      </a:r>
                      <a:endParaRPr lang="zh-CN" sz="14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400" kern="0">
                          <a:effectLst/>
                          <a:latin typeface="Microsoft YaHei" panose="020B0503020204020204" pitchFamily="34" charset="-122"/>
                          <a:ea typeface="Microsoft YaHei" panose="020B0503020204020204" pitchFamily="34" charset="-122"/>
                        </a:rPr>
                        <a:t>成功检测</a:t>
                      </a:r>
                      <a:endParaRPr lang="zh-CN" sz="14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400" kern="0" dirty="0">
                          <a:effectLst/>
                          <a:latin typeface="Microsoft YaHei" panose="020B0503020204020204" pitchFamily="34" charset="-122"/>
                          <a:ea typeface="Microsoft YaHei" panose="020B0503020204020204" pitchFamily="34" charset="-122"/>
                        </a:rPr>
                        <a:t>准确率</a:t>
                      </a:r>
                      <a:endParaRPr lang="zh-CN" sz="14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1848203616"/>
                  </a:ext>
                </a:extLst>
              </a:tr>
              <a:tr h="419359">
                <a:tc>
                  <a:txBody>
                    <a:bodyPr/>
                    <a:lstStyle/>
                    <a:p>
                      <a:pPr algn="ctr">
                        <a:lnSpc>
                          <a:spcPts val="2000"/>
                        </a:lnSpc>
                      </a:pPr>
                      <a:r>
                        <a:rPr lang="en-GB" sz="1400" kern="0">
                          <a:effectLst/>
                          <a:latin typeface="Microsoft YaHei" panose="020B0503020204020204" pitchFamily="34" charset="-122"/>
                          <a:ea typeface="Microsoft YaHei" panose="020B0503020204020204" pitchFamily="34" charset="-122"/>
                        </a:rPr>
                        <a:t>MySQL</a:t>
                      </a:r>
                      <a:endParaRPr lang="zh-CN" sz="14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GB" sz="1400" kern="0">
                          <a:effectLst/>
                          <a:latin typeface="Microsoft YaHei" panose="020B0503020204020204" pitchFamily="34" charset="-122"/>
                          <a:ea typeface="Microsoft YaHei" panose="020B0503020204020204" pitchFamily="34" charset="-122"/>
                        </a:rPr>
                        <a:t>10</a:t>
                      </a:r>
                      <a:endParaRPr lang="zh-CN" sz="14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GB" sz="1400" kern="0">
                          <a:effectLst/>
                          <a:latin typeface="Microsoft YaHei" panose="020B0503020204020204" pitchFamily="34" charset="-122"/>
                          <a:ea typeface="Microsoft YaHei" panose="020B0503020204020204" pitchFamily="34" charset="-122"/>
                        </a:rPr>
                        <a:t>8</a:t>
                      </a:r>
                      <a:endParaRPr lang="zh-CN" sz="14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GB" sz="1400" kern="0">
                          <a:effectLst/>
                          <a:latin typeface="Microsoft YaHei" panose="020B0503020204020204" pitchFamily="34" charset="-122"/>
                          <a:ea typeface="Microsoft YaHei" panose="020B0503020204020204" pitchFamily="34" charset="-122"/>
                        </a:rPr>
                        <a:t>80%</a:t>
                      </a:r>
                      <a:endParaRPr lang="zh-CN" sz="14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2211172875"/>
                  </a:ext>
                </a:extLst>
              </a:tr>
              <a:tr h="419359">
                <a:tc>
                  <a:txBody>
                    <a:bodyPr/>
                    <a:lstStyle/>
                    <a:p>
                      <a:pPr algn="ctr">
                        <a:lnSpc>
                          <a:spcPts val="2000"/>
                        </a:lnSpc>
                      </a:pPr>
                      <a:r>
                        <a:rPr lang="en-GB" sz="1400" kern="0">
                          <a:effectLst/>
                          <a:latin typeface="Microsoft YaHei" panose="020B0503020204020204" pitchFamily="34" charset="-122"/>
                          <a:ea typeface="Microsoft YaHei" panose="020B0503020204020204" pitchFamily="34" charset="-122"/>
                        </a:rPr>
                        <a:t>PHP</a:t>
                      </a:r>
                      <a:endParaRPr lang="zh-CN" sz="14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GB" sz="1400" kern="0">
                          <a:effectLst/>
                          <a:latin typeface="Microsoft YaHei" panose="020B0503020204020204" pitchFamily="34" charset="-122"/>
                          <a:ea typeface="Microsoft YaHei" panose="020B0503020204020204" pitchFamily="34" charset="-122"/>
                        </a:rPr>
                        <a:t>12</a:t>
                      </a:r>
                      <a:endParaRPr lang="zh-CN" sz="14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altLang="zh-CN" sz="1400" kern="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rPr>
                        <a:t>8</a:t>
                      </a:r>
                      <a:endParaRPr lang="zh-CN" sz="14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altLang="zh-CN" sz="1400" kern="0" dirty="0">
                          <a:effectLst/>
                          <a:latin typeface="Microsoft YaHei" panose="020B0503020204020204" pitchFamily="34" charset="-122"/>
                          <a:ea typeface="Microsoft YaHei" panose="020B0503020204020204" pitchFamily="34" charset="-122"/>
                        </a:rPr>
                        <a:t>67</a:t>
                      </a:r>
                      <a:r>
                        <a:rPr lang="en-GB" sz="1400" kern="0" dirty="0">
                          <a:effectLst/>
                          <a:latin typeface="Microsoft YaHei" panose="020B0503020204020204" pitchFamily="34" charset="-122"/>
                          <a:ea typeface="Microsoft YaHei" panose="020B0503020204020204" pitchFamily="34" charset="-122"/>
                        </a:rPr>
                        <a:t>%</a:t>
                      </a:r>
                      <a:endParaRPr lang="zh-CN" sz="14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4078702948"/>
                  </a:ext>
                </a:extLst>
              </a:tr>
            </a:tbl>
          </a:graphicData>
        </a:graphic>
      </p:graphicFrame>
      <p:sp>
        <p:nvSpPr>
          <p:cNvPr id="5" name="文本框 4">
            <a:extLst>
              <a:ext uri="{FF2B5EF4-FFF2-40B4-BE49-F238E27FC236}">
                <a16:creationId xmlns:a16="http://schemas.microsoft.com/office/drawing/2014/main" id="{F79C85C5-7627-984C-87C5-796BD7690C18}"/>
              </a:ext>
            </a:extLst>
          </p:cNvPr>
          <p:cNvSpPr txBox="1"/>
          <p:nvPr/>
        </p:nvSpPr>
        <p:spPr>
          <a:xfrm>
            <a:off x="1219789" y="5284029"/>
            <a:ext cx="2339102"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准确率：</a:t>
            </a:r>
            <a:r>
              <a:rPr kumimoji="1" lang="en-US" altLang="zh-CN" b="1">
                <a:solidFill>
                  <a:srgbClr val="FF0000"/>
                </a:solidFill>
                <a:latin typeface="Microsoft YaHei" panose="020B0503020204020204" pitchFamily="34" charset="-122"/>
                <a:ea typeface="Microsoft YaHei" panose="020B0503020204020204" pitchFamily="34" charset="-122"/>
              </a:rPr>
              <a:t>70%</a:t>
            </a:r>
            <a:r>
              <a:rPr kumimoji="1" lang="zh-CN" altLang="en-US" b="1">
                <a:solidFill>
                  <a:srgbClr val="FF0000"/>
                </a:solidFill>
                <a:latin typeface="Microsoft YaHei" panose="020B0503020204020204" pitchFamily="34" charset="-122"/>
                <a:ea typeface="Microsoft YaHei" panose="020B0503020204020204" pitchFamily="34" charset="-122"/>
              </a:rPr>
              <a:t>～</a:t>
            </a:r>
            <a:r>
              <a:rPr kumimoji="1" lang="en-US" altLang="zh-CN" b="1">
                <a:solidFill>
                  <a:srgbClr val="FF0000"/>
                </a:solidFill>
                <a:latin typeface="Microsoft YaHei" panose="020B0503020204020204" pitchFamily="34" charset="-122"/>
                <a:ea typeface="Microsoft YaHei" panose="020B0503020204020204" pitchFamily="34" charset="-122"/>
              </a:rPr>
              <a:t>80%</a:t>
            </a:r>
            <a:endParaRPr kumimoji="1" lang="zh-CN" altLang="en-US" b="1">
              <a:solidFill>
                <a:srgbClr val="FF0000"/>
              </a:solidFill>
              <a:latin typeface="Microsoft YaHei" panose="020B0503020204020204" pitchFamily="34" charset="-122"/>
              <a:ea typeface="Microsoft YaHei" panose="020B0503020204020204" pitchFamily="34" charset="-122"/>
            </a:endParaRPr>
          </a:p>
        </p:txBody>
      </p:sp>
      <p:sp>
        <p:nvSpPr>
          <p:cNvPr id="14" name="Rectangle 73">
            <a:extLst>
              <a:ext uri="{FF2B5EF4-FFF2-40B4-BE49-F238E27FC236}">
                <a16:creationId xmlns:a16="http://schemas.microsoft.com/office/drawing/2014/main" id="{353A768B-7EB0-5646-BB0B-66D7E338A441}"/>
              </a:ext>
            </a:extLst>
          </p:cNvPr>
          <p:cNvSpPr/>
          <p:nvPr/>
        </p:nvSpPr>
        <p:spPr>
          <a:xfrm>
            <a:off x="509080" y="1555186"/>
            <a:ext cx="8092765"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错误注入</a:t>
            </a:r>
          </a:p>
        </p:txBody>
      </p:sp>
      <p:sp>
        <p:nvSpPr>
          <p:cNvPr id="15" name="文本框 14">
            <a:extLst>
              <a:ext uri="{FF2B5EF4-FFF2-40B4-BE49-F238E27FC236}">
                <a16:creationId xmlns:a16="http://schemas.microsoft.com/office/drawing/2014/main" id="{EDA5F179-5078-F64A-890A-5DCE268C2589}"/>
              </a:ext>
            </a:extLst>
          </p:cNvPr>
          <p:cNvSpPr txBox="1"/>
          <p:nvPr/>
        </p:nvSpPr>
        <p:spPr>
          <a:xfrm>
            <a:off x="723331" y="1985991"/>
            <a:ext cx="7519917" cy="874407"/>
          </a:xfrm>
          <a:prstGeom prst="rect">
            <a:avLst/>
          </a:prstGeom>
          <a:noFill/>
        </p:spPr>
        <p:txBody>
          <a:bodyPr wrap="square" rtlCol="0">
            <a:spAutoFit/>
          </a:bodyPr>
          <a:lstStyle/>
          <a:p>
            <a:pPr lvl="0" defTabSz="913765">
              <a:lnSpc>
                <a:spcPct val="150000"/>
              </a:lnSpc>
              <a:defRPr/>
            </a:pPr>
            <a:r>
              <a:rPr lang="zh-CN" altLang="en-US">
                <a:latin typeface="+mn-ea"/>
              </a:rPr>
              <a:t>随机对软件配置文件进行错误注入，错误的类型包括名称错误、类型错误、值错误、关联错误，结果表明能够成功检测到</a:t>
            </a:r>
            <a:r>
              <a:rPr lang="en-US" altLang="zh-CN">
                <a:latin typeface="+mn-ea"/>
              </a:rPr>
              <a:t>70%</a:t>
            </a:r>
            <a:r>
              <a:rPr lang="zh-CN" altLang="en-US">
                <a:latin typeface="+mn-ea"/>
              </a:rPr>
              <a:t>到</a:t>
            </a:r>
            <a:r>
              <a:rPr lang="en-US" altLang="zh-CN">
                <a:latin typeface="+mn-ea"/>
              </a:rPr>
              <a:t>80%</a:t>
            </a:r>
            <a:r>
              <a:rPr lang="zh-CN" altLang="en-US">
                <a:latin typeface="+mn-ea"/>
              </a:rPr>
              <a:t>的注入错误。</a:t>
            </a:r>
          </a:p>
        </p:txBody>
      </p:sp>
    </p:spTree>
    <p:extLst>
      <p:ext uri="{BB962C8B-B14F-4D97-AF65-F5344CB8AC3E}">
        <p14:creationId xmlns:p14="http://schemas.microsoft.com/office/powerpoint/2010/main" val="206526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16</a:t>
            </a:fld>
            <a:r>
              <a:rPr lang="zh-CN" altLang="en-US" sz="600"/>
              <a:t> 页</a:t>
            </a:r>
            <a:endParaRPr lang="zh-CN" altLang="en-US" sz="600" dirty="0"/>
          </a:p>
        </p:txBody>
      </p:sp>
      <p:sp>
        <p:nvSpPr>
          <p:cNvPr id="4"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8" name="Rectangle 73"/>
          <p:cNvSpPr/>
          <p:nvPr/>
        </p:nvSpPr>
        <p:spPr>
          <a:xfrm>
            <a:off x="717667" y="1128338"/>
            <a:ext cx="2126141"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真实错误</a:t>
            </a:r>
          </a:p>
        </p:txBody>
      </p:sp>
      <p:graphicFrame>
        <p:nvGraphicFramePr>
          <p:cNvPr id="10" name="表格 9">
            <a:extLst>
              <a:ext uri="{FF2B5EF4-FFF2-40B4-BE49-F238E27FC236}">
                <a16:creationId xmlns:a16="http://schemas.microsoft.com/office/drawing/2014/main" id="{19FA0582-6C06-234C-B854-889977521B42}"/>
              </a:ext>
            </a:extLst>
          </p:cNvPr>
          <p:cNvGraphicFramePr>
            <a:graphicFrameLocks noGrp="1"/>
          </p:cNvGraphicFramePr>
          <p:nvPr>
            <p:extLst>
              <p:ext uri="{D42A27DB-BD31-4B8C-83A1-F6EECF244321}">
                <p14:modId xmlns:p14="http://schemas.microsoft.com/office/powerpoint/2010/main" val="2911720012"/>
              </p:ext>
            </p:extLst>
          </p:nvPr>
        </p:nvGraphicFramePr>
        <p:xfrm>
          <a:off x="1235675" y="2511720"/>
          <a:ext cx="6672649" cy="3823632"/>
        </p:xfrm>
        <a:graphic>
          <a:graphicData uri="http://schemas.openxmlformats.org/drawingml/2006/table">
            <a:tbl>
              <a:tblPr firstRow="1" firstCol="1" bandRow="1">
                <a:tableStyleId>{5C22544A-7EE6-4342-B048-85BDC9FD1C3A}</a:tableStyleId>
              </a:tblPr>
              <a:tblGrid>
                <a:gridCol w="504425">
                  <a:extLst>
                    <a:ext uri="{9D8B030D-6E8A-4147-A177-3AD203B41FA5}">
                      <a16:colId xmlns:a16="http://schemas.microsoft.com/office/drawing/2014/main" val="1003371818"/>
                    </a:ext>
                  </a:extLst>
                </a:gridCol>
                <a:gridCol w="651218">
                  <a:extLst>
                    <a:ext uri="{9D8B030D-6E8A-4147-A177-3AD203B41FA5}">
                      <a16:colId xmlns:a16="http://schemas.microsoft.com/office/drawing/2014/main" val="693877676"/>
                    </a:ext>
                  </a:extLst>
                </a:gridCol>
                <a:gridCol w="3259690">
                  <a:extLst>
                    <a:ext uri="{9D8B030D-6E8A-4147-A177-3AD203B41FA5}">
                      <a16:colId xmlns:a16="http://schemas.microsoft.com/office/drawing/2014/main" val="3259076478"/>
                    </a:ext>
                  </a:extLst>
                </a:gridCol>
                <a:gridCol w="1121822">
                  <a:extLst>
                    <a:ext uri="{9D8B030D-6E8A-4147-A177-3AD203B41FA5}">
                      <a16:colId xmlns:a16="http://schemas.microsoft.com/office/drawing/2014/main" val="3899401973"/>
                    </a:ext>
                  </a:extLst>
                </a:gridCol>
                <a:gridCol w="1135494">
                  <a:extLst>
                    <a:ext uri="{9D8B030D-6E8A-4147-A177-3AD203B41FA5}">
                      <a16:colId xmlns:a16="http://schemas.microsoft.com/office/drawing/2014/main" val="2982802350"/>
                    </a:ext>
                  </a:extLst>
                </a:gridCol>
              </a:tblGrid>
              <a:tr h="445346">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序号</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软件</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问题描述</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所需信息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是否被检测到</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1563789850"/>
                  </a:ext>
                </a:extLst>
              </a:tr>
              <a:tr h="313982">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1</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MySQL</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altLang="zh-CN" sz="1200" kern="1200">
                          <a:solidFill>
                            <a:schemeClr val="dk1"/>
                          </a:solidFill>
                          <a:effectLst/>
                          <a:latin typeface="Microsoft YaHei" panose="020B0503020204020204" pitchFamily="34" charset="-122"/>
                          <a:ea typeface="Microsoft YaHei" panose="020B0503020204020204" pitchFamily="34" charset="-122"/>
                          <a:cs typeface="+mn-cs"/>
                        </a:rPr>
                        <a:t>配置项</a:t>
                      </a:r>
                      <a:r>
                        <a:rPr lang="en-US" altLang="zh-CN" sz="1200" kern="1200">
                          <a:solidFill>
                            <a:schemeClr val="dk1"/>
                          </a:solidFill>
                          <a:effectLst/>
                          <a:latin typeface="Microsoft YaHei" panose="020B0503020204020204" pitchFamily="34" charset="-122"/>
                          <a:ea typeface="Microsoft YaHei" panose="020B0503020204020204" pitchFamily="34" charset="-122"/>
                          <a:cs typeface="+mn-cs"/>
                        </a:rPr>
                        <a:t>slow-query-log</a:t>
                      </a:r>
                      <a:r>
                        <a:rPr lang="zh-CN" altLang="zh-CN" sz="1200" kern="1200">
                          <a:solidFill>
                            <a:schemeClr val="dk1"/>
                          </a:solidFill>
                          <a:effectLst/>
                          <a:latin typeface="Microsoft YaHei" panose="020B0503020204020204" pitchFamily="34" charset="-122"/>
                          <a:ea typeface="Microsoft YaHei" panose="020B0503020204020204" pitchFamily="34" charset="-122"/>
                          <a:cs typeface="+mn-cs"/>
                        </a:rPr>
                        <a:t>的类型错误</a:t>
                      </a:r>
                      <a:r>
                        <a:rPr lang="zh-CN" altLang="zh-CN" sz="1200">
                          <a:effectLst/>
                          <a:latin typeface="Microsoft YaHei" panose="020B0503020204020204" pitchFamily="34" charset="-122"/>
                          <a:ea typeface="Microsoft YaHei" panose="020B0503020204020204" pitchFamily="34" charset="-122"/>
                        </a:rPr>
                        <a:t> </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altLang="zh-CN" sz="1200" kern="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rPr>
                        <a:t>-</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1548529768"/>
                  </a:ext>
                </a:extLst>
              </a:tr>
              <a:tr h="308733">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2</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MySQL</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配置项</a:t>
                      </a:r>
                      <a:r>
                        <a:rPr lang="en-US" sz="1200" kern="0">
                          <a:effectLst/>
                          <a:latin typeface="Microsoft YaHei" panose="020B0503020204020204" pitchFamily="34" charset="-122"/>
                          <a:ea typeface="Microsoft YaHei" panose="020B0503020204020204" pitchFamily="34" charset="-122"/>
                        </a:rPr>
                        <a:t>key-buffer-size</a:t>
                      </a:r>
                      <a:r>
                        <a:rPr lang="zh-CN" sz="1200" kern="0">
                          <a:effectLst/>
                          <a:latin typeface="Microsoft YaHei" panose="020B0503020204020204" pitchFamily="34" charset="-122"/>
                          <a:ea typeface="Microsoft YaHei" panose="020B0503020204020204" pitchFamily="34" charset="-122"/>
                        </a:rPr>
                        <a:t>单位缺失</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altLang="zh-CN" sz="1200" kern="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rPr>
                        <a:t>-</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484310671"/>
                  </a:ext>
                </a:extLst>
              </a:tr>
              <a:tr h="319229">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3</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MySQL</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altLang="zh-CN" sz="1200" kern="1200">
                          <a:solidFill>
                            <a:schemeClr val="dk1"/>
                          </a:solidFill>
                          <a:effectLst/>
                          <a:latin typeface="Microsoft YaHei" panose="020B0503020204020204" pitchFamily="34" charset="-122"/>
                          <a:ea typeface="Microsoft YaHei" panose="020B0503020204020204" pitchFamily="34" charset="-122"/>
                          <a:cs typeface="+mn-cs"/>
                        </a:rPr>
                        <a:t>配置项</a:t>
                      </a:r>
                      <a:r>
                        <a:rPr lang="en-US" altLang="zh-CN" sz="1200" kern="1200">
                          <a:solidFill>
                            <a:schemeClr val="dk1"/>
                          </a:solidFill>
                          <a:effectLst/>
                          <a:latin typeface="Microsoft YaHei" panose="020B0503020204020204" pitchFamily="34" charset="-122"/>
                          <a:ea typeface="Microsoft YaHei" panose="020B0503020204020204" pitchFamily="34" charset="-122"/>
                          <a:cs typeface="+mn-cs"/>
                        </a:rPr>
                        <a:t>tmpdir</a:t>
                      </a:r>
                      <a:r>
                        <a:rPr lang="zh-CN" altLang="zh-CN" sz="1200" kern="1200">
                          <a:solidFill>
                            <a:schemeClr val="dk1"/>
                          </a:solidFill>
                          <a:effectLst/>
                          <a:latin typeface="Microsoft YaHei" panose="020B0503020204020204" pitchFamily="34" charset="-122"/>
                          <a:ea typeface="Microsoft YaHei" panose="020B0503020204020204" pitchFamily="34" charset="-122"/>
                          <a:cs typeface="+mn-cs"/>
                        </a:rPr>
                        <a:t>值设置错误</a:t>
                      </a:r>
                      <a:r>
                        <a:rPr lang="zh-CN" altLang="zh-CN" sz="1200">
                          <a:effectLst/>
                          <a:latin typeface="Microsoft YaHei" panose="020B0503020204020204" pitchFamily="34" charset="-122"/>
                          <a:ea typeface="Microsoft YaHei" panose="020B0503020204020204" pitchFamily="34" charset="-122"/>
                        </a:rPr>
                        <a:t> </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环境信息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1085555664"/>
                  </a:ext>
                </a:extLst>
              </a:tr>
              <a:tr h="376010">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4</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PHP</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因为</a:t>
                      </a:r>
                      <a:r>
                        <a:rPr lang="en-US" sz="1200" kern="0">
                          <a:effectLst/>
                          <a:latin typeface="Microsoft YaHei" panose="020B0503020204020204" pitchFamily="34" charset="-122"/>
                          <a:ea typeface="Microsoft YaHei" panose="020B0503020204020204" pitchFamily="34" charset="-122"/>
                        </a:rPr>
                        <a:t>extension_dir</a:t>
                      </a:r>
                      <a:r>
                        <a:rPr lang="zh-CN" sz="1200" kern="0">
                          <a:effectLst/>
                          <a:latin typeface="Microsoft YaHei" panose="020B0503020204020204" pitchFamily="34" charset="-122"/>
                          <a:ea typeface="Microsoft YaHei" panose="020B0503020204020204" pitchFamily="34" charset="-122"/>
                        </a:rPr>
                        <a:t>被错误设置为普通文件而不是目录，导致无法连接数据库</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环境信息</a:t>
                      </a:r>
                      <a:r>
                        <a:rPr lang="en-US" sz="1200" kern="0">
                          <a:effectLst/>
                          <a:latin typeface="Microsoft YaHei" panose="020B0503020204020204" pitchFamily="34" charset="-122"/>
                          <a:ea typeface="Microsoft YaHei" panose="020B0503020204020204" pitchFamily="34" charset="-122"/>
                        </a:rPr>
                        <a:t>+</a:t>
                      </a:r>
                      <a:r>
                        <a:rPr lang="zh-CN" sz="1200" kern="0">
                          <a:effectLst/>
                          <a:latin typeface="Microsoft YaHei" panose="020B0503020204020204" pitchFamily="34" charset="-122"/>
                          <a:ea typeface="Microsoft YaHei" panose="020B0503020204020204" pitchFamily="34" charset="-122"/>
                        </a:rPr>
                        <a:t>关联信息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2977810516"/>
                  </a:ext>
                </a:extLst>
              </a:tr>
              <a:tr h="326316">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5</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MySQL</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socket</a:t>
                      </a:r>
                      <a:r>
                        <a:rPr lang="zh-CN" sz="1200" kern="0">
                          <a:effectLst/>
                          <a:latin typeface="Microsoft YaHei" panose="020B0503020204020204" pitchFamily="34" charset="-122"/>
                          <a:ea typeface="Microsoft YaHei" panose="020B0503020204020204" pitchFamily="34" charset="-122"/>
                        </a:rPr>
                        <a:t>设置错误导致数据库无法连接</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关联信息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4068768441"/>
                  </a:ext>
                </a:extLst>
              </a:tr>
              <a:tr h="288798">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6</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MySQL</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改变</a:t>
                      </a:r>
                      <a:r>
                        <a:rPr lang="en-US" sz="1200" kern="0">
                          <a:effectLst/>
                          <a:latin typeface="Microsoft YaHei" panose="020B0503020204020204" pitchFamily="34" charset="-122"/>
                          <a:ea typeface="Microsoft YaHei" panose="020B0503020204020204" pitchFamily="34" charset="-122"/>
                        </a:rPr>
                        <a:t>bind-address</a:t>
                      </a:r>
                      <a:r>
                        <a:rPr lang="zh-CN" sz="1200" kern="0">
                          <a:effectLst/>
                          <a:latin typeface="Microsoft YaHei" panose="020B0503020204020204" pitchFamily="34" charset="-122"/>
                          <a:ea typeface="Microsoft YaHei" panose="020B0503020204020204" pitchFamily="34" charset="-122"/>
                        </a:rPr>
                        <a:t>后无法连接数据库</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环境信息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否</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543878979"/>
                  </a:ext>
                </a:extLst>
              </a:tr>
              <a:tr h="314375">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7</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MySQL</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错误设置</a:t>
                      </a:r>
                      <a:r>
                        <a:rPr lang="en-US" sz="1200" kern="0">
                          <a:effectLst/>
                          <a:latin typeface="Microsoft YaHei" panose="020B0503020204020204" pitchFamily="34" charset="-122"/>
                          <a:ea typeface="Microsoft YaHei" panose="020B0503020204020204" pitchFamily="34" charset="-122"/>
                        </a:rPr>
                        <a:t>net_buffer_length</a:t>
                      </a:r>
                      <a:r>
                        <a:rPr lang="zh-CN" sz="1200" kern="0">
                          <a:effectLst/>
                          <a:latin typeface="Microsoft YaHei" panose="020B0503020204020204" pitchFamily="34" charset="-122"/>
                          <a:ea typeface="Microsoft YaHei" panose="020B0503020204020204" pitchFamily="34" charset="-122"/>
                        </a:rPr>
                        <a:t>导致系统报错</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关联信息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3846057584"/>
                  </a:ext>
                </a:extLst>
              </a:tr>
              <a:tr h="252955">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8</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PHP</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配置项名称错误导致系统运行故障</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altLang="zh-CN" sz="1200" kern="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rPr>
                        <a:t>-</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否</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2738672485"/>
                  </a:ext>
                </a:extLst>
              </a:tr>
              <a:tr h="292380">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9</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PHP</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错误设置</a:t>
                      </a:r>
                      <a:r>
                        <a:rPr lang="en-US" sz="1200" kern="0">
                          <a:effectLst/>
                          <a:latin typeface="Microsoft YaHei" panose="020B0503020204020204" pitchFamily="34" charset="-122"/>
                          <a:ea typeface="Microsoft YaHei" panose="020B0503020204020204" pitchFamily="34" charset="-122"/>
                        </a:rPr>
                        <a:t>upload_max_filesize</a:t>
                      </a:r>
                      <a:r>
                        <a:rPr lang="zh-CN" sz="1200" kern="0">
                          <a:effectLst/>
                          <a:latin typeface="Microsoft YaHei" panose="020B0503020204020204" pitchFamily="34" charset="-122"/>
                          <a:ea typeface="Microsoft YaHei" panose="020B0503020204020204" pitchFamily="34" charset="-122"/>
                        </a:rPr>
                        <a:t>的大小</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关联信息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1841676509"/>
                  </a:ext>
                </a:extLst>
              </a:tr>
              <a:tr h="369618">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10</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MySQL</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没有更改</a:t>
                      </a:r>
                      <a:r>
                        <a:rPr lang="en-US" sz="1200" kern="0">
                          <a:effectLst/>
                          <a:latin typeface="Microsoft YaHei" panose="020B0503020204020204" pitchFamily="34" charset="-122"/>
                          <a:ea typeface="Microsoft YaHei" panose="020B0503020204020204" pitchFamily="34" charset="-122"/>
                        </a:rPr>
                        <a:t>datadir</a:t>
                      </a:r>
                      <a:r>
                        <a:rPr lang="zh-CN" sz="1200" kern="0">
                          <a:effectLst/>
                          <a:latin typeface="Microsoft YaHei" panose="020B0503020204020204" pitchFamily="34" charset="-122"/>
                          <a:ea typeface="Microsoft YaHei" panose="020B0503020204020204" pitchFamily="34" charset="-122"/>
                        </a:rPr>
                        <a:t>的值导致系统错误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环境信息</a:t>
                      </a:r>
                      <a:r>
                        <a:rPr lang="en-US" sz="1200" kern="0">
                          <a:effectLst/>
                          <a:latin typeface="Microsoft YaHei" panose="020B0503020204020204" pitchFamily="34" charset="-122"/>
                          <a:ea typeface="Microsoft YaHei" panose="020B0503020204020204" pitchFamily="34" charset="-122"/>
                        </a:rPr>
                        <a:t>+</a:t>
                      </a:r>
                      <a:r>
                        <a:rPr lang="zh-CN" sz="1200" kern="0">
                          <a:effectLst/>
                          <a:latin typeface="Microsoft YaHei" panose="020B0503020204020204" pitchFamily="34" charset="-122"/>
                          <a:ea typeface="Microsoft YaHei" panose="020B0503020204020204" pitchFamily="34" charset="-122"/>
                        </a:rPr>
                        <a:t>关联信息</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否</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49497" marR="49497" marT="0" marB="0" anchor="ctr"/>
                </a:tc>
                <a:extLst>
                  <a:ext uri="{0D108BD9-81ED-4DB2-BD59-A6C34878D82A}">
                    <a16:rowId xmlns:a16="http://schemas.microsoft.com/office/drawing/2014/main" val="1340993805"/>
                  </a:ext>
                </a:extLst>
              </a:tr>
            </a:tbl>
          </a:graphicData>
        </a:graphic>
      </p:graphicFrame>
      <p:sp>
        <p:nvSpPr>
          <p:cNvPr id="11" name="文本框 10">
            <a:extLst>
              <a:ext uri="{FF2B5EF4-FFF2-40B4-BE49-F238E27FC236}">
                <a16:creationId xmlns:a16="http://schemas.microsoft.com/office/drawing/2014/main" id="{3A7ACA4A-AC95-2F4A-8D5E-99D157A94FFC}"/>
              </a:ext>
            </a:extLst>
          </p:cNvPr>
          <p:cNvSpPr txBox="1"/>
          <p:nvPr/>
        </p:nvSpPr>
        <p:spPr>
          <a:xfrm>
            <a:off x="1235675" y="6451936"/>
            <a:ext cx="1608133" cy="369332"/>
          </a:xfrm>
          <a:prstGeom prst="rect">
            <a:avLst/>
          </a:prstGeom>
          <a:noFill/>
        </p:spPr>
        <p:txBody>
          <a:bodyPr wrap="none" rtlCol="0">
            <a:spAutoFit/>
          </a:bodyPr>
          <a:lstStyle/>
          <a:p>
            <a:r>
              <a:rPr kumimoji="1" lang="zh-CN" altLang="en-US" b="1">
                <a:solidFill>
                  <a:srgbClr val="FF0000"/>
                </a:solidFill>
                <a:latin typeface="Microsoft YaHei" panose="020B0503020204020204" pitchFamily="34" charset="-122"/>
                <a:ea typeface="Microsoft YaHei" panose="020B0503020204020204" pitchFamily="34" charset="-122"/>
              </a:rPr>
              <a:t>准确率：</a:t>
            </a:r>
            <a:r>
              <a:rPr kumimoji="1" lang="en-US" altLang="zh-CN" b="1">
                <a:solidFill>
                  <a:srgbClr val="FF0000"/>
                </a:solidFill>
                <a:latin typeface="Microsoft YaHei" panose="020B0503020204020204" pitchFamily="34" charset="-122"/>
                <a:ea typeface="Microsoft YaHei" panose="020B0503020204020204" pitchFamily="34" charset="-122"/>
              </a:rPr>
              <a:t>70%</a:t>
            </a:r>
            <a:endParaRPr kumimoji="1" lang="zh-CN" altLang="en-US" b="1">
              <a:solidFill>
                <a:srgbClr val="FF0000"/>
              </a:solidFill>
              <a:latin typeface="Microsoft YaHei" panose="020B0503020204020204" pitchFamily="34" charset="-122"/>
              <a:ea typeface="Microsoft YaHei" panose="020B0503020204020204" pitchFamily="34" charset="-122"/>
            </a:endParaRPr>
          </a:p>
        </p:txBody>
      </p:sp>
      <p:sp>
        <p:nvSpPr>
          <p:cNvPr id="16" name="文本占位符 15">
            <a:extLst>
              <a:ext uri="{FF2B5EF4-FFF2-40B4-BE49-F238E27FC236}">
                <a16:creationId xmlns:a16="http://schemas.microsoft.com/office/drawing/2014/main" id="{3848E5B3-60AF-EF49-9DC2-D3BE8E53B869}"/>
              </a:ext>
            </a:extLst>
          </p:cNvPr>
          <p:cNvSpPr>
            <a:spLocks noGrp="1"/>
          </p:cNvSpPr>
          <p:nvPr>
            <p:ph type="body" sz="quarter" idx="10"/>
          </p:nvPr>
        </p:nvSpPr>
        <p:spPr>
          <a:xfrm>
            <a:off x="1454019" y="585448"/>
            <a:ext cx="5547282" cy="903837"/>
          </a:xfrm>
        </p:spPr>
        <p:txBody>
          <a:bodyPr/>
          <a:lstStyle/>
          <a:p>
            <a:r>
              <a:rPr lang="zh-CN" altLang="en-US"/>
              <a:t>检测配置错误的有效性</a:t>
            </a:r>
          </a:p>
          <a:p>
            <a:endParaRPr lang="zh-CN" altLang="en-US"/>
          </a:p>
        </p:txBody>
      </p:sp>
      <p:sp>
        <p:nvSpPr>
          <p:cNvPr id="17" name="文本框 16">
            <a:extLst>
              <a:ext uri="{FF2B5EF4-FFF2-40B4-BE49-F238E27FC236}">
                <a16:creationId xmlns:a16="http://schemas.microsoft.com/office/drawing/2014/main" id="{B23EE9CD-1DB6-9443-A04C-71DCE19510A0}"/>
              </a:ext>
            </a:extLst>
          </p:cNvPr>
          <p:cNvSpPr txBox="1"/>
          <p:nvPr/>
        </p:nvSpPr>
        <p:spPr>
          <a:xfrm>
            <a:off x="1100571" y="1481917"/>
            <a:ext cx="7643968" cy="873957"/>
          </a:xfrm>
          <a:prstGeom prst="rect">
            <a:avLst/>
          </a:prstGeom>
          <a:noFill/>
        </p:spPr>
        <p:txBody>
          <a:bodyPr wrap="square" rtlCol="0">
            <a:spAutoFit/>
          </a:bodyPr>
          <a:lstStyle/>
          <a:p>
            <a:pPr>
              <a:lnSpc>
                <a:spcPct val="150000"/>
              </a:lnSpc>
            </a:pPr>
            <a:r>
              <a:rPr lang="zh-CN" altLang="en-US" dirty="0">
                <a:latin typeface="+mn-ea"/>
                <a:cs typeface="+mn-ea"/>
                <a:sym typeface="+mn-lt"/>
              </a:rPr>
              <a:t>复现</a:t>
            </a:r>
            <a:r>
              <a:rPr lang="en-US" altLang="zh-CN" dirty="0">
                <a:latin typeface="+mn-ea"/>
                <a:cs typeface="+mn-ea"/>
                <a:sym typeface="+mn-lt"/>
              </a:rPr>
              <a:t>github</a:t>
            </a:r>
            <a:r>
              <a:rPr lang="zh-CN" altLang="en-US" dirty="0">
                <a:latin typeface="+mn-ea"/>
                <a:cs typeface="+mn-ea"/>
                <a:sym typeface="+mn-lt"/>
              </a:rPr>
              <a:t>、</a:t>
            </a:r>
            <a:r>
              <a:rPr lang="en-US" altLang="zh-CN" dirty="0">
                <a:latin typeface="+mn-ea"/>
                <a:cs typeface="+mn-ea"/>
                <a:sym typeface="+mn-lt"/>
              </a:rPr>
              <a:t>stackoverflow</a:t>
            </a:r>
            <a:r>
              <a:rPr lang="zh-CN" altLang="en-US" dirty="0">
                <a:latin typeface="+mn-ea"/>
                <a:cs typeface="+mn-ea"/>
                <a:sym typeface="+mn-lt"/>
              </a:rPr>
              <a:t>中用户实际遇到配置错误来评估该工具的有效性，共选取十个错误，</a:t>
            </a:r>
            <a:r>
              <a:rPr lang="en-US" altLang="zh-CN" dirty="0">
                <a:latin typeface="+mn-ea"/>
                <a:cs typeface="+mn-ea"/>
                <a:sym typeface="+mn-lt"/>
              </a:rPr>
              <a:t>ConfDetector</a:t>
            </a:r>
            <a:r>
              <a:rPr lang="zh-CN" altLang="en-US" dirty="0">
                <a:latin typeface="+mn-ea"/>
                <a:cs typeface="+mn-ea"/>
                <a:sym typeface="+mn-lt"/>
              </a:rPr>
              <a:t>成功检测七个并给出诊断信息。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17</a:t>
            </a:fld>
            <a:r>
              <a:rPr lang="zh-CN" altLang="en-US" sz="600"/>
              <a:t> 页</a:t>
            </a:r>
            <a:endParaRPr lang="zh-CN" altLang="en-US" sz="600" dirty="0"/>
          </a:p>
        </p:txBody>
      </p:sp>
      <p:sp>
        <p:nvSpPr>
          <p:cNvPr id="7" name="文本占位符 6"/>
          <p:cNvSpPr>
            <a:spLocks noGrp="1"/>
          </p:cNvSpPr>
          <p:nvPr>
            <p:ph type="body" sz="quarter" idx="10"/>
          </p:nvPr>
        </p:nvSpPr>
        <p:spPr>
          <a:xfrm>
            <a:off x="1454019" y="608012"/>
            <a:ext cx="2391317" cy="387798"/>
          </a:xfrm>
        </p:spPr>
        <p:txBody>
          <a:bodyPr/>
          <a:lstStyle/>
          <a:p>
            <a:r>
              <a:rPr lang="zh-CN" altLang="en-US"/>
              <a:t>结论与展望</a:t>
            </a:r>
          </a:p>
        </p:txBody>
      </p:sp>
      <p:sp>
        <p:nvSpPr>
          <p:cNvPr id="4"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8" name="Rectangle 73"/>
          <p:cNvSpPr/>
          <p:nvPr/>
        </p:nvSpPr>
        <p:spPr>
          <a:xfrm>
            <a:off x="765793" y="1467852"/>
            <a:ext cx="2434607"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结论</a:t>
            </a:r>
          </a:p>
        </p:txBody>
      </p:sp>
      <p:sp>
        <p:nvSpPr>
          <p:cNvPr id="5" name="文本框 4">
            <a:extLst>
              <a:ext uri="{FF2B5EF4-FFF2-40B4-BE49-F238E27FC236}">
                <a16:creationId xmlns:a16="http://schemas.microsoft.com/office/drawing/2014/main" id="{446A45C1-D683-9D4F-8627-D4CFEBCC3D5B}"/>
              </a:ext>
            </a:extLst>
          </p:cNvPr>
          <p:cNvSpPr txBox="1"/>
          <p:nvPr/>
        </p:nvSpPr>
        <p:spPr>
          <a:xfrm>
            <a:off x="997157" y="2004123"/>
            <a:ext cx="7199407" cy="961289"/>
          </a:xfrm>
          <a:prstGeom prst="rect">
            <a:avLst/>
          </a:prstGeom>
          <a:noFill/>
        </p:spPr>
        <p:txBody>
          <a:bodyPr wrap="none" rtlCol="0">
            <a:spAutoFit/>
          </a:bodyPr>
          <a:lstStyle/>
          <a:p>
            <a:pPr marL="342900" indent="-342900">
              <a:lnSpc>
                <a:spcPct val="150000"/>
              </a:lnSpc>
              <a:buFont typeface="Wingdings" pitchFamily="2" charset="2"/>
              <a:buChar char="Ø"/>
            </a:pPr>
            <a:r>
              <a:rPr kumimoji="1" lang="zh-CN" altLang="en-US" sz="2000">
                <a:latin typeface="Microsoft YaHei" panose="020B0503020204020204" pitchFamily="34" charset="-122"/>
                <a:ea typeface="Microsoft YaHei" panose="020B0503020204020204" pitchFamily="34" charset="-122"/>
              </a:rPr>
              <a:t>利用之前的研究忽视的两个重要因素：系统环境、配置关联</a:t>
            </a:r>
            <a:endParaRPr kumimoji="1" lang="en-US" altLang="zh-CN" sz="2000" b="1">
              <a:latin typeface="Microsoft YaHei" panose="020B0503020204020204" pitchFamily="34" charset="-122"/>
              <a:ea typeface="Microsoft YaHei" panose="020B0503020204020204" pitchFamily="34" charset="-122"/>
            </a:endParaRPr>
          </a:p>
          <a:p>
            <a:pPr>
              <a:lnSpc>
                <a:spcPct val="150000"/>
              </a:lnSpc>
            </a:pPr>
            <a:r>
              <a:rPr kumimoji="1" lang="zh-CN" altLang="en-US" sz="2000">
                <a:latin typeface="Microsoft YaHei" panose="020B0503020204020204" pitchFamily="34" charset="-122"/>
                <a:ea typeface="Microsoft YaHei" panose="020B0503020204020204" pitchFamily="34" charset="-122"/>
              </a:rPr>
              <a:t>实现了配置错误主动检测工具</a:t>
            </a:r>
            <a:r>
              <a:rPr kumimoji="1" lang="en-US" altLang="zh-CN" sz="2000">
                <a:latin typeface="Microsoft YaHei" panose="020B0503020204020204" pitchFamily="34" charset="-122"/>
                <a:ea typeface="Microsoft YaHei" panose="020B0503020204020204" pitchFamily="34" charset="-122"/>
              </a:rPr>
              <a:t>——ConfDetector</a:t>
            </a:r>
          </a:p>
        </p:txBody>
      </p:sp>
      <p:sp>
        <p:nvSpPr>
          <p:cNvPr id="12" name="Rectangle 73">
            <a:extLst>
              <a:ext uri="{FF2B5EF4-FFF2-40B4-BE49-F238E27FC236}">
                <a16:creationId xmlns:a16="http://schemas.microsoft.com/office/drawing/2014/main" id="{AB68D6F0-DAB9-FB49-A448-9D8D2DA7F4D2}"/>
              </a:ext>
            </a:extLst>
          </p:cNvPr>
          <p:cNvSpPr/>
          <p:nvPr/>
        </p:nvSpPr>
        <p:spPr>
          <a:xfrm>
            <a:off x="765792" y="3958940"/>
            <a:ext cx="2434607"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展望</a:t>
            </a:r>
          </a:p>
        </p:txBody>
      </p:sp>
      <p:sp>
        <p:nvSpPr>
          <p:cNvPr id="6" name="文本框 5">
            <a:extLst>
              <a:ext uri="{FF2B5EF4-FFF2-40B4-BE49-F238E27FC236}">
                <a16:creationId xmlns:a16="http://schemas.microsoft.com/office/drawing/2014/main" id="{2D017D93-E006-9547-94DF-502F46B7DF42}"/>
              </a:ext>
            </a:extLst>
          </p:cNvPr>
          <p:cNvSpPr txBox="1"/>
          <p:nvPr/>
        </p:nvSpPr>
        <p:spPr>
          <a:xfrm>
            <a:off x="997157" y="4401989"/>
            <a:ext cx="6700873" cy="1422890"/>
          </a:xfrm>
          <a:prstGeom prst="rect">
            <a:avLst/>
          </a:prstGeom>
          <a:noFill/>
        </p:spPr>
        <p:txBody>
          <a:bodyPr wrap="none" rtlCol="0">
            <a:spAutoFit/>
          </a:bodyPr>
          <a:lstStyle/>
          <a:p>
            <a:pPr marL="342900" indent="-342900">
              <a:lnSpc>
                <a:spcPct val="150000"/>
              </a:lnSpc>
              <a:buFont typeface="Wingdings" pitchFamily="2" charset="2"/>
              <a:buChar char="Ø"/>
            </a:pPr>
            <a:r>
              <a:rPr kumimoji="1" lang="zh-CN" altLang="en-US" sz="2000">
                <a:latin typeface="Microsoft YaHei" panose="020B0503020204020204" pitchFamily="34" charset="-122"/>
                <a:ea typeface="Microsoft YaHei" panose="020B0503020204020204" pitchFamily="34" charset="-122"/>
              </a:rPr>
              <a:t>实现配置辅助工具</a:t>
            </a:r>
            <a:r>
              <a:rPr kumimoji="1" lang="en-US" altLang="zh-CN" sz="2000">
                <a:latin typeface="Microsoft YaHei" panose="020B0503020204020204" pitchFamily="34" charset="-122"/>
                <a:ea typeface="Microsoft YaHei" panose="020B0503020204020204" pitchFamily="34" charset="-122"/>
              </a:rPr>
              <a:t>——ConfAssistant</a:t>
            </a:r>
          </a:p>
          <a:p>
            <a:pPr>
              <a:lnSpc>
                <a:spcPct val="150000"/>
              </a:lnSpc>
            </a:pPr>
            <a:r>
              <a:rPr kumimoji="1" lang="zh-CN" altLang="en-US" sz="2000">
                <a:latin typeface="Microsoft YaHei" panose="020B0503020204020204" pitchFamily="34" charset="-122"/>
                <a:ea typeface="Microsoft YaHei" panose="020B0503020204020204" pitchFamily="34" charset="-122"/>
              </a:rPr>
              <a:t>     利用</a:t>
            </a:r>
            <a:r>
              <a:rPr kumimoji="1" lang="en-US" altLang="zh-CN" sz="2000">
                <a:latin typeface="Microsoft YaHei" panose="020B0503020204020204" pitchFamily="34" charset="-122"/>
                <a:ea typeface="Microsoft YaHei" panose="020B0503020204020204" pitchFamily="34" charset="-122"/>
              </a:rPr>
              <a:t>NLP</a:t>
            </a:r>
            <a:r>
              <a:rPr kumimoji="1" lang="zh-CN" altLang="en-US" sz="2000">
                <a:latin typeface="Microsoft YaHei" panose="020B0503020204020204" pitchFamily="34" charset="-122"/>
                <a:ea typeface="Microsoft YaHei" panose="020B0503020204020204" pitchFamily="34" charset="-122"/>
              </a:rPr>
              <a:t>从官方文档提取有用信息，指导用户正确配置</a:t>
            </a:r>
            <a:endParaRPr kumimoji="1" lang="en-US" altLang="zh-CN" sz="2000">
              <a:latin typeface="Microsoft YaHei" panose="020B0503020204020204" pitchFamily="34" charset="-122"/>
              <a:ea typeface="Microsoft YaHei" panose="020B0503020204020204" pitchFamily="34" charset="-122"/>
            </a:endParaRPr>
          </a:p>
          <a:p>
            <a:pPr marL="342900" indent="-342900">
              <a:lnSpc>
                <a:spcPct val="150000"/>
              </a:lnSpc>
              <a:buFont typeface="Wingdings" pitchFamily="2" charset="2"/>
              <a:buChar char="Ø"/>
            </a:pPr>
            <a:r>
              <a:rPr kumimoji="1" lang="zh-CN" altLang="en-US" sz="2000">
                <a:latin typeface="Microsoft YaHei" panose="020B0503020204020204" pitchFamily="34" charset="-122"/>
                <a:ea typeface="Microsoft YaHei" panose="020B0503020204020204" pitchFamily="34" charset="-122"/>
              </a:rPr>
              <a:t>配置错误    </a:t>
            </a:r>
            <a:r>
              <a:rPr kumimoji="1" lang="zh-CN" altLang="en-US" sz="2000">
                <a:solidFill>
                  <a:srgbClr val="FF0000"/>
                </a:solidFill>
                <a:latin typeface="Microsoft YaHei" panose="020B0503020204020204" pitchFamily="34" charset="-122"/>
                <a:ea typeface="Microsoft YaHei" panose="020B0503020204020204" pitchFamily="34" charset="-122"/>
              </a:rPr>
              <a:t>配置安全</a:t>
            </a:r>
          </a:p>
        </p:txBody>
      </p:sp>
      <p:sp>
        <p:nvSpPr>
          <p:cNvPr id="13" name="右箭头 12">
            <a:extLst>
              <a:ext uri="{FF2B5EF4-FFF2-40B4-BE49-F238E27FC236}">
                <a16:creationId xmlns:a16="http://schemas.microsoft.com/office/drawing/2014/main" id="{D210E9CE-85CF-4344-BDAF-68ACCB39C0BB}"/>
              </a:ext>
            </a:extLst>
          </p:cNvPr>
          <p:cNvSpPr/>
          <p:nvPr/>
        </p:nvSpPr>
        <p:spPr>
          <a:xfrm>
            <a:off x="2485124" y="5595806"/>
            <a:ext cx="202131" cy="77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4708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18</a:t>
            </a:fld>
            <a:r>
              <a:rPr lang="zh-CN" altLang="en-US" sz="600"/>
              <a:t> 页</a:t>
            </a:r>
            <a:endParaRPr lang="zh-CN" altLang="en-US" sz="600" dirty="0"/>
          </a:p>
        </p:txBody>
      </p:sp>
      <p:sp>
        <p:nvSpPr>
          <p:cNvPr id="6" name="文本占位符 5"/>
          <p:cNvSpPr>
            <a:spLocks noGrp="1"/>
          </p:cNvSpPr>
          <p:nvPr>
            <p:ph type="body" sz="quarter" idx="10"/>
          </p:nvPr>
        </p:nvSpPr>
        <p:spPr/>
        <p:txBody>
          <a:bodyPr/>
          <a:lstStyle/>
          <a:p>
            <a:r>
              <a:rPr lang="zh-CN" altLang="en-US" dirty="0"/>
              <a:t>致谢</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8" name="Rectangle 73">
            <a:extLst>
              <a:ext uri="{FF2B5EF4-FFF2-40B4-BE49-F238E27FC236}">
                <a16:creationId xmlns:a16="http://schemas.microsoft.com/office/drawing/2014/main" id="{61EC463C-7E0C-B245-9AFD-70B4A8CDAE01}"/>
              </a:ext>
            </a:extLst>
          </p:cNvPr>
          <p:cNvSpPr/>
          <p:nvPr/>
        </p:nvSpPr>
        <p:spPr>
          <a:xfrm>
            <a:off x="765793" y="1467852"/>
            <a:ext cx="7131623" cy="360947"/>
          </a:xfrm>
          <a:prstGeom prst="rect">
            <a:avLst/>
          </a:prstGeom>
        </p:spPr>
        <p:txBody>
          <a:bodyPr wrap="square" lIns="108000" tIns="0" rIns="108000" bIns="0">
            <a:noAutofit/>
          </a:bodyPr>
          <a:lstStyle/>
          <a:p>
            <a:pPr marL="342900" indent="-342900">
              <a:lnSpc>
                <a:spcPct val="150000"/>
              </a:lnSpc>
              <a:buFont typeface="Wingdings" panose="05000000000000000000" pitchFamily="2" charset="2"/>
              <a:buChar char="u"/>
            </a:pPr>
            <a:r>
              <a:rPr lang="zh-CN" altLang="en-US" sz="2000">
                <a:latin typeface="Microsoft YaHei" panose="020B0503020204020204" pitchFamily="34" charset="-122"/>
                <a:ea typeface="Microsoft YaHei" panose="020B0503020204020204" pitchFamily="34" charset="-122"/>
              </a:rPr>
              <a:t>真诚的</a:t>
            </a:r>
            <a:r>
              <a:rPr lang="zh-CN" altLang="zh-CN" sz="2000">
                <a:latin typeface="Microsoft YaHei" panose="020B0503020204020204" pitchFamily="34" charset="-122"/>
                <a:ea typeface="Microsoft YaHei" panose="020B0503020204020204" pitchFamily="34" charset="-122"/>
              </a:rPr>
              <a:t>感谢我的导师苏铓老师，苏老师和蔼可亲、治学严谨，在论文写作方面给了我很大的帮助。感谢苏老师在百忙的教学工作中抽出时间为我们答疑解难、及时纠正方向，苏老师严谨的治学态度、高尚的人格品质将是我今后学习的榜样。</a:t>
            </a:r>
            <a:endParaRPr lang="en-US" altLang="zh-CN" sz="2000">
              <a:latin typeface="Microsoft YaHei" panose="020B0503020204020204" pitchFamily="34" charset="-122"/>
              <a:ea typeface="Microsoft YaHei" panose="020B0503020204020204" pitchFamily="34" charset="-122"/>
            </a:endParaRPr>
          </a:p>
          <a:p>
            <a:pPr marL="342900" indent="-342900">
              <a:lnSpc>
                <a:spcPct val="150000"/>
              </a:lnSpc>
              <a:buFont typeface="Wingdings" panose="05000000000000000000" pitchFamily="2" charset="2"/>
              <a:buChar char="u"/>
            </a:pPr>
            <a:endParaRPr lang="zh-CN" altLang="en-US" sz="2000" b="1" dirty="0">
              <a:solidFill>
                <a:schemeClr val="accent1"/>
              </a:solidFill>
              <a:cs typeface="+mn-ea"/>
              <a:sym typeface="+mn-lt"/>
            </a:endParaRPr>
          </a:p>
        </p:txBody>
      </p:sp>
      <p:sp>
        <p:nvSpPr>
          <p:cNvPr id="9" name="Rectangle 73">
            <a:extLst>
              <a:ext uri="{FF2B5EF4-FFF2-40B4-BE49-F238E27FC236}">
                <a16:creationId xmlns:a16="http://schemas.microsoft.com/office/drawing/2014/main" id="{C1BD15F0-B59E-5144-8044-61C18ECAC1EE}"/>
              </a:ext>
            </a:extLst>
          </p:cNvPr>
          <p:cNvSpPr/>
          <p:nvPr/>
        </p:nvSpPr>
        <p:spPr>
          <a:xfrm>
            <a:off x="740333" y="4337463"/>
            <a:ext cx="7131623" cy="360947"/>
          </a:xfrm>
          <a:prstGeom prst="rect">
            <a:avLst/>
          </a:prstGeom>
        </p:spPr>
        <p:txBody>
          <a:bodyPr wrap="square" lIns="108000" tIns="0" rIns="108000" bIns="0">
            <a:noAutofit/>
          </a:bodyPr>
          <a:lstStyle/>
          <a:p>
            <a:pPr marL="342900" indent="-342900">
              <a:lnSpc>
                <a:spcPct val="150000"/>
              </a:lnSpc>
              <a:buFont typeface="Wingdings" panose="05000000000000000000" pitchFamily="2" charset="2"/>
              <a:buChar char="u"/>
            </a:pPr>
            <a:r>
              <a:rPr lang="zh-CN" altLang="en-US" sz="2000">
                <a:latin typeface="Microsoft YaHei" panose="020B0503020204020204" pitchFamily="34" charset="-122"/>
                <a:ea typeface="Microsoft YaHei" panose="020B0503020204020204" pitchFamily="34" charset="-122"/>
              </a:rPr>
              <a:t>感谢各位评委老师，</a:t>
            </a:r>
            <a:r>
              <a:rPr lang="zh-CN" altLang="zh-CN" sz="2000">
                <a:latin typeface="Microsoft YaHei" panose="020B0503020204020204" pitchFamily="34" charset="-122"/>
                <a:ea typeface="Microsoft YaHei" panose="020B0503020204020204" pitchFamily="34" charset="-122"/>
              </a:rPr>
              <a:t>感谢你们在百忙之中对本文进行审阅并提出宝贵的建议 </a:t>
            </a:r>
            <a:r>
              <a:rPr lang="zh-CN" altLang="en-US" sz="2000">
                <a:latin typeface="Microsoft YaHei" panose="020B0503020204020204" pitchFamily="34" charset="-122"/>
                <a:ea typeface="Microsoft YaHei" panose="020B0503020204020204" pitchFamily="34" charset="-122"/>
              </a:rPr>
              <a:t>。</a:t>
            </a:r>
            <a:endParaRPr lang="zh-CN" altLang="zh-CN" sz="2000">
              <a:latin typeface="Microsoft YaHei" panose="020B0503020204020204" pitchFamily="34" charset="-122"/>
              <a:ea typeface="Microsoft YaHei" panose="020B0503020204020204" pitchFamily="34" charset="-122"/>
            </a:endParaRPr>
          </a:p>
          <a:p>
            <a:pPr marL="342900" indent="-342900">
              <a:lnSpc>
                <a:spcPct val="150000"/>
              </a:lnSpc>
              <a:buFont typeface="Wingdings" panose="05000000000000000000" pitchFamily="2" charset="2"/>
              <a:buChar char="u"/>
            </a:pPr>
            <a:endParaRPr lang="zh-CN" altLang="en-US" sz="2000" b="1" dirty="0">
              <a:solidFill>
                <a:schemeClr val="accent1"/>
              </a:solidFill>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8455"/>
            <a:ext cx="9144000" cy="1826423"/>
          </a:xfrm>
          <a:prstGeom prst="rect">
            <a:avLst/>
          </a:prstGeom>
        </p:spPr>
      </p:pic>
      <p:sp>
        <p:nvSpPr>
          <p:cNvPr id="7" name="矩形 6"/>
          <p:cNvSpPr/>
          <p:nvPr/>
        </p:nvSpPr>
        <p:spPr>
          <a:xfrm>
            <a:off x="0" y="2052955"/>
            <a:ext cx="9144000" cy="2200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262" tIns="32131" rIns="64262" bIns="32131" numCol="1" spcCol="0" rtlCol="0" fromWordArt="0" anchor="ctr" anchorCtr="0" forceAA="0" compatLnSpc="1">
            <a:noAutofit/>
          </a:bodyPr>
          <a:lstStyle/>
          <a:p>
            <a:pPr algn="ctr">
              <a:lnSpc>
                <a:spcPct val="150000"/>
              </a:lnSpc>
            </a:pPr>
            <a:r>
              <a:rPr lang="zh-CN" altLang="en-US" sz="4000" b="1" dirty="0"/>
              <a:t>欢迎评委老师批评指正</a:t>
            </a:r>
            <a:endParaRPr lang="en-US" altLang="zh-CN" sz="4000" b="1" dirty="0"/>
          </a:p>
        </p:txBody>
      </p:sp>
      <p:grpSp>
        <p:nvGrpSpPr>
          <p:cNvPr id="2" name="组合 1"/>
          <p:cNvGrpSpPr/>
          <p:nvPr/>
        </p:nvGrpSpPr>
        <p:grpSpPr>
          <a:xfrm>
            <a:off x="2479839" y="4587239"/>
            <a:ext cx="4422531" cy="1163090"/>
            <a:chOff x="5387" y="7643"/>
            <a:chExt cx="3676" cy="1024"/>
          </a:xfrm>
        </p:grpSpPr>
        <p:sp>
          <p:nvSpPr>
            <p:cNvPr id="10" name="文本框 9"/>
            <p:cNvSpPr txBox="1"/>
            <p:nvPr/>
          </p:nvSpPr>
          <p:spPr>
            <a:xfrm>
              <a:off x="5387" y="8206"/>
              <a:ext cx="1836" cy="461"/>
            </a:xfrm>
            <a:prstGeom prst="rect">
              <a:avLst/>
            </a:prstGeom>
            <a:noFill/>
          </p:spPr>
          <p:txBody>
            <a:bodyPr wrap="square" rtlCol="0">
              <a:spAutoFit/>
            </a:bodyPr>
            <a:lstStyle/>
            <a:p>
              <a:r>
                <a:rPr lang="zh-CN" altLang="en-US" sz="1400" dirty="0">
                  <a:solidFill>
                    <a:schemeClr val="accent1"/>
                  </a:solidFill>
                </a:rPr>
                <a:t>     答辩人：常志伟</a:t>
              </a:r>
              <a:endParaRPr lang="en-US" altLang="zh-CN" sz="1400" dirty="0">
                <a:solidFill>
                  <a:schemeClr val="accent1"/>
                </a:solidFill>
              </a:endParaRPr>
            </a:p>
            <a:p>
              <a:r>
                <a:rPr lang="zh-CN" altLang="en-US" sz="1400" dirty="0">
                  <a:solidFill>
                    <a:schemeClr val="accent1"/>
                  </a:solidFill>
                </a:rPr>
                <a:t>学号：</a:t>
              </a:r>
              <a:r>
                <a:rPr lang="en-US" altLang="zh-CN" sz="1400" dirty="0">
                  <a:solidFill>
                    <a:schemeClr val="accent1"/>
                  </a:solidFill>
                </a:rPr>
                <a:t>917106840315</a:t>
              </a:r>
              <a:endParaRPr lang="zh-CN" altLang="en-US" sz="1400" dirty="0">
                <a:solidFill>
                  <a:schemeClr val="accent1"/>
                </a:solidFill>
              </a:endParaRPr>
            </a:p>
          </p:txBody>
        </p:sp>
        <p:grpSp>
          <p:nvGrpSpPr>
            <p:cNvPr id="11" name="组合 10"/>
            <p:cNvGrpSpPr/>
            <p:nvPr/>
          </p:nvGrpSpPr>
          <p:grpSpPr>
            <a:xfrm>
              <a:off x="5813" y="7643"/>
              <a:ext cx="522" cy="522"/>
              <a:chOff x="3954830" y="5669476"/>
              <a:chExt cx="552450" cy="552450"/>
            </a:xfrm>
          </p:grpSpPr>
          <p:sp>
            <p:nvSpPr>
              <p:cNvPr id="19" name="椭圆 18"/>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p:cNvGrpSpPr/>
              <p:nvPr/>
            </p:nvGrpSpPr>
            <p:grpSpPr>
              <a:xfrm>
                <a:off x="4081088" y="5784382"/>
                <a:ext cx="299934" cy="322638"/>
                <a:chOff x="1574801" y="1125538"/>
                <a:chExt cx="2894012" cy="3113087"/>
              </a:xfrm>
              <a:solidFill>
                <a:schemeClr val="bg1"/>
              </a:solidFill>
            </p:grpSpPr>
            <p:sp>
              <p:nvSpPr>
                <p:cNvPr id="21"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sp>
          <p:nvSpPr>
            <p:cNvPr id="12" name="文本框 11"/>
            <p:cNvSpPr txBox="1"/>
            <p:nvPr/>
          </p:nvSpPr>
          <p:spPr>
            <a:xfrm>
              <a:off x="7389" y="8396"/>
              <a:ext cx="1674" cy="271"/>
            </a:xfrm>
            <a:prstGeom prst="rect">
              <a:avLst/>
            </a:prstGeom>
            <a:noFill/>
          </p:spPr>
          <p:txBody>
            <a:bodyPr wrap="square" rtlCol="0">
              <a:spAutoFit/>
            </a:bodyPr>
            <a:lstStyle/>
            <a:p>
              <a:pPr algn="ctr"/>
              <a:r>
                <a:rPr lang="zh-CN" altLang="en-US" sz="1400" dirty="0">
                  <a:solidFill>
                    <a:schemeClr val="accent1"/>
                  </a:solidFill>
                </a:rPr>
                <a:t>指导老师：苏铓副教授</a:t>
              </a:r>
            </a:p>
          </p:txBody>
        </p:sp>
        <p:grpSp>
          <p:nvGrpSpPr>
            <p:cNvPr id="13" name="组合 12"/>
            <p:cNvGrpSpPr/>
            <p:nvPr/>
          </p:nvGrpSpPr>
          <p:grpSpPr>
            <a:xfrm>
              <a:off x="7965" y="7643"/>
              <a:ext cx="522" cy="522"/>
              <a:chOff x="5853219" y="5669476"/>
              <a:chExt cx="552450" cy="552450"/>
            </a:xfrm>
          </p:grpSpPr>
          <p:sp>
            <p:nvSpPr>
              <p:cNvPr id="14" name="椭圆 13"/>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5967384" y="5780269"/>
                <a:ext cx="324120" cy="330864"/>
                <a:chOff x="5649913" y="2301875"/>
                <a:chExt cx="3127375" cy="3192463"/>
              </a:xfrm>
              <a:solidFill>
                <a:schemeClr val="bg1"/>
              </a:solidFill>
            </p:grpSpPr>
            <p:sp>
              <p:nvSpPr>
                <p:cNvPr id="16" name="Freeform 12"/>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13"/>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14"/>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6" name="Rectangle 6"/>
          <p:cNvSpPr/>
          <p:nvPr/>
        </p:nvSpPr>
        <p:spPr>
          <a:xfrm>
            <a:off x="0" y="-52070"/>
            <a:ext cx="9144000" cy="2105025"/>
          </a:xfrm>
          <a:prstGeom prst="rect">
            <a:avLst/>
          </a:prstGeom>
          <a:solidFill>
            <a:schemeClr val="tx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bg1"/>
              </a:solidFill>
              <a:cs typeface="+mn-ea"/>
              <a:sym typeface="+mn-lt"/>
            </a:endParaRPr>
          </a:p>
        </p:txBody>
      </p:sp>
      <p:sp>
        <p:nvSpPr>
          <p:cNvPr id="8" name="等腰三角形 7"/>
          <p:cNvSpPr/>
          <p:nvPr/>
        </p:nvSpPr>
        <p:spPr>
          <a:xfrm>
            <a:off x="4454855" y="1912215"/>
            <a:ext cx="234290" cy="1407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262" tIns="32131" rIns="64262" bIns="32131" numCol="1" spcCol="0" rtlCol="0" fromWordArt="0" anchor="ctr" anchorCtr="0" forceAA="0" compatLnSpc="1">
            <a:noAutofit/>
          </a:bodyPr>
          <a:lstStyle/>
          <a:p>
            <a:pPr algn="ctr"/>
            <a:endParaRPr lang="zh-CN" altLang="en-US" sz="1185"/>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10" presetClass="entr" presetSubtype="0" fill="hold" grpId="0" nodeType="withEffect">
                                  <p:stCondLst>
                                    <p:cond delay="0"/>
                                  </p:stCondLst>
                                  <p:iterate type="lt">
                                    <p:tmPct val="15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Scale>
                                      <p:cBhvr additive="base">
                                        <p:cTn id="14" dur="250" fill="hold">
                                          <p:stCondLst>
                                            <p:cond delay="0"/>
                                          </p:stCondLst>
                                        </p:cTn>
                                        <p:tgtEl>
                                          <p:spTgt spid="7"/>
                                        </p:tgtEl>
                                      </p:cBhvr>
                                      <p:from x="500000" y="500000"/>
                                      <p:to x="120000" y="120000"/>
                                    </p:animScale>
                                    <p:animScale>
                                      <p:cBhvr additive="base">
                                        <p:cTn id="15" dur="250" fill="hold">
                                          <p:stCondLst>
                                            <p:cond delay="250"/>
                                          </p:stCondLst>
                                        </p:cTn>
                                        <p:tgtEl>
                                          <p:spTgt spid="7"/>
                                        </p:tgtEl>
                                      </p:cBhvr>
                                      <p:from x="120000" y="120000"/>
                                      <p:to x="100000" y="100000"/>
                                    </p:animScale>
                                  </p:childTnLst>
                                </p:cTn>
                              </p:par>
                            </p:childTnLst>
                          </p:cTn>
                        </p:par>
                        <p:par>
                          <p:cTn id="16" fill="hold">
                            <p:stCondLst>
                              <p:cond delay="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anim calcmode="lin" valueType="num">
                                      <p:cBhvr>
                                        <p:cTn id="20" dur="250" fill="hold"/>
                                        <p:tgtEl>
                                          <p:spTgt spid="8"/>
                                        </p:tgtEl>
                                        <p:attrNameLst>
                                          <p:attrName>ppt_x</p:attrName>
                                        </p:attrNameLst>
                                      </p:cBhvr>
                                      <p:tavLst>
                                        <p:tav tm="0">
                                          <p:val>
                                            <p:strVal val="#ppt_x"/>
                                          </p:val>
                                        </p:tav>
                                        <p:tav tm="100000">
                                          <p:val>
                                            <p:strVal val="#ppt_x"/>
                                          </p:val>
                                        </p:tav>
                                      </p:tavLst>
                                    </p:anim>
                                    <p:anim calcmode="lin" valueType="num">
                                      <p:cBhvr>
                                        <p:cTn id="21"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6" grpId="0" bldLvl="0" animBg="1"/>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44675" y="2753469"/>
            <a:ext cx="2727325" cy="835819"/>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aphicFrame>
        <p:nvGraphicFramePr>
          <p:cNvPr id="5" name="图示 4"/>
          <p:cNvGraphicFramePr/>
          <p:nvPr/>
        </p:nvGraphicFramePr>
        <p:xfrm>
          <a:off x="0" y="266700"/>
          <a:ext cx="9144000" cy="152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2</a:t>
            </a:fld>
            <a:r>
              <a:rPr lang="zh-CN" altLang="en-US" sz="600"/>
              <a:t> 页</a:t>
            </a:r>
            <a:endParaRPr lang="zh-CN" altLang="en-US" sz="600" dirty="0"/>
          </a:p>
        </p:txBody>
      </p:sp>
      <p:sp>
        <p:nvSpPr>
          <p:cNvPr id="8" name="矩形 7"/>
          <p:cNvSpPr/>
          <p:nvPr/>
        </p:nvSpPr>
        <p:spPr bwMode="auto">
          <a:xfrm>
            <a:off x="2048317" y="2927139"/>
            <a:ext cx="513057" cy="513057"/>
          </a:xfrm>
          <a:prstGeom prst="rect">
            <a:avLst/>
          </a:prstGeom>
          <a:solidFill>
            <a:schemeClr val="accent1"/>
          </a:solidFill>
          <a:ln w="28575" cap="flat" cmpd="sng" algn="ctr">
            <a:solidFill>
              <a:schemeClr val="accent1">
                <a:lumMod val="100000"/>
              </a:schemeClr>
            </a:solidFill>
            <a:prstDash val="solid"/>
            <a:round/>
            <a:headEnd type="none" w="med" len="med"/>
            <a:tailEnd type="none" w="med" len="med"/>
          </a:ln>
        </p:spPr>
        <p:txBody>
          <a:bodyPr rot="0" spcFirstLastPara="0" vertOverflow="overflow" horzOverflow="overflow" vert="horz" wrap="square" lIns="68580" tIns="34290" rIns="68580" bIns="34290" numCol="1" spcCol="0" rtlCol="0" fromWordArt="0" anchor="ctr" anchorCtr="1" forceAA="0" compatLnSpc="1">
            <a:noAutofit/>
          </a:bodyPr>
          <a:lstStyle/>
          <a:p>
            <a:pPr algn="ctr"/>
            <a:r>
              <a:rPr lang="en-US" altLang="zh-CN" sz="3000" b="1" dirty="0">
                <a:solidFill>
                  <a:schemeClr val="bg1">
                    <a:lumMod val="100000"/>
                  </a:schemeClr>
                </a:solidFill>
                <a:latin typeface="Impact" panose="020B0806030902050204" pitchFamily="34" charset="0"/>
                <a:cs typeface="+mn-ea"/>
                <a:sym typeface="+mn-lt"/>
              </a:rPr>
              <a:t>1</a:t>
            </a:r>
            <a:endParaRPr lang="zh-CN" altLang="en-US" sz="3000" b="1" dirty="0">
              <a:solidFill>
                <a:schemeClr val="bg1">
                  <a:lumMod val="100000"/>
                </a:schemeClr>
              </a:solidFill>
              <a:latin typeface="Impact" panose="020B0806030902050204" pitchFamily="34" charset="0"/>
              <a:cs typeface="+mn-ea"/>
              <a:sym typeface="+mn-lt"/>
            </a:endParaRPr>
          </a:p>
        </p:txBody>
      </p:sp>
      <p:sp>
        <p:nvSpPr>
          <p:cNvPr id="10" name="Rectangle 73"/>
          <p:cNvSpPr/>
          <p:nvPr/>
        </p:nvSpPr>
        <p:spPr>
          <a:xfrm>
            <a:off x="2631585" y="3065802"/>
            <a:ext cx="1847948" cy="291760"/>
          </a:xfrm>
          <a:prstGeom prst="rect">
            <a:avLst/>
          </a:prstGeom>
        </p:spPr>
        <p:txBody>
          <a:bodyPr wrap="square" lIns="108000" tIns="0" rIns="108000" bIns="0">
            <a:noAutofit/>
          </a:bodyPr>
          <a:lstStyle/>
          <a:p>
            <a:r>
              <a:rPr lang="zh-CN" altLang="en-US" b="1" dirty="0">
                <a:solidFill>
                  <a:schemeClr val="accent1"/>
                </a:solidFill>
                <a:cs typeface="+mn-ea"/>
                <a:sym typeface="+mn-lt"/>
              </a:rPr>
              <a:t>研究背景及意义</a:t>
            </a:r>
          </a:p>
        </p:txBody>
      </p:sp>
      <p:sp>
        <p:nvSpPr>
          <p:cNvPr id="27" name="矩形 26"/>
          <p:cNvSpPr/>
          <p:nvPr/>
        </p:nvSpPr>
        <p:spPr bwMode="auto">
          <a:xfrm>
            <a:off x="2048317" y="3738381"/>
            <a:ext cx="513057" cy="513057"/>
          </a:xfrm>
          <a:prstGeom prst="rect">
            <a:avLst/>
          </a:prstGeom>
          <a:solidFill>
            <a:schemeClr val="accent3"/>
          </a:solidFill>
          <a:ln w="28575" cap="flat" cmpd="sng" algn="ctr">
            <a:solidFill>
              <a:schemeClr val="accent3">
                <a:lumMod val="100000"/>
              </a:schemeClr>
            </a:solidFill>
            <a:prstDash val="solid"/>
            <a:round/>
            <a:headEnd type="none" w="med" len="med"/>
            <a:tailEnd type="none" w="med" len="med"/>
          </a:ln>
        </p:spPr>
        <p:txBody>
          <a:bodyPr rot="0" spcFirstLastPara="0" vertOverflow="overflow" horzOverflow="overflow" vert="horz" wrap="square" lIns="68580" tIns="34290" rIns="68580" bIns="34290" numCol="1" spcCol="0" rtlCol="0" fromWordArt="0" anchor="ctr" anchorCtr="1" forceAA="0" compatLnSpc="1">
            <a:noAutofit/>
          </a:bodyPr>
          <a:lstStyle/>
          <a:p>
            <a:pPr algn="ctr"/>
            <a:r>
              <a:rPr lang="en-US" altLang="zh-CN" sz="3000" b="1" dirty="0">
                <a:solidFill>
                  <a:schemeClr val="bg1">
                    <a:lumMod val="100000"/>
                  </a:schemeClr>
                </a:solidFill>
                <a:latin typeface="Impact" panose="020B0806030902050204" pitchFamily="34" charset="0"/>
                <a:cs typeface="+mn-ea"/>
                <a:sym typeface="+mn-lt"/>
              </a:rPr>
              <a:t>3</a:t>
            </a:r>
            <a:endParaRPr lang="zh-CN" altLang="en-US" sz="3000" b="1" dirty="0">
              <a:solidFill>
                <a:schemeClr val="bg1">
                  <a:lumMod val="100000"/>
                </a:schemeClr>
              </a:solidFill>
              <a:latin typeface="Impact" panose="020B0806030902050204" pitchFamily="34" charset="0"/>
              <a:cs typeface="+mn-ea"/>
              <a:sym typeface="+mn-lt"/>
            </a:endParaRPr>
          </a:p>
        </p:txBody>
      </p:sp>
      <p:sp>
        <p:nvSpPr>
          <p:cNvPr id="28" name="矩形 27"/>
          <p:cNvSpPr/>
          <p:nvPr/>
        </p:nvSpPr>
        <p:spPr bwMode="auto">
          <a:xfrm>
            <a:off x="2048317" y="4549624"/>
            <a:ext cx="513057" cy="513057"/>
          </a:xfrm>
          <a:prstGeom prst="rect">
            <a:avLst/>
          </a:prstGeom>
          <a:solidFill>
            <a:schemeClr val="accent5"/>
          </a:solidFill>
          <a:ln w="28575" cap="flat" cmpd="sng" algn="ctr">
            <a:noFill/>
            <a:prstDash val="solid"/>
            <a:round/>
            <a:headEnd type="none" w="med" len="med"/>
            <a:tailEnd type="none" w="med" len="med"/>
          </a:ln>
        </p:spPr>
        <p:txBody>
          <a:bodyPr rot="0" spcFirstLastPara="0" vertOverflow="overflow" horzOverflow="overflow" vert="horz" wrap="square" lIns="68580" tIns="34290" rIns="68580" bIns="34290" numCol="1" spcCol="0" rtlCol="0" fromWordArt="0" anchor="ctr" anchorCtr="1" forceAA="0" compatLnSpc="1">
            <a:noAutofit/>
          </a:bodyPr>
          <a:lstStyle/>
          <a:p>
            <a:pPr algn="ctr"/>
            <a:r>
              <a:rPr lang="en-US" altLang="zh-CN" sz="3000" b="1" dirty="0">
                <a:solidFill>
                  <a:schemeClr val="bg1">
                    <a:lumMod val="100000"/>
                  </a:schemeClr>
                </a:solidFill>
                <a:latin typeface="Impact" panose="020B0806030902050204" pitchFamily="34" charset="0"/>
                <a:cs typeface="+mn-ea"/>
                <a:sym typeface="+mn-lt"/>
              </a:rPr>
              <a:t>5</a:t>
            </a:r>
            <a:endParaRPr lang="zh-CN" altLang="en-US" sz="3000" b="1" dirty="0">
              <a:solidFill>
                <a:schemeClr val="bg1">
                  <a:lumMod val="100000"/>
                </a:schemeClr>
              </a:solidFill>
              <a:latin typeface="Impact" panose="020B0806030902050204" pitchFamily="34" charset="0"/>
              <a:cs typeface="+mn-ea"/>
              <a:sym typeface="+mn-lt"/>
            </a:endParaRPr>
          </a:p>
        </p:txBody>
      </p:sp>
      <p:sp>
        <p:nvSpPr>
          <p:cNvPr id="29" name="矩形 28"/>
          <p:cNvSpPr/>
          <p:nvPr/>
        </p:nvSpPr>
        <p:spPr bwMode="auto">
          <a:xfrm>
            <a:off x="5528728" y="2927139"/>
            <a:ext cx="513057" cy="513057"/>
          </a:xfrm>
          <a:prstGeom prst="rect">
            <a:avLst/>
          </a:prstGeom>
          <a:solidFill>
            <a:schemeClr val="accent2"/>
          </a:solidFill>
          <a:ln w="28575" cap="flat" cmpd="sng" algn="ctr">
            <a:noFill/>
            <a:prstDash val="solid"/>
            <a:round/>
            <a:headEnd type="none" w="med" len="med"/>
            <a:tailEnd type="none" w="med" len="med"/>
          </a:ln>
        </p:spPr>
        <p:txBody>
          <a:bodyPr rot="0" spcFirstLastPara="0" vertOverflow="overflow" horzOverflow="overflow" vert="horz" wrap="square" lIns="68580" tIns="34290" rIns="68580" bIns="34290" numCol="1" spcCol="0" rtlCol="0" fromWordArt="0" anchor="ctr" anchorCtr="1" forceAA="0" compatLnSpc="1">
            <a:noAutofit/>
          </a:bodyPr>
          <a:lstStyle/>
          <a:p>
            <a:pPr algn="ctr"/>
            <a:r>
              <a:rPr lang="en-US" altLang="zh-CN" sz="3000" b="1" dirty="0">
                <a:solidFill>
                  <a:schemeClr val="bg1">
                    <a:lumMod val="100000"/>
                  </a:schemeClr>
                </a:solidFill>
                <a:latin typeface="Impact" panose="020B0806030902050204" pitchFamily="34" charset="0"/>
                <a:cs typeface="+mn-ea"/>
                <a:sym typeface="+mn-lt"/>
              </a:rPr>
              <a:t>2</a:t>
            </a:r>
            <a:endParaRPr lang="zh-CN" altLang="en-US" sz="3000" b="1" dirty="0">
              <a:solidFill>
                <a:schemeClr val="bg1">
                  <a:lumMod val="100000"/>
                </a:schemeClr>
              </a:solidFill>
              <a:latin typeface="Impact" panose="020B0806030902050204" pitchFamily="34" charset="0"/>
              <a:cs typeface="+mn-ea"/>
              <a:sym typeface="+mn-lt"/>
            </a:endParaRPr>
          </a:p>
        </p:txBody>
      </p:sp>
      <p:sp>
        <p:nvSpPr>
          <p:cNvPr id="30" name="矩形 29"/>
          <p:cNvSpPr/>
          <p:nvPr/>
        </p:nvSpPr>
        <p:spPr bwMode="auto">
          <a:xfrm>
            <a:off x="5528728" y="3738381"/>
            <a:ext cx="513057" cy="513057"/>
          </a:xfrm>
          <a:prstGeom prst="rect">
            <a:avLst/>
          </a:prstGeom>
          <a:solidFill>
            <a:schemeClr val="accent4"/>
          </a:solidFill>
          <a:ln w="28575" cap="flat" cmpd="sng" algn="ctr">
            <a:noFill/>
            <a:prstDash val="solid"/>
            <a:round/>
            <a:headEnd type="none" w="med" len="med"/>
            <a:tailEnd type="none" w="med" len="med"/>
          </a:ln>
        </p:spPr>
        <p:txBody>
          <a:bodyPr rot="0" spcFirstLastPara="0" vertOverflow="overflow" horzOverflow="overflow" vert="horz" wrap="square" lIns="68580" tIns="34290" rIns="68580" bIns="34290" numCol="1" spcCol="0" rtlCol="0" fromWordArt="0" anchor="ctr" anchorCtr="1" forceAA="0" compatLnSpc="1">
            <a:noAutofit/>
          </a:bodyPr>
          <a:lstStyle/>
          <a:p>
            <a:pPr algn="ctr"/>
            <a:r>
              <a:rPr lang="en-US" altLang="zh-CN" sz="3000" b="1" dirty="0">
                <a:solidFill>
                  <a:schemeClr val="bg1">
                    <a:lumMod val="100000"/>
                  </a:schemeClr>
                </a:solidFill>
                <a:latin typeface="Impact" panose="020B0806030902050204" pitchFamily="34" charset="0"/>
                <a:cs typeface="+mn-ea"/>
                <a:sym typeface="+mn-lt"/>
              </a:rPr>
              <a:t>4</a:t>
            </a:r>
            <a:endParaRPr lang="zh-CN" altLang="en-US" sz="3000" b="1" dirty="0">
              <a:solidFill>
                <a:schemeClr val="bg1">
                  <a:lumMod val="100000"/>
                </a:schemeClr>
              </a:solidFill>
              <a:latin typeface="Impact" panose="020B0806030902050204" pitchFamily="34" charset="0"/>
              <a:cs typeface="+mn-ea"/>
              <a:sym typeface="+mn-lt"/>
            </a:endParaRPr>
          </a:p>
        </p:txBody>
      </p:sp>
      <p:sp>
        <p:nvSpPr>
          <p:cNvPr id="34" name="Rectangle 73"/>
          <p:cNvSpPr/>
          <p:nvPr/>
        </p:nvSpPr>
        <p:spPr>
          <a:xfrm>
            <a:off x="2631585" y="3857306"/>
            <a:ext cx="1711815" cy="291760"/>
          </a:xfrm>
          <a:prstGeom prst="rect">
            <a:avLst/>
          </a:prstGeom>
        </p:spPr>
        <p:txBody>
          <a:bodyPr wrap="square" lIns="108000" tIns="0" rIns="108000" bIns="0">
            <a:noAutofit/>
          </a:bodyPr>
          <a:lstStyle/>
          <a:p>
            <a:r>
              <a:rPr lang="zh-CN" altLang="en-US" b="1" dirty="0">
                <a:solidFill>
                  <a:schemeClr val="accent1"/>
                </a:solidFill>
                <a:cs typeface="+mn-ea"/>
                <a:sym typeface="+mn-lt"/>
              </a:rPr>
              <a:t>实验验证</a:t>
            </a:r>
          </a:p>
        </p:txBody>
      </p:sp>
      <p:sp>
        <p:nvSpPr>
          <p:cNvPr id="35" name="Rectangle 73"/>
          <p:cNvSpPr/>
          <p:nvPr/>
        </p:nvSpPr>
        <p:spPr>
          <a:xfrm>
            <a:off x="2631585" y="4660272"/>
            <a:ext cx="1711815" cy="291760"/>
          </a:xfrm>
          <a:prstGeom prst="rect">
            <a:avLst/>
          </a:prstGeom>
        </p:spPr>
        <p:txBody>
          <a:bodyPr wrap="square" lIns="108000" tIns="0" rIns="108000" bIns="0">
            <a:noAutofit/>
          </a:bodyPr>
          <a:lstStyle/>
          <a:p>
            <a:r>
              <a:rPr lang="zh-CN" altLang="en-US" b="1" dirty="0">
                <a:solidFill>
                  <a:schemeClr val="accent1"/>
                </a:solidFill>
                <a:cs typeface="+mn-ea"/>
                <a:sym typeface="+mn-lt"/>
              </a:rPr>
              <a:t>致谢</a:t>
            </a:r>
            <a:endParaRPr lang="en-US" altLang="zh-CN" b="1" dirty="0">
              <a:solidFill>
                <a:schemeClr val="accent1"/>
              </a:solidFill>
              <a:cs typeface="+mn-ea"/>
              <a:sym typeface="+mn-lt"/>
            </a:endParaRPr>
          </a:p>
        </p:txBody>
      </p:sp>
      <p:sp>
        <p:nvSpPr>
          <p:cNvPr id="36" name="Rectangle 73"/>
          <p:cNvSpPr/>
          <p:nvPr/>
        </p:nvSpPr>
        <p:spPr>
          <a:xfrm>
            <a:off x="6189173" y="3050881"/>
            <a:ext cx="1908109" cy="291760"/>
          </a:xfrm>
          <a:prstGeom prst="rect">
            <a:avLst/>
          </a:prstGeom>
        </p:spPr>
        <p:txBody>
          <a:bodyPr wrap="square" lIns="108000" tIns="0" rIns="108000" bIns="0">
            <a:noAutofit/>
          </a:bodyPr>
          <a:lstStyle/>
          <a:p>
            <a:r>
              <a:rPr lang="zh-CN" altLang="en-US" b="1" dirty="0">
                <a:solidFill>
                  <a:schemeClr val="accent1"/>
                </a:solidFill>
                <a:cs typeface="+mn-ea"/>
                <a:sym typeface="+mn-lt"/>
              </a:rPr>
              <a:t>系统设计与实现</a:t>
            </a:r>
          </a:p>
        </p:txBody>
      </p:sp>
      <p:sp>
        <p:nvSpPr>
          <p:cNvPr id="37" name="Rectangle 73"/>
          <p:cNvSpPr/>
          <p:nvPr/>
        </p:nvSpPr>
        <p:spPr>
          <a:xfrm>
            <a:off x="6189173" y="3857306"/>
            <a:ext cx="1711815" cy="291760"/>
          </a:xfrm>
          <a:prstGeom prst="rect">
            <a:avLst/>
          </a:prstGeom>
        </p:spPr>
        <p:txBody>
          <a:bodyPr wrap="square" lIns="108000" tIns="0" rIns="108000" bIns="0">
            <a:noAutofit/>
          </a:bodyPr>
          <a:lstStyle/>
          <a:p>
            <a:r>
              <a:rPr lang="zh-CN" altLang="en-US" b="1" dirty="0">
                <a:solidFill>
                  <a:schemeClr val="accent1"/>
                </a:solidFill>
                <a:cs typeface="+mn-ea"/>
                <a:sym typeface="+mn-lt"/>
              </a:rPr>
              <a:t>总结与展望</a:t>
            </a:r>
            <a:endParaRPr lang="en-US" altLang="zh-CN" b="1" dirty="0">
              <a:solidFill>
                <a:schemeClr val="accent1"/>
              </a:solidFill>
              <a:cs typeface="+mn-ea"/>
              <a:sym typeface="+mn-lt"/>
            </a:endParaRPr>
          </a:p>
        </p:txBody>
      </p:sp>
      <p:sp>
        <p:nvSpPr>
          <p:cNvPr id="9"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grpSp>
        <p:nvGrpSpPr>
          <p:cNvPr id="11" name="组合 10"/>
          <p:cNvGrpSpPr/>
          <p:nvPr/>
        </p:nvGrpSpPr>
        <p:grpSpPr>
          <a:xfrm>
            <a:off x="0" y="1697990"/>
            <a:ext cx="3545840" cy="659765"/>
            <a:chOff x="0" y="3149"/>
            <a:chExt cx="5584" cy="1039"/>
          </a:xfrm>
        </p:grpSpPr>
        <p:sp>
          <p:nvSpPr>
            <p:cNvPr id="12" name="平行四边形 11"/>
            <p:cNvSpPr/>
            <p:nvPr/>
          </p:nvSpPr>
          <p:spPr bwMode="auto">
            <a:xfrm>
              <a:off x="6" y="3617"/>
              <a:ext cx="3225" cy="425"/>
            </a:xfrm>
            <a:prstGeom prst="parallelogram">
              <a:avLst>
                <a:gd name="adj" fmla="val 76283"/>
              </a:avLst>
            </a:prstGeom>
            <a:solidFill>
              <a:schemeClr val="accent1">
                <a:lumMod val="50000"/>
              </a:schemeClr>
            </a:solidFill>
            <a:ln w="19050">
              <a:noFill/>
              <a:round/>
            </a:ln>
          </p:spPr>
          <p:txBody>
            <a:bodyPr rot="0" spcFirstLastPara="0" vertOverflow="overflow" horzOverflow="overflow" vert="horz" wrap="square" lIns="68580" tIns="34290" rIns="68580" bIns="34290" numCol="1" spcCol="0" rtlCol="0" fromWordArt="0" anchor="ctr" anchorCtr="1" forceAA="0" compatLnSpc="1">
              <a:noAutofit/>
            </a:bodyPr>
            <a:lstStyle/>
            <a:p>
              <a:pPr algn="ctr"/>
              <a:endParaRPr lang="zh-CN" altLang="en-US" sz="900" b="1" dirty="0">
                <a:solidFill>
                  <a:schemeClr val="bg1">
                    <a:lumMod val="100000"/>
                  </a:schemeClr>
                </a:solidFill>
                <a:cs typeface="+mn-ea"/>
                <a:sym typeface="+mn-lt"/>
              </a:endParaRPr>
            </a:p>
          </p:txBody>
        </p:sp>
        <p:sp>
          <p:nvSpPr>
            <p:cNvPr id="13" name="矩形 12"/>
            <p:cNvSpPr/>
            <p:nvPr/>
          </p:nvSpPr>
          <p:spPr bwMode="auto">
            <a:xfrm>
              <a:off x="0" y="3149"/>
              <a:ext cx="2905" cy="893"/>
            </a:xfrm>
            <a:prstGeom prst="rect">
              <a:avLst/>
            </a:prstGeom>
            <a:solidFill>
              <a:schemeClr val="accent1">
                <a:lumMod val="75000"/>
              </a:schemeClr>
            </a:solidFill>
            <a:ln w="19050">
              <a:noFill/>
              <a:round/>
            </a:ln>
          </p:spPr>
          <p:txBody>
            <a:bodyPr rot="0" spcFirstLastPara="0" vertOverflow="overflow" horzOverflow="overflow" vert="horz" wrap="square" lIns="68580" tIns="34290" rIns="68580" bIns="34290" numCol="1" spcCol="0" rtlCol="0" fromWordArt="0" anchor="ctr" anchorCtr="1" forceAA="0" compatLnSpc="1">
              <a:noAutofit/>
            </a:bodyPr>
            <a:lstStyle/>
            <a:p>
              <a:pPr algn="ctr"/>
              <a:r>
                <a:rPr lang="zh-CN" altLang="en-US" b="1" dirty="0">
                  <a:solidFill>
                    <a:schemeClr val="bg1">
                      <a:lumMod val="100000"/>
                    </a:schemeClr>
                  </a:solidFill>
                  <a:cs typeface="+mn-ea"/>
                  <a:sym typeface="+mn-lt"/>
                </a:rPr>
                <a:t>提   纲</a:t>
              </a:r>
            </a:p>
          </p:txBody>
        </p:sp>
        <p:sp>
          <p:nvSpPr>
            <p:cNvPr id="14" name="文本框 13"/>
            <p:cNvSpPr txBox="1"/>
            <p:nvPr/>
          </p:nvSpPr>
          <p:spPr>
            <a:xfrm>
              <a:off x="3118" y="3756"/>
              <a:ext cx="2466" cy="432"/>
            </a:xfrm>
            <a:prstGeom prst="rect">
              <a:avLst/>
            </a:prstGeom>
            <a:noFill/>
          </p:spPr>
          <p:txBody>
            <a:bodyPr wrap="square" rtlCol="0">
              <a:spAutoFit/>
            </a:bodyPr>
            <a:lstStyle/>
            <a:p>
              <a:r>
                <a:rPr lang="en-US" altLang="zh-CN" sz="1200" b="1" dirty="0">
                  <a:solidFill>
                    <a:schemeClr val="accent1">
                      <a:lumMod val="75000"/>
                    </a:schemeClr>
                  </a:solidFill>
                </a:rPr>
                <a:t>CONTENT</a:t>
              </a:r>
              <a:endParaRPr lang="zh-CN" altLang="en-US" sz="1200" b="1" dirty="0">
                <a:solidFill>
                  <a:schemeClr val="accent1">
                    <a:lumMod val="75000"/>
                  </a:schemeClr>
                </a:solidFill>
              </a:endParaRPr>
            </a:p>
          </p:txBody>
        </p:sp>
      </p:gr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3</a:t>
            </a:fld>
            <a:r>
              <a:rPr lang="zh-CN" altLang="en-US" sz="600"/>
              <a:t> 页</a:t>
            </a:r>
            <a:endParaRPr lang="zh-CN" altLang="en-US" sz="600" dirty="0"/>
          </a:p>
        </p:txBody>
      </p:sp>
      <p:sp>
        <p:nvSpPr>
          <p:cNvPr id="4" name="文本占位符 3"/>
          <p:cNvSpPr>
            <a:spLocks noGrp="1"/>
          </p:cNvSpPr>
          <p:nvPr>
            <p:ph type="body" sz="quarter" idx="10"/>
          </p:nvPr>
        </p:nvSpPr>
        <p:spPr>
          <a:xfrm>
            <a:off x="1621701" y="600502"/>
            <a:ext cx="3188423" cy="387798"/>
          </a:xfrm>
        </p:spPr>
        <p:txBody>
          <a:bodyPr/>
          <a:lstStyle/>
          <a:p>
            <a:r>
              <a:rPr lang="zh-CN" altLang="en-US" dirty="0"/>
              <a:t>研究背景及意义</a:t>
            </a:r>
          </a:p>
        </p:txBody>
      </p:sp>
      <p:sp>
        <p:nvSpPr>
          <p:cNvPr id="6"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7" name="Rectangle 73"/>
          <p:cNvSpPr/>
          <p:nvPr/>
        </p:nvSpPr>
        <p:spPr>
          <a:xfrm>
            <a:off x="765793" y="1467852"/>
            <a:ext cx="2434607"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背景和意义</a:t>
            </a:r>
          </a:p>
        </p:txBody>
      </p:sp>
      <p:sp>
        <p:nvSpPr>
          <p:cNvPr id="8" name="矩形 7"/>
          <p:cNvSpPr/>
          <p:nvPr/>
        </p:nvSpPr>
        <p:spPr>
          <a:xfrm>
            <a:off x="1295377" y="2252227"/>
            <a:ext cx="6954254" cy="3313387"/>
          </a:xfrm>
          <a:prstGeom prst="rect">
            <a:avLst/>
          </a:prstGeom>
        </p:spPr>
        <p:txBody>
          <a:bodyPr wrap="square" lIns="108000" tIns="0" rIns="108000" bIns="0">
            <a:noAutofit/>
          </a:bodyPr>
          <a:lstStyle/>
          <a:p>
            <a:pPr marL="342900" lvl="1" indent="-342900">
              <a:buFont typeface="Wingdings" panose="05000000000000000000" pitchFamily="2" charset="2"/>
              <a:buChar char="Ø"/>
            </a:pPr>
            <a:r>
              <a:rPr lang="zh-CN" altLang="en-US" sz="2200" b="1" dirty="0">
                <a:solidFill>
                  <a:schemeClr val="accent1"/>
                </a:solidFill>
                <a:cs typeface="+mn-ea"/>
              </a:rPr>
              <a:t>背景</a:t>
            </a:r>
          </a:p>
          <a:p>
            <a:pPr>
              <a:lnSpc>
                <a:spcPct val="150000"/>
              </a:lnSpc>
            </a:pPr>
            <a:r>
              <a:rPr kumimoji="1" lang="en-US" altLang="zh-CN" sz="2000" dirty="0">
                <a:latin typeface="Microsoft YaHei" panose="020B0503020204020204" pitchFamily="34" charset="-122"/>
                <a:ea typeface="Microsoft YaHei" panose="020B0503020204020204" pitchFamily="34" charset="-122"/>
              </a:rPr>
              <a:t>       </a:t>
            </a:r>
            <a:r>
              <a:rPr kumimoji="1" lang="zh-CN" altLang="en-US" sz="2000" dirty="0">
                <a:latin typeface="Microsoft YaHei" panose="020B0503020204020204" pitchFamily="34" charset="-122"/>
                <a:ea typeface="Microsoft YaHei" panose="020B0503020204020204" pitchFamily="34" charset="-122"/>
              </a:rPr>
              <a:t>随着软件系统规模不断扩大且配置项数量逐渐增加，配置错误已成为导致系统失效的主要原因之一（</a:t>
            </a:r>
            <a:r>
              <a:rPr kumimoji="1" lang="en-US" altLang="zh-CN" sz="2000" dirty="0">
                <a:latin typeface="Microsoft YaHei" panose="020B0503020204020204" pitchFamily="34" charset="-122"/>
                <a:ea typeface="Microsoft YaHei" panose="020B0503020204020204" pitchFamily="34" charset="-122"/>
              </a:rPr>
              <a:t>31%</a:t>
            </a:r>
            <a:r>
              <a:rPr kumimoji="1" lang="zh-CN" altLang="en-US" sz="2000" dirty="0">
                <a:latin typeface="Microsoft YaHei" panose="020B0503020204020204" pitchFamily="34" charset="-122"/>
                <a:ea typeface="Microsoft YaHei" panose="020B0503020204020204" pitchFamily="34" charset="-122"/>
              </a:rPr>
              <a:t>）。</a:t>
            </a:r>
            <a:endParaRPr kumimoji="1" lang="en-US" altLang="zh-CN" sz="2000" dirty="0">
              <a:latin typeface="Microsoft YaHei" panose="020B0503020204020204" pitchFamily="34" charset="-122"/>
              <a:ea typeface="Microsoft YaHei" panose="020B0503020204020204" pitchFamily="34" charset="-122"/>
            </a:endParaRPr>
          </a:p>
          <a:p>
            <a:pPr marL="0" lvl="1"/>
            <a:endParaRPr lang="en-US" altLang="zh-CN" sz="2400" b="1" dirty="0">
              <a:solidFill>
                <a:schemeClr val="accent1"/>
              </a:solidFill>
              <a:cs typeface="+mn-ea"/>
            </a:endParaRPr>
          </a:p>
          <a:p>
            <a:pPr marL="342900" lvl="1" indent="-342900">
              <a:buFont typeface="Wingdings" panose="05000000000000000000" pitchFamily="2" charset="2"/>
              <a:buChar char="Ø"/>
            </a:pPr>
            <a:r>
              <a:rPr lang="zh-CN" altLang="en-US" sz="2200" b="1" dirty="0">
                <a:solidFill>
                  <a:schemeClr val="accent1"/>
                </a:solidFill>
                <a:cs typeface="+mn-ea"/>
              </a:rPr>
              <a:t>意义</a:t>
            </a:r>
          </a:p>
          <a:p>
            <a:pPr marL="0" lvl="1">
              <a:lnSpc>
                <a:spcPct val="150000"/>
              </a:lnSpc>
            </a:pPr>
            <a:r>
              <a:rPr lang="en-US" altLang="zh-CN" sz="2400" b="1" dirty="0">
                <a:solidFill>
                  <a:schemeClr val="accent1"/>
                </a:solidFill>
                <a:cs typeface="+mn-ea"/>
              </a:rPr>
              <a:t>	</a:t>
            </a:r>
            <a:r>
              <a:rPr lang="zh-CN" altLang="en-US" sz="2400" b="1" dirty="0">
                <a:solidFill>
                  <a:schemeClr val="accent1"/>
                </a:solidFill>
                <a:cs typeface="+mn-ea"/>
              </a:rPr>
              <a:t> </a:t>
            </a:r>
            <a:r>
              <a:rPr kumimoji="1" lang="zh-CN" altLang="en-US" sz="2000" dirty="0">
                <a:latin typeface="Microsoft YaHei" panose="020B0503020204020204" pitchFamily="34" charset="-122"/>
                <a:ea typeface="Microsoft YaHei" panose="020B0503020204020204" pitchFamily="34" charset="-122"/>
              </a:rPr>
              <a:t>通过在软件运行之前主动诊断配置文件能够有效的减少配置错误带来的系统故障，从而降低软件的失效率。</a:t>
            </a:r>
            <a:endParaRPr kumimoji="1" lang="en-US" altLang="zh-CN" sz="2000" dirty="0">
              <a:latin typeface="Microsoft YaHei" panose="020B0503020204020204" pitchFamily="34" charset="-122"/>
              <a:ea typeface="Microsoft YaHei" panose="020B0503020204020204" pitchFamily="34" charset="-122"/>
            </a:endParaRPr>
          </a:p>
          <a:p>
            <a:pPr marL="0" lvl="1"/>
            <a:endParaRPr lang="zh-CN" altLang="en-US" sz="2400" dirty="0">
              <a:cs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4</a:t>
            </a:fld>
            <a:r>
              <a:rPr lang="zh-CN" altLang="en-US" sz="600"/>
              <a:t> 页</a:t>
            </a:r>
            <a:endParaRPr lang="zh-CN" altLang="en-US" sz="600" dirty="0"/>
          </a:p>
        </p:txBody>
      </p:sp>
      <p:sp>
        <p:nvSpPr>
          <p:cNvPr id="4" name="文本占位符 3"/>
          <p:cNvSpPr>
            <a:spLocks noGrp="1"/>
          </p:cNvSpPr>
          <p:nvPr>
            <p:ph type="body" sz="quarter" idx="10"/>
          </p:nvPr>
        </p:nvSpPr>
        <p:spPr>
          <a:xfrm>
            <a:off x="1621701" y="212703"/>
            <a:ext cx="3627193" cy="775597"/>
          </a:xfrm>
        </p:spPr>
        <p:txBody>
          <a:bodyPr/>
          <a:lstStyle/>
          <a:p>
            <a:r>
              <a:rPr lang="zh-CN" altLang="en-US" dirty="0"/>
              <a:t>主要研究内容和创新点</a:t>
            </a:r>
          </a:p>
        </p:txBody>
      </p:sp>
      <p:sp>
        <p:nvSpPr>
          <p:cNvPr id="6"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7" name="Rectangle 73"/>
          <p:cNvSpPr/>
          <p:nvPr/>
        </p:nvSpPr>
        <p:spPr>
          <a:xfrm>
            <a:off x="765793" y="1467852"/>
            <a:ext cx="6169263"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实现主动配置错误检测工具</a:t>
            </a:r>
            <a:r>
              <a:rPr lang="en-US" altLang="zh-CN" sz="2400" b="1" dirty="0">
                <a:solidFill>
                  <a:schemeClr val="accent1"/>
                </a:solidFill>
                <a:cs typeface="+mn-ea"/>
                <a:sym typeface="+mn-lt"/>
              </a:rPr>
              <a:t>ConfDetector</a:t>
            </a:r>
            <a:endParaRPr lang="zh-CN" altLang="en-US" sz="2400" b="1" dirty="0">
              <a:solidFill>
                <a:schemeClr val="accent1"/>
              </a:solidFill>
              <a:cs typeface="+mn-ea"/>
              <a:sym typeface="+mn-lt"/>
            </a:endParaRPr>
          </a:p>
        </p:txBody>
      </p:sp>
      <p:sp>
        <p:nvSpPr>
          <p:cNvPr id="8" name="矩形 7"/>
          <p:cNvSpPr/>
          <p:nvPr/>
        </p:nvSpPr>
        <p:spPr>
          <a:xfrm>
            <a:off x="1172833" y="2053067"/>
            <a:ext cx="6798333" cy="1790384"/>
          </a:xfrm>
          <a:prstGeom prst="rect">
            <a:avLst/>
          </a:prstGeom>
        </p:spPr>
        <p:txBody>
          <a:bodyPr wrap="square" lIns="108000" tIns="0" rIns="108000" bIns="0">
            <a:noAutofit/>
          </a:bodyPr>
          <a:lstStyle/>
          <a:p>
            <a:pPr marL="257175" indent="-257175">
              <a:lnSpc>
                <a:spcPct val="150000"/>
              </a:lnSpc>
              <a:buFont typeface="Wingdings" pitchFamily="2" charset="2"/>
              <a:buChar char="Ø"/>
            </a:pPr>
            <a:r>
              <a:rPr lang="zh-CN" altLang="zh-CN" sz="2000" dirty="0">
                <a:latin typeface="Microsoft YaHei" panose="020B0503020204020204" pitchFamily="34" charset="-122"/>
                <a:ea typeface="Microsoft YaHei" panose="020B0503020204020204" pitchFamily="34" charset="-122"/>
              </a:rPr>
              <a:t>该工具的设计基于现有的研究忽视的两个重要因素：</a:t>
            </a:r>
            <a:endParaRPr lang="en-US" altLang="zh-CN" sz="2000" dirty="0">
              <a:latin typeface="Microsoft YaHei" panose="020B0503020204020204" pitchFamily="34" charset="-122"/>
              <a:ea typeface="Microsoft YaHei" panose="020B0503020204020204" pitchFamily="34" charset="-122"/>
            </a:endParaRPr>
          </a:p>
          <a:p>
            <a:pPr>
              <a:lnSpc>
                <a:spcPct val="150000"/>
              </a:lnSpc>
            </a:pP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1.</a:t>
            </a:r>
            <a:r>
              <a:rPr lang="zh-CN" altLang="zh-CN" sz="2000" dirty="0">
                <a:latin typeface="Microsoft YaHei" panose="020B0503020204020204" pitchFamily="34" charset="-122"/>
                <a:ea typeface="Microsoft YaHei" panose="020B0503020204020204" pitchFamily="34" charset="-122"/>
              </a:rPr>
              <a:t>系统环境</a:t>
            </a:r>
            <a:r>
              <a:rPr lang="zh-CN" altLang="en-US" sz="2000" dirty="0">
                <a:latin typeface="Microsoft YaHei" panose="020B0503020204020204" pitchFamily="34" charset="-122"/>
                <a:ea typeface="Microsoft YaHei" panose="020B0503020204020204" pitchFamily="34" charset="-122"/>
              </a:rPr>
              <a:t>和配置项之间的关联（</a:t>
            </a:r>
            <a:r>
              <a:rPr lang="en-US" altLang="zh-CN" sz="2000" dirty="0">
                <a:latin typeface="Microsoft YaHei" panose="020B0503020204020204" pitchFamily="34" charset="-122"/>
                <a:ea typeface="Microsoft YaHei" panose="020B0503020204020204" pitchFamily="34" charset="-122"/>
              </a:rPr>
              <a:t>20%-30%</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a:lnSpc>
                <a:spcPct val="150000"/>
              </a:lnSpc>
            </a:pP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2.</a:t>
            </a:r>
            <a:r>
              <a:rPr lang="zh-CN" altLang="en-US" sz="2000" dirty="0">
                <a:latin typeface="Microsoft YaHei" panose="020B0503020204020204" pitchFamily="34" charset="-122"/>
                <a:ea typeface="Microsoft YaHei" panose="020B0503020204020204" pitchFamily="34" charset="-122"/>
              </a:rPr>
              <a:t>配置项和</a:t>
            </a:r>
            <a:r>
              <a:rPr lang="zh-CN" altLang="zh-CN" sz="2000" dirty="0">
                <a:latin typeface="Microsoft YaHei" panose="020B0503020204020204" pitchFamily="34" charset="-122"/>
                <a:ea typeface="Microsoft YaHei" panose="020B0503020204020204" pitchFamily="34" charset="-122"/>
              </a:rPr>
              <a:t>配置项之间的关联</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20%-50%</a:t>
            </a:r>
            <a:r>
              <a:rPr lang="zh-CN" altLang="en-US" sz="2000" dirty="0">
                <a:latin typeface="Microsoft YaHei" panose="020B0503020204020204" pitchFamily="34" charset="-122"/>
                <a:ea typeface="Microsoft YaHei" panose="020B0503020204020204" pitchFamily="34" charset="-122"/>
              </a:rPr>
              <a:t>）</a:t>
            </a:r>
            <a:endParaRPr lang="zh-CN" altLang="en-US" sz="2400" dirty="0">
              <a:cs typeface="+mn-ea"/>
            </a:endParaRPr>
          </a:p>
        </p:txBody>
      </p:sp>
      <p:graphicFrame>
        <p:nvGraphicFramePr>
          <p:cNvPr id="9" name="表格 8">
            <a:extLst>
              <a:ext uri="{FF2B5EF4-FFF2-40B4-BE49-F238E27FC236}">
                <a16:creationId xmlns:a16="http://schemas.microsoft.com/office/drawing/2014/main" id="{8D1F1545-9EF3-B44A-A603-9621E212133E}"/>
              </a:ext>
            </a:extLst>
          </p:cNvPr>
          <p:cNvGraphicFramePr>
            <a:graphicFrameLocks noGrp="1"/>
          </p:cNvGraphicFramePr>
          <p:nvPr>
            <p:extLst>
              <p:ext uri="{D42A27DB-BD31-4B8C-83A1-F6EECF244321}">
                <p14:modId xmlns:p14="http://schemas.microsoft.com/office/powerpoint/2010/main" val="3358480694"/>
              </p:ext>
            </p:extLst>
          </p:nvPr>
        </p:nvGraphicFramePr>
        <p:xfrm>
          <a:off x="2111785" y="3826349"/>
          <a:ext cx="4920428" cy="2369860"/>
        </p:xfrm>
        <a:graphic>
          <a:graphicData uri="http://schemas.openxmlformats.org/drawingml/2006/table">
            <a:tbl>
              <a:tblPr firstRow="1" firstCol="1" bandRow="1">
                <a:tableStyleId>{5C22544A-7EE6-4342-B048-85BDC9FD1C3A}</a:tableStyleId>
              </a:tblPr>
              <a:tblGrid>
                <a:gridCol w="1145057">
                  <a:extLst>
                    <a:ext uri="{9D8B030D-6E8A-4147-A177-3AD203B41FA5}">
                      <a16:colId xmlns:a16="http://schemas.microsoft.com/office/drawing/2014/main" val="1084210229"/>
                    </a:ext>
                  </a:extLst>
                </a:gridCol>
                <a:gridCol w="1145864">
                  <a:extLst>
                    <a:ext uri="{9D8B030D-6E8A-4147-A177-3AD203B41FA5}">
                      <a16:colId xmlns:a16="http://schemas.microsoft.com/office/drawing/2014/main" val="1067282261"/>
                    </a:ext>
                  </a:extLst>
                </a:gridCol>
                <a:gridCol w="1369705">
                  <a:extLst>
                    <a:ext uri="{9D8B030D-6E8A-4147-A177-3AD203B41FA5}">
                      <a16:colId xmlns:a16="http://schemas.microsoft.com/office/drawing/2014/main" val="3369387563"/>
                    </a:ext>
                  </a:extLst>
                </a:gridCol>
                <a:gridCol w="1259802">
                  <a:extLst>
                    <a:ext uri="{9D8B030D-6E8A-4147-A177-3AD203B41FA5}">
                      <a16:colId xmlns:a16="http://schemas.microsoft.com/office/drawing/2014/main" val="1330779248"/>
                    </a:ext>
                  </a:extLst>
                </a:gridCol>
              </a:tblGrid>
              <a:tr h="473972">
                <a:tc>
                  <a:txBody>
                    <a:bodyPr/>
                    <a:lstStyle/>
                    <a:p>
                      <a:pPr algn="ctr">
                        <a:lnSpc>
                          <a:spcPts val="2000"/>
                        </a:lnSpc>
                      </a:pPr>
                      <a:r>
                        <a:rPr lang="zh-CN" sz="1200" kern="0" dirty="0">
                          <a:effectLst/>
                          <a:latin typeface="Microsoft YaHei" panose="020B0503020204020204" pitchFamily="34" charset="-122"/>
                          <a:ea typeface="Microsoft YaHei" panose="020B0503020204020204" pitchFamily="34" charset="-122"/>
                        </a:rPr>
                        <a:t>软件名称</a:t>
                      </a:r>
                      <a:endParaRPr lang="zh-CN" sz="12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200" kern="0" dirty="0">
                          <a:effectLst/>
                          <a:latin typeface="Microsoft YaHei" panose="020B0503020204020204" pitchFamily="34" charset="-122"/>
                          <a:ea typeface="Microsoft YaHei" panose="020B0503020204020204" pitchFamily="34" charset="-122"/>
                        </a:rPr>
                        <a:t>调查总数</a:t>
                      </a:r>
                      <a:endParaRPr lang="zh-CN" sz="12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环境相关</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zh-CN" sz="1200" kern="0">
                          <a:effectLst/>
                          <a:latin typeface="Microsoft YaHei" panose="020B0503020204020204" pitchFamily="34" charset="-122"/>
                          <a:ea typeface="Microsoft YaHei" panose="020B0503020204020204" pitchFamily="34" charset="-122"/>
                        </a:rPr>
                        <a:t>多配置相关</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3501575265"/>
                  </a:ext>
                </a:extLst>
              </a:tr>
              <a:tr h="473972">
                <a:tc>
                  <a:txBody>
                    <a:bodyPr/>
                    <a:lstStyle/>
                    <a:p>
                      <a:pPr algn="ctr">
                        <a:lnSpc>
                          <a:spcPts val="2000"/>
                        </a:lnSpc>
                      </a:pPr>
                      <a:r>
                        <a:rPr lang="en-US" sz="1200" kern="0" dirty="0">
                          <a:effectLst/>
                          <a:latin typeface="Microsoft YaHei" panose="020B0503020204020204" pitchFamily="34" charset="-122"/>
                          <a:ea typeface="Microsoft YaHei" panose="020B0503020204020204" pitchFamily="34" charset="-122"/>
                        </a:rPr>
                        <a:t>MySQL</a:t>
                      </a:r>
                      <a:endParaRPr lang="zh-CN" sz="12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dirty="0">
                          <a:effectLst/>
                          <a:latin typeface="Microsoft YaHei" panose="020B0503020204020204" pitchFamily="34" charset="-122"/>
                          <a:ea typeface="Microsoft YaHei" panose="020B0503020204020204" pitchFamily="34" charset="-122"/>
                        </a:rPr>
                        <a:t>113</a:t>
                      </a:r>
                      <a:endParaRPr lang="zh-CN" sz="12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19(17%)</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31(27%)</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1603347195"/>
                  </a:ext>
                </a:extLst>
              </a:tr>
              <a:tr h="473972">
                <a:tc>
                  <a:txBody>
                    <a:bodyPr/>
                    <a:lstStyle/>
                    <a:p>
                      <a:pPr algn="ctr">
                        <a:lnSpc>
                          <a:spcPts val="2000"/>
                        </a:lnSpc>
                      </a:pPr>
                      <a:r>
                        <a:rPr lang="en-US" sz="1200" kern="0" dirty="0">
                          <a:effectLst/>
                          <a:latin typeface="Microsoft YaHei" panose="020B0503020204020204" pitchFamily="34" charset="-122"/>
                          <a:ea typeface="Microsoft YaHei" panose="020B0503020204020204" pitchFamily="34" charset="-122"/>
                        </a:rPr>
                        <a:t>PHP</a:t>
                      </a:r>
                      <a:endParaRPr lang="zh-CN" sz="12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dirty="0">
                          <a:effectLst/>
                          <a:latin typeface="Microsoft YaHei" panose="020B0503020204020204" pitchFamily="34" charset="-122"/>
                          <a:ea typeface="Microsoft YaHei" panose="020B0503020204020204" pitchFamily="34" charset="-122"/>
                        </a:rPr>
                        <a:t>53</a:t>
                      </a:r>
                      <a:endParaRPr lang="zh-CN" sz="12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16(30%)</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20(38%)</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939533131"/>
                  </a:ext>
                </a:extLst>
              </a:tr>
              <a:tr h="473972">
                <a:tc>
                  <a:txBody>
                    <a:bodyPr/>
                    <a:lstStyle/>
                    <a:p>
                      <a:pPr algn="ctr">
                        <a:lnSpc>
                          <a:spcPts val="2000"/>
                        </a:lnSpc>
                      </a:pPr>
                      <a:r>
                        <a:rPr lang="en-US" sz="1200" kern="0" dirty="0">
                          <a:effectLst/>
                          <a:latin typeface="Microsoft YaHei" panose="020B0503020204020204" pitchFamily="34" charset="-122"/>
                          <a:ea typeface="Microsoft YaHei" panose="020B0503020204020204" pitchFamily="34" charset="-122"/>
                        </a:rPr>
                        <a:t>Apache</a:t>
                      </a:r>
                      <a:endParaRPr lang="zh-CN" sz="12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94</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29(31%)</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42(46%)</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3440654771"/>
                  </a:ext>
                </a:extLst>
              </a:tr>
              <a:tr h="473972">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sshd</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57</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a:effectLst/>
                          <a:latin typeface="Microsoft YaHei" panose="020B0503020204020204" pitchFamily="34" charset="-122"/>
                          <a:ea typeface="Microsoft YaHei" panose="020B0503020204020204" pitchFamily="34" charset="-122"/>
                        </a:rPr>
                        <a:t>12(21%)</a:t>
                      </a:r>
                      <a:endParaRPr lang="zh-CN" sz="1200" kern="10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2000"/>
                        </a:lnSpc>
                      </a:pPr>
                      <a:r>
                        <a:rPr lang="en-US" sz="1200" kern="0" dirty="0">
                          <a:effectLst/>
                          <a:latin typeface="Microsoft YaHei" panose="020B0503020204020204" pitchFamily="34" charset="-122"/>
                          <a:ea typeface="Microsoft YaHei" panose="020B0503020204020204" pitchFamily="34" charset="-122"/>
                        </a:rPr>
                        <a:t>29(51%)</a:t>
                      </a:r>
                      <a:endParaRPr lang="zh-CN" sz="1200" kern="100" dirty="0">
                        <a:solidFill>
                          <a:srgbClr val="40404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2228241134"/>
                  </a:ext>
                </a:extLst>
              </a:tr>
            </a:tbl>
          </a:graphicData>
        </a:graphic>
      </p:graphicFrame>
      <p:sp>
        <p:nvSpPr>
          <p:cNvPr id="10" name="文本框 9">
            <a:extLst>
              <a:ext uri="{FF2B5EF4-FFF2-40B4-BE49-F238E27FC236}">
                <a16:creationId xmlns:a16="http://schemas.microsoft.com/office/drawing/2014/main" id="{C405DCC9-4B06-904D-AA67-A49FE6775C31}"/>
              </a:ext>
            </a:extLst>
          </p:cNvPr>
          <p:cNvSpPr txBox="1"/>
          <p:nvPr/>
        </p:nvSpPr>
        <p:spPr>
          <a:xfrm>
            <a:off x="2921547" y="6170881"/>
            <a:ext cx="3300904" cy="300082"/>
          </a:xfrm>
          <a:prstGeom prst="rect">
            <a:avLst/>
          </a:prstGeom>
          <a:noFill/>
        </p:spPr>
        <p:txBody>
          <a:bodyPr wrap="none" rtlCol="0">
            <a:spAutoFit/>
          </a:bodyPr>
          <a:lstStyle/>
          <a:p>
            <a:r>
              <a:rPr kumimoji="1" lang="zh-CN" altLang="en-US" sz="1350">
                <a:latin typeface="SimSun" panose="02010600030101010101" pitchFamily="2" charset="-122"/>
                <a:ea typeface="SimSun" panose="02010600030101010101" pitchFamily="2" charset="-122"/>
              </a:rPr>
              <a:t>与环境和其他配置项关联的配置项百分比</a:t>
            </a:r>
          </a:p>
        </p:txBody>
      </p:sp>
    </p:spTree>
    <p:extLst>
      <p:ext uri="{BB962C8B-B14F-4D97-AF65-F5344CB8AC3E}">
        <p14:creationId xmlns:p14="http://schemas.microsoft.com/office/powerpoint/2010/main" val="305997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5</a:t>
            </a:fld>
            <a:r>
              <a:rPr lang="zh-CN" altLang="en-US" sz="600"/>
              <a:t> 页</a:t>
            </a:r>
            <a:endParaRPr lang="zh-CN" altLang="en-US" sz="600" dirty="0"/>
          </a:p>
        </p:txBody>
      </p:sp>
      <p:sp>
        <p:nvSpPr>
          <p:cNvPr id="8" name="文本占位符 7"/>
          <p:cNvSpPr>
            <a:spLocks noGrp="1"/>
          </p:cNvSpPr>
          <p:nvPr>
            <p:ph type="body" sz="quarter" idx="10"/>
          </p:nvPr>
        </p:nvSpPr>
        <p:spPr/>
        <p:txBody>
          <a:bodyPr/>
          <a:lstStyle/>
          <a:p>
            <a:r>
              <a:rPr lang="zh-CN" altLang="en-US" dirty="0"/>
              <a:t>系统架构</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pic>
        <p:nvPicPr>
          <p:cNvPr id="7" name="图片 6">
            <a:extLst>
              <a:ext uri="{FF2B5EF4-FFF2-40B4-BE49-F238E27FC236}">
                <a16:creationId xmlns:a16="http://schemas.microsoft.com/office/drawing/2014/main" id="{345ED269-6263-A643-9DAB-3FDC8905537F}"/>
              </a:ext>
            </a:extLst>
          </p:cNvPr>
          <p:cNvPicPr>
            <a:picLocks noChangeAspect="1"/>
          </p:cNvPicPr>
          <p:nvPr/>
        </p:nvPicPr>
        <p:blipFill>
          <a:blip r:embed="rId3"/>
          <a:stretch>
            <a:fillRect/>
          </a:stretch>
        </p:blipFill>
        <p:spPr>
          <a:xfrm>
            <a:off x="497253" y="2407071"/>
            <a:ext cx="8149493" cy="2865574"/>
          </a:xfrm>
          <a:prstGeom prst="rect">
            <a:avLst/>
          </a:prstGeom>
        </p:spPr>
      </p:pic>
      <p:sp>
        <p:nvSpPr>
          <p:cNvPr id="9" name="Rectangle 73">
            <a:extLst>
              <a:ext uri="{FF2B5EF4-FFF2-40B4-BE49-F238E27FC236}">
                <a16:creationId xmlns:a16="http://schemas.microsoft.com/office/drawing/2014/main" id="{5106EDF6-5A6A-A549-904E-BC1C616B7036}"/>
              </a:ext>
            </a:extLst>
          </p:cNvPr>
          <p:cNvSpPr/>
          <p:nvPr/>
        </p:nvSpPr>
        <p:spPr>
          <a:xfrm>
            <a:off x="497253" y="1432231"/>
            <a:ext cx="6681673" cy="538419"/>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数据收集、数据组装、规则推导、异常检测</a:t>
            </a:r>
          </a:p>
        </p:txBody>
      </p:sp>
    </p:spTree>
    <p:extLst>
      <p:ext uri="{BB962C8B-B14F-4D97-AF65-F5344CB8AC3E}">
        <p14:creationId xmlns:p14="http://schemas.microsoft.com/office/powerpoint/2010/main" val="296821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6</a:t>
            </a:fld>
            <a:r>
              <a:rPr lang="zh-CN" altLang="en-US" sz="600"/>
              <a:t> 页</a:t>
            </a:r>
            <a:endParaRPr lang="zh-CN" altLang="en-US" sz="600" dirty="0"/>
          </a:p>
        </p:txBody>
      </p:sp>
      <p:sp>
        <p:nvSpPr>
          <p:cNvPr id="8" name="文本占位符 7"/>
          <p:cNvSpPr>
            <a:spLocks noGrp="1"/>
          </p:cNvSpPr>
          <p:nvPr>
            <p:ph type="body" sz="quarter" idx="10"/>
          </p:nvPr>
        </p:nvSpPr>
        <p:spPr/>
        <p:txBody>
          <a:bodyPr/>
          <a:lstStyle/>
          <a:p>
            <a:r>
              <a:rPr lang="zh-CN" altLang="en-US"/>
              <a:t>一</a:t>
            </a:r>
            <a:r>
              <a:rPr lang="en-US" altLang="zh-CN"/>
              <a:t>.</a:t>
            </a:r>
            <a:r>
              <a:rPr lang="zh-CN" altLang="en-US"/>
              <a:t>数据收集</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9" name="Rectangle 73"/>
          <p:cNvSpPr/>
          <p:nvPr/>
        </p:nvSpPr>
        <p:spPr>
          <a:xfrm>
            <a:off x="765793" y="1467852"/>
            <a:ext cx="4528102" cy="538419"/>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获取配置文件、系统环境</a:t>
            </a:r>
          </a:p>
        </p:txBody>
      </p:sp>
      <p:graphicFrame>
        <p:nvGraphicFramePr>
          <p:cNvPr id="11" name="表格 10">
            <a:extLst>
              <a:ext uri="{FF2B5EF4-FFF2-40B4-BE49-F238E27FC236}">
                <a16:creationId xmlns:a16="http://schemas.microsoft.com/office/drawing/2014/main" id="{2AFD4F01-0074-8D4B-878C-2C05EAD8BD5B}"/>
              </a:ext>
            </a:extLst>
          </p:cNvPr>
          <p:cNvGraphicFramePr>
            <a:graphicFrameLocks noGrp="1"/>
          </p:cNvGraphicFramePr>
          <p:nvPr>
            <p:extLst>
              <p:ext uri="{D42A27DB-BD31-4B8C-83A1-F6EECF244321}">
                <p14:modId xmlns:p14="http://schemas.microsoft.com/office/powerpoint/2010/main" val="35794068"/>
              </p:ext>
            </p:extLst>
          </p:nvPr>
        </p:nvGraphicFramePr>
        <p:xfrm>
          <a:off x="1621917" y="2723997"/>
          <a:ext cx="5900166" cy="2824045"/>
        </p:xfrm>
        <a:graphic>
          <a:graphicData uri="http://schemas.openxmlformats.org/drawingml/2006/table">
            <a:tbl>
              <a:tblPr firstRow="1" firstCol="1" bandRow="1">
                <a:tableStyleId>{5C22544A-7EE6-4342-B048-85BDC9FD1C3A}</a:tableStyleId>
              </a:tblPr>
              <a:tblGrid>
                <a:gridCol w="2271989">
                  <a:extLst>
                    <a:ext uri="{9D8B030D-6E8A-4147-A177-3AD203B41FA5}">
                      <a16:colId xmlns:a16="http://schemas.microsoft.com/office/drawing/2014/main" val="449377319"/>
                    </a:ext>
                  </a:extLst>
                </a:gridCol>
                <a:gridCol w="3628177">
                  <a:extLst>
                    <a:ext uri="{9D8B030D-6E8A-4147-A177-3AD203B41FA5}">
                      <a16:colId xmlns:a16="http://schemas.microsoft.com/office/drawing/2014/main" val="148652948"/>
                    </a:ext>
                  </a:extLst>
                </a:gridCol>
              </a:tblGrid>
              <a:tr h="403435">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环境信息</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来源</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905738883"/>
                  </a:ext>
                </a:extLst>
              </a:tr>
              <a:tr h="403435">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用户信息</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1200"/>
                        </a:lnSpc>
                      </a:pPr>
                      <a:r>
                        <a:rPr lang="en-US" sz="1600" kern="0">
                          <a:effectLst/>
                          <a:latin typeface="Microsoft YaHei" panose="020B0503020204020204" pitchFamily="34" charset="-122"/>
                          <a:ea typeface="Microsoft YaHei" panose="020B0503020204020204" pitchFamily="34" charset="-122"/>
                        </a:rPr>
                        <a:t>/etc/passwd</a:t>
                      </a:r>
                      <a:r>
                        <a:rPr lang="zh-CN" sz="1600" kern="0">
                          <a:effectLst/>
                          <a:latin typeface="Microsoft YaHei" panose="020B0503020204020204" pitchFamily="34" charset="-122"/>
                          <a:ea typeface="Microsoft YaHei" panose="020B0503020204020204" pitchFamily="34" charset="-122"/>
                        </a:rPr>
                        <a:t>文件</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1718264060"/>
                  </a:ext>
                </a:extLst>
              </a:tr>
              <a:tr h="403435">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组信息</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1200"/>
                        </a:lnSpc>
                      </a:pPr>
                      <a:r>
                        <a:rPr lang="en-US" sz="1600" kern="0">
                          <a:effectLst/>
                          <a:latin typeface="Microsoft YaHei" panose="020B0503020204020204" pitchFamily="34" charset="-122"/>
                          <a:ea typeface="Microsoft YaHei" panose="020B0503020204020204" pitchFamily="34" charset="-122"/>
                        </a:rPr>
                        <a:t>/etc/group</a:t>
                      </a:r>
                      <a:r>
                        <a:rPr lang="zh-CN" sz="1600" kern="0">
                          <a:effectLst/>
                          <a:latin typeface="Microsoft YaHei" panose="020B0503020204020204" pitchFamily="34" charset="-122"/>
                          <a:ea typeface="Microsoft YaHei" panose="020B0503020204020204" pitchFamily="34" charset="-122"/>
                        </a:rPr>
                        <a:t>文件</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2510108742"/>
                  </a:ext>
                </a:extLst>
              </a:tr>
              <a:tr h="403435">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环境变量</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命令：</a:t>
                      </a:r>
                      <a:r>
                        <a:rPr lang="en-US" sz="1600" kern="0">
                          <a:effectLst/>
                          <a:latin typeface="Microsoft YaHei" panose="020B0503020204020204" pitchFamily="34" charset="-122"/>
                          <a:ea typeface="Microsoft YaHei" panose="020B0503020204020204" pitchFamily="34" charset="-122"/>
                        </a:rPr>
                        <a:t>docker inspect </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319288828"/>
                  </a:ext>
                </a:extLst>
              </a:tr>
              <a:tr h="403435">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网络信息</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命令：</a:t>
                      </a:r>
                      <a:r>
                        <a:rPr lang="en-US" sz="1600" kern="0">
                          <a:effectLst/>
                          <a:latin typeface="Microsoft YaHei" panose="020B0503020204020204" pitchFamily="34" charset="-122"/>
                          <a:ea typeface="Microsoft YaHei" panose="020B0503020204020204" pitchFamily="34" charset="-122"/>
                        </a:rPr>
                        <a:t>docker inspect</a:t>
                      </a:r>
                      <a:r>
                        <a:rPr lang="zh-CN" sz="1600" kern="0">
                          <a:effectLst/>
                          <a:latin typeface="Microsoft YaHei" panose="020B0503020204020204" pitchFamily="34" charset="-122"/>
                          <a:ea typeface="Microsoft YaHei" panose="020B0503020204020204" pitchFamily="34" charset="-122"/>
                        </a:rPr>
                        <a:t>、</a:t>
                      </a:r>
                      <a:r>
                        <a:rPr lang="en-US" sz="1600" kern="0">
                          <a:effectLst/>
                          <a:latin typeface="Microsoft YaHei" panose="020B0503020204020204" pitchFamily="34" charset="-122"/>
                          <a:ea typeface="Microsoft YaHei" panose="020B0503020204020204" pitchFamily="34" charset="-122"/>
                        </a:rPr>
                        <a:t>ifconfig</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4011431075"/>
                  </a:ext>
                </a:extLst>
              </a:tr>
              <a:tr h="403435">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端口信息</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命令：</a:t>
                      </a:r>
                      <a:r>
                        <a:rPr lang="en-US" sz="1600" kern="0">
                          <a:effectLst/>
                          <a:latin typeface="Microsoft YaHei" panose="020B0503020204020204" pitchFamily="34" charset="-122"/>
                          <a:ea typeface="Microsoft YaHei" panose="020B0503020204020204" pitchFamily="34" charset="-122"/>
                        </a:rPr>
                        <a:t>docker inspect</a:t>
                      </a:r>
                      <a:r>
                        <a:rPr lang="zh-CN" sz="1600" kern="0">
                          <a:effectLst/>
                          <a:latin typeface="Microsoft YaHei" panose="020B0503020204020204" pitchFamily="34" charset="-122"/>
                          <a:ea typeface="Microsoft YaHei" panose="020B0503020204020204" pitchFamily="34" charset="-122"/>
                        </a:rPr>
                        <a:t>、</a:t>
                      </a:r>
                      <a:r>
                        <a:rPr lang="en-US" sz="1600" kern="0">
                          <a:effectLst/>
                          <a:latin typeface="Microsoft YaHei" panose="020B0503020204020204" pitchFamily="34" charset="-122"/>
                          <a:ea typeface="Microsoft YaHei" panose="020B0503020204020204" pitchFamily="34" charset="-122"/>
                        </a:rPr>
                        <a:t>netstat</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1648135029"/>
                  </a:ext>
                </a:extLst>
              </a:tr>
              <a:tr h="403435">
                <a:tc>
                  <a:txBody>
                    <a:bodyPr/>
                    <a:lstStyle/>
                    <a:p>
                      <a:pPr algn="ctr">
                        <a:lnSpc>
                          <a:spcPts val="1200"/>
                        </a:lnSpc>
                      </a:pPr>
                      <a:r>
                        <a:rPr lang="zh-CN" sz="1600" kern="0">
                          <a:effectLst/>
                          <a:latin typeface="Microsoft YaHei" panose="020B0503020204020204" pitchFamily="34" charset="-122"/>
                          <a:ea typeface="Microsoft YaHei" panose="020B0503020204020204" pitchFamily="34" charset="-122"/>
                        </a:rPr>
                        <a:t>文件信息</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tc>
                  <a:txBody>
                    <a:bodyPr/>
                    <a:lstStyle/>
                    <a:p>
                      <a:pPr algn="ctr">
                        <a:lnSpc>
                          <a:spcPts val="1200"/>
                        </a:lnSpc>
                      </a:pPr>
                      <a:r>
                        <a:rPr lang="en-US" sz="1600" kern="0">
                          <a:effectLst/>
                          <a:latin typeface="Microsoft YaHei" panose="020B0503020204020204" pitchFamily="34" charset="-122"/>
                          <a:ea typeface="Microsoft YaHei" panose="020B0503020204020204" pitchFamily="34" charset="-122"/>
                        </a:rPr>
                        <a:t>Linux</a:t>
                      </a:r>
                      <a:r>
                        <a:rPr lang="zh-CN" sz="1600" kern="0">
                          <a:effectLst/>
                          <a:latin typeface="Microsoft YaHei" panose="020B0503020204020204" pitchFamily="34" charset="-122"/>
                          <a:ea typeface="Microsoft YaHei" panose="020B0503020204020204" pitchFamily="34" charset="-122"/>
                        </a:rPr>
                        <a:t>文件系统</a:t>
                      </a:r>
                      <a:endParaRPr lang="zh-CN" sz="1600" kern="100">
                        <a:solidFill>
                          <a:srgbClr val="000000"/>
                        </a:solidFill>
                        <a:effectLst/>
                        <a:latin typeface="Microsoft YaHei" panose="020B0503020204020204" pitchFamily="34" charset="-122"/>
                        <a:ea typeface="Microsoft YaHei" panose="020B0503020204020204" pitchFamily="34" charset="-122"/>
                        <a:cs typeface="Cambria" panose="02040503050406030204" pitchFamily="18" charset="0"/>
                      </a:endParaRPr>
                    </a:p>
                  </a:txBody>
                  <a:tcPr marL="51435" marR="51435" marT="0" marB="0" anchor="ctr"/>
                </a:tc>
                <a:extLst>
                  <a:ext uri="{0D108BD9-81ED-4DB2-BD59-A6C34878D82A}">
                    <a16:rowId xmlns:a16="http://schemas.microsoft.com/office/drawing/2014/main" val="42291696"/>
                  </a:ext>
                </a:extLst>
              </a:tr>
            </a:tbl>
          </a:graphicData>
        </a:graphic>
      </p:graphicFrame>
      <p:sp>
        <p:nvSpPr>
          <p:cNvPr id="6" name="文本框 5">
            <a:extLst>
              <a:ext uri="{FF2B5EF4-FFF2-40B4-BE49-F238E27FC236}">
                <a16:creationId xmlns:a16="http://schemas.microsoft.com/office/drawing/2014/main" id="{2CF32529-954F-BD4F-A388-31F64058ECCC}"/>
              </a:ext>
            </a:extLst>
          </p:cNvPr>
          <p:cNvSpPr txBox="1"/>
          <p:nvPr/>
        </p:nvSpPr>
        <p:spPr>
          <a:xfrm>
            <a:off x="2818956" y="5640780"/>
            <a:ext cx="3506088"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Linux</a:t>
            </a:r>
            <a:r>
              <a:rPr kumimoji="1" lang="zh-CN" altLang="en-US">
                <a:latin typeface="Microsoft YaHei" panose="020B0503020204020204" pitchFamily="34" charset="-122"/>
                <a:ea typeface="Microsoft YaHei" panose="020B0503020204020204" pitchFamily="34" charset="-122"/>
              </a:rPr>
              <a:t>系统部分环境信息及其来源</a:t>
            </a:r>
          </a:p>
        </p:txBody>
      </p:sp>
    </p:spTree>
    <p:extLst>
      <p:ext uri="{BB962C8B-B14F-4D97-AF65-F5344CB8AC3E}">
        <p14:creationId xmlns:p14="http://schemas.microsoft.com/office/powerpoint/2010/main" val="144054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7</a:t>
            </a:fld>
            <a:r>
              <a:rPr lang="zh-CN" altLang="en-US" sz="600"/>
              <a:t> 页</a:t>
            </a:r>
            <a:endParaRPr lang="zh-CN" altLang="en-US" sz="600" dirty="0"/>
          </a:p>
        </p:txBody>
      </p:sp>
      <p:sp>
        <p:nvSpPr>
          <p:cNvPr id="8" name="文本占位符 7"/>
          <p:cNvSpPr>
            <a:spLocks noGrp="1"/>
          </p:cNvSpPr>
          <p:nvPr>
            <p:ph type="body" sz="quarter" idx="10"/>
          </p:nvPr>
        </p:nvSpPr>
        <p:spPr/>
        <p:txBody>
          <a:bodyPr/>
          <a:lstStyle/>
          <a:p>
            <a:r>
              <a:rPr lang="zh-CN" altLang="en-US" dirty="0"/>
              <a:t>二</a:t>
            </a:r>
            <a:r>
              <a:rPr lang="en-US" altLang="zh-CN" dirty="0"/>
              <a:t>.</a:t>
            </a:r>
            <a:r>
              <a:rPr lang="zh-CN" altLang="en-US" dirty="0"/>
              <a:t>数据组装</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sp>
        <p:nvSpPr>
          <p:cNvPr id="9" name="Rectangle 73"/>
          <p:cNvSpPr/>
          <p:nvPr/>
        </p:nvSpPr>
        <p:spPr>
          <a:xfrm>
            <a:off x="1276191" y="1379717"/>
            <a:ext cx="2963726"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解析配置文件</a:t>
            </a:r>
            <a:endParaRPr lang="en-US" altLang="zh-CN" sz="2400" b="1" dirty="0">
              <a:solidFill>
                <a:schemeClr val="accent1"/>
              </a:solidFill>
              <a:cs typeface="+mn-ea"/>
              <a:sym typeface="+mn-lt"/>
            </a:endParaRPr>
          </a:p>
          <a:p>
            <a:pPr marL="342900" indent="-342900">
              <a:buFont typeface="Wingdings" panose="05000000000000000000" pitchFamily="2" charset="2"/>
              <a:buChar char="u"/>
            </a:pPr>
            <a:r>
              <a:rPr lang="zh-CN" altLang="en-US" sz="2400" b="1" dirty="0">
                <a:solidFill>
                  <a:schemeClr val="accent1"/>
                </a:solidFill>
                <a:cs typeface="+mn-ea"/>
                <a:sym typeface="+mn-lt"/>
              </a:rPr>
              <a:t>推断配置项类型</a:t>
            </a:r>
            <a:endParaRPr lang="en-US" altLang="zh-CN" sz="2400" b="1" dirty="0">
              <a:solidFill>
                <a:schemeClr val="accent1"/>
              </a:solidFill>
              <a:cs typeface="+mn-ea"/>
              <a:sym typeface="+mn-lt"/>
            </a:endParaRPr>
          </a:p>
          <a:p>
            <a:pPr marL="342900" indent="-342900">
              <a:buFont typeface="Wingdings" panose="05000000000000000000" pitchFamily="2" charset="2"/>
              <a:buChar char="u"/>
            </a:pPr>
            <a:r>
              <a:rPr lang="zh-CN" altLang="en-US" sz="2400" b="1" dirty="0">
                <a:solidFill>
                  <a:schemeClr val="accent1"/>
                </a:solidFill>
                <a:cs typeface="+mn-ea"/>
                <a:sym typeface="+mn-lt"/>
              </a:rPr>
              <a:t>附加环境信息</a:t>
            </a:r>
          </a:p>
        </p:txBody>
      </p:sp>
      <p:pic>
        <p:nvPicPr>
          <p:cNvPr id="26" name="图片 25">
            <a:extLst>
              <a:ext uri="{FF2B5EF4-FFF2-40B4-BE49-F238E27FC236}">
                <a16:creationId xmlns:a16="http://schemas.microsoft.com/office/drawing/2014/main" id="{B35FB1FB-AB22-C24E-8E5C-4D344EA7FFA0}"/>
              </a:ext>
            </a:extLst>
          </p:cNvPr>
          <p:cNvPicPr>
            <a:picLocks noChangeAspect="1"/>
          </p:cNvPicPr>
          <p:nvPr/>
        </p:nvPicPr>
        <p:blipFill>
          <a:blip r:embed="rId3"/>
          <a:stretch>
            <a:fillRect/>
          </a:stretch>
        </p:blipFill>
        <p:spPr>
          <a:xfrm>
            <a:off x="2758054" y="2929593"/>
            <a:ext cx="3770004" cy="32055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8</a:t>
            </a:fld>
            <a:r>
              <a:rPr lang="zh-CN" altLang="en-US" sz="600"/>
              <a:t> 页</a:t>
            </a:r>
            <a:endParaRPr lang="zh-CN" altLang="en-US" sz="600" dirty="0"/>
          </a:p>
        </p:txBody>
      </p:sp>
      <p:sp>
        <p:nvSpPr>
          <p:cNvPr id="8" name="文本占位符 7"/>
          <p:cNvSpPr>
            <a:spLocks noGrp="1"/>
          </p:cNvSpPr>
          <p:nvPr>
            <p:ph type="body" sz="quarter" idx="10"/>
          </p:nvPr>
        </p:nvSpPr>
        <p:spPr>
          <a:xfrm>
            <a:off x="1454019" y="608012"/>
            <a:ext cx="3695497" cy="387798"/>
          </a:xfrm>
        </p:spPr>
        <p:txBody>
          <a:bodyPr/>
          <a:lstStyle/>
          <a:p>
            <a:r>
              <a:rPr lang="zh-CN" altLang="en-US" dirty="0"/>
              <a:t>二</a:t>
            </a:r>
            <a:r>
              <a:rPr lang="en-US" altLang="zh-CN" dirty="0"/>
              <a:t>.</a:t>
            </a:r>
            <a:r>
              <a:rPr lang="zh-CN" altLang="en-US" dirty="0"/>
              <a:t>数据组装</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graphicFrame>
        <p:nvGraphicFramePr>
          <p:cNvPr id="10" name="表格 9">
            <a:extLst>
              <a:ext uri="{FF2B5EF4-FFF2-40B4-BE49-F238E27FC236}">
                <a16:creationId xmlns:a16="http://schemas.microsoft.com/office/drawing/2014/main" id="{0D1C18A9-332A-9F49-BBBD-93AF44DA7D18}"/>
              </a:ext>
            </a:extLst>
          </p:cNvPr>
          <p:cNvGraphicFramePr>
            <a:graphicFrameLocks noGrp="1"/>
          </p:cNvGraphicFramePr>
          <p:nvPr>
            <p:extLst>
              <p:ext uri="{D42A27DB-BD31-4B8C-83A1-F6EECF244321}">
                <p14:modId xmlns:p14="http://schemas.microsoft.com/office/powerpoint/2010/main" val="2466628594"/>
              </p:ext>
            </p:extLst>
          </p:nvPr>
        </p:nvGraphicFramePr>
        <p:xfrm>
          <a:off x="752026" y="1866661"/>
          <a:ext cx="7639945" cy="4335565"/>
        </p:xfrm>
        <a:graphic>
          <a:graphicData uri="http://schemas.openxmlformats.org/drawingml/2006/table">
            <a:tbl>
              <a:tblPr firstRow="1" firstCol="1" bandRow="1">
                <a:tableStyleId>{5C22544A-7EE6-4342-B048-85BDC9FD1C3A}</a:tableStyleId>
              </a:tblPr>
              <a:tblGrid>
                <a:gridCol w="1504522">
                  <a:extLst>
                    <a:ext uri="{9D8B030D-6E8A-4147-A177-3AD203B41FA5}">
                      <a16:colId xmlns:a16="http://schemas.microsoft.com/office/drawing/2014/main" val="3635214563"/>
                    </a:ext>
                  </a:extLst>
                </a:gridCol>
                <a:gridCol w="2212413">
                  <a:extLst>
                    <a:ext uri="{9D8B030D-6E8A-4147-A177-3AD203B41FA5}">
                      <a16:colId xmlns:a16="http://schemas.microsoft.com/office/drawing/2014/main" val="3251031891"/>
                    </a:ext>
                  </a:extLst>
                </a:gridCol>
                <a:gridCol w="1713604">
                  <a:extLst>
                    <a:ext uri="{9D8B030D-6E8A-4147-A177-3AD203B41FA5}">
                      <a16:colId xmlns:a16="http://schemas.microsoft.com/office/drawing/2014/main" val="582775335"/>
                    </a:ext>
                  </a:extLst>
                </a:gridCol>
                <a:gridCol w="2209406">
                  <a:extLst>
                    <a:ext uri="{9D8B030D-6E8A-4147-A177-3AD203B41FA5}">
                      <a16:colId xmlns:a16="http://schemas.microsoft.com/office/drawing/2014/main" val="4101903284"/>
                    </a:ext>
                  </a:extLst>
                </a:gridCol>
              </a:tblGrid>
              <a:tr h="491844">
                <a:tc>
                  <a:txBody>
                    <a:bodyPr/>
                    <a:lstStyle/>
                    <a:p>
                      <a:pPr algn="ctr">
                        <a:lnSpc>
                          <a:spcPts val="1200"/>
                        </a:lnSpc>
                      </a:pPr>
                      <a:r>
                        <a:rPr lang="zh-CN" sz="1400" kern="0">
                          <a:effectLst/>
                          <a:latin typeface="+mn-ea"/>
                          <a:ea typeface="+mn-ea"/>
                        </a:rPr>
                        <a:t>类型</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语法约束</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语义约束</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marL="0" algn="ctr" defTabSz="914400" rtl="0" eaLnBrk="1" latinLnBrk="0" hangingPunct="1">
                        <a:lnSpc>
                          <a:spcPts val="1200"/>
                        </a:lnSpc>
                      </a:pPr>
                      <a:r>
                        <a:rPr lang="zh-CN" altLang="en-US" sz="1400" b="1" kern="0">
                          <a:solidFill>
                            <a:schemeClr val="lt1"/>
                          </a:solidFill>
                          <a:effectLst/>
                          <a:latin typeface="+mn-ea"/>
                          <a:ea typeface="+mn-ea"/>
                          <a:cs typeface="+mn-cs"/>
                        </a:rPr>
                        <a:t>名称特征</a:t>
                      </a:r>
                    </a:p>
                  </a:txBody>
                  <a:tcPr marL="68580" marR="68580" marT="0" marB="0" anchor="ctr"/>
                </a:tc>
                <a:extLst>
                  <a:ext uri="{0D108BD9-81ED-4DB2-BD59-A6C34878D82A}">
                    <a16:rowId xmlns:a16="http://schemas.microsoft.com/office/drawing/2014/main" val="994898662"/>
                  </a:ext>
                </a:extLst>
              </a:tr>
              <a:tr h="350075">
                <a:tc>
                  <a:txBody>
                    <a:bodyPr/>
                    <a:lstStyle/>
                    <a:p>
                      <a:pPr algn="ctr">
                        <a:lnSpc>
                          <a:spcPts val="1200"/>
                        </a:lnSpc>
                      </a:pPr>
                      <a:r>
                        <a:rPr lang="en-GB" sz="1400" kern="0">
                          <a:effectLst/>
                          <a:latin typeface="+mn-ea"/>
                          <a:ea typeface="+mn-ea"/>
                        </a:rPr>
                        <a:t>FilePath</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路径必须存在</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[dir</a:t>
                      </a:r>
                      <a:r>
                        <a:rPr lang="zh-CN" altLang="en-US" sz="1400" kern="100">
                          <a:solidFill>
                            <a:srgbClr val="000000"/>
                          </a:solidFill>
                          <a:effectLst/>
                          <a:latin typeface="+mn-ea"/>
                          <a:ea typeface="+mn-ea"/>
                          <a:cs typeface="Cambria" panose="02040503050406030204" pitchFamily="18" charset="0"/>
                        </a:rPr>
                        <a:t>、</a:t>
                      </a:r>
                      <a:r>
                        <a:rPr lang="en-US" altLang="zh-CN" sz="1400" kern="100">
                          <a:solidFill>
                            <a:srgbClr val="000000"/>
                          </a:solidFill>
                          <a:effectLst/>
                          <a:latin typeface="+mn-ea"/>
                          <a:ea typeface="+mn-ea"/>
                          <a:cs typeface="Cambria" panose="02040503050406030204" pitchFamily="18" charset="0"/>
                        </a:rPr>
                        <a:t>path</a:t>
                      </a:r>
                      <a:r>
                        <a:rPr lang="zh-CN" altLang="en-US" sz="1400" kern="100">
                          <a:solidFill>
                            <a:srgbClr val="000000"/>
                          </a:solidFill>
                          <a:effectLst/>
                          <a:latin typeface="+mn-ea"/>
                          <a:ea typeface="+mn-ea"/>
                          <a:cs typeface="Cambria" panose="02040503050406030204" pitchFamily="18" charset="0"/>
                        </a:rPr>
                        <a:t>、</a:t>
                      </a:r>
                      <a:r>
                        <a:rPr lang="en-US" altLang="zh-CN" sz="1400" kern="100">
                          <a:solidFill>
                            <a:srgbClr val="000000"/>
                          </a:solidFill>
                          <a:effectLst/>
                          <a:latin typeface="+mn-ea"/>
                          <a:ea typeface="+mn-ea"/>
                          <a:cs typeface="Cambria" panose="02040503050406030204" pitchFamily="18" charset="0"/>
                        </a:rPr>
                        <a:t>directory]</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664093155"/>
                  </a:ext>
                </a:extLst>
              </a:tr>
              <a:tr h="350075">
                <a:tc>
                  <a:txBody>
                    <a:bodyPr/>
                    <a:lstStyle/>
                    <a:p>
                      <a:pPr algn="ctr">
                        <a:lnSpc>
                          <a:spcPts val="1200"/>
                        </a:lnSpc>
                      </a:pPr>
                      <a:r>
                        <a:rPr lang="en-GB" sz="1400" kern="0">
                          <a:effectLst/>
                          <a:latin typeface="+mn-ea"/>
                          <a:ea typeface="+mn-ea"/>
                        </a:rPr>
                        <a:t>UserName</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[a-zA-Z][a-zA-Z0-9_ ]*</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用户名必须存在</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[user</a:t>
                      </a:r>
                      <a:r>
                        <a:rPr lang="zh-CN" altLang="en-US" sz="1400" kern="100">
                          <a:solidFill>
                            <a:srgbClr val="000000"/>
                          </a:solidFill>
                          <a:effectLst/>
                          <a:latin typeface="+mn-ea"/>
                          <a:ea typeface="+mn-ea"/>
                          <a:cs typeface="Cambria" panose="02040503050406030204" pitchFamily="18" charset="0"/>
                        </a:rPr>
                        <a:t>、</a:t>
                      </a:r>
                      <a:r>
                        <a:rPr lang="en-US" altLang="zh-CN" sz="1400" kern="100">
                          <a:solidFill>
                            <a:srgbClr val="000000"/>
                          </a:solidFill>
                          <a:effectLst/>
                          <a:latin typeface="+mn-ea"/>
                          <a:ea typeface="+mn-ea"/>
                          <a:cs typeface="Cambria" panose="02040503050406030204" pitchFamily="18" charset="0"/>
                        </a:rPr>
                        <a:t>usr]</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3036752739"/>
                  </a:ext>
                </a:extLst>
              </a:tr>
              <a:tr h="350075">
                <a:tc>
                  <a:txBody>
                    <a:bodyPr/>
                    <a:lstStyle/>
                    <a:p>
                      <a:pPr algn="ctr">
                        <a:lnSpc>
                          <a:spcPts val="1200"/>
                        </a:lnSpc>
                      </a:pPr>
                      <a:r>
                        <a:rPr lang="en-GB" sz="1400" kern="0">
                          <a:effectLst/>
                          <a:latin typeface="+mn-ea"/>
                          <a:ea typeface="+mn-ea"/>
                        </a:rPr>
                        <a:t>GroupName</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[a-zA-Z][a-zA-Z0-9_ ]*</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组名必须存在</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[Group</a:t>
                      </a:r>
                      <a:r>
                        <a:rPr lang="zh-CN" altLang="en-US" sz="1400" kern="100">
                          <a:solidFill>
                            <a:srgbClr val="000000"/>
                          </a:solidFill>
                          <a:effectLst/>
                          <a:latin typeface="+mn-ea"/>
                          <a:ea typeface="+mn-ea"/>
                          <a:cs typeface="Cambria" panose="02040503050406030204" pitchFamily="18" charset="0"/>
                        </a:rPr>
                        <a:t>、</a:t>
                      </a:r>
                      <a:r>
                        <a:rPr lang="en-US" altLang="zh-CN" sz="1400" kern="100">
                          <a:solidFill>
                            <a:srgbClr val="000000"/>
                          </a:solidFill>
                          <a:effectLst/>
                          <a:latin typeface="+mn-ea"/>
                          <a:ea typeface="+mn-ea"/>
                          <a:cs typeface="Cambria" panose="02040503050406030204" pitchFamily="18" charset="0"/>
                        </a:rPr>
                        <a:t>group]</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3039212325"/>
                  </a:ext>
                </a:extLst>
              </a:tr>
              <a:tr h="350075">
                <a:tc>
                  <a:txBody>
                    <a:bodyPr/>
                    <a:lstStyle/>
                    <a:p>
                      <a:pPr algn="ctr">
                        <a:lnSpc>
                          <a:spcPts val="1200"/>
                        </a:lnSpc>
                      </a:pPr>
                      <a:r>
                        <a:rPr lang="en-US" sz="1400" kern="0">
                          <a:effectLst/>
                          <a:latin typeface="+mn-ea"/>
                          <a:ea typeface="+mn-ea"/>
                        </a:rPr>
                        <a:t>PortNumber</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[\d]+</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端口未被占用</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[port]</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1806255945"/>
                  </a:ext>
                </a:extLst>
              </a:tr>
              <a:tr h="350075">
                <a:tc>
                  <a:txBody>
                    <a:bodyPr/>
                    <a:lstStyle/>
                    <a:p>
                      <a:pPr algn="ctr">
                        <a:lnSpc>
                          <a:spcPts val="1200"/>
                        </a:lnSpc>
                      </a:pPr>
                      <a:r>
                        <a:rPr lang="en-GB" sz="1400" kern="0">
                          <a:effectLst/>
                          <a:latin typeface="+mn-ea"/>
                          <a:ea typeface="+mn-ea"/>
                        </a:rPr>
                        <a:t>IPAddress</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[\d]{1,3}(.[\d]{1,3}){3}</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IP</a:t>
                      </a:r>
                      <a:r>
                        <a:rPr lang="zh-CN" sz="1400" kern="0">
                          <a:effectLst/>
                          <a:latin typeface="+mn-ea"/>
                          <a:ea typeface="+mn-ea"/>
                        </a:rPr>
                        <a:t>可以访问</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[address]</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758575042"/>
                  </a:ext>
                </a:extLst>
              </a:tr>
              <a:tr h="350075">
                <a:tc>
                  <a:txBody>
                    <a:bodyPr/>
                    <a:lstStyle/>
                    <a:p>
                      <a:pPr algn="ctr">
                        <a:lnSpc>
                          <a:spcPts val="1200"/>
                        </a:lnSpc>
                      </a:pPr>
                      <a:r>
                        <a:rPr lang="en-GB" sz="1400" kern="0">
                          <a:effectLst/>
                          <a:latin typeface="+mn-ea"/>
                          <a:ea typeface="+mn-ea"/>
                        </a:rPr>
                        <a:t>Size</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[\d]+[KMGT]</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小于可用内存</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[size</a:t>
                      </a:r>
                      <a:r>
                        <a:rPr lang="zh-CN" altLang="en-US" sz="1400" kern="100">
                          <a:solidFill>
                            <a:srgbClr val="000000"/>
                          </a:solidFill>
                          <a:effectLst/>
                          <a:latin typeface="+mn-ea"/>
                          <a:ea typeface="+mn-ea"/>
                          <a:cs typeface="Cambria" panose="02040503050406030204" pitchFamily="18" charset="0"/>
                        </a:rPr>
                        <a:t>、</a:t>
                      </a:r>
                      <a:r>
                        <a:rPr lang="en-US" altLang="zh-CN" sz="1400" kern="100">
                          <a:solidFill>
                            <a:srgbClr val="000000"/>
                          </a:solidFill>
                          <a:effectLst/>
                          <a:latin typeface="+mn-ea"/>
                          <a:ea typeface="+mn-ea"/>
                          <a:cs typeface="Cambria" panose="02040503050406030204" pitchFamily="18" charset="0"/>
                        </a:rPr>
                        <a:t>max</a:t>
                      </a:r>
                      <a:r>
                        <a:rPr lang="zh-CN" altLang="en-US" sz="1400" kern="100">
                          <a:solidFill>
                            <a:srgbClr val="000000"/>
                          </a:solidFill>
                          <a:effectLst/>
                          <a:latin typeface="+mn-ea"/>
                          <a:ea typeface="+mn-ea"/>
                          <a:cs typeface="Cambria" panose="02040503050406030204" pitchFamily="18" charset="0"/>
                        </a:rPr>
                        <a:t>、</a:t>
                      </a:r>
                      <a:r>
                        <a:rPr lang="en-US" altLang="zh-CN" sz="1400" kern="100">
                          <a:solidFill>
                            <a:srgbClr val="000000"/>
                          </a:solidFill>
                          <a:effectLst/>
                          <a:latin typeface="+mn-ea"/>
                          <a:ea typeface="+mn-ea"/>
                          <a:cs typeface="Cambria" panose="02040503050406030204" pitchFamily="18" charset="0"/>
                        </a:rPr>
                        <a:t>memory]</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4201192651"/>
                  </a:ext>
                </a:extLst>
              </a:tr>
              <a:tr h="350075">
                <a:tc>
                  <a:txBody>
                    <a:bodyPr/>
                    <a:lstStyle/>
                    <a:p>
                      <a:pPr algn="ctr">
                        <a:lnSpc>
                          <a:spcPts val="1200"/>
                        </a:lnSpc>
                      </a:pPr>
                      <a:r>
                        <a:rPr lang="en-GB" sz="1400" kern="0">
                          <a:effectLst/>
                          <a:latin typeface="+mn-ea"/>
                          <a:ea typeface="+mn-ea"/>
                        </a:rPr>
                        <a:t>URL</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[a-z]+://.*</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URL</a:t>
                      </a:r>
                      <a:r>
                        <a:rPr lang="zh-CN" sz="1400" kern="0">
                          <a:effectLst/>
                          <a:latin typeface="+mn-ea"/>
                          <a:ea typeface="+mn-ea"/>
                        </a:rPr>
                        <a:t>可以访问</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1921186364"/>
                  </a:ext>
                </a:extLst>
              </a:tr>
              <a:tr h="350075">
                <a:tc>
                  <a:txBody>
                    <a:bodyPr/>
                    <a:lstStyle/>
                    <a:p>
                      <a:pPr algn="ctr">
                        <a:lnSpc>
                          <a:spcPts val="1200"/>
                        </a:lnSpc>
                      </a:pPr>
                      <a:r>
                        <a:rPr lang="en-GB" sz="1400" kern="0">
                          <a:effectLst/>
                          <a:latin typeface="+mn-ea"/>
                          <a:ea typeface="+mn-ea"/>
                        </a:rPr>
                        <a:t>Email</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[\w|.]+@[\w|.]+</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邮箱地址有效</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1841001245"/>
                  </a:ext>
                </a:extLst>
              </a:tr>
              <a:tr h="350075">
                <a:tc>
                  <a:txBody>
                    <a:bodyPr/>
                    <a:lstStyle/>
                    <a:p>
                      <a:pPr algn="ctr">
                        <a:lnSpc>
                          <a:spcPts val="1200"/>
                        </a:lnSpc>
                      </a:pPr>
                      <a:r>
                        <a:rPr lang="en-GB" sz="1400" kern="0">
                          <a:effectLst/>
                          <a:latin typeface="+mn-ea"/>
                          <a:ea typeface="+mn-ea"/>
                        </a:rPr>
                        <a:t>Boolean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True|False|on|off</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3405754591"/>
                  </a:ext>
                </a:extLst>
              </a:tr>
              <a:tr h="346523">
                <a:tc>
                  <a:txBody>
                    <a:bodyPr/>
                    <a:lstStyle/>
                    <a:p>
                      <a:pPr algn="ctr">
                        <a:lnSpc>
                          <a:spcPts val="1200"/>
                        </a:lnSpc>
                      </a:pPr>
                      <a:r>
                        <a:rPr lang="en-GB" sz="1400" kern="0">
                          <a:effectLst/>
                          <a:latin typeface="+mn-ea"/>
                          <a:ea typeface="+mn-ea"/>
                        </a:rPr>
                        <a:t>Number</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[0-9]+[.0-9]+*</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412409543"/>
                  </a:ext>
                </a:extLst>
              </a:tr>
              <a:tr h="346523">
                <a:tc>
                  <a:txBody>
                    <a:bodyPr/>
                    <a:lstStyle/>
                    <a:p>
                      <a:pPr algn="ctr">
                        <a:lnSpc>
                          <a:spcPts val="1200"/>
                        </a:lnSpc>
                      </a:pPr>
                      <a:r>
                        <a:rPr lang="en-GB" sz="1400" kern="0">
                          <a:effectLst/>
                          <a:latin typeface="+mn-ea"/>
                          <a:ea typeface="+mn-ea"/>
                        </a:rPr>
                        <a:t>String</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altLang="zh-CN" sz="1400" kern="100">
                          <a:solidFill>
                            <a:srgbClr val="000000"/>
                          </a:solidFill>
                          <a:effectLst/>
                          <a:latin typeface="+mn-ea"/>
                          <a:ea typeface="+mn-ea"/>
                          <a:cs typeface="Cambria" panose="02040503050406030204" pitchFamily="18" charset="0"/>
                        </a:rPr>
                        <a:t>-</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3774455868"/>
                  </a:ext>
                </a:extLst>
              </a:tr>
            </a:tbl>
          </a:graphicData>
        </a:graphic>
      </p:graphicFrame>
      <p:sp>
        <p:nvSpPr>
          <p:cNvPr id="12" name="Rectangle 73">
            <a:extLst>
              <a:ext uri="{FF2B5EF4-FFF2-40B4-BE49-F238E27FC236}">
                <a16:creationId xmlns:a16="http://schemas.microsoft.com/office/drawing/2014/main" id="{756F07AC-0EEF-CF4E-B87F-10A9BA530A59}"/>
              </a:ext>
            </a:extLst>
          </p:cNvPr>
          <p:cNvSpPr/>
          <p:nvPr/>
        </p:nvSpPr>
        <p:spPr>
          <a:xfrm>
            <a:off x="290798" y="1242492"/>
            <a:ext cx="2963726"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推断配置项类型</a:t>
            </a:r>
            <a:endParaRPr lang="en-US" altLang="zh-CN" sz="2400" b="1" dirty="0">
              <a:solidFill>
                <a:schemeClr val="accent1"/>
              </a:solidFill>
              <a:cs typeface="+mn-ea"/>
              <a:sym typeface="+mn-lt"/>
            </a:endParaRPr>
          </a:p>
        </p:txBody>
      </p:sp>
      <p:sp>
        <p:nvSpPr>
          <p:cNvPr id="6" name="文本框 5">
            <a:extLst>
              <a:ext uri="{FF2B5EF4-FFF2-40B4-BE49-F238E27FC236}">
                <a16:creationId xmlns:a16="http://schemas.microsoft.com/office/drawing/2014/main" id="{0739E93F-2CC5-4C4C-9384-146CB4331E75}"/>
              </a:ext>
            </a:extLst>
          </p:cNvPr>
          <p:cNvSpPr txBox="1"/>
          <p:nvPr/>
        </p:nvSpPr>
        <p:spPr>
          <a:xfrm>
            <a:off x="2480722" y="6296293"/>
            <a:ext cx="4182555" cy="338554"/>
          </a:xfrm>
          <a:prstGeom prst="rect">
            <a:avLst/>
          </a:prstGeom>
          <a:noFill/>
        </p:spPr>
        <p:txBody>
          <a:bodyPr wrap="none" rtlCol="0">
            <a:spAutoFit/>
          </a:bodyPr>
          <a:lstStyle/>
          <a:p>
            <a:r>
              <a:rPr kumimoji="1" lang="zh-CN" altLang="en-US" sz="1600">
                <a:latin typeface="+mn-ea"/>
              </a:rPr>
              <a:t>三步推断法：语法约束</a:t>
            </a:r>
            <a:r>
              <a:rPr kumimoji="1" lang="en-US" altLang="zh-CN" sz="1600">
                <a:latin typeface="+mn-ea"/>
              </a:rPr>
              <a:t>+</a:t>
            </a:r>
            <a:r>
              <a:rPr kumimoji="1" lang="zh-CN" altLang="en-US" sz="1600">
                <a:latin typeface="+mn-ea"/>
              </a:rPr>
              <a:t>语义约束</a:t>
            </a:r>
            <a:r>
              <a:rPr kumimoji="1" lang="en-US" altLang="zh-CN" sz="1600">
                <a:latin typeface="+mn-ea"/>
              </a:rPr>
              <a:t>+</a:t>
            </a:r>
            <a:r>
              <a:rPr kumimoji="1" lang="zh-CN" altLang="en-US" sz="1600">
                <a:solidFill>
                  <a:srgbClr val="FF0000"/>
                </a:solidFill>
                <a:latin typeface="+mn-ea"/>
              </a:rPr>
              <a:t>名称辅助</a:t>
            </a:r>
          </a:p>
        </p:txBody>
      </p:sp>
    </p:spTree>
    <p:extLst>
      <p:ext uri="{BB962C8B-B14F-4D97-AF65-F5344CB8AC3E}">
        <p14:creationId xmlns:p14="http://schemas.microsoft.com/office/powerpoint/2010/main" val="150569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z="600"/>
              <a:t>第 </a:t>
            </a:r>
            <a:fld id="{75168D04-7926-484C-B90B-2D13ABC6EC67}" type="slidenum">
              <a:rPr lang="zh-CN" altLang="en-US" sz="600" smtClean="0"/>
              <a:t>9</a:t>
            </a:fld>
            <a:r>
              <a:rPr lang="zh-CN" altLang="en-US" sz="600"/>
              <a:t> 页</a:t>
            </a:r>
            <a:endParaRPr lang="zh-CN" altLang="en-US" sz="600" dirty="0"/>
          </a:p>
        </p:txBody>
      </p:sp>
      <p:sp>
        <p:nvSpPr>
          <p:cNvPr id="8" name="文本占位符 7"/>
          <p:cNvSpPr>
            <a:spLocks noGrp="1"/>
          </p:cNvSpPr>
          <p:nvPr>
            <p:ph type="body" sz="quarter" idx="10"/>
          </p:nvPr>
        </p:nvSpPr>
        <p:spPr/>
        <p:txBody>
          <a:bodyPr/>
          <a:lstStyle/>
          <a:p>
            <a:r>
              <a:rPr lang="zh-CN" altLang="en-US" dirty="0"/>
              <a:t>二</a:t>
            </a:r>
            <a:r>
              <a:rPr lang="en-US" altLang="zh-CN" dirty="0"/>
              <a:t>.</a:t>
            </a:r>
            <a:r>
              <a:rPr lang="zh-CN" altLang="en-US" dirty="0"/>
              <a:t>数据组装</a:t>
            </a:r>
          </a:p>
        </p:txBody>
      </p:sp>
      <p:sp>
        <p:nvSpPr>
          <p:cNvPr id="5" name="页脚占位符 2"/>
          <p:cNvSpPr>
            <a:spLocks noGrp="1"/>
          </p:cNvSpPr>
          <p:nvPr/>
        </p:nvSpPr>
        <p:spPr>
          <a:xfrm>
            <a:off x="8093710" y="6465570"/>
            <a:ext cx="742950" cy="97790"/>
          </a:xfrm>
          <a:prstGeom prst="rect">
            <a:avLst/>
          </a:prstGeom>
        </p:spPr>
        <p:txBody>
          <a:bodyPr vert="horz" wrap="square" lIns="0" tIns="0" rIns="0" bIns="0" rtlCol="0" anchor="ctr">
            <a:spAutoFit/>
          </a:bodyPr>
          <a:lstStyle>
            <a:defPPr>
              <a:defRPr lang="en-US"/>
            </a:defPPr>
            <a:lvl1pPr marL="0" algn="dist" defTabSz="914400" rtl="0" eaLnBrk="1" latinLnBrk="0" hangingPunct="1">
              <a:defRPr lang="zh-CN" altLang="en-US" sz="800" b="0" i="0" kern="1200" smtClean="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
              <a:t>进德修业  志道鼎新</a:t>
            </a:r>
            <a:endParaRPr lang="zh-CN" altLang="en-US" sz="600" dirty="0"/>
          </a:p>
        </p:txBody>
      </p:sp>
      <p:graphicFrame>
        <p:nvGraphicFramePr>
          <p:cNvPr id="7" name="表格 6">
            <a:extLst>
              <a:ext uri="{FF2B5EF4-FFF2-40B4-BE49-F238E27FC236}">
                <a16:creationId xmlns:a16="http://schemas.microsoft.com/office/drawing/2014/main" id="{61B53574-E38D-384A-A9D0-4A94E9A668D3}"/>
              </a:ext>
            </a:extLst>
          </p:cNvPr>
          <p:cNvGraphicFramePr>
            <a:graphicFrameLocks noGrp="1"/>
          </p:cNvGraphicFramePr>
          <p:nvPr>
            <p:extLst>
              <p:ext uri="{D42A27DB-BD31-4B8C-83A1-F6EECF244321}">
                <p14:modId xmlns:p14="http://schemas.microsoft.com/office/powerpoint/2010/main" val="901239804"/>
              </p:ext>
            </p:extLst>
          </p:nvPr>
        </p:nvGraphicFramePr>
        <p:xfrm>
          <a:off x="1555505" y="2211307"/>
          <a:ext cx="6032989" cy="4303158"/>
        </p:xfrm>
        <a:graphic>
          <a:graphicData uri="http://schemas.openxmlformats.org/drawingml/2006/table">
            <a:tbl>
              <a:tblPr firstRow="1" firstCol="1" bandRow="1">
                <a:tableStyleId>{5C22544A-7EE6-4342-B048-85BDC9FD1C3A}</a:tableStyleId>
              </a:tblPr>
              <a:tblGrid>
                <a:gridCol w="1590211">
                  <a:extLst>
                    <a:ext uri="{9D8B030D-6E8A-4147-A177-3AD203B41FA5}">
                      <a16:colId xmlns:a16="http://schemas.microsoft.com/office/drawing/2014/main" val="3848828588"/>
                    </a:ext>
                  </a:extLst>
                </a:gridCol>
                <a:gridCol w="1932215">
                  <a:extLst>
                    <a:ext uri="{9D8B030D-6E8A-4147-A177-3AD203B41FA5}">
                      <a16:colId xmlns:a16="http://schemas.microsoft.com/office/drawing/2014/main" val="2582738331"/>
                    </a:ext>
                  </a:extLst>
                </a:gridCol>
                <a:gridCol w="1427429">
                  <a:extLst>
                    <a:ext uri="{9D8B030D-6E8A-4147-A177-3AD203B41FA5}">
                      <a16:colId xmlns:a16="http://schemas.microsoft.com/office/drawing/2014/main" val="1714466794"/>
                    </a:ext>
                  </a:extLst>
                </a:gridCol>
                <a:gridCol w="1083134">
                  <a:extLst>
                    <a:ext uri="{9D8B030D-6E8A-4147-A177-3AD203B41FA5}">
                      <a16:colId xmlns:a16="http://schemas.microsoft.com/office/drawing/2014/main" val="1444303438"/>
                    </a:ext>
                  </a:extLst>
                </a:gridCol>
              </a:tblGrid>
              <a:tr h="438462">
                <a:tc>
                  <a:txBody>
                    <a:bodyPr/>
                    <a:lstStyle/>
                    <a:p>
                      <a:pPr algn="ctr">
                        <a:lnSpc>
                          <a:spcPts val="1200"/>
                        </a:lnSpc>
                      </a:pPr>
                      <a:r>
                        <a:rPr lang="zh-CN" sz="1400" kern="0">
                          <a:effectLst/>
                          <a:latin typeface="+mn-ea"/>
                          <a:ea typeface="+mn-ea"/>
                        </a:rPr>
                        <a:t>类型</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附加信息</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类型</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zh-CN" sz="1400" kern="0">
                          <a:effectLst/>
                          <a:latin typeface="+mn-ea"/>
                          <a:ea typeface="+mn-ea"/>
                        </a:rPr>
                        <a:t>值</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4044734243"/>
                  </a:ext>
                </a:extLst>
              </a:tr>
              <a:tr h="304798">
                <a:tc rowSpan="3">
                  <a:txBody>
                    <a:bodyPr/>
                    <a:lstStyle/>
                    <a:p>
                      <a:pPr algn="ctr">
                        <a:lnSpc>
                          <a:spcPts val="1200"/>
                        </a:lnSpc>
                      </a:pPr>
                      <a:r>
                        <a:rPr lang="en-GB" sz="1400" kern="0">
                          <a:effectLst/>
                          <a:latin typeface="+mn-ea"/>
                          <a:ea typeface="+mn-ea"/>
                        </a:rPr>
                        <a:t>UserName</a:t>
                      </a:r>
                      <a:endParaRPr lang="zh-CN" sz="1400" kern="100">
                        <a:effectLst/>
                        <a:latin typeface="+mn-ea"/>
                        <a:ea typeface="+mn-ea"/>
                      </a:endParaRPr>
                    </a:p>
                    <a:p>
                      <a:pPr algn="ctr">
                        <a:lnSpc>
                          <a:spcPts val="1200"/>
                        </a:lnSpc>
                      </a:pPr>
                      <a:r>
                        <a:rPr lang="en-US" sz="1400" kern="0">
                          <a:effectLst/>
                          <a:latin typeface="+mn-ea"/>
                          <a:ea typeface="+mn-ea"/>
                        </a:rPr>
                        <a:t>(user=root)</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user.isRootGroup</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Boolean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True</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2223004202"/>
                  </a:ext>
                </a:extLst>
              </a:tr>
              <a:tr h="304798">
                <a:tc vMerge="1">
                  <a:txBody>
                    <a:bodyPr/>
                    <a:lstStyle/>
                    <a:p>
                      <a:endParaRPr lang="zh-CN" altLang="en-US"/>
                    </a:p>
                  </a:txBody>
                  <a:tcPr/>
                </a:tc>
                <a:tc>
                  <a:txBody>
                    <a:bodyPr/>
                    <a:lstStyle/>
                    <a:p>
                      <a:pPr algn="ctr">
                        <a:lnSpc>
                          <a:spcPts val="1200"/>
                        </a:lnSpc>
                      </a:pPr>
                      <a:r>
                        <a:rPr lang="en-GB" sz="1400" kern="0">
                          <a:effectLst/>
                          <a:latin typeface="+mn-ea"/>
                          <a:ea typeface="+mn-ea"/>
                        </a:rPr>
                        <a:t>user.isAdmin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Boolean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True</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2907399199"/>
                  </a:ext>
                </a:extLst>
              </a:tr>
              <a:tr h="304798">
                <a:tc vMerge="1">
                  <a:txBody>
                    <a:bodyPr/>
                    <a:lstStyle/>
                    <a:p>
                      <a:endParaRPr lang="zh-CN" altLang="en-US"/>
                    </a:p>
                  </a:txBody>
                  <a:tcPr/>
                </a:tc>
                <a:tc>
                  <a:txBody>
                    <a:bodyPr/>
                    <a:lstStyle/>
                    <a:p>
                      <a:pPr algn="ctr">
                        <a:lnSpc>
                          <a:spcPts val="1200"/>
                        </a:lnSpc>
                      </a:pPr>
                      <a:r>
                        <a:rPr lang="en-GB" sz="1400" kern="0">
                          <a:effectLst/>
                          <a:latin typeface="+mn-ea"/>
                          <a:ea typeface="+mn-ea"/>
                        </a:rPr>
                        <a:t>user.isGroup</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GroupName</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US" sz="1400" kern="0">
                          <a:effectLst/>
                          <a:latin typeface="+mn-ea"/>
                          <a:ea typeface="+mn-ea"/>
                        </a:rPr>
                        <a:t>root</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499971142"/>
                  </a:ext>
                </a:extLst>
              </a:tr>
              <a:tr h="373255">
                <a:tc rowSpan="3">
                  <a:txBody>
                    <a:bodyPr/>
                    <a:lstStyle/>
                    <a:p>
                      <a:pPr algn="ctr">
                        <a:lnSpc>
                          <a:spcPts val="1200"/>
                        </a:lnSpc>
                      </a:pPr>
                      <a:r>
                        <a:rPr lang="en-GB" sz="1400" kern="0">
                          <a:effectLst/>
                          <a:latin typeface="+mn-ea"/>
                          <a:ea typeface="+mn-ea"/>
                        </a:rPr>
                        <a:t>IPAddress(bind-address= 127.0.0.1)</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bind-address.AnyAddr</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Boolean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False</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4165811740"/>
                  </a:ext>
                </a:extLst>
              </a:tr>
              <a:tr h="351019">
                <a:tc vMerge="1">
                  <a:txBody>
                    <a:bodyPr/>
                    <a:lstStyle/>
                    <a:p>
                      <a:endParaRPr lang="zh-CN" altLang="en-US"/>
                    </a:p>
                  </a:txBody>
                  <a:tcPr/>
                </a:tc>
                <a:tc>
                  <a:txBody>
                    <a:bodyPr/>
                    <a:lstStyle/>
                    <a:p>
                      <a:pPr algn="ctr">
                        <a:lnSpc>
                          <a:spcPts val="1200"/>
                        </a:lnSpc>
                      </a:pPr>
                      <a:r>
                        <a:rPr lang="en-GB" sz="1400" kern="0">
                          <a:effectLst/>
                          <a:latin typeface="+mn-ea"/>
                          <a:ea typeface="+mn-ea"/>
                        </a:rPr>
                        <a:t>bind-address.Local</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Boolean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True</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4140046830"/>
                  </a:ext>
                </a:extLst>
              </a:tr>
              <a:tr h="304798">
                <a:tc vMerge="1">
                  <a:txBody>
                    <a:bodyPr/>
                    <a:lstStyle/>
                    <a:p>
                      <a:endParaRPr lang="zh-CN" altLang="en-US"/>
                    </a:p>
                  </a:txBody>
                  <a:tcPr/>
                </a:tc>
                <a:tc>
                  <a:txBody>
                    <a:bodyPr/>
                    <a:lstStyle/>
                    <a:p>
                      <a:pPr algn="ctr">
                        <a:lnSpc>
                          <a:spcPts val="1200"/>
                        </a:lnSpc>
                      </a:pPr>
                      <a:r>
                        <a:rPr lang="en-GB" sz="1400" kern="0">
                          <a:effectLst/>
                          <a:latin typeface="+mn-ea"/>
                          <a:ea typeface="+mn-ea"/>
                        </a:rPr>
                        <a:t>bind-address.IPv6</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Boolean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False</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2992132793"/>
                  </a:ext>
                </a:extLst>
              </a:tr>
              <a:tr h="304798">
                <a:tc rowSpan="6">
                  <a:txBody>
                    <a:bodyPr/>
                    <a:lstStyle/>
                    <a:p>
                      <a:pPr algn="ctr">
                        <a:lnSpc>
                          <a:spcPts val="1200"/>
                        </a:lnSpc>
                      </a:pPr>
                      <a:r>
                        <a:rPr lang="en-GB" sz="1400" kern="0">
                          <a:effectLst/>
                          <a:latin typeface="+mn-ea"/>
                          <a:ea typeface="+mn-ea"/>
                        </a:rPr>
                        <a:t>FilePath</a:t>
                      </a:r>
                      <a:endParaRPr lang="zh-CN" sz="1400" kern="100">
                        <a:effectLst/>
                        <a:latin typeface="+mn-ea"/>
                        <a:ea typeface="+mn-ea"/>
                      </a:endParaRPr>
                    </a:p>
                    <a:p>
                      <a:pPr algn="ctr">
                        <a:lnSpc>
                          <a:spcPts val="1200"/>
                        </a:lnSpc>
                      </a:pPr>
                      <a:r>
                        <a:rPr lang="en-GB" sz="1400" kern="0">
                          <a:effectLst/>
                          <a:latin typeface="+mn-ea"/>
                          <a:ea typeface="+mn-ea"/>
                        </a:rPr>
                        <a:t>(basedir=/usr)</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basedir.type</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Enum</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directory</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4041573597"/>
                  </a:ext>
                </a:extLst>
              </a:tr>
              <a:tr h="351019">
                <a:tc vMerge="1">
                  <a:txBody>
                    <a:bodyPr/>
                    <a:lstStyle/>
                    <a:p>
                      <a:endParaRPr lang="zh-CN" altLang="en-US"/>
                    </a:p>
                  </a:txBody>
                  <a:tcPr/>
                </a:tc>
                <a:tc>
                  <a:txBody>
                    <a:bodyPr/>
                    <a:lstStyle/>
                    <a:p>
                      <a:pPr algn="ctr">
                        <a:lnSpc>
                          <a:spcPts val="1200"/>
                        </a:lnSpc>
                      </a:pPr>
                      <a:r>
                        <a:rPr lang="en-GB" sz="1400" kern="0">
                          <a:effectLst/>
                          <a:latin typeface="+mn-ea"/>
                          <a:ea typeface="+mn-ea"/>
                        </a:rPr>
                        <a:t>basedir.permission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Permission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764</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2885517270"/>
                  </a:ext>
                </a:extLst>
              </a:tr>
              <a:tr h="304798">
                <a:tc vMerge="1">
                  <a:txBody>
                    <a:bodyPr/>
                    <a:lstStyle/>
                    <a:p>
                      <a:endParaRPr lang="zh-CN" altLang="en-US"/>
                    </a:p>
                  </a:txBody>
                  <a:tcPr/>
                </a:tc>
                <a:tc>
                  <a:txBody>
                    <a:bodyPr/>
                    <a:lstStyle/>
                    <a:p>
                      <a:pPr algn="ctr">
                        <a:lnSpc>
                          <a:spcPts val="1200"/>
                        </a:lnSpc>
                      </a:pPr>
                      <a:r>
                        <a:rPr lang="en-GB" sz="1400" kern="0">
                          <a:effectLst/>
                          <a:latin typeface="+mn-ea"/>
                          <a:ea typeface="+mn-ea"/>
                        </a:rPr>
                        <a:t>basedir.owner</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UserName</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root</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1873213082"/>
                  </a:ext>
                </a:extLst>
              </a:tr>
              <a:tr h="304798">
                <a:tc vMerge="1">
                  <a:txBody>
                    <a:bodyPr/>
                    <a:lstStyle/>
                    <a:p>
                      <a:endParaRPr lang="zh-CN" altLang="en-US"/>
                    </a:p>
                  </a:txBody>
                  <a:tcPr/>
                </a:tc>
                <a:tc>
                  <a:txBody>
                    <a:bodyPr/>
                    <a:lstStyle/>
                    <a:p>
                      <a:pPr algn="ctr">
                        <a:lnSpc>
                          <a:spcPts val="1200"/>
                        </a:lnSpc>
                      </a:pPr>
                      <a:r>
                        <a:rPr lang="en-GB" sz="1400" kern="0">
                          <a:effectLst/>
                          <a:latin typeface="+mn-ea"/>
                          <a:ea typeface="+mn-ea"/>
                        </a:rPr>
                        <a:t>basedir.group</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GroupName</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root</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442691205"/>
                  </a:ext>
                </a:extLst>
              </a:tr>
              <a:tr h="304798">
                <a:tc vMerge="1">
                  <a:txBody>
                    <a:bodyPr/>
                    <a:lstStyle/>
                    <a:p>
                      <a:endParaRPr lang="zh-CN" altLang="en-US"/>
                    </a:p>
                  </a:txBody>
                  <a:tcPr/>
                </a:tc>
                <a:tc>
                  <a:txBody>
                    <a:bodyPr/>
                    <a:lstStyle/>
                    <a:p>
                      <a:pPr algn="ctr">
                        <a:lnSpc>
                          <a:spcPts val="1200"/>
                        </a:lnSpc>
                      </a:pPr>
                      <a:r>
                        <a:rPr lang="en-GB" sz="1400" kern="0">
                          <a:effectLst/>
                          <a:latin typeface="+mn-ea"/>
                          <a:ea typeface="+mn-ea"/>
                        </a:rPr>
                        <a:t>basedir.hasDir</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Boolean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False</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2211458538"/>
                  </a:ext>
                </a:extLst>
              </a:tr>
              <a:tr h="351019">
                <a:tc vMerge="1">
                  <a:txBody>
                    <a:bodyPr/>
                    <a:lstStyle/>
                    <a:p>
                      <a:endParaRPr lang="zh-CN" altLang="en-US"/>
                    </a:p>
                  </a:txBody>
                  <a:tcPr/>
                </a:tc>
                <a:tc>
                  <a:txBody>
                    <a:bodyPr/>
                    <a:lstStyle/>
                    <a:p>
                      <a:pPr algn="ctr">
                        <a:lnSpc>
                          <a:spcPts val="1200"/>
                        </a:lnSpc>
                      </a:pPr>
                      <a:r>
                        <a:rPr lang="en-GB" sz="1400" kern="0">
                          <a:effectLst/>
                          <a:latin typeface="+mn-ea"/>
                          <a:ea typeface="+mn-ea"/>
                        </a:rPr>
                        <a:t>basedir.hasSymlink</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Boolean</a:t>
                      </a:r>
                      <a:endParaRPr lang="zh-CN" sz="1400" kern="100">
                        <a:solidFill>
                          <a:srgbClr val="000000"/>
                        </a:solidFill>
                        <a:effectLst/>
                        <a:latin typeface="+mn-ea"/>
                        <a:ea typeface="+mn-ea"/>
                        <a:cs typeface="Cambria" panose="02040503050406030204" pitchFamily="18" charset="0"/>
                      </a:endParaRPr>
                    </a:p>
                  </a:txBody>
                  <a:tcPr marL="68580" marR="68580" marT="0" marB="0" anchor="ctr"/>
                </a:tc>
                <a:tc>
                  <a:txBody>
                    <a:bodyPr/>
                    <a:lstStyle/>
                    <a:p>
                      <a:pPr algn="ctr">
                        <a:lnSpc>
                          <a:spcPts val="1200"/>
                        </a:lnSpc>
                      </a:pPr>
                      <a:r>
                        <a:rPr lang="en-GB" sz="1400" kern="0">
                          <a:effectLst/>
                          <a:latin typeface="+mn-ea"/>
                          <a:ea typeface="+mn-ea"/>
                        </a:rPr>
                        <a:t>False</a:t>
                      </a:r>
                      <a:endParaRPr lang="zh-CN" sz="1400" kern="100">
                        <a:solidFill>
                          <a:srgbClr val="000000"/>
                        </a:solidFill>
                        <a:effectLst/>
                        <a:latin typeface="+mn-ea"/>
                        <a:ea typeface="+mn-ea"/>
                        <a:cs typeface="Cambria" panose="02040503050406030204" pitchFamily="18" charset="0"/>
                      </a:endParaRPr>
                    </a:p>
                  </a:txBody>
                  <a:tcPr marL="68580" marR="68580" marT="0" marB="0" anchor="ctr"/>
                </a:tc>
                <a:extLst>
                  <a:ext uri="{0D108BD9-81ED-4DB2-BD59-A6C34878D82A}">
                    <a16:rowId xmlns:a16="http://schemas.microsoft.com/office/drawing/2014/main" val="2404660600"/>
                  </a:ext>
                </a:extLst>
              </a:tr>
            </a:tbl>
          </a:graphicData>
        </a:graphic>
      </p:graphicFrame>
      <p:sp>
        <p:nvSpPr>
          <p:cNvPr id="10" name="Rectangle 73">
            <a:extLst>
              <a:ext uri="{FF2B5EF4-FFF2-40B4-BE49-F238E27FC236}">
                <a16:creationId xmlns:a16="http://schemas.microsoft.com/office/drawing/2014/main" id="{DB40AA36-840A-CA4D-850E-B11C0E193AEA}"/>
              </a:ext>
            </a:extLst>
          </p:cNvPr>
          <p:cNvSpPr/>
          <p:nvPr/>
        </p:nvSpPr>
        <p:spPr>
          <a:xfrm>
            <a:off x="690637" y="1254368"/>
            <a:ext cx="2963726" cy="360947"/>
          </a:xfrm>
          <a:prstGeom prst="rect">
            <a:avLst/>
          </a:prstGeom>
        </p:spPr>
        <p:txBody>
          <a:bodyPr wrap="square" lIns="108000" tIns="0" rIns="108000" bIns="0">
            <a:noAutofit/>
          </a:bodyPr>
          <a:lstStyle/>
          <a:p>
            <a:pPr marL="342900" indent="-342900">
              <a:buFont typeface="Wingdings" panose="05000000000000000000" pitchFamily="2" charset="2"/>
              <a:buChar char="u"/>
            </a:pPr>
            <a:r>
              <a:rPr lang="zh-CN" altLang="en-US" sz="2400" b="1" dirty="0">
                <a:solidFill>
                  <a:schemeClr val="accent1"/>
                </a:solidFill>
                <a:cs typeface="+mn-ea"/>
                <a:sym typeface="+mn-lt"/>
              </a:rPr>
              <a:t>附加环境信息</a:t>
            </a:r>
            <a:endParaRPr lang="en-US" altLang="zh-CN" sz="2400" b="1" dirty="0">
              <a:solidFill>
                <a:schemeClr val="accent1"/>
              </a:solidFill>
              <a:cs typeface="+mn-ea"/>
              <a:sym typeface="+mn-lt"/>
            </a:endParaRPr>
          </a:p>
        </p:txBody>
      </p:sp>
      <p:sp>
        <p:nvSpPr>
          <p:cNvPr id="3" name="文本框 2">
            <a:extLst>
              <a:ext uri="{FF2B5EF4-FFF2-40B4-BE49-F238E27FC236}">
                <a16:creationId xmlns:a16="http://schemas.microsoft.com/office/drawing/2014/main" id="{1AAC7965-F806-174B-A543-E6236879D2BB}"/>
              </a:ext>
            </a:extLst>
          </p:cNvPr>
          <p:cNvSpPr txBox="1"/>
          <p:nvPr/>
        </p:nvSpPr>
        <p:spPr>
          <a:xfrm>
            <a:off x="1555505" y="1728645"/>
            <a:ext cx="4544834" cy="400110"/>
          </a:xfrm>
          <a:prstGeom prst="rect">
            <a:avLst/>
          </a:prstGeom>
          <a:noFill/>
        </p:spPr>
        <p:txBody>
          <a:bodyPr wrap="none" rtlCol="0">
            <a:spAutoFit/>
          </a:bodyPr>
          <a:lstStyle/>
          <a:p>
            <a:r>
              <a:rPr kumimoji="1" lang="zh-CN" altLang="en-US" sz="2000">
                <a:solidFill>
                  <a:srgbClr val="FF0000"/>
                </a:solidFill>
              </a:rPr>
              <a:t>附加环境信息后配置项的数量增加一倍</a:t>
            </a:r>
          </a:p>
        </p:txBody>
      </p:sp>
    </p:spTree>
    <p:extLst>
      <p:ext uri="{BB962C8B-B14F-4D97-AF65-F5344CB8AC3E}">
        <p14:creationId xmlns:p14="http://schemas.microsoft.com/office/powerpoint/2010/main" val="2029236208"/>
      </p:ext>
    </p:extLst>
  </p:cSld>
  <p:clrMapOvr>
    <a:masterClrMapping/>
  </p:clrMapOvr>
</p:sld>
</file>

<file path=ppt/theme/theme1.xml><?xml version="1.0" encoding="utf-8"?>
<a:theme xmlns:a="http://schemas.openxmlformats.org/drawingml/2006/main" name="Office 主题​​">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4655</TotalTime>
  <Words>2450</Words>
  <Application>Microsoft Office PowerPoint</Application>
  <PresentationFormat>全屏显示(4:3)</PresentationFormat>
  <Paragraphs>410</Paragraphs>
  <Slides>19</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SimSun</vt:lpstr>
      <vt:lpstr>Microsoft YaHei</vt:lpstr>
      <vt:lpstr>Microsoft YaHei</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常 志伟</cp:lastModifiedBy>
  <cp:revision>154</cp:revision>
  <dcterms:created xsi:type="dcterms:W3CDTF">2016-10-21T05:28:00Z</dcterms:created>
  <dcterms:modified xsi:type="dcterms:W3CDTF">2022-07-13T07:45:33Z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