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545840" cy="2553970"/>
          </a:xfrm>
          <a:custGeom>
            <a:avLst/>
            <a:gdLst/>
            <a:ahLst/>
            <a:cxnLst/>
            <a:rect l="l" t="t" r="r" b="b"/>
            <a:pathLst>
              <a:path w="3545840" h="2553970">
                <a:moveTo>
                  <a:pt x="3545776" y="479399"/>
                </a:moveTo>
                <a:lnTo>
                  <a:pt x="3247834" y="181457"/>
                </a:lnTo>
                <a:lnTo>
                  <a:pt x="3429292" y="0"/>
                </a:lnTo>
                <a:lnTo>
                  <a:pt x="3066377" y="0"/>
                </a:lnTo>
                <a:lnTo>
                  <a:pt x="1711579" y="0"/>
                </a:lnTo>
                <a:lnTo>
                  <a:pt x="0" y="0"/>
                </a:lnTo>
                <a:lnTo>
                  <a:pt x="0" y="1677708"/>
                </a:lnTo>
                <a:lnTo>
                  <a:pt x="875792" y="2553500"/>
                </a:lnTo>
                <a:lnTo>
                  <a:pt x="2091029" y="1338262"/>
                </a:lnTo>
                <a:lnTo>
                  <a:pt x="2388984" y="1636191"/>
                </a:lnTo>
                <a:lnTo>
                  <a:pt x="3545776" y="479399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321572" y="0"/>
            <a:ext cx="2870835" cy="3603625"/>
          </a:xfrm>
          <a:custGeom>
            <a:avLst/>
            <a:gdLst/>
            <a:ahLst/>
            <a:cxnLst/>
            <a:rect l="l" t="t" r="r" b="b"/>
            <a:pathLst>
              <a:path w="2870834" h="3603625">
                <a:moveTo>
                  <a:pt x="2870428" y="0"/>
                </a:moveTo>
                <a:lnTo>
                  <a:pt x="733158" y="0"/>
                </a:lnTo>
                <a:lnTo>
                  <a:pt x="0" y="733145"/>
                </a:lnTo>
                <a:lnTo>
                  <a:pt x="1010627" y="1743786"/>
                </a:lnTo>
                <a:lnTo>
                  <a:pt x="695782" y="2058631"/>
                </a:lnTo>
                <a:lnTo>
                  <a:pt x="1534210" y="2897060"/>
                </a:lnTo>
                <a:lnTo>
                  <a:pt x="1849056" y="2582214"/>
                </a:lnTo>
                <a:lnTo>
                  <a:pt x="2870428" y="3603574"/>
                </a:lnTo>
                <a:lnTo>
                  <a:pt x="2870428" y="0"/>
                </a:lnTo>
                <a:close/>
              </a:path>
            </a:pathLst>
          </a:custGeom>
          <a:solidFill>
            <a:srgbClr val="4472C4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680851"/>
            <a:ext cx="2894330" cy="2177415"/>
          </a:xfrm>
          <a:custGeom>
            <a:avLst/>
            <a:gdLst/>
            <a:ahLst/>
            <a:cxnLst/>
            <a:rect l="l" t="t" r="r" b="b"/>
            <a:pathLst>
              <a:path w="2894330" h="2177415">
                <a:moveTo>
                  <a:pt x="2893847" y="1728812"/>
                </a:moveTo>
                <a:lnTo>
                  <a:pt x="2639428" y="1474393"/>
                </a:lnTo>
                <a:lnTo>
                  <a:pt x="2890545" y="1223276"/>
                </a:lnTo>
                <a:lnTo>
                  <a:pt x="2234019" y="566750"/>
                </a:lnTo>
                <a:lnTo>
                  <a:pt x="1982901" y="817867"/>
                </a:lnTo>
                <a:lnTo>
                  <a:pt x="1165034" y="0"/>
                </a:lnTo>
                <a:lnTo>
                  <a:pt x="0" y="1165047"/>
                </a:lnTo>
                <a:lnTo>
                  <a:pt x="0" y="2177148"/>
                </a:lnTo>
                <a:lnTo>
                  <a:pt x="2445499" y="2177148"/>
                </a:lnTo>
                <a:lnTo>
                  <a:pt x="2893847" y="1728812"/>
                </a:lnTo>
                <a:close/>
              </a:path>
            </a:pathLst>
          </a:custGeom>
          <a:solidFill>
            <a:srgbClr val="4472C4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85136" y="0"/>
            <a:ext cx="7621905" cy="6851015"/>
          </a:xfrm>
          <a:custGeom>
            <a:avLst/>
            <a:gdLst/>
            <a:ahLst/>
            <a:cxnLst/>
            <a:rect l="l" t="t" r="r" b="b"/>
            <a:pathLst>
              <a:path w="7621905" h="6851015">
                <a:moveTo>
                  <a:pt x="4192727" y="0"/>
                </a:moveTo>
                <a:lnTo>
                  <a:pt x="3429000" y="0"/>
                </a:lnTo>
                <a:lnTo>
                  <a:pt x="0" y="3429000"/>
                </a:lnTo>
                <a:lnTo>
                  <a:pt x="3421443" y="6850446"/>
                </a:lnTo>
                <a:lnTo>
                  <a:pt x="4200283" y="6850446"/>
                </a:lnTo>
                <a:lnTo>
                  <a:pt x="7621727" y="3429000"/>
                </a:lnTo>
                <a:lnTo>
                  <a:pt x="4192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93736" y="0"/>
            <a:ext cx="9605010" cy="6851015"/>
          </a:xfrm>
          <a:custGeom>
            <a:avLst/>
            <a:gdLst/>
            <a:ahLst/>
            <a:cxnLst/>
            <a:rect l="l" t="t" r="r" b="b"/>
            <a:pathLst>
              <a:path w="9605010" h="6851015">
                <a:moveTo>
                  <a:pt x="6175527" y="0"/>
                </a:moveTo>
                <a:lnTo>
                  <a:pt x="6060757" y="0"/>
                </a:lnTo>
                <a:lnTo>
                  <a:pt x="9489757" y="3429000"/>
                </a:lnTo>
                <a:lnTo>
                  <a:pt x="6068313" y="6850446"/>
                </a:lnTo>
                <a:lnTo>
                  <a:pt x="6183083" y="6850446"/>
                </a:lnTo>
                <a:lnTo>
                  <a:pt x="9604527" y="3429000"/>
                </a:lnTo>
                <a:lnTo>
                  <a:pt x="6175527" y="0"/>
                </a:lnTo>
                <a:close/>
              </a:path>
              <a:path w="9605010" h="6851015">
                <a:moveTo>
                  <a:pt x="3543769" y="0"/>
                </a:moveTo>
                <a:lnTo>
                  <a:pt x="3429000" y="0"/>
                </a:lnTo>
                <a:lnTo>
                  <a:pt x="0" y="3429000"/>
                </a:lnTo>
                <a:lnTo>
                  <a:pt x="3421443" y="6850446"/>
                </a:lnTo>
                <a:lnTo>
                  <a:pt x="3536213" y="6850446"/>
                </a:lnTo>
                <a:lnTo>
                  <a:pt x="114769" y="3429000"/>
                </a:lnTo>
                <a:lnTo>
                  <a:pt x="354376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6896" y="3192780"/>
            <a:ext cx="251820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8080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157" y="518666"/>
            <a:ext cx="107616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6469" y="2672867"/>
            <a:ext cx="5193665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741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4xiang@cs.ucsd.edu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958" y="1518411"/>
            <a:ext cx="9143365" cy="1726564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algn="ctr" marL="12700" marR="5080">
              <a:lnSpc>
                <a:spcPts val="4300"/>
              </a:lnSpc>
              <a:spcBef>
                <a:spcPts val="660"/>
              </a:spcBef>
            </a:pPr>
            <a:r>
              <a:rPr dirty="0" spc="-254"/>
              <a:t>PracExtractor: </a:t>
            </a:r>
            <a:r>
              <a:rPr dirty="0" spc="-235"/>
              <a:t>Extracting </a:t>
            </a:r>
            <a:r>
              <a:rPr dirty="0" spc="-190"/>
              <a:t>Configuration</a:t>
            </a:r>
            <a:r>
              <a:rPr dirty="0" spc="-430"/>
              <a:t> </a:t>
            </a:r>
            <a:r>
              <a:rPr dirty="0" spc="-120"/>
              <a:t>Good  </a:t>
            </a:r>
            <a:r>
              <a:rPr dirty="0" spc="-235"/>
              <a:t>Practices </a:t>
            </a:r>
            <a:r>
              <a:rPr dirty="0" spc="-195"/>
              <a:t>from </a:t>
            </a:r>
            <a:r>
              <a:rPr dirty="0" spc="-75"/>
              <a:t>Manuals </a:t>
            </a:r>
            <a:r>
              <a:rPr dirty="0" spc="-190"/>
              <a:t>to </a:t>
            </a:r>
            <a:r>
              <a:rPr dirty="0" spc="-225"/>
              <a:t>Detect </a:t>
            </a:r>
            <a:r>
              <a:rPr dirty="0" spc="-185"/>
              <a:t>Server  </a:t>
            </a:r>
            <a:r>
              <a:rPr dirty="0" spc="-145"/>
              <a:t>Misconfigurations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416" y="3367532"/>
            <a:ext cx="858329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072765" marR="17780" indent="-3048000">
              <a:lnSpc>
                <a:spcPts val="2590"/>
              </a:lnSpc>
              <a:spcBef>
                <a:spcPts val="425"/>
              </a:spcBef>
            </a:pPr>
            <a:r>
              <a:rPr dirty="0" sz="2400" spc="-95">
                <a:latin typeface="Trebuchet MS"/>
                <a:cs typeface="Trebuchet MS"/>
              </a:rPr>
              <a:t>Chengcheng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Xiang</a:t>
            </a:r>
            <a:r>
              <a:rPr dirty="0" baseline="24305" sz="2400" spc="-172">
                <a:latin typeface="Trebuchet MS"/>
                <a:cs typeface="Trebuchet MS"/>
              </a:rPr>
              <a:t>1</a:t>
            </a:r>
            <a:r>
              <a:rPr dirty="0" sz="2400" spc="-114">
                <a:latin typeface="Trebuchet MS"/>
                <a:cs typeface="Trebuchet MS"/>
              </a:rPr>
              <a:t>,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Haochen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Huang</a:t>
            </a:r>
            <a:r>
              <a:rPr dirty="0" baseline="24305" sz="2400" spc="-150">
                <a:latin typeface="Trebuchet MS"/>
                <a:cs typeface="Trebuchet MS"/>
              </a:rPr>
              <a:t>1</a:t>
            </a:r>
            <a:r>
              <a:rPr dirty="0" sz="2400" spc="-100">
                <a:latin typeface="Trebuchet MS"/>
                <a:cs typeface="Trebuchet MS"/>
              </a:rPr>
              <a:t>,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Andrew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Yoo</a:t>
            </a:r>
            <a:r>
              <a:rPr dirty="0" baseline="24305" sz="2400" spc="-225">
                <a:latin typeface="Trebuchet MS"/>
                <a:cs typeface="Trebuchet MS"/>
              </a:rPr>
              <a:t>1</a:t>
            </a:r>
            <a:r>
              <a:rPr dirty="0" sz="2400" spc="-150">
                <a:latin typeface="Trebuchet MS"/>
                <a:cs typeface="Trebuchet MS"/>
              </a:rPr>
              <a:t>,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Yuanyuan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Zhou</a:t>
            </a:r>
            <a:r>
              <a:rPr dirty="0" baseline="24305" sz="2400" spc="-165">
                <a:latin typeface="Trebuchet MS"/>
                <a:cs typeface="Trebuchet MS"/>
              </a:rPr>
              <a:t>1</a:t>
            </a:r>
            <a:r>
              <a:rPr dirty="0" sz="2400" spc="-110">
                <a:latin typeface="Trebuchet MS"/>
                <a:cs typeface="Trebuchet MS"/>
              </a:rPr>
              <a:t>,  </a:t>
            </a:r>
            <a:r>
              <a:rPr dirty="0" sz="2400" spc="-95">
                <a:latin typeface="Trebuchet MS"/>
                <a:cs typeface="Trebuchet MS"/>
              </a:rPr>
              <a:t>Shankar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Pasupathy</a:t>
            </a:r>
            <a:r>
              <a:rPr dirty="0" baseline="24305" sz="2400" spc="-142">
                <a:latin typeface="Trebuchet MS"/>
                <a:cs typeface="Trebuchet MS"/>
              </a:rPr>
              <a:t>2</a:t>
            </a:r>
            <a:endParaRPr baseline="24305"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7617" y="4421987"/>
            <a:ext cx="32893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4669" y="444347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70926" y="4718624"/>
            <a:ext cx="3116727" cy="874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42164" y="441604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4236"/>
            <a:ext cx="10481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0"/>
              <a:t>How </a:t>
            </a:r>
            <a:r>
              <a:rPr dirty="0" sz="4400" spc="-210"/>
              <a:t>useful </a:t>
            </a:r>
            <a:r>
              <a:rPr dirty="0" sz="4400" spc="-245"/>
              <a:t>are </a:t>
            </a:r>
            <a:r>
              <a:rPr dirty="0" sz="4400" spc="-220"/>
              <a:t>the </a:t>
            </a:r>
            <a:r>
              <a:rPr dirty="0" sz="4400" spc="-114"/>
              <a:t>good</a:t>
            </a:r>
            <a:r>
              <a:rPr dirty="0" sz="4400" spc="-1000"/>
              <a:t> </a:t>
            </a:r>
            <a:r>
              <a:rPr dirty="0" sz="4400" spc="-245"/>
              <a:t>practices </a:t>
            </a:r>
            <a:r>
              <a:rPr dirty="0" sz="4400" spc="-204"/>
              <a:t>in </a:t>
            </a:r>
            <a:r>
              <a:rPr dirty="0" sz="4400" spc="-114"/>
              <a:t>manuals?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0646" y="2457056"/>
            <a:ext cx="6790690" cy="91313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91440" marR="334645">
              <a:lnSpc>
                <a:spcPct val="100000"/>
              </a:lnSpc>
              <a:spcBef>
                <a:spcPts val="1210"/>
              </a:spcBef>
            </a:pPr>
            <a:r>
              <a:rPr dirty="0" sz="2000" spc="-35" i="1">
                <a:solidFill>
                  <a:srgbClr val="FFFFFF"/>
                </a:solidFill>
                <a:latin typeface="Carlito"/>
                <a:cs typeface="Carlito"/>
              </a:rPr>
              <a:t>Answer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i="1">
                <a:solidFill>
                  <a:srgbClr val="FFFFFF"/>
                </a:solidFill>
                <a:latin typeface="Trebuchet MS"/>
                <a:cs typeface="Trebuchet MS"/>
              </a:rPr>
              <a:t>61%</a:t>
            </a:r>
            <a:r>
              <a:rPr dirty="0" sz="1800" spc="-1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1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 i="1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1800" spc="-1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 i="1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1800" spc="-1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 i="1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1800" spc="-1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5" i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800" spc="-1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 i="1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18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5" i="1">
                <a:solidFill>
                  <a:srgbClr val="FFFFFF"/>
                </a:solidFill>
                <a:latin typeface="Trebuchet MS"/>
                <a:cs typeface="Trebuchet MS"/>
              </a:rPr>
              <a:t>equivalent</a:t>
            </a:r>
            <a:r>
              <a:rPr dirty="0" sz="18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20" i="1">
                <a:solidFill>
                  <a:srgbClr val="FFFFFF"/>
                </a:solidFill>
                <a:latin typeface="Trebuchet MS"/>
                <a:cs typeface="Trebuchet MS"/>
              </a:rPr>
              <a:t> default  </a:t>
            </a:r>
            <a:r>
              <a:rPr dirty="0" sz="1800" spc="-90" i="1">
                <a:solidFill>
                  <a:srgbClr val="FFFFFF"/>
                </a:solidFill>
                <a:latin typeface="Trebuchet MS"/>
                <a:cs typeface="Trebuchet MS"/>
              </a:rPr>
              <a:t>settings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46" y="1287627"/>
            <a:ext cx="6790690" cy="109283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05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Q3: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ED7D31"/>
                </a:solidFill>
                <a:latin typeface="Trebuchet MS"/>
                <a:cs typeface="Trebuchet MS"/>
              </a:rPr>
              <a:t>equivalent</a:t>
            </a:r>
            <a:r>
              <a:rPr dirty="0" sz="2000" spc="-14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ED7D31"/>
                </a:solidFill>
                <a:latin typeface="Trebuchet MS"/>
                <a:cs typeface="Trebuchet MS"/>
              </a:rPr>
              <a:t>to</a:t>
            </a:r>
            <a:r>
              <a:rPr dirty="0" sz="2000" spc="-16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ED7D31"/>
                </a:solidFill>
                <a:latin typeface="Trebuchet MS"/>
                <a:cs typeface="Trebuchet MS"/>
              </a:rPr>
              <a:t>default</a:t>
            </a:r>
            <a:r>
              <a:rPr dirty="0" sz="2000" spc="-14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ED7D31"/>
                </a:solidFill>
                <a:latin typeface="Trebuchet MS"/>
                <a:cs typeface="Trebuchet MS"/>
              </a:rPr>
              <a:t>settings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548640" marR="206375">
              <a:lnSpc>
                <a:spcPct val="100000"/>
              </a:lnSpc>
            </a:pP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are,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sysadmins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leave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configurations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as 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default.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5746" y="3670300"/>
            <a:ext cx="8064500" cy="318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751" y="510541"/>
            <a:ext cx="10965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75"/>
              <a:t>Based </a:t>
            </a:r>
            <a:r>
              <a:rPr dirty="0" sz="4400" spc="-90"/>
              <a:t>on</a:t>
            </a:r>
            <a:r>
              <a:rPr dirty="0" sz="4400" spc="-955"/>
              <a:t> </a:t>
            </a:r>
            <a:r>
              <a:rPr dirty="0" sz="4400" spc="-220"/>
              <a:t>the </a:t>
            </a:r>
            <a:r>
              <a:rPr dirty="0" sz="4400" spc="-195"/>
              <a:t>study </a:t>
            </a:r>
            <a:r>
              <a:rPr dirty="0" sz="4400" spc="-240"/>
              <a:t>we </a:t>
            </a:r>
            <a:r>
              <a:rPr dirty="0" sz="4400" spc="-180"/>
              <a:t>designed </a:t>
            </a:r>
            <a:r>
              <a:rPr dirty="0" sz="4400" spc="-265"/>
              <a:t>PracExtractor </a:t>
            </a:r>
            <a:r>
              <a:rPr dirty="0" sz="4400" spc="-225"/>
              <a:t>to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1022" y="2600147"/>
          <a:ext cx="2929255" cy="230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0205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1800" spc="-229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599440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160" b="1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recommended."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6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dirty="0" sz="1800" spc="-185">
                          <a:latin typeface="Trebuchet MS"/>
                          <a:cs typeface="Trebuchet MS"/>
                        </a:rPr>
                        <a:t>“A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between 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dirty="0" sz="1800" spc="-85" b="1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1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16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ts val="2125"/>
                        </a:lnSpc>
                      </a:pP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142875">
                        <a:lnSpc>
                          <a:spcPts val="2090"/>
                        </a:lnSpc>
                        <a:spcBef>
                          <a:spcPts val="39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dirty="0" sz="1800" spc="-3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less  than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6181" y="3014091"/>
            <a:ext cx="1498318" cy="1126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2011" y="3167265"/>
            <a:ext cx="855344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600" spc="-35" b="1">
                <a:latin typeface="Trebuchet MS"/>
                <a:cs typeface="Trebuchet MS"/>
              </a:rPr>
              <a:t>Manual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029754" y="2914586"/>
          <a:ext cx="226695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Specifications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p1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==</a:t>
                      </a:r>
                      <a:r>
                        <a:rPr dirty="0" sz="18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p2 </a:t>
                      </a:r>
                      <a:r>
                        <a:rPr dirty="0" sz="1800" spc="-680">
                          <a:latin typeface="WenQuanYi Micro Hei"/>
                          <a:cs typeface="WenQuanYi Micro Hei"/>
                        </a:rPr>
                        <a:t>∈</a:t>
                      </a:r>
                      <a:r>
                        <a:rPr dirty="0" sz="1800" spc="-6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[8,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16]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p3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18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ThreadsPerChild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0680395" y="3100285"/>
            <a:ext cx="1221105" cy="1125220"/>
          </a:xfrm>
          <a:custGeom>
            <a:avLst/>
            <a:gdLst/>
            <a:ahLst/>
            <a:cxnLst/>
            <a:rect l="l" t="t" r="r" b="b"/>
            <a:pathLst>
              <a:path w="1221104" h="1125220">
                <a:moveTo>
                  <a:pt x="0" y="0"/>
                </a:moveTo>
                <a:lnTo>
                  <a:pt x="1033480" y="0"/>
                </a:lnTo>
                <a:lnTo>
                  <a:pt x="1220930" y="187447"/>
                </a:lnTo>
                <a:lnTo>
                  <a:pt x="1220930" y="1124660"/>
                </a:lnTo>
                <a:lnTo>
                  <a:pt x="0" y="11246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59135" y="3149091"/>
            <a:ext cx="9550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85" b="1">
                <a:latin typeface="Trebuchet MS"/>
                <a:cs typeface="Trebuchet MS"/>
              </a:rPr>
              <a:t>Config</a:t>
            </a:r>
            <a:r>
              <a:rPr dirty="0" sz="1600" spc="-16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files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51210" y="3633723"/>
            <a:ext cx="53213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5">
                <a:solidFill>
                  <a:srgbClr val="FF0000"/>
                </a:solidFill>
                <a:latin typeface="Trebuchet MS"/>
                <a:cs typeface="Trebuchet MS"/>
              </a:rPr>
              <a:t>p2 =</a:t>
            </a:r>
            <a:r>
              <a:rPr dirty="0" sz="160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0000"/>
                </a:solidFill>
                <a:latin typeface="Trebuchet MS"/>
                <a:cs typeface="Trebuchet MS"/>
              </a:rPr>
              <a:t>6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75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8259" y="3203486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69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26945" y="2570988"/>
            <a:ext cx="7448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5">
                <a:latin typeface="Trebuchet MS"/>
                <a:cs typeface="Trebuchet MS"/>
              </a:rPr>
              <a:t>E</a:t>
            </a:r>
            <a:r>
              <a:rPr dirty="0" sz="2000" spc="-114">
                <a:latin typeface="Trebuchet MS"/>
                <a:cs typeface="Trebuchet MS"/>
              </a:rPr>
              <a:t>x</a:t>
            </a:r>
            <a:r>
              <a:rPr dirty="0" sz="2000" spc="-120">
                <a:latin typeface="Trebuchet MS"/>
                <a:cs typeface="Trebuchet MS"/>
              </a:rPr>
              <a:t>t</a:t>
            </a:r>
            <a:r>
              <a:rPr dirty="0" sz="2000" spc="-125">
                <a:latin typeface="Trebuchet MS"/>
                <a:cs typeface="Trebuchet MS"/>
              </a:rPr>
              <a:t>r</a:t>
            </a:r>
            <a:r>
              <a:rPr dirty="0" sz="2000" spc="-90">
                <a:latin typeface="Trebuchet MS"/>
                <a:cs typeface="Trebuchet MS"/>
              </a:rPr>
              <a:t>a</a:t>
            </a:r>
            <a:r>
              <a:rPr dirty="0" sz="2000" spc="-140">
                <a:latin typeface="Trebuchet MS"/>
                <a:cs typeface="Trebuchet MS"/>
              </a:rPr>
              <a:t>c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07379" y="3203486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55233" y="2583180"/>
            <a:ext cx="83629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latin typeface="Trebuchet MS"/>
                <a:cs typeface="Trebuchet MS"/>
              </a:rPr>
              <a:t>Convert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61068" y="3272701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485960" y="2702052"/>
            <a:ext cx="644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35">
                <a:latin typeface="Trebuchet MS"/>
                <a:cs typeface="Trebuchet MS"/>
              </a:rPr>
              <a:t>C</a:t>
            </a:r>
            <a:r>
              <a:rPr dirty="0" sz="2000" spc="-75">
                <a:latin typeface="Trebuchet MS"/>
                <a:cs typeface="Trebuchet MS"/>
              </a:rPr>
              <a:t>h</a:t>
            </a:r>
            <a:r>
              <a:rPr dirty="0" sz="2000" spc="-70">
                <a:latin typeface="Trebuchet MS"/>
                <a:cs typeface="Trebuchet MS"/>
              </a:rPr>
              <a:t>e</a:t>
            </a:r>
            <a:r>
              <a:rPr dirty="0" sz="2000" spc="-145">
                <a:latin typeface="Trebuchet MS"/>
                <a:cs typeface="Trebuchet MS"/>
              </a:rPr>
              <a:t>c</a:t>
            </a:r>
            <a:r>
              <a:rPr dirty="0" sz="2000" spc="-100"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7012"/>
            <a:ext cx="7672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25"/>
              <a:t>Two </a:t>
            </a:r>
            <a:r>
              <a:rPr dirty="0" sz="4400" spc="-220"/>
              <a:t>challenges </a:t>
            </a:r>
            <a:r>
              <a:rPr dirty="0" sz="4400" spc="-225"/>
              <a:t>with</a:t>
            </a:r>
            <a:r>
              <a:rPr dirty="0" sz="4400" spc="-415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75187" y="1422400"/>
            <a:ext cx="8905875" cy="181483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00330">
              <a:lnSpc>
                <a:spcPts val="3000"/>
              </a:lnSpc>
              <a:spcBef>
                <a:spcPts val="270"/>
              </a:spcBef>
            </a:pP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noises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extracts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practice 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descriptions?</a:t>
            </a:r>
            <a:endParaRPr sz="2800">
              <a:latin typeface="Trebuchet MS"/>
              <a:cs typeface="Trebuchet MS"/>
            </a:endParaRPr>
          </a:p>
          <a:p>
            <a:pPr marL="776605" marR="237490" indent="-228600">
              <a:lnSpc>
                <a:spcPct val="100000"/>
              </a:lnSpc>
              <a:buFont typeface="Arial"/>
              <a:buChar char="•"/>
              <a:tabLst>
                <a:tab pos="777240" algn="l"/>
              </a:tabLst>
            </a:pP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99.6%</a:t>
            </a:r>
            <a:r>
              <a:rPr dirty="0" sz="24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1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97.3%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sentences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manuals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good  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187" y="3595916"/>
            <a:ext cx="8905875" cy="184023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379095">
              <a:lnSpc>
                <a:spcPts val="3000"/>
              </a:lnSpc>
              <a:spcBef>
                <a:spcPts val="270"/>
              </a:spcBef>
            </a:pP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free-text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into  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checkable</a:t>
            </a:r>
            <a:r>
              <a:rPr dirty="0" sz="2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specifications?</a:t>
            </a:r>
            <a:endParaRPr sz="2800">
              <a:latin typeface="Trebuchet MS"/>
              <a:cs typeface="Trebuchet MS"/>
            </a:endParaRPr>
          </a:p>
          <a:p>
            <a:pPr marL="776605" marR="142875" indent="-228600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777240" algn="l"/>
              </a:tabLst>
            </a:pP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Sentences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4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“the</a:t>
            </a:r>
            <a:r>
              <a:rPr dirty="0" sz="24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crc32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option</a:t>
            </a:r>
            <a:r>
              <a:rPr dirty="0" sz="24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recommended”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directly  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checkable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52" y="300229"/>
            <a:ext cx="10511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29"/>
              <a:t>Challenge </a:t>
            </a:r>
            <a:r>
              <a:rPr dirty="0" sz="4400" spc="-275"/>
              <a:t>1: </a:t>
            </a:r>
            <a:r>
              <a:rPr dirty="0" sz="4400" spc="-285"/>
              <a:t>Extract </a:t>
            </a:r>
            <a:r>
              <a:rPr dirty="0" sz="4400" spc="-114"/>
              <a:t>good </a:t>
            </a:r>
            <a:r>
              <a:rPr dirty="0" sz="4400" spc="-265"/>
              <a:t>practice</a:t>
            </a:r>
            <a:r>
              <a:rPr dirty="0" sz="4400" spc="-720"/>
              <a:t> </a:t>
            </a:r>
            <a:r>
              <a:rPr dirty="0" sz="4400" spc="-195"/>
              <a:t>descriptions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5067" y="1131315"/>
            <a:ext cx="392620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25">
                <a:latin typeface="Trebuchet MS"/>
                <a:cs typeface="Trebuchet MS"/>
              </a:rPr>
              <a:t>Keyword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Syntactic-pattern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52" y="300229"/>
            <a:ext cx="10511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29"/>
              <a:t>Challenge </a:t>
            </a:r>
            <a:r>
              <a:rPr dirty="0" sz="4400" spc="-275"/>
              <a:t>1: </a:t>
            </a:r>
            <a:r>
              <a:rPr dirty="0" sz="4400" spc="-285"/>
              <a:t>Extract </a:t>
            </a:r>
            <a:r>
              <a:rPr dirty="0" sz="4400" spc="-114"/>
              <a:t>good </a:t>
            </a:r>
            <a:r>
              <a:rPr dirty="0" sz="4400" spc="-265"/>
              <a:t>practice</a:t>
            </a:r>
            <a:r>
              <a:rPr dirty="0" sz="4400" spc="-720"/>
              <a:t> </a:t>
            </a:r>
            <a:r>
              <a:rPr dirty="0" sz="4400" spc="-195"/>
              <a:t>descriptions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5973" y="2410460"/>
          <a:ext cx="3005455" cy="200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405"/>
              </a:tblGrid>
              <a:tr h="439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20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2000" spc="-25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1">
                <a:tc>
                  <a:txBody>
                    <a:bodyPr/>
                    <a:lstStyle/>
                    <a:p>
                      <a:pPr marL="91440">
                        <a:lnSpc>
                          <a:spcPts val="2125"/>
                        </a:lnSpc>
                        <a:spcBef>
                          <a:spcPts val="265"/>
                        </a:spcBef>
                      </a:pP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dirty="0" sz="1800" spc="-20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ts val="2125"/>
                        </a:lnSpc>
                      </a:pPr>
                      <a:r>
                        <a:rPr dirty="0" sz="1800" spc="-105" b="1">
                          <a:latin typeface="Trebuchet MS"/>
                          <a:cs typeface="Trebuchet MS"/>
                        </a:rPr>
                        <a:t>recommended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."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227329">
                        <a:lnSpc>
                          <a:spcPct val="99400"/>
                        </a:lnSpc>
                        <a:spcBef>
                          <a:spcPts val="27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“This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guaranteed</a:t>
                      </a:r>
                      <a:r>
                        <a:rPr dirty="0" sz="1800" spc="-3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even  with the 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recommended 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settings”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9707" y="2410460"/>
          <a:ext cx="3005455" cy="287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6405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0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Sentences </a:t>
                      </a:r>
                      <a:r>
                        <a:rPr dirty="0" sz="2000" spc="-1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2000" spc="-1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9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manuals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02552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dirty="0" sz="1800" spc="-25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recommended."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227329">
                        <a:lnSpc>
                          <a:spcPct val="99400"/>
                        </a:lnSpc>
                        <a:spcBef>
                          <a:spcPts val="27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“This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guaranteed</a:t>
                      </a:r>
                      <a:r>
                        <a:rPr dirty="0" sz="1800" spc="-3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even  with the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recommended 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settings”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396240">
                        <a:lnSpc>
                          <a:spcPct val="99400"/>
                        </a:lnSpc>
                        <a:spcBef>
                          <a:spcPts val="275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“Specifies 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how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3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generate 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verify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 checksum 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stored in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disk</a:t>
                      </a:r>
                      <a:r>
                        <a:rPr dirty="0" sz="1800" spc="-3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blocks”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41353" y="3123260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5067" y="1144523"/>
            <a:ext cx="5399405" cy="19824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14">
                <a:latin typeface="Trebuchet MS"/>
                <a:cs typeface="Trebuchet MS"/>
              </a:rPr>
              <a:t>Keyword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filtering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40">
                <a:solidFill>
                  <a:srgbClr val="A6A6A6"/>
                </a:solidFill>
                <a:latin typeface="Trebuchet MS"/>
                <a:cs typeface="Trebuchet MS"/>
              </a:rPr>
              <a:t>Syntactic-pattern</a:t>
            </a:r>
            <a:r>
              <a:rPr dirty="0" sz="2600" spc="-204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A6A6A6"/>
                </a:solidFill>
                <a:latin typeface="Trebuchet MS"/>
                <a:cs typeface="Trebuchet MS"/>
              </a:rPr>
              <a:t>filtering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rebuchet MS"/>
              <a:cs typeface="Trebuchet MS"/>
            </a:endParaRPr>
          </a:p>
          <a:p>
            <a:pPr marL="4487545" marR="5080">
              <a:lnSpc>
                <a:spcPct val="100000"/>
              </a:lnSpc>
            </a:pPr>
            <a:r>
              <a:rPr dirty="0" sz="2000" spc="-150">
                <a:latin typeface="Trebuchet MS"/>
                <a:cs typeface="Trebuchet MS"/>
              </a:rPr>
              <a:t>K</a:t>
            </a:r>
            <a:r>
              <a:rPr dirty="0" sz="2000" spc="-114">
                <a:latin typeface="Trebuchet MS"/>
                <a:cs typeface="Trebuchet MS"/>
              </a:rPr>
              <a:t>e</a:t>
            </a:r>
            <a:r>
              <a:rPr dirty="0" sz="2000" spc="-85">
                <a:latin typeface="Trebuchet MS"/>
                <a:cs typeface="Trebuchet MS"/>
              </a:rPr>
              <a:t>y</a:t>
            </a:r>
            <a:r>
              <a:rPr dirty="0" sz="2000" spc="-85">
                <a:latin typeface="Trebuchet MS"/>
                <a:cs typeface="Trebuchet MS"/>
              </a:rPr>
              <a:t>w</a:t>
            </a:r>
            <a:r>
              <a:rPr dirty="0" sz="2000" spc="-30">
                <a:latin typeface="Trebuchet MS"/>
                <a:cs typeface="Trebuchet MS"/>
              </a:rPr>
              <a:t>o</a:t>
            </a:r>
            <a:r>
              <a:rPr dirty="0" sz="2000" spc="-114">
                <a:latin typeface="Trebuchet MS"/>
                <a:cs typeface="Trebuchet MS"/>
              </a:rPr>
              <a:t>r</a:t>
            </a:r>
            <a:r>
              <a:rPr dirty="0" sz="2000" spc="-45">
                <a:latin typeface="Trebuchet MS"/>
                <a:cs typeface="Trebuchet MS"/>
              </a:rPr>
              <a:t>d  </a:t>
            </a:r>
            <a:r>
              <a:rPr dirty="0" sz="2000" spc="-105">
                <a:latin typeface="Trebuchet MS"/>
                <a:cs typeface="Trebuchet MS"/>
              </a:rPr>
              <a:t>filtering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468" y="467868"/>
            <a:ext cx="10511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29"/>
              <a:t>Challenge </a:t>
            </a:r>
            <a:r>
              <a:rPr dirty="0" sz="4400" spc="-275"/>
              <a:t>1: </a:t>
            </a:r>
            <a:r>
              <a:rPr dirty="0" sz="4400" spc="-285"/>
              <a:t>Extract </a:t>
            </a:r>
            <a:r>
              <a:rPr dirty="0" sz="4400" spc="-114"/>
              <a:t>good </a:t>
            </a:r>
            <a:r>
              <a:rPr dirty="0" sz="4400" spc="-265"/>
              <a:t>practice</a:t>
            </a:r>
            <a:r>
              <a:rPr dirty="0" sz="4400" spc="-720"/>
              <a:t> </a:t>
            </a:r>
            <a:r>
              <a:rPr dirty="0" sz="4400" spc="-195"/>
              <a:t>descriptions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7490" y="1289812"/>
            <a:ext cx="392620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25">
                <a:solidFill>
                  <a:srgbClr val="A6A6A6"/>
                </a:solidFill>
                <a:latin typeface="Trebuchet MS"/>
                <a:cs typeface="Trebuchet MS"/>
              </a:rPr>
              <a:t>Keyword</a:t>
            </a:r>
            <a:r>
              <a:rPr dirty="0" sz="2800" spc="-2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800" spc="-150">
                <a:solidFill>
                  <a:srgbClr val="A6A6A6"/>
                </a:solidFill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Syntactic-pattern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1937" y="2600375"/>
          <a:ext cx="6054090" cy="225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5040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2000" spc="-1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2000" spc="-2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-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candidates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76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latin typeface="Trebuchet MS"/>
                          <a:cs typeface="Trebuchet MS"/>
                        </a:rPr>
                        <a:t>recommended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."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1085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“This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800" spc="-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guaranteed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even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14" b="1">
                          <a:latin typeface="Trebuchet MS"/>
                          <a:cs typeface="Trebuchet MS"/>
                        </a:rPr>
                        <a:t>recommended</a:t>
                      </a:r>
                      <a:r>
                        <a:rPr dirty="0" sz="1800" spc="-14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settings”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468" y="467868"/>
            <a:ext cx="10511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29"/>
              <a:t>Challenge </a:t>
            </a:r>
            <a:r>
              <a:rPr dirty="0" sz="4400" spc="-275"/>
              <a:t>1: </a:t>
            </a:r>
            <a:r>
              <a:rPr dirty="0" sz="4400" spc="-285"/>
              <a:t>Extract </a:t>
            </a:r>
            <a:r>
              <a:rPr dirty="0" sz="4400" spc="-114"/>
              <a:t>good </a:t>
            </a:r>
            <a:r>
              <a:rPr dirty="0" sz="4400" spc="-265"/>
              <a:t>practice</a:t>
            </a:r>
            <a:r>
              <a:rPr dirty="0" sz="4400" spc="-720"/>
              <a:t> </a:t>
            </a:r>
            <a:r>
              <a:rPr dirty="0" sz="4400" spc="-195"/>
              <a:t>descriptions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060004" y="3201047"/>
            <a:ext cx="3844925" cy="779780"/>
            <a:chOff x="8060004" y="3201047"/>
            <a:chExt cx="3844925" cy="779780"/>
          </a:xfrm>
        </p:grpSpPr>
        <p:sp>
          <p:nvSpPr>
            <p:cNvPr id="4" name="object 4"/>
            <p:cNvSpPr/>
            <p:nvPr/>
          </p:nvSpPr>
          <p:spPr>
            <a:xfrm>
              <a:off x="8060004" y="3584587"/>
              <a:ext cx="3844925" cy="38100"/>
            </a:xfrm>
            <a:custGeom>
              <a:avLst/>
              <a:gdLst/>
              <a:ahLst/>
              <a:cxnLst/>
              <a:rect l="l" t="t" r="r" b="b"/>
              <a:pathLst>
                <a:path w="3844925" h="38100">
                  <a:moveTo>
                    <a:pt x="0" y="0"/>
                  </a:moveTo>
                  <a:lnTo>
                    <a:pt x="3844392" y="0"/>
                  </a:lnTo>
                  <a:lnTo>
                    <a:pt x="3844392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60004" y="3201047"/>
              <a:ext cx="3844925" cy="779780"/>
            </a:xfrm>
            <a:custGeom>
              <a:avLst/>
              <a:gdLst/>
              <a:ahLst/>
              <a:cxnLst/>
              <a:rect l="l" t="t" r="r" b="b"/>
              <a:pathLst>
                <a:path w="3844925" h="779779">
                  <a:moveTo>
                    <a:pt x="6350" y="0"/>
                  </a:moveTo>
                  <a:lnTo>
                    <a:pt x="6350" y="779780"/>
                  </a:lnTo>
                </a:path>
                <a:path w="3844925" h="779779">
                  <a:moveTo>
                    <a:pt x="3838042" y="0"/>
                  </a:moveTo>
                  <a:lnTo>
                    <a:pt x="3838042" y="779780"/>
                  </a:lnTo>
                </a:path>
                <a:path w="3844925" h="779779">
                  <a:moveTo>
                    <a:pt x="0" y="6350"/>
                  </a:moveTo>
                  <a:lnTo>
                    <a:pt x="3844392" y="6350"/>
                  </a:lnTo>
                </a:path>
                <a:path w="3844925" h="779779">
                  <a:moveTo>
                    <a:pt x="0" y="773430"/>
                  </a:moveTo>
                  <a:lnTo>
                    <a:pt x="3844392" y="7734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072704" y="3213747"/>
            <a:ext cx="3819525" cy="370840"/>
          </a:xfrm>
          <a:prstGeom prst="rect">
            <a:avLst/>
          </a:prstGeom>
          <a:solidFill>
            <a:srgbClr val="4472C4"/>
          </a:solidFill>
        </p:spPr>
        <p:txBody>
          <a:bodyPr wrap="square" lIns="0" tIns="2476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95"/>
              </a:spcBef>
            </a:pP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Good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2704" y="3622687"/>
            <a:ext cx="3819525" cy="345440"/>
          </a:xfrm>
          <a:prstGeom prst="rect">
            <a:avLst/>
          </a:prstGeom>
          <a:solidFill>
            <a:srgbClr val="CFD5EA"/>
          </a:solidFill>
        </p:spPr>
        <p:txBody>
          <a:bodyPr wrap="square" lIns="0" tIns="1333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 sz="1800" spc="-105">
                <a:latin typeface="Trebuchet MS"/>
                <a:cs typeface="Trebuchet MS"/>
              </a:rPr>
              <a:t>“The </a:t>
            </a:r>
            <a:r>
              <a:rPr dirty="0" sz="1800" spc="-90">
                <a:latin typeface="Trebuchet MS"/>
                <a:cs typeface="Trebuchet MS"/>
              </a:rPr>
              <a:t>crc32 </a:t>
            </a:r>
            <a:r>
              <a:rPr dirty="0" sz="1800" spc="-60">
                <a:latin typeface="Trebuchet MS"/>
                <a:cs typeface="Trebuchet MS"/>
              </a:rPr>
              <a:t>option </a:t>
            </a:r>
            <a:r>
              <a:rPr dirty="0" sz="1800" spc="-65">
                <a:latin typeface="Trebuchet MS"/>
                <a:cs typeface="Trebuchet MS"/>
              </a:rPr>
              <a:t>is</a:t>
            </a:r>
            <a:r>
              <a:rPr dirty="0" sz="1800" spc="-28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recommended."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9075" y="3477691"/>
            <a:ext cx="1042669" cy="608965"/>
          </a:xfrm>
          <a:custGeom>
            <a:avLst/>
            <a:gdLst/>
            <a:ahLst/>
            <a:cxnLst/>
            <a:rect l="l" t="t" r="r" b="b"/>
            <a:pathLst>
              <a:path w="1042670" h="608964">
                <a:moveTo>
                  <a:pt x="0" y="152224"/>
                </a:moveTo>
                <a:lnTo>
                  <a:pt x="737818" y="152224"/>
                </a:lnTo>
                <a:lnTo>
                  <a:pt x="737818" y="0"/>
                </a:lnTo>
                <a:lnTo>
                  <a:pt x="1042270" y="304449"/>
                </a:lnTo>
                <a:lnTo>
                  <a:pt x="737818" y="608897"/>
                </a:lnTo>
                <a:lnTo>
                  <a:pt x="737818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77761" y="2439924"/>
            <a:ext cx="10280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85">
                <a:latin typeface="Trebuchet MS"/>
                <a:cs typeface="Trebuchet MS"/>
              </a:rPr>
              <a:t>S</a:t>
            </a:r>
            <a:r>
              <a:rPr dirty="0" sz="2000" spc="-75">
                <a:latin typeface="Trebuchet MS"/>
                <a:cs typeface="Trebuchet MS"/>
              </a:rPr>
              <a:t>y</a:t>
            </a:r>
            <a:r>
              <a:rPr dirty="0" sz="2000" spc="-70">
                <a:latin typeface="Trebuchet MS"/>
                <a:cs typeface="Trebuchet MS"/>
              </a:rPr>
              <a:t>n</a:t>
            </a:r>
            <a:r>
              <a:rPr dirty="0" sz="2000" spc="-145">
                <a:latin typeface="Trebuchet MS"/>
                <a:cs typeface="Trebuchet MS"/>
              </a:rPr>
              <a:t>t</a:t>
            </a:r>
            <a:r>
              <a:rPr dirty="0" sz="2000" spc="-95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c</a:t>
            </a:r>
            <a:r>
              <a:rPr dirty="0" sz="2000" spc="-125">
                <a:latin typeface="Trebuchet MS"/>
                <a:cs typeface="Trebuchet MS"/>
              </a:rPr>
              <a:t>t</a:t>
            </a:r>
            <a:r>
              <a:rPr dirty="0" sz="2000" spc="-114">
                <a:latin typeface="Trebuchet MS"/>
                <a:cs typeface="Trebuchet MS"/>
              </a:rPr>
              <a:t>i</a:t>
            </a:r>
            <a:r>
              <a:rPr dirty="0" sz="2000" spc="-140">
                <a:latin typeface="Trebuchet MS"/>
                <a:cs typeface="Trebuchet MS"/>
              </a:rPr>
              <a:t>c</a:t>
            </a:r>
            <a:r>
              <a:rPr dirty="0" sz="2000" spc="-110">
                <a:latin typeface="Trebuchet MS"/>
                <a:cs typeface="Trebuchet MS"/>
              </a:rPr>
              <a:t>-  </a:t>
            </a:r>
            <a:r>
              <a:rPr dirty="0" sz="2000" spc="-100">
                <a:latin typeface="Trebuchet MS"/>
                <a:cs typeface="Trebuchet MS"/>
              </a:rPr>
              <a:t>pattern  </a:t>
            </a:r>
            <a:r>
              <a:rPr dirty="0" sz="2000" spc="-105">
                <a:latin typeface="Trebuchet MS"/>
                <a:cs typeface="Trebuchet MS"/>
              </a:rPr>
              <a:t>filtering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490" y="1289812"/>
            <a:ext cx="392620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25">
                <a:solidFill>
                  <a:srgbClr val="A6A6A6"/>
                </a:solidFill>
                <a:latin typeface="Trebuchet MS"/>
                <a:cs typeface="Trebuchet MS"/>
              </a:rPr>
              <a:t>Keyword</a:t>
            </a:r>
            <a:r>
              <a:rPr dirty="0" sz="2800" spc="-21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800" spc="-150">
                <a:solidFill>
                  <a:srgbClr val="A6A6A6"/>
                </a:solidFill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Syntactic-pattern</a:t>
            </a:r>
            <a:r>
              <a:rPr dirty="0" sz="2800" spc="-24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6050" y="2540368"/>
            <a:ext cx="5978525" cy="2250440"/>
            <a:chOff x="346050" y="2540368"/>
            <a:chExt cx="5978525" cy="2250440"/>
          </a:xfrm>
        </p:grpSpPr>
        <p:sp>
          <p:nvSpPr>
            <p:cNvPr id="12" name="object 12"/>
            <p:cNvSpPr/>
            <p:nvPr/>
          </p:nvSpPr>
          <p:spPr>
            <a:xfrm>
              <a:off x="358750" y="2949308"/>
              <a:ext cx="5953125" cy="914400"/>
            </a:xfrm>
            <a:custGeom>
              <a:avLst/>
              <a:gdLst/>
              <a:ahLst/>
              <a:cxnLst/>
              <a:rect l="l" t="t" r="r" b="b"/>
              <a:pathLst>
                <a:path w="5953125" h="914400">
                  <a:moveTo>
                    <a:pt x="5952667" y="0"/>
                  </a:moveTo>
                  <a:lnTo>
                    <a:pt x="0" y="0"/>
                  </a:lnTo>
                  <a:lnTo>
                    <a:pt x="0" y="914399"/>
                  </a:lnTo>
                  <a:lnTo>
                    <a:pt x="5952667" y="914399"/>
                  </a:lnTo>
                  <a:lnTo>
                    <a:pt x="5952667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8750" y="3863708"/>
              <a:ext cx="5953125" cy="914400"/>
            </a:xfrm>
            <a:custGeom>
              <a:avLst/>
              <a:gdLst/>
              <a:ahLst/>
              <a:cxnLst/>
              <a:rect l="l" t="t" r="r" b="b"/>
              <a:pathLst>
                <a:path w="5953125" h="914400">
                  <a:moveTo>
                    <a:pt x="5952667" y="0"/>
                  </a:moveTo>
                  <a:lnTo>
                    <a:pt x="0" y="0"/>
                  </a:lnTo>
                  <a:lnTo>
                    <a:pt x="0" y="914399"/>
                  </a:lnTo>
                  <a:lnTo>
                    <a:pt x="5952667" y="914399"/>
                  </a:lnTo>
                  <a:lnTo>
                    <a:pt x="5952667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2400" y="2930258"/>
              <a:ext cx="5965825" cy="38100"/>
            </a:xfrm>
            <a:custGeom>
              <a:avLst/>
              <a:gdLst/>
              <a:ahLst/>
              <a:cxnLst/>
              <a:rect l="l" t="t" r="r" b="b"/>
              <a:pathLst>
                <a:path w="5965825" h="38100">
                  <a:moveTo>
                    <a:pt x="0" y="0"/>
                  </a:moveTo>
                  <a:lnTo>
                    <a:pt x="5965373" y="0"/>
                  </a:lnTo>
                  <a:lnTo>
                    <a:pt x="5965373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2400" y="2546718"/>
              <a:ext cx="5965825" cy="2237740"/>
            </a:xfrm>
            <a:custGeom>
              <a:avLst/>
              <a:gdLst/>
              <a:ahLst/>
              <a:cxnLst/>
              <a:rect l="l" t="t" r="r" b="b"/>
              <a:pathLst>
                <a:path w="5965825" h="2237740">
                  <a:moveTo>
                    <a:pt x="6350" y="0"/>
                  </a:moveTo>
                  <a:lnTo>
                    <a:pt x="6350" y="2237741"/>
                  </a:lnTo>
                </a:path>
                <a:path w="5965825" h="2237740">
                  <a:moveTo>
                    <a:pt x="5959023" y="0"/>
                  </a:moveTo>
                  <a:lnTo>
                    <a:pt x="5959023" y="2237741"/>
                  </a:lnTo>
                </a:path>
                <a:path w="5965825" h="2237740">
                  <a:moveTo>
                    <a:pt x="0" y="6350"/>
                  </a:moveTo>
                  <a:lnTo>
                    <a:pt x="5965373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5100" y="2559418"/>
            <a:ext cx="5940425" cy="370840"/>
          </a:xfrm>
          <a:prstGeom prst="rect">
            <a:avLst/>
          </a:prstGeom>
          <a:solidFill>
            <a:srgbClr val="4472C4"/>
          </a:solidFill>
        </p:spPr>
        <p:txBody>
          <a:bodyPr wrap="square" lIns="0" tIns="2730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215"/>
              </a:spcBef>
            </a:pP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Good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candidates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1076" y="4033989"/>
            <a:ext cx="1965960" cy="641985"/>
            <a:chOff x="3841076" y="4033989"/>
            <a:chExt cx="1965960" cy="641985"/>
          </a:xfrm>
        </p:grpSpPr>
        <p:sp>
          <p:nvSpPr>
            <p:cNvPr id="18" name="object 18"/>
            <p:cNvSpPr/>
            <p:nvPr/>
          </p:nvSpPr>
          <p:spPr>
            <a:xfrm>
              <a:off x="3850601" y="4394923"/>
              <a:ext cx="1324610" cy="271780"/>
            </a:xfrm>
            <a:custGeom>
              <a:avLst/>
              <a:gdLst/>
              <a:ahLst/>
              <a:cxnLst/>
              <a:rect l="l" t="t" r="r" b="b"/>
              <a:pathLst>
                <a:path w="1324610" h="271779">
                  <a:moveTo>
                    <a:pt x="0" y="45210"/>
                  </a:moveTo>
                  <a:lnTo>
                    <a:pt x="3552" y="27612"/>
                  </a:lnTo>
                  <a:lnTo>
                    <a:pt x="13241" y="13241"/>
                  </a:lnTo>
                  <a:lnTo>
                    <a:pt x="27612" y="3552"/>
                  </a:lnTo>
                  <a:lnTo>
                    <a:pt x="45210" y="0"/>
                  </a:lnTo>
                  <a:lnTo>
                    <a:pt x="1278820" y="0"/>
                  </a:lnTo>
                  <a:lnTo>
                    <a:pt x="1296419" y="3552"/>
                  </a:lnTo>
                  <a:lnTo>
                    <a:pt x="1310789" y="13241"/>
                  </a:lnTo>
                  <a:lnTo>
                    <a:pt x="1320478" y="27612"/>
                  </a:lnTo>
                  <a:lnTo>
                    <a:pt x="1324030" y="45210"/>
                  </a:lnTo>
                  <a:lnTo>
                    <a:pt x="1324030" y="226049"/>
                  </a:lnTo>
                  <a:lnTo>
                    <a:pt x="1320478" y="243646"/>
                  </a:lnTo>
                  <a:lnTo>
                    <a:pt x="1310789" y="258017"/>
                  </a:lnTo>
                  <a:lnTo>
                    <a:pt x="1296419" y="267706"/>
                  </a:lnTo>
                  <a:lnTo>
                    <a:pt x="1278820" y="271259"/>
                  </a:lnTo>
                  <a:lnTo>
                    <a:pt x="45210" y="271259"/>
                  </a:lnTo>
                  <a:lnTo>
                    <a:pt x="27612" y="267706"/>
                  </a:lnTo>
                  <a:lnTo>
                    <a:pt x="13241" y="258017"/>
                  </a:lnTo>
                  <a:lnTo>
                    <a:pt x="3552" y="243646"/>
                  </a:lnTo>
                  <a:lnTo>
                    <a:pt x="0" y="226049"/>
                  </a:lnTo>
                  <a:lnTo>
                    <a:pt x="0" y="45210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17593" y="4033989"/>
              <a:ext cx="1390015" cy="410845"/>
            </a:xfrm>
            <a:custGeom>
              <a:avLst/>
              <a:gdLst/>
              <a:ahLst/>
              <a:cxnLst/>
              <a:rect l="l" t="t" r="r" b="b"/>
              <a:pathLst>
                <a:path w="1390014" h="410845">
                  <a:moveTo>
                    <a:pt x="1257122" y="340410"/>
                  </a:moveTo>
                  <a:lnTo>
                    <a:pt x="1243787" y="329399"/>
                  </a:lnTo>
                  <a:lnTo>
                    <a:pt x="1225842" y="314566"/>
                  </a:lnTo>
                  <a:lnTo>
                    <a:pt x="1213789" y="305574"/>
                  </a:lnTo>
                  <a:lnTo>
                    <a:pt x="1193165" y="290169"/>
                  </a:lnTo>
                  <a:lnTo>
                    <a:pt x="1182979" y="283311"/>
                  </a:lnTo>
                  <a:lnTo>
                    <a:pt x="1159370" y="267398"/>
                  </a:lnTo>
                  <a:lnTo>
                    <a:pt x="1151509" y="262623"/>
                  </a:lnTo>
                  <a:lnTo>
                    <a:pt x="1124521" y="246227"/>
                  </a:lnTo>
                  <a:lnTo>
                    <a:pt x="1119492" y="243484"/>
                  </a:lnTo>
                  <a:lnTo>
                    <a:pt x="1088707" y="226656"/>
                  </a:lnTo>
                  <a:lnTo>
                    <a:pt x="1087196" y="225920"/>
                  </a:lnTo>
                  <a:lnTo>
                    <a:pt x="1054493" y="209931"/>
                  </a:lnTo>
                  <a:lnTo>
                    <a:pt x="1052004" y="208711"/>
                  </a:lnTo>
                  <a:lnTo>
                    <a:pt x="1021651" y="195503"/>
                  </a:lnTo>
                  <a:lnTo>
                    <a:pt x="1014476" y="192379"/>
                  </a:lnTo>
                  <a:lnTo>
                    <a:pt x="989215" y="182664"/>
                  </a:lnTo>
                  <a:lnTo>
                    <a:pt x="976210" y="177660"/>
                  </a:lnTo>
                  <a:lnTo>
                    <a:pt x="957643" y="171411"/>
                  </a:lnTo>
                  <a:lnTo>
                    <a:pt x="937272" y="164553"/>
                  </a:lnTo>
                  <a:lnTo>
                    <a:pt x="927531" y="161721"/>
                  </a:lnTo>
                  <a:lnTo>
                    <a:pt x="899718" y="153631"/>
                  </a:lnTo>
                  <a:lnTo>
                    <a:pt x="897763" y="153060"/>
                  </a:lnTo>
                  <a:lnTo>
                    <a:pt x="873671" y="147116"/>
                  </a:lnTo>
                  <a:lnTo>
                    <a:pt x="857732" y="143179"/>
                  </a:lnTo>
                  <a:lnTo>
                    <a:pt x="852932" y="142201"/>
                  </a:lnTo>
                  <a:lnTo>
                    <a:pt x="836625" y="138874"/>
                  </a:lnTo>
                  <a:lnTo>
                    <a:pt x="828090" y="137134"/>
                  </a:lnTo>
                  <a:lnTo>
                    <a:pt x="827405" y="136994"/>
                  </a:lnTo>
                  <a:lnTo>
                    <a:pt x="817270" y="134924"/>
                  </a:lnTo>
                  <a:lnTo>
                    <a:pt x="776452" y="128282"/>
                  </a:lnTo>
                  <a:lnTo>
                    <a:pt x="735342" y="123266"/>
                  </a:lnTo>
                  <a:lnTo>
                    <a:pt x="694042" y="119875"/>
                  </a:lnTo>
                  <a:lnTo>
                    <a:pt x="652589" y="118097"/>
                  </a:lnTo>
                  <a:lnTo>
                    <a:pt x="611098" y="117944"/>
                  </a:lnTo>
                  <a:lnTo>
                    <a:pt x="569620" y="119418"/>
                  </a:lnTo>
                  <a:lnTo>
                    <a:pt x="528243" y="122529"/>
                  </a:lnTo>
                  <a:lnTo>
                    <a:pt x="487032" y="127266"/>
                  </a:lnTo>
                  <a:lnTo>
                    <a:pt x="446074" y="133629"/>
                  </a:lnTo>
                  <a:lnTo>
                    <a:pt x="405434" y="141630"/>
                  </a:lnTo>
                  <a:lnTo>
                    <a:pt x="365201" y="151269"/>
                  </a:lnTo>
                  <a:lnTo>
                    <a:pt x="325437" y="162547"/>
                  </a:lnTo>
                  <a:lnTo>
                    <a:pt x="286219" y="175475"/>
                  </a:lnTo>
                  <a:lnTo>
                    <a:pt x="247650" y="190042"/>
                  </a:lnTo>
                  <a:lnTo>
                    <a:pt x="209765" y="206248"/>
                  </a:lnTo>
                  <a:lnTo>
                    <a:pt x="172669" y="224116"/>
                  </a:lnTo>
                  <a:lnTo>
                    <a:pt x="136321" y="243687"/>
                  </a:lnTo>
                  <a:lnTo>
                    <a:pt x="101142" y="264795"/>
                  </a:lnTo>
                  <a:lnTo>
                    <a:pt x="66789" y="287667"/>
                  </a:lnTo>
                  <a:lnTo>
                    <a:pt x="53784" y="297611"/>
                  </a:lnTo>
                  <a:lnTo>
                    <a:pt x="35801" y="275069"/>
                  </a:lnTo>
                  <a:lnTo>
                    <a:pt x="0" y="352374"/>
                  </a:lnTo>
                  <a:lnTo>
                    <a:pt x="83324" y="334619"/>
                  </a:lnTo>
                  <a:lnTo>
                    <a:pt x="71920" y="320332"/>
                  </a:lnTo>
                  <a:lnTo>
                    <a:pt x="65671" y="312508"/>
                  </a:lnTo>
                  <a:lnTo>
                    <a:pt x="77647" y="303352"/>
                  </a:lnTo>
                  <a:lnTo>
                    <a:pt x="77927" y="303136"/>
                  </a:lnTo>
                  <a:lnTo>
                    <a:pt x="78143" y="302996"/>
                  </a:lnTo>
                  <a:lnTo>
                    <a:pt x="111150" y="281025"/>
                  </a:lnTo>
                  <a:lnTo>
                    <a:pt x="145681" y="260299"/>
                  </a:lnTo>
                  <a:lnTo>
                    <a:pt x="181140" y="241185"/>
                  </a:lnTo>
                  <a:lnTo>
                    <a:pt x="217462" y="223685"/>
                  </a:lnTo>
                  <a:lnTo>
                    <a:pt x="217868" y="223507"/>
                  </a:lnTo>
                  <a:lnTo>
                    <a:pt x="254584" y="207784"/>
                  </a:lnTo>
                  <a:lnTo>
                    <a:pt x="292417" y="193497"/>
                  </a:lnTo>
                  <a:lnTo>
                    <a:pt x="292684" y="193395"/>
                  </a:lnTo>
                  <a:lnTo>
                    <a:pt x="330847" y="180822"/>
                  </a:lnTo>
                  <a:lnTo>
                    <a:pt x="369887" y="169748"/>
                  </a:lnTo>
                  <a:lnTo>
                    <a:pt x="409346" y="160286"/>
                  </a:lnTo>
                  <a:lnTo>
                    <a:pt x="449237" y="152425"/>
                  </a:lnTo>
                  <a:lnTo>
                    <a:pt x="489445" y="146164"/>
                  </a:lnTo>
                  <a:lnTo>
                    <a:pt x="529882" y="141516"/>
                  </a:lnTo>
                  <a:lnTo>
                    <a:pt x="570522" y="138455"/>
                  </a:lnTo>
                  <a:lnTo>
                    <a:pt x="611555" y="137007"/>
                  </a:lnTo>
                  <a:lnTo>
                    <a:pt x="652246" y="137147"/>
                  </a:lnTo>
                  <a:lnTo>
                    <a:pt x="692886" y="138899"/>
                  </a:lnTo>
                  <a:lnTo>
                    <a:pt x="733386" y="142227"/>
                  </a:lnTo>
                  <a:lnTo>
                    <a:pt x="773950" y="147180"/>
                  </a:lnTo>
                  <a:lnTo>
                    <a:pt x="813727" y="153657"/>
                  </a:lnTo>
                  <a:lnTo>
                    <a:pt x="853681" y="161810"/>
                  </a:lnTo>
                  <a:lnTo>
                    <a:pt x="892797" y="171462"/>
                  </a:lnTo>
                  <a:lnTo>
                    <a:pt x="892975" y="171513"/>
                  </a:lnTo>
                  <a:lnTo>
                    <a:pt x="931735" y="182791"/>
                  </a:lnTo>
                  <a:lnTo>
                    <a:pt x="969784" y="195605"/>
                  </a:lnTo>
                  <a:lnTo>
                    <a:pt x="969911" y="195643"/>
                  </a:lnTo>
                  <a:lnTo>
                    <a:pt x="1007173" y="209981"/>
                  </a:lnTo>
                  <a:lnTo>
                    <a:pt x="1007402" y="210083"/>
                  </a:lnTo>
                  <a:lnTo>
                    <a:pt x="1044041" y="226034"/>
                  </a:lnTo>
                  <a:lnTo>
                    <a:pt x="1044181" y="226098"/>
                  </a:lnTo>
                  <a:lnTo>
                    <a:pt x="1080058" y="243649"/>
                  </a:lnTo>
                  <a:lnTo>
                    <a:pt x="1114945" y="262712"/>
                  </a:lnTo>
                  <a:lnTo>
                    <a:pt x="1149045" y="283413"/>
                  </a:lnTo>
                  <a:lnTo>
                    <a:pt x="1182204" y="305765"/>
                  </a:lnTo>
                  <a:lnTo>
                    <a:pt x="1214094" y="329590"/>
                  </a:lnTo>
                  <a:lnTo>
                    <a:pt x="1214234" y="329692"/>
                  </a:lnTo>
                  <a:lnTo>
                    <a:pt x="1244993" y="355092"/>
                  </a:lnTo>
                  <a:lnTo>
                    <a:pt x="1257122" y="340410"/>
                  </a:lnTo>
                  <a:close/>
                </a:path>
                <a:path w="1390014" h="410845">
                  <a:moveTo>
                    <a:pt x="1389443" y="410845"/>
                  </a:moveTo>
                  <a:lnTo>
                    <a:pt x="1375651" y="375716"/>
                  </a:lnTo>
                  <a:lnTo>
                    <a:pt x="1358315" y="331546"/>
                  </a:lnTo>
                  <a:lnTo>
                    <a:pt x="1338808" y="353212"/>
                  </a:lnTo>
                  <a:lnTo>
                    <a:pt x="1301661" y="322719"/>
                  </a:lnTo>
                  <a:lnTo>
                    <a:pt x="1283500" y="307809"/>
                  </a:lnTo>
                  <a:lnTo>
                    <a:pt x="1244663" y="279819"/>
                  </a:lnTo>
                  <a:lnTo>
                    <a:pt x="1223010" y="264210"/>
                  </a:lnTo>
                  <a:lnTo>
                    <a:pt x="1185164" y="239903"/>
                  </a:lnTo>
                  <a:lnTo>
                    <a:pt x="1160005" y="223735"/>
                  </a:lnTo>
                  <a:lnTo>
                    <a:pt x="1123823" y="203085"/>
                  </a:lnTo>
                  <a:lnTo>
                    <a:pt x="1094613" y="186410"/>
                  </a:lnTo>
                  <a:lnTo>
                    <a:pt x="1060945" y="169430"/>
                  </a:lnTo>
                  <a:lnTo>
                    <a:pt x="1027010" y="152311"/>
                  </a:lnTo>
                  <a:lnTo>
                    <a:pt x="996937" y="139001"/>
                  </a:lnTo>
                  <a:lnTo>
                    <a:pt x="957376" y="121488"/>
                  </a:lnTo>
                  <a:lnTo>
                    <a:pt x="932332" y="111861"/>
                  </a:lnTo>
                  <a:lnTo>
                    <a:pt x="885875" y="93992"/>
                  </a:lnTo>
                  <a:lnTo>
                    <a:pt x="867867" y="88061"/>
                  </a:lnTo>
                  <a:lnTo>
                    <a:pt x="812685" y="69888"/>
                  </a:lnTo>
                  <a:lnTo>
                    <a:pt x="804684" y="67678"/>
                  </a:lnTo>
                  <a:lnTo>
                    <a:pt x="743432" y="50761"/>
                  </a:lnTo>
                  <a:lnTo>
                    <a:pt x="737971" y="49250"/>
                  </a:lnTo>
                  <a:lnTo>
                    <a:pt x="685241" y="37376"/>
                  </a:lnTo>
                  <a:lnTo>
                    <a:pt x="661898" y="32118"/>
                  </a:lnTo>
                  <a:lnTo>
                    <a:pt x="636028" y="27584"/>
                  </a:lnTo>
                  <a:lnTo>
                    <a:pt x="601243" y="21488"/>
                  </a:lnTo>
                  <a:lnTo>
                    <a:pt x="601103" y="21463"/>
                  </a:lnTo>
                  <a:lnTo>
                    <a:pt x="587260" y="19037"/>
                  </a:lnTo>
                  <a:lnTo>
                    <a:pt x="584657" y="18580"/>
                  </a:lnTo>
                  <a:lnTo>
                    <a:pt x="506399" y="8661"/>
                  </a:lnTo>
                  <a:lnTo>
                    <a:pt x="427304" y="2451"/>
                  </a:lnTo>
                  <a:lnTo>
                    <a:pt x="347535" y="0"/>
                  </a:lnTo>
                  <a:lnTo>
                    <a:pt x="267512" y="1358"/>
                  </a:lnTo>
                  <a:lnTo>
                    <a:pt x="267830" y="20408"/>
                  </a:lnTo>
                  <a:lnTo>
                    <a:pt x="347599" y="19062"/>
                  </a:lnTo>
                  <a:lnTo>
                    <a:pt x="347179" y="19037"/>
                  </a:lnTo>
                  <a:lnTo>
                    <a:pt x="347637" y="19050"/>
                  </a:lnTo>
                  <a:lnTo>
                    <a:pt x="426262" y="21488"/>
                  </a:lnTo>
                  <a:lnTo>
                    <a:pt x="504558" y="27635"/>
                  </a:lnTo>
                  <a:lnTo>
                    <a:pt x="581723" y="37414"/>
                  </a:lnTo>
                  <a:lnTo>
                    <a:pt x="581939" y="37439"/>
                  </a:lnTo>
                  <a:lnTo>
                    <a:pt x="658152" y="50812"/>
                  </a:lnTo>
                  <a:lnTo>
                    <a:pt x="733145" y="67691"/>
                  </a:lnTo>
                  <a:lnTo>
                    <a:pt x="807021" y="88099"/>
                  </a:lnTo>
                  <a:lnTo>
                    <a:pt x="807389" y="88188"/>
                  </a:lnTo>
                  <a:lnTo>
                    <a:pt x="879360" y="111912"/>
                  </a:lnTo>
                  <a:lnTo>
                    <a:pt x="879652" y="112014"/>
                  </a:lnTo>
                  <a:lnTo>
                    <a:pt x="949998" y="139065"/>
                  </a:lnTo>
                  <a:lnTo>
                    <a:pt x="950328" y="139179"/>
                  </a:lnTo>
                  <a:lnTo>
                    <a:pt x="949998" y="139065"/>
                  </a:lnTo>
                  <a:lnTo>
                    <a:pt x="950277" y="139179"/>
                  </a:lnTo>
                  <a:lnTo>
                    <a:pt x="1018844" y="169532"/>
                  </a:lnTo>
                  <a:lnTo>
                    <a:pt x="1019048" y="169633"/>
                  </a:lnTo>
                  <a:lnTo>
                    <a:pt x="1085532" y="203187"/>
                  </a:lnTo>
                  <a:lnTo>
                    <a:pt x="1085380" y="203085"/>
                  </a:lnTo>
                  <a:lnTo>
                    <a:pt x="1085811" y="203314"/>
                  </a:lnTo>
                  <a:lnTo>
                    <a:pt x="1150124" y="240042"/>
                  </a:lnTo>
                  <a:lnTo>
                    <a:pt x="1212215" y="279920"/>
                  </a:lnTo>
                  <a:lnTo>
                    <a:pt x="1271943" y="322973"/>
                  </a:lnTo>
                  <a:lnTo>
                    <a:pt x="1326045" y="367385"/>
                  </a:lnTo>
                  <a:lnTo>
                    <a:pt x="1307325" y="388175"/>
                  </a:lnTo>
                  <a:lnTo>
                    <a:pt x="1389443" y="410845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58750" y="3863709"/>
            <a:ext cx="5953125" cy="9144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3598545">
              <a:lnSpc>
                <a:spcPts val="1945"/>
              </a:lnSpc>
              <a:spcBef>
                <a:spcPts val="370"/>
              </a:spcBef>
            </a:pPr>
            <a:r>
              <a:rPr dirty="0" sz="1800" spc="-5" b="1">
                <a:solidFill>
                  <a:srgbClr val="00B050"/>
                </a:solidFill>
                <a:latin typeface="Times New Roman"/>
                <a:cs typeface="Times New Roman"/>
              </a:rPr>
              <a:t>nsubj</a:t>
            </a:r>
            <a:endParaRPr sz="1800">
              <a:latin typeface="Times New Roman"/>
              <a:cs typeface="Times New Roman"/>
            </a:endParaRPr>
          </a:p>
          <a:p>
            <a:pPr marL="4403725">
              <a:lnSpc>
                <a:spcPts val="1764"/>
              </a:lnSpc>
            </a:pPr>
            <a:r>
              <a:rPr dirty="0" sz="1800" b="1">
                <a:solidFill>
                  <a:srgbClr val="00B050"/>
                </a:solidFill>
                <a:latin typeface="Times New Roman"/>
                <a:cs typeface="Times New Roman"/>
              </a:rPr>
              <a:t>amod</a:t>
            </a: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ts val="1980"/>
              </a:lnSpc>
            </a:pPr>
            <a:r>
              <a:rPr dirty="0" sz="1800" spc="-5">
                <a:latin typeface="Times New Roman"/>
                <a:cs typeface="Times New Roman"/>
              </a:rPr>
              <a:t>This is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guaranteed </a:t>
            </a:r>
            <a:r>
              <a:rPr dirty="0" sz="1800">
                <a:latin typeface="Times New Roman"/>
                <a:cs typeface="Times New Roman"/>
              </a:rPr>
              <a:t>even </a:t>
            </a:r>
            <a:r>
              <a:rPr dirty="0" sz="1800" spc="-5">
                <a:latin typeface="Times New Roman"/>
                <a:cs typeface="Times New Roman"/>
              </a:rPr>
              <a:t>with the recommended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settings.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2478" y="3069412"/>
            <a:ext cx="4232275" cy="1056005"/>
            <a:chOff x="472478" y="3069412"/>
            <a:chExt cx="4232275" cy="1056005"/>
          </a:xfrm>
        </p:grpSpPr>
        <p:sp>
          <p:nvSpPr>
            <p:cNvPr id="22" name="object 22"/>
            <p:cNvSpPr/>
            <p:nvPr/>
          </p:nvSpPr>
          <p:spPr>
            <a:xfrm>
              <a:off x="4573093" y="3994795"/>
              <a:ext cx="131584" cy="1302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2478" y="3069412"/>
              <a:ext cx="3903225" cy="6343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65100" y="3102355"/>
            <a:ext cx="5940425" cy="54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9665">
              <a:lnSpc>
                <a:spcPts val="2065"/>
              </a:lnSpc>
              <a:spcBef>
                <a:spcPts val="100"/>
              </a:spcBef>
              <a:tabLst>
                <a:tab pos="2146935" algn="l"/>
              </a:tabLst>
            </a:pPr>
            <a:r>
              <a:rPr dirty="0" baseline="1543" sz="2700" spc="-7" b="1">
                <a:solidFill>
                  <a:srgbClr val="00B050"/>
                </a:solidFill>
                <a:latin typeface="Times New Roman"/>
                <a:cs typeface="Times New Roman"/>
              </a:rPr>
              <a:t>csubj	</a:t>
            </a:r>
            <a:r>
              <a:rPr dirty="0" sz="1800" b="1">
                <a:solidFill>
                  <a:srgbClr val="00B050"/>
                </a:solidFill>
                <a:latin typeface="Times New Roman"/>
                <a:cs typeface="Times New Roman"/>
              </a:rPr>
              <a:t>acomp</a:t>
            </a:r>
            <a:endParaRPr sz="1800">
              <a:latin typeface="Times New Roman"/>
              <a:cs typeface="Times New Roman"/>
            </a:endParaRPr>
          </a:p>
          <a:p>
            <a:pPr marL="208279">
              <a:lnSpc>
                <a:spcPts val="2065"/>
              </a:lnSpc>
              <a:tabLst>
                <a:tab pos="1927860" algn="l"/>
                <a:tab pos="2645410" algn="l"/>
              </a:tabLst>
            </a:pPr>
            <a:r>
              <a:rPr dirty="0" sz="1800" spc="-100">
                <a:latin typeface="Trebuchet MS"/>
                <a:cs typeface="Trebuchet MS"/>
              </a:rPr>
              <a:t>The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crc32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option	</a:t>
            </a:r>
            <a:r>
              <a:rPr dirty="0" sz="1800" spc="-65">
                <a:latin typeface="Trebuchet MS"/>
                <a:cs typeface="Trebuchet MS"/>
              </a:rPr>
              <a:t>is	</a:t>
            </a:r>
            <a:r>
              <a:rPr dirty="0" sz="1800" spc="-5">
                <a:latin typeface="Times New Roman"/>
                <a:cs typeface="Times New Roman"/>
              </a:rPr>
              <a:t>recommended</a:t>
            </a:r>
            <a:r>
              <a:rPr dirty="0" sz="1800">
                <a:latin typeface="Times New Roman"/>
                <a:cs typeface="Times New Roman"/>
              </a:rPr>
              <a:t> 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Challenge </a:t>
            </a:r>
            <a:r>
              <a:rPr dirty="0" spc="-250"/>
              <a:t>2: </a:t>
            </a:r>
            <a:r>
              <a:rPr dirty="0" spc="-204"/>
              <a:t>Convert </a:t>
            </a:r>
            <a:r>
              <a:rPr dirty="0" spc="-180"/>
              <a:t>descriptions </a:t>
            </a:r>
            <a:r>
              <a:rPr dirty="0" spc="-200"/>
              <a:t>into</a:t>
            </a:r>
            <a:r>
              <a:rPr dirty="0" spc="-610"/>
              <a:t> </a:t>
            </a:r>
            <a:r>
              <a:rPr dirty="0" spc="-21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927" y="1420875"/>
            <a:ext cx="416750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Setting </a:t>
            </a:r>
            <a:r>
              <a:rPr dirty="0" sz="2800" spc="-145">
                <a:latin typeface="Trebuchet MS"/>
                <a:cs typeface="Trebuchet MS"/>
              </a:rPr>
              <a:t>entity</a:t>
            </a:r>
            <a:r>
              <a:rPr dirty="0" sz="2800" spc="-29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identification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Semantic </a:t>
            </a:r>
            <a:r>
              <a:rPr dirty="0" sz="2800" spc="-145">
                <a:latin typeface="Trebuchet MS"/>
                <a:cs typeface="Trebuchet MS"/>
              </a:rPr>
              <a:t>pattern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matching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Challenge </a:t>
            </a:r>
            <a:r>
              <a:rPr dirty="0" spc="-250"/>
              <a:t>2: </a:t>
            </a:r>
            <a:r>
              <a:rPr dirty="0" spc="-204"/>
              <a:t>Convert </a:t>
            </a:r>
            <a:r>
              <a:rPr dirty="0" spc="-180"/>
              <a:t>descriptions </a:t>
            </a:r>
            <a:r>
              <a:rPr dirty="0" spc="-200"/>
              <a:t>into</a:t>
            </a:r>
            <a:r>
              <a:rPr dirty="0" spc="-610"/>
              <a:t> </a:t>
            </a:r>
            <a:r>
              <a:rPr dirty="0" spc="-21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927" y="1420875"/>
            <a:ext cx="4167504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Setting </a:t>
            </a:r>
            <a:r>
              <a:rPr dirty="0" sz="2800" spc="-145">
                <a:latin typeface="Trebuchet MS"/>
                <a:cs typeface="Trebuchet MS"/>
              </a:rPr>
              <a:t>entity</a:t>
            </a:r>
            <a:r>
              <a:rPr dirty="0" sz="2800" spc="-295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identification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A6A6A6"/>
                </a:solidFill>
                <a:latin typeface="Trebuchet MS"/>
                <a:cs typeface="Trebuchet MS"/>
              </a:rPr>
              <a:t>Semantic </a:t>
            </a:r>
            <a:r>
              <a:rPr dirty="0" sz="2800" spc="-145">
                <a:solidFill>
                  <a:srgbClr val="A6A6A6"/>
                </a:solidFill>
                <a:latin typeface="Trebuchet MS"/>
                <a:cs typeface="Trebuchet MS"/>
              </a:rPr>
              <a:t>pattern</a:t>
            </a:r>
            <a:r>
              <a:rPr dirty="0" sz="2800" spc="-30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800" spc="-130">
                <a:solidFill>
                  <a:srgbClr val="A6A6A6"/>
                </a:solidFill>
                <a:latin typeface="Trebuchet MS"/>
                <a:cs typeface="Trebuchet MS"/>
              </a:rPr>
              <a:t>matching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665031"/>
          <a:ext cx="3394075" cy="230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439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1800" spc="-2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062990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</a:t>
                      </a:r>
                      <a:r>
                        <a:rPr dirty="0" sz="1800" spc="-2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40068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dirty="0" sz="1800" spc="-185">
                          <a:latin typeface="Trebuchet MS"/>
                          <a:cs typeface="Trebuchet MS"/>
                        </a:rPr>
                        <a:t>“A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between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16</a:t>
                      </a:r>
                      <a:r>
                        <a:rPr dirty="0" sz="1800" spc="-3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28905">
                        <a:lnSpc>
                          <a:spcPts val="2090"/>
                        </a:lnSpc>
                        <a:spcBef>
                          <a:spcPts val="39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dirty="0" sz="1800" spc="-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than 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ThreadsPerChild.”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97260" y="3311487"/>
            <a:ext cx="1428115" cy="608965"/>
          </a:xfrm>
          <a:custGeom>
            <a:avLst/>
            <a:gdLst/>
            <a:ahLst/>
            <a:cxnLst/>
            <a:rect l="l" t="t" r="r" b="b"/>
            <a:pathLst>
              <a:path w="1428114" h="608964">
                <a:moveTo>
                  <a:pt x="0" y="152224"/>
                </a:moveTo>
                <a:lnTo>
                  <a:pt x="1123190" y="152224"/>
                </a:lnTo>
                <a:lnTo>
                  <a:pt x="1123190" y="0"/>
                </a:lnTo>
                <a:lnTo>
                  <a:pt x="1427640" y="304449"/>
                </a:lnTo>
                <a:lnTo>
                  <a:pt x="1123190" y="608897"/>
                </a:lnTo>
                <a:lnTo>
                  <a:pt x="1123190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302819" y="3248520"/>
            <a:ext cx="5174615" cy="1920239"/>
            <a:chOff x="6302819" y="3248520"/>
            <a:chExt cx="5174615" cy="1920239"/>
          </a:xfrm>
        </p:grpSpPr>
        <p:sp>
          <p:nvSpPr>
            <p:cNvPr id="7" name="object 7"/>
            <p:cNvSpPr/>
            <p:nvPr/>
          </p:nvSpPr>
          <p:spPr>
            <a:xfrm>
              <a:off x="6302819" y="324852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02819" y="388860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02819" y="4528680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97267" y="3283508"/>
              <a:ext cx="594995" cy="271145"/>
            </a:xfrm>
            <a:custGeom>
              <a:avLst/>
              <a:gdLst/>
              <a:ahLst/>
              <a:cxnLst/>
              <a:rect l="l" t="t" r="r" b="b"/>
              <a:pathLst>
                <a:path w="594995" h="271145">
                  <a:moveTo>
                    <a:pt x="0" y="45178"/>
                  </a:moveTo>
                  <a:lnTo>
                    <a:pt x="3550" y="27592"/>
                  </a:lnTo>
                  <a:lnTo>
                    <a:pt x="13232" y="13232"/>
                  </a:lnTo>
                  <a:lnTo>
                    <a:pt x="27592" y="3550"/>
                  </a:lnTo>
                  <a:lnTo>
                    <a:pt x="45178" y="0"/>
                  </a:lnTo>
                  <a:lnTo>
                    <a:pt x="549277" y="0"/>
                  </a:lnTo>
                  <a:lnTo>
                    <a:pt x="566862" y="3550"/>
                  </a:lnTo>
                  <a:lnTo>
                    <a:pt x="581222" y="13232"/>
                  </a:lnTo>
                  <a:lnTo>
                    <a:pt x="590905" y="27592"/>
                  </a:lnTo>
                  <a:lnTo>
                    <a:pt x="594455" y="45178"/>
                  </a:lnTo>
                  <a:lnTo>
                    <a:pt x="594455" y="225887"/>
                  </a:lnTo>
                  <a:lnTo>
                    <a:pt x="590905" y="243472"/>
                  </a:lnTo>
                  <a:lnTo>
                    <a:pt x="581222" y="257832"/>
                  </a:lnTo>
                  <a:lnTo>
                    <a:pt x="566862" y="267514"/>
                  </a:lnTo>
                  <a:lnTo>
                    <a:pt x="549277" y="271065"/>
                  </a:lnTo>
                  <a:lnTo>
                    <a:pt x="45178" y="271065"/>
                  </a:lnTo>
                  <a:lnTo>
                    <a:pt x="27592" y="267514"/>
                  </a:lnTo>
                  <a:lnTo>
                    <a:pt x="13232" y="257832"/>
                  </a:lnTo>
                  <a:lnTo>
                    <a:pt x="3550" y="243472"/>
                  </a:lnTo>
                  <a:lnTo>
                    <a:pt x="0" y="225887"/>
                  </a:lnTo>
                  <a:lnTo>
                    <a:pt x="0" y="45178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94446" y="3939527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97607" y="3937381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96469" y="2672867"/>
          <a:ext cx="5193665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4615"/>
              </a:tblGrid>
              <a:tr h="569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1800" spc="-2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1">
                <a:tc>
                  <a:txBody>
                    <a:bodyPr/>
                    <a:lstStyle/>
                    <a:p>
                      <a:pPr marL="90805">
                        <a:lnSpc>
                          <a:spcPts val="2110"/>
                        </a:lnSpc>
                        <a:spcBef>
                          <a:spcPts val="27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160" b="1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8210">
                        <a:lnSpc>
                          <a:spcPts val="2110"/>
                        </a:lnSpc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enum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2228850" algn="l"/>
                          <a:tab pos="3138170" algn="l"/>
                        </a:tabLst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dirty="0" sz="1800" spc="-185">
                          <a:latin typeface="Trebuchet MS"/>
                          <a:cs typeface="Trebuchet MS"/>
                        </a:rPr>
                        <a:t>“A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between	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dirty="0" sz="1800" spc="-1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16	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661035" algn="l"/>
                        </a:tabLst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	</a:t>
                      </a:r>
                      <a:r>
                        <a:rPr dirty="0" baseline="-4629" sz="2700" spc="-7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baseline="-4629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less than </a:t>
                      </a:r>
                      <a:r>
                        <a:rPr dirty="0" sz="1800" spc="-120" b="1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40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r" marR="6242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551403" y="4568444"/>
            <a:ext cx="1614805" cy="265430"/>
          </a:xfrm>
          <a:custGeom>
            <a:avLst/>
            <a:gdLst/>
            <a:ahLst/>
            <a:cxnLst/>
            <a:rect l="l" t="t" r="r" b="b"/>
            <a:pathLst>
              <a:path w="1614804" h="265429">
                <a:moveTo>
                  <a:pt x="0" y="44148"/>
                </a:moveTo>
                <a:lnTo>
                  <a:pt x="3469" y="26964"/>
                </a:lnTo>
                <a:lnTo>
                  <a:pt x="12930" y="12930"/>
                </a:lnTo>
                <a:lnTo>
                  <a:pt x="26963" y="3469"/>
                </a:lnTo>
                <a:lnTo>
                  <a:pt x="44148" y="0"/>
                </a:lnTo>
                <a:lnTo>
                  <a:pt x="1570430" y="0"/>
                </a:lnTo>
                <a:lnTo>
                  <a:pt x="1587614" y="3469"/>
                </a:lnTo>
                <a:lnTo>
                  <a:pt x="1601648" y="12930"/>
                </a:lnTo>
                <a:lnTo>
                  <a:pt x="1611110" y="26964"/>
                </a:lnTo>
                <a:lnTo>
                  <a:pt x="1614580" y="44148"/>
                </a:lnTo>
                <a:lnTo>
                  <a:pt x="1614580" y="220736"/>
                </a:lnTo>
                <a:lnTo>
                  <a:pt x="1611110" y="237920"/>
                </a:lnTo>
                <a:lnTo>
                  <a:pt x="1601648" y="251954"/>
                </a:lnTo>
                <a:lnTo>
                  <a:pt x="1587614" y="261415"/>
                </a:lnTo>
                <a:lnTo>
                  <a:pt x="1570430" y="264885"/>
                </a:lnTo>
                <a:lnTo>
                  <a:pt x="44148" y="264885"/>
                </a:lnTo>
                <a:lnTo>
                  <a:pt x="26963" y="261415"/>
                </a:lnTo>
                <a:lnTo>
                  <a:pt x="12930" y="251954"/>
                </a:lnTo>
                <a:lnTo>
                  <a:pt x="3469" y="237920"/>
                </a:lnTo>
                <a:lnTo>
                  <a:pt x="0" y="220736"/>
                </a:lnTo>
                <a:lnTo>
                  <a:pt x="0" y="44148"/>
                </a:lnTo>
                <a:close/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Challenge </a:t>
            </a:r>
            <a:r>
              <a:rPr dirty="0" spc="-250"/>
              <a:t>2: </a:t>
            </a:r>
            <a:r>
              <a:rPr dirty="0" spc="-204"/>
              <a:t>Convert </a:t>
            </a:r>
            <a:r>
              <a:rPr dirty="0" spc="-180"/>
              <a:t>descriptions </a:t>
            </a:r>
            <a:r>
              <a:rPr dirty="0" spc="-200"/>
              <a:t>into</a:t>
            </a:r>
            <a:r>
              <a:rPr dirty="0" spc="-610"/>
              <a:t> </a:t>
            </a:r>
            <a:r>
              <a:rPr dirty="0" spc="-210"/>
              <a:t>specifications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256" y="1423924"/>
            <a:ext cx="4167504" cy="9645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solidFill>
                  <a:srgbClr val="A6A6A6"/>
                </a:solidFill>
                <a:latin typeface="Trebuchet MS"/>
                <a:cs typeface="Trebuchet MS"/>
              </a:rPr>
              <a:t>Setting </a:t>
            </a:r>
            <a:r>
              <a:rPr dirty="0" sz="2800" spc="-145">
                <a:solidFill>
                  <a:srgbClr val="A6A6A6"/>
                </a:solidFill>
                <a:latin typeface="Trebuchet MS"/>
                <a:cs typeface="Trebuchet MS"/>
              </a:rPr>
              <a:t>entity</a:t>
            </a:r>
            <a:r>
              <a:rPr dirty="0" sz="2800" spc="-295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dirty="0" sz="2800" spc="-145">
                <a:solidFill>
                  <a:srgbClr val="A6A6A6"/>
                </a:solidFill>
                <a:latin typeface="Trebuchet MS"/>
                <a:cs typeface="Trebuchet MS"/>
              </a:rPr>
              <a:t>identification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Semantic </a:t>
            </a:r>
            <a:r>
              <a:rPr dirty="0" sz="2800" spc="-145">
                <a:latin typeface="Trebuchet MS"/>
                <a:cs typeface="Trebuchet MS"/>
              </a:rPr>
              <a:t>pattern</a:t>
            </a:r>
            <a:r>
              <a:rPr dirty="0" sz="2800" spc="-30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matching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9963" y="3822623"/>
            <a:ext cx="2963545" cy="530860"/>
          </a:xfrm>
          <a:custGeom>
            <a:avLst/>
            <a:gdLst/>
            <a:ahLst/>
            <a:cxnLst/>
            <a:rect l="l" t="t" r="r" b="b"/>
            <a:pathLst>
              <a:path w="2963545" h="530860">
                <a:moveTo>
                  <a:pt x="0" y="132610"/>
                </a:moveTo>
                <a:lnTo>
                  <a:pt x="2698091" y="132610"/>
                </a:lnTo>
                <a:lnTo>
                  <a:pt x="2698091" y="0"/>
                </a:lnTo>
                <a:lnTo>
                  <a:pt x="2963311" y="265220"/>
                </a:lnTo>
                <a:lnTo>
                  <a:pt x="2698091" y="530437"/>
                </a:lnTo>
                <a:lnTo>
                  <a:pt x="2698091" y="397827"/>
                </a:lnTo>
                <a:lnTo>
                  <a:pt x="0" y="397827"/>
                </a:lnTo>
                <a:lnTo>
                  <a:pt x="0" y="1326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60186" y="2887980"/>
            <a:ext cx="26327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2255" algn="l"/>
              </a:tabLst>
            </a:pPr>
            <a:r>
              <a:rPr dirty="0" sz="2000" spc="-60">
                <a:latin typeface="Trebuchet MS"/>
                <a:cs typeface="Trebuchet MS"/>
              </a:rPr>
              <a:t>&lt;enum&gt;</a:t>
            </a:r>
            <a:endParaRPr sz="20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buAutoNum type="arabicPeriod"/>
              <a:tabLst>
                <a:tab pos="262255" algn="l"/>
              </a:tabLst>
            </a:pPr>
            <a:r>
              <a:rPr dirty="0" sz="2000" spc="-90">
                <a:latin typeface="Trebuchet MS"/>
                <a:cs typeface="Trebuchet MS"/>
              </a:rPr>
              <a:t>between </a:t>
            </a:r>
            <a:r>
              <a:rPr dirty="0" sz="2000" spc="-80">
                <a:latin typeface="Trebuchet MS"/>
                <a:cs typeface="Trebuchet MS"/>
              </a:rPr>
              <a:t>&lt;int&gt; to</a:t>
            </a:r>
            <a:r>
              <a:rPr dirty="0" sz="2000" spc="-3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&lt;int&gt;</a:t>
            </a:r>
            <a:endParaRPr sz="2000">
              <a:latin typeface="Trebuchet MS"/>
              <a:cs typeface="Trebuchet MS"/>
            </a:endParaRPr>
          </a:p>
          <a:p>
            <a:pPr marL="261620" indent="-249554">
              <a:lnSpc>
                <a:spcPct val="100000"/>
              </a:lnSpc>
              <a:buAutoNum type="arabicPeriod"/>
              <a:tabLst>
                <a:tab pos="262255" algn="l"/>
              </a:tabLst>
            </a:pPr>
            <a:r>
              <a:rPr dirty="0" sz="2000" spc="-70">
                <a:latin typeface="Trebuchet MS"/>
                <a:cs typeface="Trebuchet MS"/>
              </a:rPr>
              <a:t>less </a:t>
            </a:r>
            <a:r>
              <a:rPr dirty="0" sz="2000" spc="-75">
                <a:latin typeface="Trebuchet MS"/>
                <a:cs typeface="Trebuchet MS"/>
              </a:rPr>
              <a:t>than</a:t>
            </a:r>
            <a:r>
              <a:rPr dirty="0" sz="2000" spc="-28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&lt;parameter&gt;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8909" y="3305238"/>
            <a:ext cx="5174615" cy="1920239"/>
            <a:chOff x="278909" y="3305238"/>
            <a:chExt cx="5174615" cy="1920239"/>
          </a:xfrm>
        </p:grpSpPr>
        <p:sp>
          <p:nvSpPr>
            <p:cNvPr id="7" name="object 7"/>
            <p:cNvSpPr/>
            <p:nvPr/>
          </p:nvSpPr>
          <p:spPr>
            <a:xfrm>
              <a:off x="278909" y="330523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8909" y="394531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8909" y="4585398"/>
              <a:ext cx="5174615" cy="640080"/>
            </a:xfrm>
            <a:custGeom>
              <a:avLst/>
              <a:gdLst/>
              <a:ahLst/>
              <a:cxnLst/>
              <a:rect l="l" t="t" r="r" b="b"/>
              <a:pathLst>
                <a:path w="5174615" h="640079">
                  <a:moveTo>
                    <a:pt x="51745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5174500" y="640080"/>
                  </a:lnTo>
                  <a:lnTo>
                    <a:pt x="5174500" y="0"/>
                  </a:lnTo>
                  <a:close/>
                </a:path>
              </a:pathLst>
            </a:custGeom>
            <a:solidFill>
              <a:srgbClr val="CFD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3356" y="3340227"/>
              <a:ext cx="594995" cy="271145"/>
            </a:xfrm>
            <a:custGeom>
              <a:avLst/>
              <a:gdLst/>
              <a:ahLst/>
              <a:cxnLst/>
              <a:rect l="l" t="t" r="r" b="b"/>
              <a:pathLst>
                <a:path w="594994" h="271145">
                  <a:moveTo>
                    <a:pt x="0" y="45178"/>
                  </a:moveTo>
                  <a:lnTo>
                    <a:pt x="3550" y="27592"/>
                  </a:lnTo>
                  <a:lnTo>
                    <a:pt x="13232" y="13232"/>
                  </a:lnTo>
                  <a:lnTo>
                    <a:pt x="27592" y="3550"/>
                  </a:lnTo>
                  <a:lnTo>
                    <a:pt x="45178" y="0"/>
                  </a:lnTo>
                  <a:lnTo>
                    <a:pt x="549277" y="0"/>
                  </a:lnTo>
                  <a:lnTo>
                    <a:pt x="566862" y="3550"/>
                  </a:lnTo>
                  <a:lnTo>
                    <a:pt x="581222" y="13232"/>
                  </a:lnTo>
                  <a:lnTo>
                    <a:pt x="590905" y="27592"/>
                  </a:lnTo>
                  <a:lnTo>
                    <a:pt x="594455" y="45178"/>
                  </a:lnTo>
                  <a:lnTo>
                    <a:pt x="594455" y="225887"/>
                  </a:lnTo>
                  <a:lnTo>
                    <a:pt x="590905" y="243472"/>
                  </a:lnTo>
                  <a:lnTo>
                    <a:pt x="581222" y="257832"/>
                  </a:lnTo>
                  <a:lnTo>
                    <a:pt x="566862" y="267514"/>
                  </a:lnTo>
                  <a:lnTo>
                    <a:pt x="549277" y="271065"/>
                  </a:lnTo>
                  <a:lnTo>
                    <a:pt x="45178" y="271065"/>
                  </a:lnTo>
                  <a:lnTo>
                    <a:pt x="27592" y="267514"/>
                  </a:lnTo>
                  <a:lnTo>
                    <a:pt x="13232" y="257832"/>
                  </a:lnTo>
                  <a:lnTo>
                    <a:pt x="3550" y="243472"/>
                  </a:lnTo>
                  <a:lnTo>
                    <a:pt x="0" y="225887"/>
                  </a:lnTo>
                  <a:lnTo>
                    <a:pt x="0" y="45178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70543" y="3996245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73704" y="3994099"/>
              <a:ext cx="355600" cy="264795"/>
            </a:xfrm>
            <a:custGeom>
              <a:avLst/>
              <a:gdLst/>
              <a:ahLst/>
              <a:cxnLst/>
              <a:rect l="l" t="t" r="r" b="b"/>
              <a:pathLst>
                <a:path w="355600" h="264795">
                  <a:moveTo>
                    <a:pt x="0" y="44082"/>
                  </a:moveTo>
                  <a:lnTo>
                    <a:pt x="3464" y="26923"/>
                  </a:lnTo>
                  <a:lnTo>
                    <a:pt x="12911" y="12911"/>
                  </a:lnTo>
                  <a:lnTo>
                    <a:pt x="26923" y="3464"/>
                  </a:lnTo>
                  <a:lnTo>
                    <a:pt x="44082" y="0"/>
                  </a:lnTo>
                  <a:lnTo>
                    <a:pt x="311091" y="0"/>
                  </a:lnTo>
                  <a:lnTo>
                    <a:pt x="328250" y="3464"/>
                  </a:lnTo>
                  <a:lnTo>
                    <a:pt x="342262" y="12911"/>
                  </a:lnTo>
                  <a:lnTo>
                    <a:pt x="351710" y="26923"/>
                  </a:lnTo>
                  <a:lnTo>
                    <a:pt x="355174" y="44082"/>
                  </a:lnTo>
                  <a:lnTo>
                    <a:pt x="355174" y="220406"/>
                  </a:lnTo>
                  <a:lnTo>
                    <a:pt x="351710" y="237565"/>
                  </a:lnTo>
                  <a:lnTo>
                    <a:pt x="342262" y="251577"/>
                  </a:lnTo>
                  <a:lnTo>
                    <a:pt x="328250" y="261024"/>
                  </a:lnTo>
                  <a:lnTo>
                    <a:pt x="311091" y="264489"/>
                  </a:lnTo>
                  <a:lnTo>
                    <a:pt x="44082" y="264489"/>
                  </a:lnTo>
                  <a:lnTo>
                    <a:pt x="26923" y="261024"/>
                  </a:lnTo>
                  <a:lnTo>
                    <a:pt x="12911" y="251577"/>
                  </a:lnTo>
                  <a:lnTo>
                    <a:pt x="3464" y="237565"/>
                  </a:lnTo>
                  <a:lnTo>
                    <a:pt x="0" y="220406"/>
                  </a:lnTo>
                  <a:lnTo>
                    <a:pt x="0" y="44082"/>
                  </a:lnTo>
                  <a:close/>
                </a:path>
              </a:pathLst>
            </a:custGeom>
            <a:ln w="190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2559" y="2729585"/>
          <a:ext cx="5193665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4615"/>
              </a:tblGrid>
              <a:tr h="5692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r>
                        <a:rPr dirty="0" sz="1800" spc="-2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40081"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54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p1: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“The </a:t>
                      </a:r>
                      <a:r>
                        <a:rPr dirty="0" sz="1800" spc="-160" b="1">
                          <a:latin typeface="Trebuchet MS"/>
                          <a:cs typeface="Trebuchet MS"/>
                        </a:rPr>
                        <a:t>crc32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option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recommended.”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8210">
                        <a:lnSpc>
                          <a:spcPts val="2125"/>
                        </a:lnSpc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enum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2228850" algn="l"/>
                          <a:tab pos="3138170" algn="l"/>
                        </a:tabLst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p2: </a:t>
                      </a:r>
                      <a:r>
                        <a:rPr dirty="0" sz="1800" spc="-185">
                          <a:latin typeface="Trebuchet MS"/>
                          <a:cs typeface="Trebuchet MS"/>
                        </a:rPr>
                        <a:t>“A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between	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8 </a:t>
                      </a:r>
                      <a:r>
                        <a:rPr dirty="0" sz="1800" spc="-1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45" b="1">
                          <a:latin typeface="Trebuchet MS"/>
                          <a:cs typeface="Trebuchet MS"/>
                        </a:rPr>
                        <a:t>16	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>
                          <a:latin typeface="Trebuchet MS"/>
                          <a:cs typeface="Trebuchet MS"/>
                        </a:rPr>
                        <a:t>suggested.”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6350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661035" algn="l"/>
                        </a:tabLst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	</a:t>
                      </a:r>
                      <a:r>
                        <a:rPr dirty="0" baseline="-6172" sz="2700" spc="-7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baseline="-617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95">
                          <a:latin typeface="Trebuchet MS"/>
                          <a:cs typeface="Trebuchet MS"/>
                        </a:rPr>
                        <a:t>p3: “We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suggest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set </a:t>
                      </a:r>
                      <a:r>
                        <a:rPr dirty="0" sz="1800" spc="-11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less than </a:t>
                      </a:r>
                      <a:r>
                        <a:rPr dirty="0" sz="1800" spc="-120" b="1">
                          <a:latin typeface="Trebuchet MS"/>
                          <a:cs typeface="Trebuchet MS"/>
                        </a:rPr>
                        <a:t>ThreadsPerChild</a:t>
                      </a:r>
                      <a:r>
                        <a:rPr dirty="0" sz="18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40">
                          <a:latin typeface="Trebuchet MS"/>
                          <a:cs typeface="Trebuchet MS"/>
                        </a:rPr>
                        <a:t>.”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r" marR="6242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5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800" b="1">
                          <a:solidFill>
                            <a:srgbClr val="00B050"/>
                          </a:solidFill>
                          <a:latin typeface="Times New Roman"/>
                          <a:cs typeface="Times New Roman"/>
                        </a:rPr>
                        <a:t>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527501" y="4625162"/>
            <a:ext cx="1614805" cy="265430"/>
          </a:xfrm>
          <a:custGeom>
            <a:avLst/>
            <a:gdLst/>
            <a:ahLst/>
            <a:cxnLst/>
            <a:rect l="l" t="t" r="r" b="b"/>
            <a:pathLst>
              <a:path w="1614804" h="265429">
                <a:moveTo>
                  <a:pt x="0" y="44148"/>
                </a:moveTo>
                <a:lnTo>
                  <a:pt x="3469" y="26964"/>
                </a:lnTo>
                <a:lnTo>
                  <a:pt x="12930" y="12930"/>
                </a:lnTo>
                <a:lnTo>
                  <a:pt x="26963" y="3469"/>
                </a:lnTo>
                <a:lnTo>
                  <a:pt x="44148" y="0"/>
                </a:lnTo>
                <a:lnTo>
                  <a:pt x="1570430" y="0"/>
                </a:lnTo>
                <a:lnTo>
                  <a:pt x="1587614" y="3469"/>
                </a:lnTo>
                <a:lnTo>
                  <a:pt x="1601648" y="12930"/>
                </a:lnTo>
                <a:lnTo>
                  <a:pt x="1611110" y="26964"/>
                </a:lnTo>
                <a:lnTo>
                  <a:pt x="1614580" y="44148"/>
                </a:lnTo>
                <a:lnTo>
                  <a:pt x="1614580" y="220736"/>
                </a:lnTo>
                <a:lnTo>
                  <a:pt x="1611110" y="237920"/>
                </a:lnTo>
                <a:lnTo>
                  <a:pt x="1601648" y="251954"/>
                </a:lnTo>
                <a:lnTo>
                  <a:pt x="1587614" y="261415"/>
                </a:lnTo>
                <a:lnTo>
                  <a:pt x="1570430" y="264885"/>
                </a:lnTo>
                <a:lnTo>
                  <a:pt x="44148" y="264885"/>
                </a:lnTo>
                <a:lnTo>
                  <a:pt x="26963" y="261415"/>
                </a:lnTo>
                <a:lnTo>
                  <a:pt x="12930" y="251954"/>
                </a:lnTo>
                <a:lnTo>
                  <a:pt x="3469" y="237920"/>
                </a:lnTo>
                <a:lnTo>
                  <a:pt x="0" y="220736"/>
                </a:lnTo>
                <a:lnTo>
                  <a:pt x="0" y="44148"/>
                </a:lnTo>
                <a:close/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79534" y="3132988"/>
          <a:ext cx="226695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Specifications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p1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==</a:t>
                      </a:r>
                      <a:r>
                        <a:rPr dirty="0" sz="18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crc32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p2 </a:t>
                      </a:r>
                      <a:r>
                        <a:rPr dirty="0" sz="1800" spc="-680">
                          <a:latin typeface="WenQuanYi Micro Hei"/>
                          <a:cs typeface="WenQuanYi Micro Hei"/>
                        </a:rPr>
                        <a:t>∈</a:t>
                      </a:r>
                      <a:r>
                        <a:rPr dirty="0" sz="1800" spc="-60">
                          <a:latin typeface="WenQuanYi Micro Hei"/>
                          <a:cs typeface="WenQuanYi Micro Hei"/>
                        </a:rPr>
                        <a:t> 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[8,</a:t>
                      </a:r>
                      <a:r>
                        <a:rPr dirty="0" sz="1800" spc="-2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16]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45">
                          <a:latin typeface="Trebuchet MS"/>
                          <a:cs typeface="Trebuchet MS"/>
                        </a:rPr>
                        <a:t>p3 </a:t>
                      </a:r>
                      <a:r>
                        <a:rPr dirty="0" sz="1800" spc="-50">
                          <a:latin typeface="Trebuchet MS"/>
                          <a:cs typeface="Trebuchet MS"/>
                        </a:rPr>
                        <a:t>&lt;</a:t>
                      </a:r>
                      <a:r>
                        <a:rPr dirty="0" sz="18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ThreadsPerChild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002" y="311402"/>
            <a:ext cx="104870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Our</a:t>
            </a:r>
            <a:r>
              <a:rPr dirty="0" spc="-310"/>
              <a:t> </a:t>
            </a:r>
            <a:r>
              <a:rPr dirty="0" spc="-220"/>
              <a:t>lives</a:t>
            </a:r>
            <a:r>
              <a:rPr dirty="0" spc="-300"/>
              <a:t> </a:t>
            </a:r>
            <a:r>
              <a:rPr dirty="0" spc="-225"/>
              <a:t>are</a:t>
            </a:r>
            <a:r>
              <a:rPr dirty="0" spc="-305"/>
              <a:t> </a:t>
            </a:r>
            <a:r>
              <a:rPr dirty="0" spc="-235"/>
              <a:t>largely</a:t>
            </a:r>
            <a:r>
              <a:rPr dirty="0" spc="-305"/>
              <a:t> </a:t>
            </a:r>
            <a:r>
              <a:rPr dirty="0" spc="-175"/>
              <a:t>served</a:t>
            </a:r>
            <a:r>
              <a:rPr dirty="0" spc="-305"/>
              <a:t> </a:t>
            </a:r>
            <a:r>
              <a:rPr dirty="0" spc="-195"/>
              <a:t>by</a:t>
            </a:r>
            <a:r>
              <a:rPr dirty="0" spc="-305"/>
              <a:t> </a:t>
            </a:r>
            <a:r>
              <a:rPr dirty="0" spc="-175"/>
              <a:t>online</a:t>
            </a:r>
            <a:r>
              <a:rPr dirty="0" spc="-305"/>
              <a:t> </a:t>
            </a:r>
            <a:r>
              <a:rPr dirty="0" spc="-185"/>
              <a:t>services</a:t>
            </a:r>
            <a:r>
              <a:rPr dirty="0" spc="-300"/>
              <a:t> </a:t>
            </a:r>
            <a:r>
              <a:rPr dirty="0" spc="-210"/>
              <a:t>today</a:t>
            </a:r>
          </a:p>
        </p:txBody>
      </p:sp>
      <p:sp>
        <p:nvSpPr>
          <p:cNvPr id="3" name="object 3"/>
          <p:cNvSpPr/>
          <p:nvPr/>
        </p:nvSpPr>
        <p:spPr>
          <a:xfrm>
            <a:off x="2190340" y="1089602"/>
            <a:ext cx="7589980" cy="5378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236221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000252"/>
            <a:ext cx="6866255" cy="10375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>
                <a:latin typeface="Trebuchet MS"/>
                <a:cs typeface="Trebuchet MS"/>
              </a:rPr>
              <a:t>Extract </a:t>
            </a:r>
            <a:r>
              <a:rPr dirty="0" sz="2800" spc="-65">
                <a:latin typeface="Trebuchet MS"/>
                <a:cs typeface="Trebuchet MS"/>
              </a:rPr>
              <a:t>good </a:t>
            </a:r>
            <a:r>
              <a:rPr dirty="0" sz="2800" spc="-150">
                <a:latin typeface="Trebuchet MS"/>
                <a:cs typeface="Trebuchet MS"/>
              </a:rPr>
              <a:t>practices </a:t>
            </a:r>
            <a:r>
              <a:rPr dirty="0" sz="2800" spc="-120">
                <a:latin typeface="Trebuchet MS"/>
                <a:cs typeface="Trebuchet MS"/>
              </a:rPr>
              <a:t>from </a:t>
            </a:r>
            <a:r>
              <a:rPr dirty="0" sz="2800" spc="-125">
                <a:latin typeface="Trebuchet MS"/>
                <a:cs typeface="Trebuchet MS"/>
              </a:rPr>
              <a:t>software</a:t>
            </a:r>
            <a:r>
              <a:rPr dirty="0" sz="2800" spc="-509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manuals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Detect </a:t>
            </a:r>
            <a:r>
              <a:rPr dirty="0" sz="2800" spc="-135">
                <a:latin typeface="Trebuchet MS"/>
                <a:cs typeface="Trebuchet MS"/>
              </a:rPr>
              <a:t>real-world </a:t>
            </a:r>
            <a:r>
              <a:rPr dirty="0" sz="2800" spc="-125">
                <a:latin typeface="Trebuchet MS"/>
                <a:cs typeface="Trebuchet MS"/>
              </a:rPr>
              <a:t>configuration</a:t>
            </a:r>
            <a:r>
              <a:rPr dirty="0" sz="2800" spc="-34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errors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0422" y="2446985"/>
            <a:ext cx="6723380" cy="3895090"/>
            <a:chOff x="1510422" y="2446985"/>
            <a:chExt cx="6723380" cy="3895090"/>
          </a:xfrm>
        </p:grpSpPr>
        <p:sp>
          <p:nvSpPr>
            <p:cNvPr id="3" name="object 3"/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6100" y="6010275"/>
              <a:ext cx="3619500" cy="317500"/>
            </a:xfrm>
            <a:custGeom>
              <a:avLst/>
              <a:gdLst/>
              <a:ahLst/>
              <a:cxnLst/>
              <a:rect l="l" t="t" r="r" b="b"/>
              <a:pathLst>
                <a:path w="3619500" h="317500">
                  <a:moveTo>
                    <a:pt x="0" y="52919"/>
                  </a:moveTo>
                  <a:lnTo>
                    <a:pt x="4158" y="32320"/>
                  </a:lnTo>
                  <a:lnTo>
                    <a:pt x="15499" y="15499"/>
                  </a:lnTo>
                  <a:lnTo>
                    <a:pt x="32320" y="4158"/>
                  </a:lnTo>
                  <a:lnTo>
                    <a:pt x="52919" y="0"/>
                  </a:lnTo>
                  <a:lnTo>
                    <a:pt x="3566582" y="0"/>
                  </a:lnTo>
                  <a:lnTo>
                    <a:pt x="3587182" y="4158"/>
                  </a:lnTo>
                  <a:lnTo>
                    <a:pt x="3604003" y="15499"/>
                  </a:lnTo>
                  <a:lnTo>
                    <a:pt x="3615343" y="32320"/>
                  </a:lnTo>
                  <a:lnTo>
                    <a:pt x="3619502" y="52919"/>
                  </a:lnTo>
                  <a:lnTo>
                    <a:pt x="3619502" y="264581"/>
                  </a:lnTo>
                  <a:lnTo>
                    <a:pt x="3615343" y="285179"/>
                  </a:lnTo>
                  <a:lnTo>
                    <a:pt x="3604003" y="302000"/>
                  </a:lnTo>
                  <a:lnTo>
                    <a:pt x="3587182" y="313341"/>
                  </a:lnTo>
                  <a:lnTo>
                    <a:pt x="3566582" y="317500"/>
                  </a:lnTo>
                  <a:lnTo>
                    <a:pt x="52919" y="317500"/>
                  </a:lnTo>
                  <a:lnTo>
                    <a:pt x="32320" y="313341"/>
                  </a:lnTo>
                  <a:lnTo>
                    <a:pt x="15499" y="302000"/>
                  </a:lnTo>
                  <a:lnTo>
                    <a:pt x="4158" y="285179"/>
                  </a:lnTo>
                  <a:lnTo>
                    <a:pt x="0" y="264581"/>
                  </a:lnTo>
                  <a:lnTo>
                    <a:pt x="0" y="5291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39" y="120397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04239" y="852592"/>
            <a:ext cx="9043670" cy="1282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40">
                <a:latin typeface="Trebuchet MS"/>
                <a:cs typeface="Trebuchet MS"/>
              </a:rPr>
              <a:t>Accuracy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65">
                <a:latin typeface="Trebuchet MS"/>
                <a:cs typeface="Trebuchet MS"/>
              </a:rPr>
              <a:t>good </a:t>
            </a:r>
            <a:r>
              <a:rPr dirty="0" sz="2800" spc="-160">
                <a:latin typeface="Trebuchet MS"/>
                <a:cs typeface="Trebuchet MS"/>
              </a:rPr>
              <a:t>practice</a:t>
            </a:r>
            <a:r>
              <a:rPr dirty="0" sz="2800" spc="-54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extraction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35">
                <a:latin typeface="Trebuchet MS"/>
                <a:cs typeface="Trebuchet MS"/>
              </a:rPr>
              <a:t>Training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sets: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0070C0"/>
                </a:solidFill>
                <a:latin typeface="Trebuchet MS"/>
                <a:cs typeface="Trebuchet MS"/>
              </a:rPr>
              <a:t>6</a:t>
            </a:r>
            <a:r>
              <a:rPr dirty="0" sz="2400" spc="-18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70C0"/>
                </a:solidFill>
                <a:latin typeface="Trebuchet MS"/>
                <a:cs typeface="Trebuchet MS"/>
              </a:rPr>
              <a:t>studied</a:t>
            </a:r>
            <a:r>
              <a:rPr dirty="0" sz="2400" spc="-17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0070C0"/>
                </a:solidFill>
                <a:latin typeface="Trebuchet MS"/>
                <a:cs typeface="Trebuchet MS"/>
              </a:rPr>
              <a:t>manuals</a:t>
            </a:r>
            <a:r>
              <a:rPr dirty="0" sz="2400" spc="-17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included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our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characteristic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study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0">
                <a:latin typeface="Trebuchet MS"/>
                <a:cs typeface="Trebuchet MS"/>
              </a:rPr>
              <a:t>Testing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sets: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ED7D31"/>
                </a:solidFill>
                <a:latin typeface="Trebuchet MS"/>
                <a:cs typeface="Trebuchet MS"/>
              </a:rPr>
              <a:t>6</a:t>
            </a:r>
            <a:r>
              <a:rPr dirty="0" sz="2400" spc="-19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ED7D31"/>
                </a:solidFill>
                <a:latin typeface="Trebuchet MS"/>
                <a:cs typeface="Trebuchet MS"/>
              </a:rPr>
              <a:t>new</a:t>
            </a:r>
            <a:r>
              <a:rPr dirty="0" sz="2400" spc="-18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ED7D31"/>
                </a:solidFill>
                <a:latin typeface="Trebuchet MS"/>
                <a:cs typeface="Trebuchet MS"/>
              </a:rPr>
              <a:t>manuals</a:t>
            </a:r>
            <a:r>
              <a:rPr dirty="0" sz="2400" spc="-18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not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included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our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study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0422" y="2446985"/>
            <a:ext cx="6723380" cy="3888740"/>
            <a:chOff x="1510422" y="2446985"/>
            <a:chExt cx="6723380" cy="3888740"/>
          </a:xfrm>
        </p:grpSpPr>
        <p:sp>
          <p:nvSpPr>
            <p:cNvPr id="3" name="object 3"/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60600" y="5664198"/>
              <a:ext cx="5486400" cy="271780"/>
            </a:xfrm>
            <a:custGeom>
              <a:avLst/>
              <a:gdLst/>
              <a:ahLst/>
              <a:cxnLst/>
              <a:rect l="l" t="t" r="r" b="b"/>
              <a:pathLst>
                <a:path w="5486400" h="271779">
                  <a:moveTo>
                    <a:pt x="0" y="45246"/>
                  </a:moveTo>
                  <a:lnTo>
                    <a:pt x="3555" y="27634"/>
                  </a:lnTo>
                  <a:lnTo>
                    <a:pt x="13252" y="13252"/>
                  </a:lnTo>
                  <a:lnTo>
                    <a:pt x="27634" y="3555"/>
                  </a:lnTo>
                  <a:lnTo>
                    <a:pt x="45246" y="0"/>
                  </a:lnTo>
                  <a:lnTo>
                    <a:pt x="5441153" y="0"/>
                  </a:lnTo>
                  <a:lnTo>
                    <a:pt x="5458766" y="3555"/>
                  </a:lnTo>
                  <a:lnTo>
                    <a:pt x="5473149" y="13252"/>
                  </a:lnTo>
                  <a:lnTo>
                    <a:pt x="5482847" y="27634"/>
                  </a:lnTo>
                  <a:lnTo>
                    <a:pt x="5486403" y="45246"/>
                  </a:lnTo>
                  <a:lnTo>
                    <a:pt x="5486403" y="226216"/>
                  </a:lnTo>
                  <a:lnTo>
                    <a:pt x="5482847" y="243828"/>
                  </a:lnTo>
                  <a:lnTo>
                    <a:pt x="5473149" y="258210"/>
                  </a:lnTo>
                  <a:lnTo>
                    <a:pt x="5458766" y="267907"/>
                  </a:lnTo>
                  <a:lnTo>
                    <a:pt x="5441153" y="271463"/>
                  </a:lnTo>
                  <a:lnTo>
                    <a:pt x="45246" y="271463"/>
                  </a:lnTo>
                  <a:lnTo>
                    <a:pt x="27634" y="267907"/>
                  </a:lnTo>
                  <a:lnTo>
                    <a:pt x="13252" y="258210"/>
                  </a:lnTo>
                  <a:lnTo>
                    <a:pt x="3555" y="243828"/>
                  </a:lnTo>
                  <a:lnTo>
                    <a:pt x="0" y="226216"/>
                  </a:lnTo>
                  <a:lnTo>
                    <a:pt x="0" y="4524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39" y="120397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04239" y="852592"/>
            <a:ext cx="8542020" cy="1282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40">
                <a:latin typeface="Trebuchet MS"/>
                <a:cs typeface="Trebuchet MS"/>
              </a:rPr>
              <a:t>Accuracy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65">
                <a:latin typeface="Trebuchet MS"/>
                <a:cs typeface="Trebuchet MS"/>
              </a:rPr>
              <a:t>good </a:t>
            </a:r>
            <a:r>
              <a:rPr dirty="0" sz="2800" spc="-160">
                <a:latin typeface="Trebuchet MS"/>
                <a:cs typeface="Trebuchet MS"/>
              </a:rPr>
              <a:t>practice</a:t>
            </a:r>
            <a:r>
              <a:rPr dirty="0" sz="2800" spc="-54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extraction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4">
                <a:latin typeface="Trebuchet MS"/>
                <a:cs typeface="Trebuchet MS"/>
              </a:rPr>
              <a:t>Precision: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what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percentage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extracted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are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true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65">
                <a:latin typeface="Trebuchet MS"/>
                <a:cs typeface="Trebuchet MS"/>
              </a:rPr>
              <a:t>Recall: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what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percentage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of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true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are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extracted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0422" y="2446985"/>
            <a:ext cx="6723380" cy="3888740"/>
            <a:chOff x="1510422" y="2446985"/>
            <a:chExt cx="6723380" cy="3888740"/>
          </a:xfrm>
        </p:grpSpPr>
        <p:sp>
          <p:nvSpPr>
            <p:cNvPr id="3" name="object 3"/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82800" y="2641599"/>
              <a:ext cx="2908300" cy="3038475"/>
            </a:xfrm>
            <a:custGeom>
              <a:avLst/>
              <a:gdLst/>
              <a:ahLst/>
              <a:cxnLst/>
              <a:rect l="l" t="t" r="r" b="b"/>
              <a:pathLst>
                <a:path w="2908300" h="3038475">
                  <a:moveTo>
                    <a:pt x="0" y="484725"/>
                  </a:moveTo>
                  <a:lnTo>
                    <a:pt x="2218" y="438043"/>
                  </a:lnTo>
                  <a:lnTo>
                    <a:pt x="8740" y="392616"/>
                  </a:lnTo>
                  <a:lnTo>
                    <a:pt x="19361" y="348648"/>
                  </a:lnTo>
                  <a:lnTo>
                    <a:pt x="33877" y="306341"/>
                  </a:lnTo>
                  <a:lnTo>
                    <a:pt x="52087" y="265899"/>
                  </a:lnTo>
                  <a:lnTo>
                    <a:pt x="73787" y="227526"/>
                  </a:lnTo>
                  <a:lnTo>
                    <a:pt x="98774" y="191423"/>
                  </a:lnTo>
                  <a:lnTo>
                    <a:pt x="126844" y="157795"/>
                  </a:lnTo>
                  <a:lnTo>
                    <a:pt x="157795" y="126844"/>
                  </a:lnTo>
                  <a:lnTo>
                    <a:pt x="191423" y="98774"/>
                  </a:lnTo>
                  <a:lnTo>
                    <a:pt x="227526" y="73787"/>
                  </a:lnTo>
                  <a:lnTo>
                    <a:pt x="265899" y="52087"/>
                  </a:lnTo>
                  <a:lnTo>
                    <a:pt x="306341" y="33877"/>
                  </a:lnTo>
                  <a:lnTo>
                    <a:pt x="348648" y="19361"/>
                  </a:lnTo>
                  <a:lnTo>
                    <a:pt x="392616" y="8740"/>
                  </a:lnTo>
                  <a:lnTo>
                    <a:pt x="438043" y="2218"/>
                  </a:lnTo>
                  <a:lnTo>
                    <a:pt x="484725" y="0"/>
                  </a:lnTo>
                  <a:lnTo>
                    <a:pt x="2423571" y="0"/>
                  </a:lnTo>
                  <a:lnTo>
                    <a:pt x="2470254" y="2218"/>
                  </a:lnTo>
                  <a:lnTo>
                    <a:pt x="2515681" y="8740"/>
                  </a:lnTo>
                  <a:lnTo>
                    <a:pt x="2559650" y="19361"/>
                  </a:lnTo>
                  <a:lnTo>
                    <a:pt x="2601957" y="33877"/>
                  </a:lnTo>
                  <a:lnTo>
                    <a:pt x="2642399" y="52087"/>
                  </a:lnTo>
                  <a:lnTo>
                    <a:pt x="2680773" y="73787"/>
                  </a:lnTo>
                  <a:lnTo>
                    <a:pt x="2716876" y="98774"/>
                  </a:lnTo>
                  <a:lnTo>
                    <a:pt x="2750504" y="126844"/>
                  </a:lnTo>
                  <a:lnTo>
                    <a:pt x="2781456" y="157795"/>
                  </a:lnTo>
                  <a:lnTo>
                    <a:pt x="2809526" y="191423"/>
                  </a:lnTo>
                  <a:lnTo>
                    <a:pt x="2834513" y="227526"/>
                  </a:lnTo>
                  <a:lnTo>
                    <a:pt x="2856213" y="265899"/>
                  </a:lnTo>
                  <a:lnTo>
                    <a:pt x="2874423" y="306341"/>
                  </a:lnTo>
                  <a:lnTo>
                    <a:pt x="2888940" y="348648"/>
                  </a:lnTo>
                  <a:lnTo>
                    <a:pt x="2899561" y="392616"/>
                  </a:lnTo>
                  <a:lnTo>
                    <a:pt x="2906082" y="438043"/>
                  </a:lnTo>
                  <a:lnTo>
                    <a:pt x="2908301" y="484725"/>
                  </a:lnTo>
                  <a:lnTo>
                    <a:pt x="2908301" y="2553261"/>
                  </a:lnTo>
                  <a:lnTo>
                    <a:pt x="2906082" y="2599942"/>
                  </a:lnTo>
                  <a:lnTo>
                    <a:pt x="2899561" y="2645368"/>
                  </a:lnTo>
                  <a:lnTo>
                    <a:pt x="2888940" y="2689336"/>
                  </a:lnTo>
                  <a:lnTo>
                    <a:pt x="2874423" y="2731641"/>
                  </a:lnTo>
                  <a:lnTo>
                    <a:pt x="2856213" y="2772083"/>
                  </a:lnTo>
                  <a:lnTo>
                    <a:pt x="2834513" y="2810456"/>
                  </a:lnTo>
                  <a:lnTo>
                    <a:pt x="2809526" y="2846558"/>
                  </a:lnTo>
                  <a:lnTo>
                    <a:pt x="2781456" y="2880186"/>
                  </a:lnTo>
                  <a:lnTo>
                    <a:pt x="2750504" y="2911137"/>
                  </a:lnTo>
                  <a:lnTo>
                    <a:pt x="2716876" y="2939207"/>
                  </a:lnTo>
                  <a:lnTo>
                    <a:pt x="2680773" y="2964193"/>
                  </a:lnTo>
                  <a:lnTo>
                    <a:pt x="2642399" y="2985893"/>
                  </a:lnTo>
                  <a:lnTo>
                    <a:pt x="2601957" y="3004103"/>
                  </a:lnTo>
                  <a:lnTo>
                    <a:pt x="2559650" y="3018620"/>
                  </a:lnTo>
                  <a:lnTo>
                    <a:pt x="2515681" y="3029241"/>
                  </a:lnTo>
                  <a:lnTo>
                    <a:pt x="2470254" y="3035762"/>
                  </a:lnTo>
                  <a:lnTo>
                    <a:pt x="2423571" y="3037981"/>
                  </a:lnTo>
                  <a:lnTo>
                    <a:pt x="484725" y="3037981"/>
                  </a:lnTo>
                  <a:lnTo>
                    <a:pt x="438043" y="3035762"/>
                  </a:lnTo>
                  <a:lnTo>
                    <a:pt x="392616" y="3029241"/>
                  </a:lnTo>
                  <a:lnTo>
                    <a:pt x="348648" y="3018620"/>
                  </a:lnTo>
                  <a:lnTo>
                    <a:pt x="306341" y="3004103"/>
                  </a:lnTo>
                  <a:lnTo>
                    <a:pt x="265899" y="2985893"/>
                  </a:lnTo>
                  <a:lnTo>
                    <a:pt x="227526" y="2964193"/>
                  </a:lnTo>
                  <a:lnTo>
                    <a:pt x="191423" y="2939207"/>
                  </a:lnTo>
                  <a:lnTo>
                    <a:pt x="157795" y="2911137"/>
                  </a:lnTo>
                  <a:lnTo>
                    <a:pt x="126844" y="2880186"/>
                  </a:lnTo>
                  <a:lnTo>
                    <a:pt x="98774" y="2846558"/>
                  </a:lnTo>
                  <a:lnTo>
                    <a:pt x="73787" y="2810456"/>
                  </a:lnTo>
                  <a:lnTo>
                    <a:pt x="52087" y="2772083"/>
                  </a:lnTo>
                  <a:lnTo>
                    <a:pt x="33877" y="2731641"/>
                  </a:lnTo>
                  <a:lnTo>
                    <a:pt x="19361" y="2689336"/>
                  </a:lnTo>
                  <a:lnTo>
                    <a:pt x="8740" y="2645368"/>
                  </a:lnTo>
                  <a:lnTo>
                    <a:pt x="2218" y="2599942"/>
                  </a:lnTo>
                  <a:lnTo>
                    <a:pt x="0" y="2553261"/>
                  </a:lnTo>
                  <a:lnTo>
                    <a:pt x="0" y="4847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39" y="120397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04239" y="852592"/>
            <a:ext cx="5500370" cy="8883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40">
                <a:latin typeface="Trebuchet MS"/>
                <a:cs typeface="Trebuchet MS"/>
              </a:rPr>
              <a:t>Accuracy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65">
                <a:latin typeface="Trebuchet MS"/>
                <a:cs typeface="Trebuchet MS"/>
              </a:rPr>
              <a:t>good </a:t>
            </a:r>
            <a:r>
              <a:rPr dirty="0" sz="2800" spc="-160">
                <a:latin typeface="Trebuchet MS"/>
                <a:cs typeface="Trebuchet MS"/>
              </a:rPr>
              <a:t>practice</a:t>
            </a:r>
            <a:r>
              <a:rPr dirty="0" sz="2800" spc="-58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extraction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65">
                <a:latin typeface="Trebuchet MS"/>
                <a:cs typeface="Trebuchet MS"/>
              </a:rPr>
              <a:t>Good </a:t>
            </a:r>
            <a:r>
              <a:rPr dirty="0" sz="2400" spc="-140">
                <a:latin typeface="Trebuchet MS"/>
                <a:cs typeface="Trebuchet MS"/>
              </a:rPr>
              <a:t>practice </a:t>
            </a:r>
            <a:r>
              <a:rPr dirty="0" sz="2400" spc="-95">
                <a:latin typeface="Trebuchet MS"/>
                <a:cs typeface="Trebuchet MS"/>
              </a:rPr>
              <a:t>descriptions</a:t>
            </a:r>
            <a:r>
              <a:rPr dirty="0" sz="2400" spc="-36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extraction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0422" y="2446985"/>
            <a:ext cx="6723380" cy="3888740"/>
            <a:chOff x="1510422" y="2446985"/>
            <a:chExt cx="6723380" cy="3888740"/>
          </a:xfrm>
        </p:grpSpPr>
        <p:sp>
          <p:nvSpPr>
            <p:cNvPr id="3" name="object 3"/>
            <p:cNvSpPr/>
            <p:nvPr/>
          </p:nvSpPr>
          <p:spPr>
            <a:xfrm>
              <a:off x="1510422" y="2446985"/>
              <a:ext cx="6722873" cy="388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68900" y="2679166"/>
              <a:ext cx="2908300" cy="3048000"/>
            </a:xfrm>
            <a:custGeom>
              <a:avLst/>
              <a:gdLst/>
              <a:ahLst/>
              <a:cxnLst/>
              <a:rect l="l" t="t" r="r" b="b"/>
              <a:pathLst>
                <a:path w="2908300" h="3048000">
                  <a:moveTo>
                    <a:pt x="0" y="484727"/>
                  </a:moveTo>
                  <a:lnTo>
                    <a:pt x="2218" y="438044"/>
                  </a:lnTo>
                  <a:lnTo>
                    <a:pt x="8740" y="392617"/>
                  </a:lnTo>
                  <a:lnTo>
                    <a:pt x="19361" y="348649"/>
                  </a:lnTo>
                  <a:lnTo>
                    <a:pt x="33878" y="306342"/>
                  </a:lnTo>
                  <a:lnTo>
                    <a:pt x="52088" y="265901"/>
                  </a:lnTo>
                  <a:lnTo>
                    <a:pt x="73788" y="227527"/>
                  </a:lnTo>
                  <a:lnTo>
                    <a:pt x="98774" y="191424"/>
                  </a:lnTo>
                  <a:lnTo>
                    <a:pt x="126845" y="157796"/>
                  </a:lnTo>
                  <a:lnTo>
                    <a:pt x="157796" y="126845"/>
                  </a:lnTo>
                  <a:lnTo>
                    <a:pt x="191424" y="98774"/>
                  </a:lnTo>
                  <a:lnTo>
                    <a:pt x="227527" y="73788"/>
                  </a:lnTo>
                  <a:lnTo>
                    <a:pt x="265901" y="52088"/>
                  </a:lnTo>
                  <a:lnTo>
                    <a:pt x="306342" y="33878"/>
                  </a:lnTo>
                  <a:lnTo>
                    <a:pt x="348649" y="19361"/>
                  </a:lnTo>
                  <a:lnTo>
                    <a:pt x="392617" y="8740"/>
                  </a:lnTo>
                  <a:lnTo>
                    <a:pt x="438044" y="2218"/>
                  </a:lnTo>
                  <a:lnTo>
                    <a:pt x="484727" y="0"/>
                  </a:lnTo>
                  <a:lnTo>
                    <a:pt x="2423571" y="0"/>
                  </a:lnTo>
                  <a:lnTo>
                    <a:pt x="2470254" y="2218"/>
                  </a:lnTo>
                  <a:lnTo>
                    <a:pt x="2515681" y="8740"/>
                  </a:lnTo>
                  <a:lnTo>
                    <a:pt x="2559650" y="19361"/>
                  </a:lnTo>
                  <a:lnTo>
                    <a:pt x="2601957" y="33878"/>
                  </a:lnTo>
                  <a:lnTo>
                    <a:pt x="2642399" y="52088"/>
                  </a:lnTo>
                  <a:lnTo>
                    <a:pt x="2680773" y="73788"/>
                  </a:lnTo>
                  <a:lnTo>
                    <a:pt x="2716876" y="98774"/>
                  </a:lnTo>
                  <a:lnTo>
                    <a:pt x="2750504" y="126845"/>
                  </a:lnTo>
                  <a:lnTo>
                    <a:pt x="2781456" y="157796"/>
                  </a:lnTo>
                  <a:lnTo>
                    <a:pt x="2809526" y="191424"/>
                  </a:lnTo>
                  <a:lnTo>
                    <a:pt x="2834513" y="227527"/>
                  </a:lnTo>
                  <a:lnTo>
                    <a:pt x="2856213" y="265901"/>
                  </a:lnTo>
                  <a:lnTo>
                    <a:pt x="2874423" y="306342"/>
                  </a:lnTo>
                  <a:lnTo>
                    <a:pt x="2888940" y="348649"/>
                  </a:lnTo>
                  <a:lnTo>
                    <a:pt x="2899561" y="392617"/>
                  </a:lnTo>
                  <a:lnTo>
                    <a:pt x="2906082" y="438044"/>
                  </a:lnTo>
                  <a:lnTo>
                    <a:pt x="2908301" y="484727"/>
                  </a:lnTo>
                  <a:lnTo>
                    <a:pt x="2908301" y="2563271"/>
                  </a:lnTo>
                  <a:lnTo>
                    <a:pt x="2906082" y="2609954"/>
                  </a:lnTo>
                  <a:lnTo>
                    <a:pt x="2899561" y="2655381"/>
                  </a:lnTo>
                  <a:lnTo>
                    <a:pt x="2888940" y="2699350"/>
                  </a:lnTo>
                  <a:lnTo>
                    <a:pt x="2874423" y="2741657"/>
                  </a:lnTo>
                  <a:lnTo>
                    <a:pt x="2856213" y="2782099"/>
                  </a:lnTo>
                  <a:lnTo>
                    <a:pt x="2834513" y="2820473"/>
                  </a:lnTo>
                  <a:lnTo>
                    <a:pt x="2809526" y="2856576"/>
                  </a:lnTo>
                  <a:lnTo>
                    <a:pt x="2781456" y="2890204"/>
                  </a:lnTo>
                  <a:lnTo>
                    <a:pt x="2750504" y="2921156"/>
                  </a:lnTo>
                  <a:lnTo>
                    <a:pt x="2716876" y="2949226"/>
                  </a:lnTo>
                  <a:lnTo>
                    <a:pt x="2680773" y="2974213"/>
                  </a:lnTo>
                  <a:lnTo>
                    <a:pt x="2642399" y="2995913"/>
                  </a:lnTo>
                  <a:lnTo>
                    <a:pt x="2601957" y="3014123"/>
                  </a:lnTo>
                  <a:lnTo>
                    <a:pt x="2559650" y="3028640"/>
                  </a:lnTo>
                  <a:lnTo>
                    <a:pt x="2515681" y="3039261"/>
                  </a:lnTo>
                  <a:lnTo>
                    <a:pt x="2470254" y="3045782"/>
                  </a:lnTo>
                  <a:lnTo>
                    <a:pt x="2423571" y="3048001"/>
                  </a:lnTo>
                  <a:lnTo>
                    <a:pt x="484727" y="3048001"/>
                  </a:lnTo>
                  <a:lnTo>
                    <a:pt x="438044" y="3045782"/>
                  </a:lnTo>
                  <a:lnTo>
                    <a:pt x="392617" y="3039261"/>
                  </a:lnTo>
                  <a:lnTo>
                    <a:pt x="348649" y="3028640"/>
                  </a:lnTo>
                  <a:lnTo>
                    <a:pt x="306342" y="3014123"/>
                  </a:lnTo>
                  <a:lnTo>
                    <a:pt x="265901" y="2995913"/>
                  </a:lnTo>
                  <a:lnTo>
                    <a:pt x="227527" y="2974213"/>
                  </a:lnTo>
                  <a:lnTo>
                    <a:pt x="191424" y="2949226"/>
                  </a:lnTo>
                  <a:lnTo>
                    <a:pt x="157796" y="2921156"/>
                  </a:lnTo>
                  <a:lnTo>
                    <a:pt x="126845" y="2890204"/>
                  </a:lnTo>
                  <a:lnTo>
                    <a:pt x="98774" y="2856576"/>
                  </a:lnTo>
                  <a:lnTo>
                    <a:pt x="73788" y="2820473"/>
                  </a:lnTo>
                  <a:lnTo>
                    <a:pt x="52088" y="2782099"/>
                  </a:lnTo>
                  <a:lnTo>
                    <a:pt x="33878" y="2741657"/>
                  </a:lnTo>
                  <a:lnTo>
                    <a:pt x="19361" y="2699350"/>
                  </a:lnTo>
                  <a:lnTo>
                    <a:pt x="8740" y="2655381"/>
                  </a:lnTo>
                  <a:lnTo>
                    <a:pt x="2218" y="2609954"/>
                  </a:lnTo>
                  <a:lnTo>
                    <a:pt x="0" y="2563271"/>
                  </a:lnTo>
                  <a:lnTo>
                    <a:pt x="0" y="4847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39" y="120397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904239" y="852592"/>
            <a:ext cx="5500370" cy="8883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r" marL="228600" marR="508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28600" algn="l"/>
              </a:tabLst>
            </a:pPr>
            <a:r>
              <a:rPr dirty="0" sz="2800" spc="-140">
                <a:latin typeface="Trebuchet MS"/>
                <a:cs typeface="Trebuchet MS"/>
              </a:rPr>
              <a:t>Accuracy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65">
                <a:latin typeface="Trebuchet MS"/>
                <a:cs typeface="Trebuchet MS"/>
              </a:rPr>
              <a:t>good </a:t>
            </a:r>
            <a:r>
              <a:rPr dirty="0" sz="2800" spc="-160">
                <a:latin typeface="Trebuchet MS"/>
                <a:cs typeface="Trebuchet MS"/>
              </a:rPr>
              <a:t>practice</a:t>
            </a:r>
            <a:r>
              <a:rPr dirty="0" sz="2800" spc="-58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extraction</a:t>
            </a:r>
            <a:endParaRPr sz="2800">
              <a:latin typeface="Trebuchet MS"/>
              <a:cs typeface="Trebuchet MS"/>
            </a:endParaRPr>
          </a:p>
          <a:p>
            <a:pPr algn="r" lvl="1" marL="228600" marR="508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228600" algn="l"/>
              </a:tabLst>
            </a:pPr>
            <a:r>
              <a:rPr dirty="0" sz="2400" spc="-65">
                <a:latin typeface="Trebuchet MS"/>
                <a:cs typeface="Trebuchet MS"/>
              </a:rPr>
              <a:t>Good </a:t>
            </a:r>
            <a:r>
              <a:rPr dirty="0" sz="2400" spc="-140">
                <a:latin typeface="Trebuchet MS"/>
                <a:cs typeface="Trebuchet MS"/>
              </a:rPr>
              <a:t>practice </a:t>
            </a:r>
            <a:r>
              <a:rPr dirty="0" sz="2400" spc="-114">
                <a:latin typeface="Trebuchet MS"/>
                <a:cs typeface="Trebuchet MS"/>
              </a:rPr>
              <a:t>specifications</a:t>
            </a:r>
            <a:r>
              <a:rPr dirty="0" sz="2400" spc="-3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extraction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492253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267628"/>
            <a:ext cx="9169400" cy="16681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0">
                <a:latin typeface="Trebuchet MS"/>
                <a:cs typeface="Trebuchet MS"/>
              </a:rPr>
              <a:t>Detect </a:t>
            </a:r>
            <a:r>
              <a:rPr dirty="0" sz="2800" spc="-135">
                <a:latin typeface="Trebuchet MS"/>
                <a:cs typeface="Trebuchet MS"/>
              </a:rPr>
              <a:t>real-world </a:t>
            </a:r>
            <a:r>
              <a:rPr dirty="0" sz="2800" spc="-125">
                <a:latin typeface="Trebuchet MS"/>
                <a:cs typeface="Trebuchet MS"/>
              </a:rPr>
              <a:t>configuration</a:t>
            </a:r>
            <a:r>
              <a:rPr dirty="0" sz="2800" spc="-34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errors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75">
                <a:latin typeface="Trebuchet MS"/>
                <a:cs typeface="Trebuchet MS"/>
              </a:rPr>
              <a:t>Downloaded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2200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docker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images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from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docker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hub.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25">
                <a:latin typeface="Trebuchet MS"/>
                <a:cs typeface="Trebuchet MS"/>
              </a:rPr>
              <a:t>Detected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00B050"/>
                </a:solidFill>
                <a:latin typeface="Trebuchet MS"/>
                <a:cs typeface="Trebuchet MS"/>
              </a:rPr>
              <a:t>1423</a:t>
            </a:r>
            <a:r>
              <a:rPr dirty="0" sz="2400" spc="-185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practice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violations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from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00B050"/>
                </a:solidFill>
                <a:latin typeface="Trebuchet MS"/>
                <a:cs typeface="Trebuchet MS"/>
              </a:rPr>
              <a:t>853</a:t>
            </a:r>
            <a:r>
              <a:rPr dirty="0" sz="2400" spc="-185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unique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images.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0">
                <a:latin typeface="Trebuchet MS"/>
                <a:cs typeface="Trebuchet MS"/>
              </a:rPr>
              <a:t>Got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00B050"/>
                </a:solidFill>
                <a:latin typeface="Trebuchet MS"/>
                <a:cs typeface="Trebuchet MS"/>
              </a:rPr>
              <a:t>47</a:t>
            </a:r>
            <a:r>
              <a:rPr dirty="0" sz="2400" spc="-185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confirmed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real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configuration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errors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(325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reported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total).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123445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000251"/>
            <a:ext cx="70338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14">
                <a:latin typeface="Trebuchet MS"/>
                <a:cs typeface="Trebuchet MS"/>
              </a:rPr>
              <a:t>Outcome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125">
                <a:latin typeface="Trebuchet MS"/>
                <a:cs typeface="Trebuchet MS"/>
              </a:rPr>
              <a:t>the confirmed configuration</a:t>
            </a:r>
            <a:r>
              <a:rPr dirty="0" sz="2800" spc="-58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errors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2700" y="1751208"/>
            <a:ext cx="6388100" cy="3956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9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9940" y="1352464"/>
            <a:ext cx="10403205" cy="1282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0">
                <a:latin typeface="Trebuchet MS"/>
                <a:cs typeface="Trebuchet MS"/>
              </a:rPr>
              <a:t>Analysis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125">
                <a:latin typeface="Trebuchet MS"/>
                <a:cs typeface="Trebuchet MS"/>
              </a:rPr>
              <a:t>the </a:t>
            </a:r>
            <a:r>
              <a:rPr dirty="0" sz="2800" spc="-155">
                <a:latin typeface="Trebuchet MS"/>
                <a:cs typeface="Trebuchet MS"/>
              </a:rPr>
              <a:t>detected</a:t>
            </a:r>
            <a:r>
              <a:rPr dirty="0" sz="2800" spc="-50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violations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change: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parameter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value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violating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default: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parameter’s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default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violate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but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not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0019" y="2887997"/>
            <a:ext cx="7240580" cy="3742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9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9940" y="1352464"/>
            <a:ext cx="10403205" cy="1282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0">
                <a:latin typeface="Trebuchet MS"/>
                <a:cs typeface="Trebuchet MS"/>
              </a:rPr>
              <a:t>Analysis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125">
                <a:latin typeface="Trebuchet MS"/>
                <a:cs typeface="Trebuchet MS"/>
              </a:rPr>
              <a:t>the </a:t>
            </a:r>
            <a:r>
              <a:rPr dirty="0" sz="2800" spc="-155">
                <a:latin typeface="Trebuchet MS"/>
                <a:cs typeface="Trebuchet MS"/>
              </a:rPr>
              <a:t>detected</a:t>
            </a:r>
            <a:r>
              <a:rPr dirty="0" sz="2800" spc="-50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violations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change: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parameter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value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violating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default: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parameter’s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default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violate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but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not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0019" y="2887997"/>
            <a:ext cx="7240905" cy="3742690"/>
            <a:chOff x="1370019" y="2887997"/>
            <a:chExt cx="7240905" cy="3742690"/>
          </a:xfrm>
        </p:grpSpPr>
        <p:sp>
          <p:nvSpPr>
            <p:cNvPr id="5" name="object 5"/>
            <p:cNvSpPr/>
            <p:nvPr/>
          </p:nvSpPr>
          <p:spPr>
            <a:xfrm>
              <a:off x="1370019" y="2887997"/>
              <a:ext cx="7240580" cy="3742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74900" y="3263899"/>
              <a:ext cx="2819400" cy="2755900"/>
            </a:xfrm>
            <a:custGeom>
              <a:avLst/>
              <a:gdLst/>
              <a:ahLst/>
              <a:cxnLst/>
              <a:rect l="l" t="t" r="r" b="b"/>
              <a:pathLst>
                <a:path w="2819400" h="2755900">
                  <a:moveTo>
                    <a:pt x="0" y="459324"/>
                  </a:moveTo>
                  <a:lnTo>
                    <a:pt x="2371" y="412361"/>
                  </a:lnTo>
                  <a:lnTo>
                    <a:pt x="9331" y="366754"/>
                  </a:lnTo>
                  <a:lnTo>
                    <a:pt x="20650" y="322735"/>
                  </a:lnTo>
                  <a:lnTo>
                    <a:pt x="36095" y="280534"/>
                  </a:lnTo>
                  <a:lnTo>
                    <a:pt x="55437" y="240383"/>
                  </a:lnTo>
                  <a:lnTo>
                    <a:pt x="78445" y="202511"/>
                  </a:lnTo>
                  <a:lnTo>
                    <a:pt x="104887" y="167151"/>
                  </a:lnTo>
                  <a:lnTo>
                    <a:pt x="134532" y="134533"/>
                  </a:lnTo>
                  <a:lnTo>
                    <a:pt x="167151" y="104887"/>
                  </a:lnTo>
                  <a:lnTo>
                    <a:pt x="202511" y="78445"/>
                  </a:lnTo>
                  <a:lnTo>
                    <a:pt x="240382" y="55438"/>
                  </a:lnTo>
                  <a:lnTo>
                    <a:pt x="280534" y="36096"/>
                  </a:lnTo>
                  <a:lnTo>
                    <a:pt x="322735" y="20650"/>
                  </a:lnTo>
                  <a:lnTo>
                    <a:pt x="366754" y="9331"/>
                  </a:lnTo>
                  <a:lnTo>
                    <a:pt x="412360" y="2371"/>
                  </a:lnTo>
                  <a:lnTo>
                    <a:pt x="459324" y="0"/>
                  </a:lnTo>
                  <a:lnTo>
                    <a:pt x="2360081" y="0"/>
                  </a:lnTo>
                  <a:lnTo>
                    <a:pt x="2407043" y="2371"/>
                  </a:lnTo>
                  <a:lnTo>
                    <a:pt x="2452648" y="9331"/>
                  </a:lnTo>
                  <a:lnTo>
                    <a:pt x="2496667" y="20650"/>
                  </a:lnTo>
                  <a:lnTo>
                    <a:pt x="2538867" y="36096"/>
                  </a:lnTo>
                  <a:lnTo>
                    <a:pt x="2579018" y="55438"/>
                  </a:lnTo>
                  <a:lnTo>
                    <a:pt x="2616889" y="78445"/>
                  </a:lnTo>
                  <a:lnTo>
                    <a:pt x="2652249" y="104887"/>
                  </a:lnTo>
                  <a:lnTo>
                    <a:pt x="2684867" y="134533"/>
                  </a:lnTo>
                  <a:lnTo>
                    <a:pt x="2714513" y="167151"/>
                  </a:lnTo>
                  <a:lnTo>
                    <a:pt x="2740955" y="202511"/>
                  </a:lnTo>
                  <a:lnTo>
                    <a:pt x="2763963" y="240383"/>
                  </a:lnTo>
                  <a:lnTo>
                    <a:pt x="2783305" y="280534"/>
                  </a:lnTo>
                  <a:lnTo>
                    <a:pt x="2798751" y="322735"/>
                  </a:lnTo>
                  <a:lnTo>
                    <a:pt x="2810069" y="366754"/>
                  </a:lnTo>
                  <a:lnTo>
                    <a:pt x="2817030" y="412361"/>
                  </a:lnTo>
                  <a:lnTo>
                    <a:pt x="2819401" y="459324"/>
                  </a:lnTo>
                  <a:lnTo>
                    <a:pt x="2819401" y="2296581"/>
                  </a:lnTo>
                  <a:lnTo>
                    <a:pt x="2817030" y="2343543"/>
                  </a:lnTo>
                  <a:lnTo>
                    <a:pt x="2810069" y="2389148"/>
                  </a:lnTo>
                  <a:lnTo>
                    <a:pt x="2798751" y="2433167"/>
                  </a:lnTo>
                  <a:lnTo>
                    <a:pt x="2783305" y="2475367"/>
                  </a:lnTo>
                  <a:lnTo>
                    <a:pt x="2763963" y="2515518"/>
                  </a:lnTo>
                  <a:lnTo>
                    <a:pt x="2740955" y="2553389"/>
                  </a:lnTo>
                  <a:lnTo>
                    <a:pt x="2714513" y="2588749"/>
                  </a:lnTo>
                  <a:lnTo>
                    <a:pt x="2684867" y="2621367"/>
                  </a:lnTo>
                  <a:lnTo>
                    <a:pt x="2652249" y="2651013"/>
                  </a:lnTo>
                  <a:lnTo>
                    <a:pt x="2616889" y="2677455"/>
                  </a:lnTo>
                  <a:lnTo>
                    <a:pt x="2579018" y="2700462"/>
                  </a:lnTo>
                  <a:lnTo>
                    <a:pt x="2538867" y="2719805"/>
                  </a:lnTo>
                  <a:lnTo>
                    <a:pt x="2496667" y="2735250"/>
                  </a:lnTo>
                  <a:lnTo>
                    <a:pt x="2452648" y="2746569"/>
                  </a:lnTo>
                  <a:lnTo>
                    <a:pt x="2407043" y="2753530"/>
                  </a:lnTo>
                  <a:lnTo>
                    <a:pt x="2360081" y="2755901"/>
                  </a:lnTo>
                  <a:lnTo>
                    <a:pt x="459324" y="2755901"/>
                  </a:lnTo>
                  <a:lnTo>
                    <a:pt x="412360" y="2753530"/>
                  </a:lnTo>
                  <a:lnTo>
                    <a:pt x="366754" y="2746569"/>
                  </a:lnTo>
                  <a:lnTo>
                    <a:pt x="322735" y="2735250"/>
                  </a:lnTo>
                  <a:lnTo>
                    <a:pt x="280534" y="2719805"/>
                  </a:lnTo>
                  <a:lnTo>
                    <a:pt x="240382" y="2700462"/>
                  </a:lnTo>
                  <a:lnTo>
                    <a:pt x="202511" y="2677455"/>
                  </a:lnTo>
                  <a:lnTo>
                    <a:pt x="167151" y="2651013"/>
                  </a:lnTo>
                  <a:lnTo>
                    <a:pt x="134532" y="2621367"/>
                  </a:lnTo>
                  <a:lnTo>
                    <a:pt x="104887" y="2588749"/>
                  </a:lnTo>
                  <a:lnTo>
                    <a:pt x="78445" y="2553389"/>
                  </a:lnTo>
                  <a:lnTo>
                    <a:pt x="55437" y="2515518"/>
                  </a:lnTo>
                  <a:lnTo>
                    <a:pt x="36095" y="2475367"/>
                  </a:lnTo>
                  <a:lnTo>
                    <a:pt x="20650" y="2433167"/>
                  </a:lnTo>
                  <a:lnTo>
                    <a:pt x="9331" y="2389148"/>
                  </a:lnTo>
                  <a:lnTo>
                    <a:pt x="2371" y="2343543"/>
                  </a:lnTo>
                  <a:lnTo>
                    <a:pt x="0" y="2296581"/>
                  </a:lnTo>
                  <a:lnTo>
                    <a:pt x="0" y="459324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109"/>
            <a:ext cx="6064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35"/>
              <a:t>Evaluation </a:t>
            </a:r>
            <a:r>
              <a:rPr dirty="0" sz="4400" spc="-190"/>
              <a:t>of</a:t>
            </a:r>
            <a:r>
              <a:rPr dirty="0" sz="4400" spc="-43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9940" y="1352464"/>
            <a:ext cx="10403205" cy="1282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0">
                <a:latin typeface="Trebuchet MS"/>
                <a:cs typeface="Trebuchet MS"/>
              </a:rPr>
              <a:t>Analysis </a:t>
            </a:r>
            <a:r>
              <a:rPr dirty="0" sz="2800" spc="-110">
                <a:latin typeface="Trebuchet MS"/>
                <a:cs typeface="Trebuchet MS"/>
              </a:rPr>
              <a:t>of </a:t>
            </a:r>
            <a:r>
              <a:rPr dirty="0" sz="2800" spc="-125">
                <a:latin typeface="Trebuchet MS"/>
                <a:cs typeface="Trebuchet MS"/>
              </a:rPr>
              <a:t>the </a:t>
            </a:r>
            <a:r>
              <a:rPr dirty="0" sz="2800" spc="-155">
                <a:latin typeface="Trebuchet MS"/>
                <a:cs typeface="Trebuchet MS"/>
              </a:rPr>
              <a:t>detected</a:t>
            </a:r>
            <a:r>
              <a:rPr dirty="0" sz="2800" spc="-50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violations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change: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parameter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value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violating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5">
                <a:latin typeface="Trebuchet MS"/>
                <a:cs typeface="Trebuchet MS"/>
              </a:rPr>
              <a:t>Wrong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default: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parameter’s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default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violate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practices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but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not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changed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0019" y="2887997"/>
            <a:ext cx="7240905" cy="3742690"/>
            <a:chOff x="1370019" y="2887997"/>
            <a:chExt cx="7240905" cy="3742690"/>
          </a:xfrm>
        </p:grpSpPr>
        <p:sp>
          <p:nvSpPr>
            <p:cNvPr id="5" name="object 5"/>
            <p:cNvSpPr/>
            <p:nvPr/>
          </p:nvSpPr>
          <p:spPr>
            <a:xfrm>
              <a:off x="1370019" y="2887997"/>
              <a:ext cx="7240580" cy="37421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09800" y="3682999"/>
              <a:ext cx="241300" cy="2311400"/>
            </a:xfrm>
            <a:custGeom>
              <a:avLst/>
              <a:gdLst/>
              <a:ahLst/>
              <a:cxnLst/>
              <a:rect l="l" t="t" r="r" b="b"/>
              <a:pathLst>
                <a:path w="241300" h="2311400">
                  <a:moveTo>
                    <a:pt x="0" y="40216"/>
                  </a:moveTo>
                  <a:lnTo>
                    <a:pt x="3160" y="24562"/>
                  </a:lnTo>
                  <a:lnTo>
                    <a:pt x="11779" y="11779"/>
                  </a:lnTo>
                  <a:lnTo>
                    <a:pt x="24562" y="3160"/>
                  </a:lnTo>
                  <a:lnTo>
                    <a:pt x="40217" y="0"/>
                  </a:lnTo>
                  <a:lnTo>
                    <a:pt x="201083" y="0"/>
                  </a:lnTo>
                  <a:lnTo>
                    <a:pt x="216737" y="3160"/>
                  </a:lnTo>
                  <a:lnTo>
                    <a:pt x="229520" y="11779"/>
                  </a:lnTo>
                  <a:lnTo>
                    <a:pt x="238139" y="24562"/>
                  </a:lnTo>
                  <a:lnTo>
                    <a:pt x="241300" y="40216"/>
                  </a:lnTo>
                  <a:lnTo>
                    <a:pt x="241300" y="2271181"/>
                  </a:lnTo>
                  <a:lnTo>
                    <a:pt x="238139" y="2286835"/>
                  </a:lnTo>
                  <a:lnTo>
                    <a:pt x="229520" y="2299620"/>
                  </a:lnTo>
                  <a:lnTo>
                    <a:pt x="216737" y="2308240"/>
                  </a:lnTo>
                  <a:lnTo>
                    <a:pt x="201083" y="2311401"/>
                  </a:lnTo>
                  <a:lnTo>
                    <a:pt x="40217" y="2311401"/>
                  </a:lnTo>
                  <a:lnTo>
                    <a:pt x="24562" y="2308240"/>
                  </a:lnTo>
                  <a:lnTo>
                    <a:pt x="11779" y="2299620"/>
                  </a:lnTo>
                  <a:lnTo>
                    <a:pt x="3160" y="2286835"/>
                  </a:lnTo>
                  <a:lnTo>
                    <a:pt x="0" y="2271181"/>
                  </a:lnTo>
                  <a:lnTo>
                    <a:pt x="0" y="40216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12192000" cy="6858000"/>
            <a:chOff x="0" y="12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" y="12"/>
              <a:ext cx="12191974" cy="68579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5317235"/>
              <a:ext cx="12192000" cy="744855"/>
            </a:xfrm>
            <a:custGeom>
              <a:avLst/>
              <a:gdLst/>
              <a:ahLst/>
              <a:cxnLst/>
              <a:rect l="l" t="t" r="r" b="b"/>
              <a:pathLst>
                <a:path w="12192000" h="744854">
                  <a:moveTo>
                    <a:pt x="12192000" y="0"/>
                  </a:moveTo>
                  <a:lnTo>
                    <a:pt x="0" y="0"/>
                  </a:lnTo>
                  <a:lnTo>
                    <a:pt x="0" y="744839"/>
                  </a:lnTo>
                  <a:lnTo>
                    <a:pt x="12192000" y="7448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2134" y="5381245"/>
            <a:ext cx="110280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5">
                <a:solidFill>
                  <a:srgbClr val="262626"/>
                </a:solidFill>
              </a:rPr>
              <a:t>What</a:t>
            </a:r>
            <a:r>
              <a:rPr dirty="0" sz="3200" spc="-245">
                <a:solidFill>
                  <a:srgbClr val="262626"/>
                </a:solidFill>
              </a:rPr>
              <a:t> </a:t>
            </a:r>
            <a:r>
              <a:rPr dirty="0" sz="3200" spc="-140">
                <a:solidFill>
                  <a:srgbClr val="262626"/>
                </a:solidFill>
              </a:rPr>
              <a:t>serve</a:t>
            </a:r>
            <a:r>
              <a:rPr dirty="0" sz="3200" spc="-229">
                <a:solidFill>
                  <a:srgbClr val="262626"/>
                </a:solidFill>
              </a:rPr>
              <a:t> </a:t>
            </a:r>
            <a:r>
              <a:rPr dirty="0" sz="3200" spc="-75">
                <a:solidFill>
                  <a:srgbClr val="262626"/>
                </a:solidFill>
              </a:rPr>
              <a:t>us</a:t>
            </a:r>
            <a:r>
              <a:rPr dirty="0" sz="3200" spc="-235">
                <a:solidFill>
                  <a:srgbClr val="262626"/>
                </a:solidFill>
              </a:rPr>
              <a:t> </a:t>
            </a:r>
            <a:r>
              <a:rPr dirty="0" sz="3200" spc="-180">
                <a:solidFill>
                  <a:srgbClr val="262626"/>
                </a:solidFill>
              </a:rPr>
              <a:t>are</a:t>
            </a:r>
            <a:r>
              <a:rPr dirty="0" sz="3200" spc="-235">
                <a:solidFill>
                  <a:srgbClr val="262626"/>
                </a:solidFill>
              </a:rPr>
              <a:t> </a:t>
            </a:r>
            <a:r>
              <a:rPr dirty="0" sz="3200" spc="-140">
                <a:solidFill>
                  <a:srgbClr val="262626"/>
                </a:solidFill>
              </a:rPr>
              <a:t>these</a:t>
            </a:r>
            <a:r>
              <a:rPr dirty="0" sz="3200" spc="-229">
                <a:solidFill>
                  <a:srgbClr val="262626"/>
                </a:solidFill>
              </a:rPr>
              <a:t> </a:t>
            </a:r>
            <a:r>
              <a:rPr dirty="0" sz="3200" spc="-155">
                <a:solidFill>
                  <a:srgbClr val="262626"/>
                </a:solidFill>
              </a:rPr>
              <a:t>powerful</a:t>
            </a:r>
            <a:r>
              <a:rPr dirty="0" sz="3200" spc="-235">
                <a:solidFill>
                  <a:srgbClr val="262626"/>
                </a:solidFill>
              </a:rPr>
              <a:t> </a:t>
            </a:r>
            <a:r>
              <a:rPr dirty="0" sz="3200" spc="-130">
                <a:solidFill>
                  <a:srgbClr val="262626"/>
                </a:solidFill>
              </a:rPr>
              <a:t>and</a:t>
            </a:r>
            <a:r>
              <a:rPr dirty="0" sz="3200" spc="-235">
                <a:solidFill>
                  <a:srgbClr val="262626"/>
                </a:solidFill>
              </a:rPr>
              <a:t> </a:t>
            </a:r>
            <a:r>
              <a:rPr dirty="0" sz="3200" spc="-180">
                <a:solidFill>
                  <a:srgbClr val="262626"/>
                </a:solidFill>
              </a:rPr>
              <a:t>complex</a:t>
            </a:r>
            <a:r>
              <a:rPr dirty="0" sz="3200" spc="-245">
                <a:solidFill>
                  <a:srgbClr val="262626"/>
                </a:solidFill>
              </a:rPr>
              <a:t> </a:t>
            </a:r>
            <a:r>
              <a:rPr dirty="0" sz="3200" spc="-195">
                <a:solidFill>
                  <a:srgbClr val="262626"/>
                </a:solidFill>
              </a:rPr>
              <a:t>data</a:t>
            </a:r>
            <a:r>
              <a:rPr dirty="0" sz="3200" spc="-229">
                <a:solidFill>
                  <a:srgbClr val="262626"/>
                </a:solidFill>
              </a:rPr>
              <a:t> </a:t>
            </a:r>
            <a:r>
              <a:rPr dirty="0" sz="3200" spc="-180">
                <a:solidFill>
                  <a:srgbClr val="262626"/>
                </a:solidFill>
              </a:rPr>
              <a:t>center</a:t>
            </a:r>
            <a:r>
              <a:rPr dirty="0" sz="3200" spc="-235">
                <a:solidFill>
                  <a:srgbClr val="262626"/>
                </a:solidFill>
              </a:rPr>
              <a:t> </a:t>
            </a:r>
            <a:r>
              <a:rPr dirty="0" sz="3200" spc="-150">
                <a:solidFill>
                  <a:srgbClr val="262626"/>
                </a:solidFill>
              </a:rPr>
              <a:t>systems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6533"/>
            <a:ext cx="5869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5"/>
              <a:t>Summary </a:t>
            </a:r>
            <a:r>
              <a:rPr dirty="0" sz="4400" spc="-190"/>
              <a:t>of</a:t>
            </a:r>
            <a:r>
              <a:rPr dirty="0" sz="4400" spc="-480"/>
              <a:t> </a:t>
            </a:r>
            <a:r>
              <a:rPr dirty="0" sz="4400" spc="-265"/>
              <a:t>PracExtractor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423922"/>
            <a:ext cx="10037445" cy="29083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162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Identified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00B050"/>
                </a:solidFill>
                <a:latin typeface="Trebuchet MS"/>
                <a:cs typeface="Trebuchet MS"/>
              </a:rPr>
              <a:t>good</a:t>
            </a:r>
            <a:r>
              <a:rPr dirty="0" sz="2800" spc="-20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800" spc="-150">
                <a:solidFill>
                  <a:srgbClr val="00B050"/>
                </a:solidFill>
                <a:latin typeface="Trebuchet MS"/>
                <a:cs typeface="Trebuchet MS"/>
              </a:rPr>
              <a:t>practices</a:t>
            </a:r>
            <a:r>
              <a:rPr dirty="0" sz="2800" spc="-19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as</a:t>
            </a:r>
            <a:r>
              <a:rPr dirty="0" sz="2800" spc="-19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useful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information</a:t>
            </a:r>
            <a:r>
              <a:rPr dirty="0" sz="2800" spc="-19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from</a:t>
            </a:r>
            <a:r>
              <a:rPr dirty="0" sz="2800" spc="-195"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00B050"/>
                </a:solidFill>
                <a:latin typeface="Trebuchet MS"/>
                <a:cs typeface="Trebuchet MS"/>
              </a:rPr>
              <a:t>manuals</a:t>
            </a:r>
            <a:r>
              <a:rPr dirty="0" sz="2800" spc="-204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for  </a:t>
            </a:r>
            <a:r>
              <a:rPr dirty="0" sz="2800" spc="-125">
                <a:latin typeface="Trebuchet MS"/>
                <a:cs typeface="Trebuchet MS"/>
              </a:rPr>
              <a:t>configuration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validation.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0">
                <a:latin typeface="Trebuchet MS"/>
                <a:cs typeface="Trebuchet MS"/>
              </a:rPr>
              <a:t>Studied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95" b="1">
                <a:solidFill>
                  <a:srgbClr val="0070C0"/>
                </a:solidFill>
                <a:latin typeface="Trebuchet MS"/>
                <a:cs typeface="Trebuchet MS"/>
              </a:rPr>
              <a:t>261</a:t>
            </a:r>
            <a:r>
              <a:rPr dirty="0" sz="2400" spc="-180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90" b="1">
                <a:solidFill>
                  <a:srgbClr val="0070C0"/>
                </a:solidFill>
                <a:latin typeface="Trebuchet MS"/>
                <a:cs typeface="Trebuchet MS"/>
              </a:rPr>
              <a:t>good</a:t>
            </a:r>
            <a:r>
              <a:rPr dirty="0" sz="2400" spc="-175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55" b="1">
                <a:solidFill>
                  <a:srgbClr val="0070C0"/>
                </a:solidFill>
                <a:latin typeface="Trebuchet MS"/>
                <a:cs typeface="Trebuchet MS"/>
              </a:rPr>
              <a:t>practices</a:t>
            </a:r>
            <a:r>
              <a:rPr dirty="0" sz="2400" spc="-175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from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0070C0"/>
                </a:solidFill>
                <a:latin typeface="Trebuchet MS"/>
                <a:cs typeface="Trebuchet MS"/>
              </a:rPr>
              <a:t>six</a:t>
            </a:r>
            <a:r>
              <a:rPr dirty="0" sz="2400" spc="-180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25" b="1">
                <a:solidFill>
                  <a:srgbClr val="0070C0"/>
                </a:solidFill>
                <a:latin typeface="Trebuchet MS"/>
                <a:cs typeface="Trebuchet MS"/>
              </a:rPr>
              <a:t>software</a:t>
            </a:r>
            <a:r>
              <a:rPr dirty="0" sz="2400" spc="-170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0070C0"/>
                </a:solidFill>
                <a:latin typeface="Trebuchet MS"/>
                <a:cs typeface="Trebuchet MS"/>
              </a:rPr>
              <a:t>manuals</a:t>
            </a:r>
            <a:r>
              <a:rPr dirty="0" sz="2400" spc="-165" b="1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prove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usefulness.</a:t>
            </a:r>
            <a:endParaRPr sz="2400">
              <a:latin typeface="Trebuchet MS"/>
              <a:cs typeface="Trebuchet MS"/>
            </a:endParaRPr>
          </a:p>
          <a:p>
            <a:pPr marL="241300" marR="657225" indent="-228600">
              <a:lnSpc>
                <a:spcPts val="3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35">
                <a:latin typeface="Trebuchet MS"/>
                <a:cs typeface="Trebuchet MS"/>
              </a:rPr>
              <a:t>Built </a:t>
            </a:r>
            <a:r>
              <a:rPr dirty="0" sz="2800" spc="-155">
                <a:latin typeface="Trebuchet MS"/>
                <a:cs typeface="Trebuchet MS"/>
              </a:rPr>
              <a:t>PracExtractor </a:t>
            </a:r>
            <a:r>
              <a:rPr dirty="0" sz="2800" spc="-114">
                <a:latin typeface="Trebuchet MS"/>
                <a:cs typeface="Trebuchet MS"/>
              </a:rPr>
              <a:t>to </a:t>
            </a:r>
            <a:r>
              <a:rPr dirty="0" sz="2800" spc="-145">
                <a:solidFill>
                  <a:srgbClr val="0070C0"/>
                </a:solidFill>
                <a:latin typeface="Trebuchet MS"/>
                <a:cs typeface="Trebuchet MS"/>
              </a:rPr>
              <a:t>automatically </a:t>
            </a:r>
            <a:r>
              <a:rPr dirty="0" sz="2800" spc="-175">
                <a:solidFill>
                  <a:srgbClr val="0070C0"/>
                </a:solidFill>
                <a:latin typeface="Trebuchet MS"/>
                <a:cs typeface="Trebuchet MS"/>
              </a:rPr>
              <a:t>extract </a:t>
            </a:r>
            <a:r>
              <a:rPr dirty="0" sz="2800" spc="-65">
                <a:latin typeface="Trebuchet MS"/>
                <a:cs typeface="Trebuchet MS"/>
              </a:rPr>
              <a:t>good</a:t>
            </a:r>
            <a:r>
              <a:rPr dirty="0" sz="2800" spc="-575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practices </a:t>
            </a:r>
            <a:r>
              <a:rPr dirty="0" sz="2800" spc="-120">
                <a:latin typeface="Trebuchet MS"/>
                <a:cs typeface="Trebuchet MS"/>
              </a:rPr>
              <a:t>from  </a:t>
            </a:r>
            <a:r>
              <a:rPr dirty="0" sz="2800" spc="-130">
                <a:latin typeface="Trebuchet MS"/>
                <a:cs typeface="Trebuchet MS"/>
              </a:rPr>
              <a:t>manuals.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35">
                <a:latin typeface="Trebuchet MS"/>
                <a:cs typeface="Trebuchet MS"/>
              </a:rPr>
              <a:t>PracExtractor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achieved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reasonably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high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precision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recall.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35">
                <a:latin typeface="Trebuchet MS"/>
                <a:cs typeface="Trebuchet MS"/>
              </a:rPr>
              <a:t>PracExtractor detected </a:t>
            </a:r>
            <a:r>
              <a:rPr dirty="0" sz="2400" spc="-45">
                <a:solidFill>
                  <a:srgbClr val="0070C0"/>
                </a:solidFill>
                <a:latin typeface="Trebuchet MS"/>
                <a:cs typeface="Trebuchet MS"/>
              </a:rPr>
              <a:t>47 </a:t>
            </a:r>
            <a:r>
              <a:rPr dirty="0" sz="2400" spc="-114">
                <a:solidFill>
                  <a:srgbClr val="0070C0"/>
                </a:solidFill>
                <a:latin typeface="Trebuchet MS"/>
                <a:cs typeface="Trebuchet MS"/>
              </a:rPr>
              <a:t>real-world </a:t>
            </a:r>
            <a:r>
              <a:rPr dirty="0" sz="2400" spc="-105">
                <a:solidFill>
                  <a:srgbClr val="0070C0"/>
                </a:solidFill>
                <a:latin typeface="Trebuchet MS"/>
                <a:cs typeface="Trebuchet MS"/>
              </a:rPr>
              <a:t>configuration</a:t>
            </a:r>
            <a:r>
              <a:rPr dirty="0" sz="2400" spc="-5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0070C0"/>
                </a:solidFill>
                <a:latin typeface="Trebuchet MS"/>
                <a:cs typeface="Trebuchet MS"/>
              </a:rPr>
              <a:t>errors</a:t>
            </a:r>
            <a:r>
              <a:rPr dirty="0" sz="2400" spc="-12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568" y="4057394"/>
            <a:ext cx="31210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4">
                <a:solidFill>
                  <a:srgbClr val="080808"/>
                </a:solidFill>
                <a:latin typeface="Trebuchet MS"/>
                <a:cs typeface="Trebuchet MS"/>
                <a:hlinkClick r:id="rId2"/>
              </a:rPr>
              <a:t>c4xiang@cs.ucsd.edu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Thank</a:t>
            </a:r>
            <a:r>
              <a:rPr dirty="0" spc="-400"/>
              <a:t> </a:t>
            </a:r>
            <a:r>
              <a:rPr dirty="0" spc="-165"/>
              <a:t>you!</a:t>
            </a:r>
          </a:p>
        </p:txBody>
      </p:sp>
      <p:sp>
        <p:nvSpPr>
          <p:cNvPr id="4" name="object 4"/>
          <p:cNvSpPr/>
          <p:nvPr/>
        </p:nvSpPr>
        <p:spPr>
          <a:xfrm>
            <a:off x="9051595" y="5044731"/>
            <a:ext cx="3140710" cy="1813560"/>
          </a:xfrm>
          <a:custGeom>
            <a:avLst/>
            <a:gdLst/>
            <a:ahLst/>
            <a:cxnLst/>
            <a:rect l="l" t="t" r="r" b="b"/>
            <a:pathLst>
              <a:path w="3140709" h="1813559">
                <a:moveTo>
                  <a:pt x="3140405" y="1327124"/>
                </a:moveTo>
                <a:lnTo>
                  <a:pt x="1813280" y="0"/>
                </a:lnTo>
                <a:lnTo>
                  <a:pt x="1480858" y="332422"/>
                </a:lnTo>
                <a:lnTo>
                  <a:pt x="1148461" y="0"/>
                </a:lnTo>
                <a:lnTo>
                  <a:pt x="469646" y="678815"/>
                </a:lnTo>
                <a:lnTo>
                  <a:pt x="802043" y="1011224"/>
                </a:lnTo>
                <a:lnTo>
                  <a:pt x="0" y="1813267"/>
                </a:lnTo>
                <a:lnTo>
                  <a:pt x="3140405" y="1813267"/>
                </a:lnTo>
                <a:lnTo>
                  <a:pt x="3140405" y="1327124"/>
                </a:lnTo>
                <a:close/>
              </a:path>
            </a:pathLst>
          </a:custGeom>
          <a:solidFill>
            <a:srgbClr val="FFC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0471" y="6428920"/>
            <a:ext cx="18097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507" y="346964"/>
            <a:ext cx="102323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/>
              <a:t>In</a:t>
            </a:r>
            <a:r>
              <a:rPr dirty="0" sz="3000" spc="-220"/>
              <a:t> </a:t>
            </a:r>
            <a:r>
              <a:rPr dirty="0" sz="3000" spc="-180"/>
              <a:t>particular:</a:t>
            </a:r>
            <a:r>
              <a:rPr dirty="0" sz="3000" spc="-225"/>
              <a:t> </a:t>
            </a:r>
            <a:r>
              <a:rPr dirty="0" sz="3000" spc="-180"/>
              <a:t>data</a:t>
            </a:r>
            <a:r>
              <a:rPr dirty="0" sz="3000" spc="-220"/>
              <a:t> </a:t>
            </a:r>
            <a:r>
              <a:rPr dirty="0" sz="3000" spc="-170"/>
              <a:t>center</a:t>
            </a:r>
            <a:r>
              <a:rPr dirty="0" sz="3000" spc="-220"/>
              <a:t> </a:t>
            </a:r>
            <a:r>
              <a:rPr dirty="0" sz="2950" spc="-125"/>
              <a:t>configuration</a:t>
            </a:r>
            <a:r>
              <a:rPr dirty="0" sz="2950" spc="-215"/>
              <a:t> </a:t>
            </a:r>
            <a:r>
              <a:rPr dirty="0" sz="3000" spc="-100"/>
              <a:t>has</a:t>
            </a:r>
            <a:r>
              <a:rPr dirty="0" sz="3000" spc="-220"/>
              <a:t> </a:t>
            </a:r>
            <a:r>
              <a:rPr dirty="0" sz="3000" spc="-140"/>
              <a:t>become</a:t>
            </a:r>
            <a:r>
              <a:rPr dirty="0" sz="3000" spc="-220"/>
              <a:t> </a:t>
            </a:r>
            <a:r>
              <a:rPr dirty="0" sz="3000" spc="-140"/>
              <a:t>highly</a:t>
            </a:r>
            <a:r>
              <a:rPr dirty="0" sz="3000" spc="-225"/>
              <a:t> </a:t>
            </a:r>
            <a:r>
              <a:rPr dirty="0" sz="3000" spc="-170"/>
              <a:t>complex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75187" y="1669859"/>
            <a:ext cx="3789045" cy="91821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319405" marR="1110615" indent="-228600">
              <a:lnSpc>
                <a:spcPts val="3000"/>
              </a:lnSpc>
              <a:spcBef>
                <a:spcPts val="26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Too 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28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config  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parameters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28855" y="2451900"/>
            <a:ext cx="3139440" cy="3352165"/>
            <a:chOff x="6028855" y="2451900"/>
            <a:chExt cx="3139440" cy="3352165"/>
          </a:xfrm>
        </p:grpSpPr>
        <p:sp>
          <p:nvSpPr>
            <p:cNvPr id="5" name="object 5"/>
            <p:cNvSpPr/>
            <p:nvPr/>
          </p:nvSpPr>
          <p:spPr>
            <a:xfrm>
              <a:off x="6356375" y="2451900"/>
              <a:ext cx="1815325" cy="9348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28855" y="3318217"/>
              <a:ext cx="3139274" cy="13401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74497" y="4569554"/>
              <a:ext cx="1641170" cy="12340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842641" y="1014474"/>
            <a:ext cx="2266315" cy="440182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400" spc="-95">
                <a:latin typeface="Trebuchet MS"/>
                <a:cs typeface="Trebuchet MS"/>
              </a:rPr>
              <a:t>No. of</a:t>
            </a:r>
            <a:r>
              <a:rPr dirty="0" sz="2400" spc="-3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  <a:p>
            <a:pPr marL="757555">
              <a:lnSpc>
                <a:spcPct val="100000"/>
              </a:lnSpc>
              <a:spcBef>
                <a:spcPts val="1985"/>
              </a:spcBef>
            </a:pPr>
            <a:r>
              <a:rPr dirty="0" sz="3200" spc="-60">
                <a:latin typeface="Trebuchet MS"/>
                <a:cs typeface="Trebuchet MS"/>
              </a:rPr>
              <a:t>1376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rebuchet MS"/>
              <a:cs typeface="Trebuchet MS"/>
            </a:endParaRPr>
          </a:p>
          <a:p>
            <a:pPr marL="893444">
              <a:lnSpc>
                <a:spcPct val="100000"/>
              </a:lnSpc>
              <a:spcBef>
                <a:spcPts val="5"/>
              </a:spcBef>
            </a:pPr>
            <a:r>
              <a:rPr dirty="0" sz="3200" spc="-60">
                <a:latin typeface="Trebuchet MS"/>
                <a:cs typeface="Trebuchet MS"/>
              </a:rPr>
              <a:t>940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rebuchet MS"/>
              <a:cs typeface="Trebuchet MS"/>
            </a:endParaRPr>
          </a:p>
          <a:p>
            <a:pPr marL="918210">
              <a:lnSpc>
                <a:spcPct val="100000"/>
              </a:lnSpc>
            </a:pPr>
            <a:r>
              <a:rPr dirty="0" sz="3200" spc="-60">
                <a:latin typeface="Trebuchet MS"/>
                <a:cs typeface="Trebuchet MS"/>
              </a:rPr>
              <a:t>669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rebuchet MS"/>
              <a:cs typeface="Trebuchet MS"/>
            </a:endParaRPr>
          </a:p>
          <a:p>
            <a:pPr marL="893444">
              <a:lnSpc>
                <a:spcPct val="100000"/>
              </a:lnSpc>
              <a:spcBef>
                <a:spcPts val="5"/>
              </a:spcBef>
            </a:pPr>
            <a:r>
              <a:rPr dirty="0" sz="3200" spc="-60">
                <a:latin typeface="Trebuchet MS"/>
                <a:cs typeface="Trebuchet MS"/>
              </a:rPr>
              <a:t>426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4143" y="1644359"/>
            <a:ext cx="2890814" cy="694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5187" y="2873235"/>
            <a:ext cx="3789045" cy="91821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319405" marR="1273810" indent="-228600">
              <a:lnSpc>
                <a:spcPts val="3000"/>
              </a:lnSpc>
              <a:spcBef>
                <a:spcPts val="24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Parameters</a:t>
            </a:r>
            <a:r>
              <a:rPr dirty="0" sz="28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are  correlated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52" y="262634"/>
            <a:ext cx="10334625" cy="118110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 spc="-204"/>
              <a:t>Software </a:t>
            </a:r>
            <a:r>
              <a:rPr dirty="0" spc="-210"/>
              <a:t>release </a:t>
            </a:r>
            <a:r>
              <a:rPr dirty="0" spc="-229"/>
              <a:t>large </a:t>
            </a:r>
            <a:r>
              <a:rPr dirty="0" spc="-175"/>
              <a:t>manuals </a:t>
            </a:r>
            <a:r>
              <a:rPr dirty="0" spc="-190"/>
              <a:t>to </a:t>
            </a:r>
            <a:r>
              <a:rPr dirty="0" spc="-170"/>
              <a:t>assist</a:t>
            </a:r>
            <a:r>
              <a:rPr dirty="0" spc="-785"/>
              <a:t> </a:t>
            </a:r>
            <a:r>
              <a:rPr dirty="0" spc="-165"/>
              <a:t>sysadmins  </a:t>
            </a:r>
            <a:r>
              <a:rPr dirty="0" spc="-204"/>
              <a:t>with</a:t>
            </a:r>
            <a:r>
              <a:rPr dirty="0" spc="-315"/>
              <a:t> </a:t>
            </a:r>
            <a:r>
              <a:rPr dirty="0" spc="-185"/>
              <a:t>configurations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14144" y="1587596"/>
            <a:ext cx="1815325" cy="934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2874" y="4820453"/>
            <a:ext cx="1625808" cy="62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1979" y="2716085"/>
            <a:ext cx="1245301" cy="903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5618" y="3811055"/>
            <a:ext cx="2890810" cy="694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5579" y="3781242"/>
            <a:ext cx="994688" cy="934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56849" y="3856380"/>
            <a:ext cx="692150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ts val="1910"/>
              </a:lnSpc>
              <a:spcBef>
                <a:spcPts val="265"/>
              </a:spcBef>
            </a:pPr>
            <a:r>
              <a:rPr dirty="0" sz="1600" spc="-130" b="1">
                <a:latin typeface="Trebuchet MS"/>
                <a:cs typeface="Trebuchet MS"/>
              </a:rPr>
              <a:t>2331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dirty="0" sz="1600" spc="-65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5579" y="1691246"/>
            <a:ext cx="994688" cy="9348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6849" y="1766379"/>
            <a:ext cx="692150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ts val="1910"/>
              </a:lnSpc>
              <a:spcBef>
                <a:spcPts val="259"/>
              </a:spcBef>
            </a:pPr>
            <a:r>
              <a:rPr dirty="0" sz="1600" spc="-130" b="1">
                <a:latin typeface="Trebuchet MS"/>
                <a:cs typeface="Trebuchet MS"/>
              </a:rPr>
              <a:t>5494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dirty="0" sz="1600" spc="-65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05579" y="2745841"/>
            <a:ext cx="994688" cy="9348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56849" y="2820974"/>
            <a:ext cx="692150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ts val="1910"/>
              </a:lnSpc>
              <a:spcBef>
                <a:spcPts val="259"/>
              </a:spcBef>
            </a:pPr>
            <a:r>
              <a:rPr dirty="0" sz="1600" spc="-130" b="1">
                <a:latin typeface="Trebuchet MS"/>
                <a:cs typeface="Trebuchet MS"/>
              </a:rPr>
              <a:t>3724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dirty="0" sz="1600" spc="-65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7177" y="4816640"/>
            <a:ext cx="994688" cy="934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38446" y="4891773"/>
            <a:ext cx="692150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600" spc="-130" b="1">
                <a:latin typeface="Trebuchet MS"/>
                <a:cs typeface="Trebuchet MS"/>
              </a:rPr>
              <a:t>1009</a:t>
            </a:r>
            <a:endParaRPr sz="16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600" spc="-65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6005" y="5701273"/>
            <a:ext cx="1158573" cy="843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9513" y="5852031"/>
            <a:ext cx="994688" cy="934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40783" y="5927171"/>
            <a:ext cx="692150" cy="584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ts val="1910"/>
              </a:lnSpc>
              <a:spcBef>
                <a:spcPts val="254"/>
              </a:spcBef>
            </a:pPr>
            <a:r>
              <a:rPr dirty="0" sz="1600" spc="-130" b="1">
                <a:latin typeface="Trebuchet MS"/>
                <a:cs typeface="Trebuchet MS"/>
              </a:rPr>
              <a:t>787</a:t>
            </a:r>
            <a:endParaRPr sz="1600">
              <a:latin typeface="Trebuchet MS"/>
              <a:cs typeface="Trebuchet MS"/>
            </a:endParaRPr>
          </a:p>
          <a:p>
            <a:pPr marL="90805">
              <a:lnSpc>
                <a:spcPts val="1910"/>
              </a:lnSpc>
            </a:pPr>
            <a:r>
              <a:rPr dirty="0" sz="1600" spc="-65">
                <a:latin typeface="Trebuchet MS"/>
                <a:cs typeface="Trebuchet MS"/>
              </a:rPr>
              <a:t>pages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6225" y="2809214"/>
            <a:ext cx="1285913" cy="1819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67306" y="4398771"/>
            <a:ext cx="804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Trebuchet MS"/>
                <a:cs typeface="Trebuchet MS"/>
              </a:rPr>
              <a:t>Sysadmin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11113" y="3589032"/>
            <a:ext cx="1373505" cy="608965"/>
          </a:xfrm>
          <a:custGeom>
            <a:avLst/>
            <a:gdLst/>
            <a:ahLst/>
            <a:cxnLst/>
            <a:rect l="l" t="t" r="r" b="b"/>
            <a:pathLst>
              <a:path w="1373504" h="608964">
                <a:moveTo>
                  <a:pt x="0" y="152224"/>
                </a:moveTo>
                <a:lnTo>
                  <a:pt x="1068880" y="152224"/>
                </a:lnTo>
                <a:lnTo>
                  <a:pt x="1068880" y="0"/>
                </a:lnTo>
                <a:lnTo>
                  <a:pt x="1373330" y="304448"/>
                </a:lnTo>
                <a:lnTo>
                  <a:pt x="1068880" y="608897"/>
                </a:lnTo>
                <a:lnTo>
                  <a:pt x="1068880" y="456673"/>
                </a:lnTo>
                <a:lnTo>
                  <a:pt x="0" y="456673"/>
                </a:lnTo>
                <a:lnTo>
                  <a:pt x="0" y="1522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705144" y="3259835"/>
            <a:ext cx="1728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80" b="1">
                <a:solidFill>
                  <a:srgbClr val="FF0000"/>
                </a:solidFill>
                <a:latin typeface="Trebuchet MS"/>
                <a:cs typeface="Trebuchet MS"/>
              </a:rPr>
              <a:t>Too </a:t>
            </a:r>
            <a:r>
              <a:rPr dirty="0" sz="2000" spc="-85" b="1">
                <a:solidFill>
                  <a:srgbClr val="FF0000"/>
                </a:solidFill>
                <a:latin typeface="Trebuchet MS"/>
                <a:cs typeface="Trebuchet MS"/>
              </a:rPr>
              <a:t>long </a:t>
            </a:r>
            <a:r>
              <a:rPr dirty="0" sz="2000" spc="-95" b="1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2000" spc="-2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FF0000"/>
                </a:solidFill>
                <a:latin typeface="Trebuchet MS"/>
                <a:cs typeface="Trebuchet MS"/>
              </a:rPr>
              <a:t>read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05144" y="4219955"/>
            <a:ext cx="21736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 b="1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dirty="0" sz="2000" spc="-110" b="1">
                <a:solidFill>
                  <a:srgbClr val="FF0000"/>
                </a:solidFill>
                <a:latin typeface="Trebuchet MS"/>
                <a:cs typeface="Trebuchet MS"/>
              </a:rPr>
              <a:t>easy </a:t>
            </a:r>
            <a:r>
              <a:rPr dirty="0" sz="2000" spc="-95" b="1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2000" spc="-3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0000"/>
                </a:solidFill>
                <a:latin typeface="Trebuchet MS"/>
                <a:cs typeface="Trebuchet MS"/>
              </a:rPr>
              <a:t>navigate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04807" y="3182480"/>
            <a:ext cx="2767330" cy="1195705"/>
            <a:chOff x="9104807" y="3182480"/>
            <a:chExt cx="2767330" cy="1195705"/>
          </a:xfrm>
        </p:grpSpPr>
        <p:sp>
          <p:nvSpPr>
            <p:cNvPr id="24" name="object 24"/>
            <p:cNvSpPr/>
            <p:nvPr/>
          </p:nvSpPr>
          <p:spPr>
            <a:xfrm>
              <a:off x="9111157" y="3555250"/>
              <a:ext cx="1165860" cy="608965"/>
            </a:xfrm>
            <a:custGeom>
              <a:avLst/>
              <a:gdLst/>
              <a:ahLst/>
              <a:cxnLst/>
              <a:rect l="l" t="t" r="r" b="b"/>
              <a:pathLst>
                <a:path w="1165859" h="608964">
                  <a:moveTo>
                    <a:pt x="861034" y="0"/>
                  </a:moveTo>
                  <a:lnTo>
                    <a:pt x="861034" y="152222"/>
                  </a:lnTo>
                  <a:lnTo>
                    <a:pt x="0" y="152222"/>
                  </a:lnTo>
                  <a:lnTo>
                    <a:pt x="0" y="456679"/>
                  </a:lnTo>
                  <a:lnTo>
                    <a:pt x="861034" y="456679"/>
                  </a:lnTo>
                  <a:lnTo>
                    <a:pt x="861034" y="608901"/>
                  </a:lnTo>
                  <a:lnTo>
                    <a:pt x="1165491" y="304457"/>
                  </a:lnTo>
                  <a:lnTo>
                    <a:pt x="861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111157" y="3555250"/>
              <a:ext cx="1165860" cy="608965"/>
            </a:xfrm>
            <a:custGeom>
              <a:avLst/>
              <a:gdLst/>
              <a:ahLst/>
              <a:cxnLst/>
              <a:rect l="l" t="t" r="r" b="b"/>
              <a:pathLst>
                <a:path w="1165859" h="608964">
                  <a:moveTo>
                    <a:pt x="0" y="152224"/>
                  </a:moveTo>
                  <a:lnTo>
                    <a:pt x="861043" y="152224"/>
                  </a:lnTo>
                  <a:lnTo>
                    <a:pt x="861043" y="0"/>
                  </a:lnTo>
                  <a:lnTo>
                    <a:pt x="1165490" y="304449"/>
                  </a:lnTo>
                  <a:lnTo>
                    <a:pt x="861043" y="608897"/>
                  </a:lnTo>
                  <a:lnTo>
                    <a:pt x="861043" y="456673"/>
                  </a:lnTo>
                  <a:lnTo>
                    <a:pt x="0" y="456673"/>
                  </a:lnTo>
                  <a:lnTo>
                    <a:pt x="0" y="15222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282237" y="3182480"/>
              <a:ext cx="1589354" cy="1195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378109" y="4491228"/>
            <a:ext cx="11195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95" b="1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dirty="0" sz="2000" spc="-7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2000" spc="-170" b="1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dirty="0" sz="2000" spc="-140" b="1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dirty="0" sz="2000" spc="-105" b="1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2000" spc="-114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2000" spc="-80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2000" spc="-90" b="1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dirty="0" sz="2000" spc="-105" b="1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2000" spc="-100" b="1">
                <a:solidFill>
                  <a:srgbClr val="FF0000"/>
                </a:solidFill>
                <a:latin typeface="Trebuchet MS"/>
                <a:cs typeface="Trebuchet MS"/>
              </a:rPr>
              <a:t>e  </a:t>
            </a:r>
            <a:r>
              <a:rPr dirty="0" sz="2000" spc="-114" b="1">
                <a:solidFill>
                  <a:srgbClr val="FF0000"/>
                </a:solidFill>
                <a:latin typeface="Trebuchet MS"/>
                <a:cs typeface="Trebuchet MS"/>
              </a:rPr>
              <a:t>sources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8146"/>
            <a:ext cx="8655685" cy="118110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 spc="-110"/>
              <a:t>Is</a:t>
            </a:r>
            <a:r>
              <a:rPr dirty="0" spc="-935"/>
              <a:t> </a:t>
            </a:r>
            <a:r>
              <a:rPr dirty="0" spc="-210"/>
              <a:t>there any </a:t>
            </a:r>
            <a:r>
              <a:rPr dirty="0" spc="-190"/>
              <a:t>useful </a:t>
            </a:r>
            <a:r>
              <a:rPr dirty="0" spc="-195"/>
              <a:t>information </a:t>
            </a:r>
            <a:r>
              <a:rPr dirty="0" spc="-229"/>
              <a:t>that </a:t>
            </a:r>
            <a:r>
              <a:rPr dirty="0" spc="-220"/>
              <a:t>can </a:t>
            </a:r>
            <a:r>
              <a:rPr dirty="0" spc="-185"/>
              <a:t>be  </a:t>
            </a:r>
            <a:r>
              <a:rPr dirty="0" spc="-235"/>
              <a:t>automatically </a:t>
            </a:r>
            <a:r>
              <a:rPr dirty="0" spc="-275"/>
              <a:t>extract </a:t>
            </a:r>
            <a:r>
              <a:rPr dirty="0" spc="-195"/>
              <a:t>from</a:t>
            </a:r>
            <a:r>
              <a:rPr dirty="0" spc="-409"/>
              <a:t> </a:t>
            </a:r>
            <a:r>
              <a:rPr dirty="0" spc="-105"/>
              <a:t>manuals?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5852"/>
            <a:ext cx="9411970" cy="12750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29" b="1">
                <a:latin typeface="Trebuchet MS"/>
                <a:cs typeface="Trebuchet MS"/>
              </a:rPr>
              <a:t>Yes! </a:t>
            </a:r>
            <a:r>
              <a:rPr dirty="0" sz="2800" spc="-100" b="1">
                <a:latin typeface="Trebuchet MS"/>
                <a:cs typeface="Trebuchet MS"/>
              </a:rPr>
              <a:t>Good</a:t>
            </a:r>
            <a:r>
              <a:rPr dirty="0" sz="2800" spc="-195" b="1">
                <a:latin typeface="Trebuchet MS"/>
                <a:cs typeface="Trebuchet MS"/>
              </a:rPr>
              <a:t> </a:t>
            </a:r>
            <a:r>
              <a:rPr dirty="0" sz="2800" spc="-185" b="1">
                <a:latin typeface="Trebuchet MS"/>
                <a:cs typeface="Trebuchet MS"/>
              </a:rPr>
              <a:t>Practices</a:t>
            </a:r>
            <a:endParaRPr sz="2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95">
                <a:latin typeface="Trebuchet MS"/>
                <a:cs typeface="Trebuchet MS"/>
              </a:rPr>
              <a:t>Describe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how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set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parameters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good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way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from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usage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experiences</a:t>
            </a:r>
            <a:endParaRPr sz="24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4"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4962" y="2968625"/>
          <a:ext cx="9330055" cy="3383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005"/>
                <a:gridCol w="1868805"/>
                <a:gridCol w="3375660"/>
                <a:gridCol w="2882900"/>
              </a:tblGrid>
              <a:tr h="415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Good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practices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Violation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10246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90">
                          <a:latin typeface="Trebuchet MS"/>
                          <a:cs typeface="Trebuchet MS"/>
                        </a:rPr>
                        <a:t>Httpd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ExtendedStatus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00075">
                        <a:lnSpc>
                          <a:spcPts val="2110"/>
                        </a:lnSpc>
                        <a:spcBef>
                          <a:spcPts val="365"/>
                        </a:spcBef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highest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performance,</a:t>
                      </a:r>
                      <a:r>
                        <a:rPr dirty="0" sz="1800" spc="-2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set 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ExtendedStatus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off.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dirty="0" sz="1800" spc="-1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downgrade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1015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60">
                          <a:latin typeface="Trebuchet MS"/>
                          <a:cs typeface="Trebuchet MS"/>
                        </a:rPr>
                        <a:t>HBase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8435">
                        <a:lnSpc>
                          <a:spcPts val="2110"/>
                        </a:lnSpc>
                        <a:spcBef>
                          <a:spcPts val="36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hb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v 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er.thrift.framed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58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Setting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800" spc="-4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select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the 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default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transport,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vulnerable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DoS.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Vulnerable </a:t>
                      </a:r>
                      <a:r>
                        <a:rPr dirty="0" sz="1800" spc="-8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DoS</a:t>
                      </a:r>
                      <a:r>
                        <a:rPr dirty="0" sz="18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attack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75">
                          <a:latin typeface="Trebuchet MS"/>
                          <a:cs typeface="Trebuchet MS"/>
                        </a:rPr>
                        <a:t>Cassandra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125"/>
                        </a:lnSpc>
                        <a:spcBef>
                          <a:spcPts val="265"/>
                        </a:spcBef>
                      </a:pPr>
                      <a:r>
                        <a:rPr dirty="0" sz="1800" spc="-80">
                          <a:latin typeface="Trebuchet MS"/>
                          <a:cs typeface="Trebuchet MS"/>
                        </a:rPr>
                        <a:t>enable_transient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0805">
                        <a:lnSpc>
                          <a:spcPts val="2125"/>
                        </a:lnSpc>
                      </a:pPr>
                      <a:r>
                        <a:rPr dirty="0" sz="1800" spc="-90">
                          <a:latin typeface="Trebuchet MS"/>
                          <a:cs typeface="Trebuchet MS"/>
                        </a:rPr>
                        <a:t>_replication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99400"/>
                        </a:lnSpc>
                        <a:spcBef>
                          <a:spcPts val="280"/>
                        </a:spcBef>
                      </a:pPr>
                      <a:r>
                        <a:rPr dirty="0" sz="1800" spc="-100">
                          <a:latin typeface="Trebuchet MS"/>
                          <a:cs typeface="Trebuchet MS"/>
                        </a:rPr>
                        <a:t>Transient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replication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 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experimental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800" spc="-65">
                          <a:latin typeface="Trebuchet MS"/>
                          <a:cs typeface="Trebuchet MS"/>
                        </a:rPr>
                        <a:t>is 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not  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recommended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1800" spc="-70">
                          <a:latin typeface="Trebuchet MS"/>
                          <a:cs typeface="Trebuchet MS"/>
                        </a:rPr>
                        <a:t>production</a:t>
                      </a:r>
                      <a:r>
                        <a:rPr dirty="0" sz="18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90">
                          <a:latin typeface="Trebuchet MS"/>
                          <a:cs typeface="Trebuchet MS"/>
                        </a:rPr>
                        <a:t>use.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85">
                          <a:latin typeface="Trebuchet MS"/>
                          <a:cs typeface="Trebuchet MS"/>
                        </a:rPr>
                        <a:t>Unreliable</a:t>
                      </a:r>
                      <a:r>
                        <a:rPr dirty="0" sz="1800" spc="-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service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49297" y="3364598"/>
            <a:ext cx="2847340" cy="2927350"/>
          </a:xfrm>
          <a:custGeom>
            <a:avLst/>
            <a:gdLst/>
            <a:ahLst/>
            <a:cxnLst/>
            <a:rect l="l" t="t" r="r" b="b"/>
            <a:pathLst>
              <a:path w="2847340" h="2927350">
                <a:moveTo>
                  <a:pt x="0" y="474500"/>
                </a:moveTo>
                <a:lnTo>
                  <a:pt x="2449" y="425985"/>
                </a:lnTo>
                <a:lnTo>
                  <a:pt x="9640" y="378871"/>
                </a:lnTo>
                <a:lnTo>
                  <a:pt x="21332" y="333398"/>
                </a:lnTo>
                <a:lnTo>
                  <a:pt x="37288" y="289803"/>
                </a:lnTo>
                <a:lnTo>
                  <a:pt x="57269" y="248325"/>
                </a:lnTo>
                <a:lnTo>
                  <a:pt x="81037" y="209202"/>
                </a:lnTo>
                <a:lnTo>
                  <a:pt x="108352" y="172674"/>
                </a:lnTo>
                <a:lnTo>
                  <a:pt x="138978" y="138977"/>
                </a:lnTo>
                <a:lnTo>
                  <a:pt x="172674" y="108352"/>
                </a:lnTo>
                <a:lnTo>
                  <a:pt x="209202" y="81037"/>
                </a:lnTo>
                <a:lnTo>
                  <a:pt x="248325" y="57269"/>
                </a:lnTo>
                <a:lnTo>
                  <a:pt x="289803" y="37288"/>
                </a:lnTo>
                <a:lnTo>
                  <a:pt x="333398" y="21332"/>
                </a:lnTo>
                <a:lnTo>
                  <a:pt x="378872" y="9640"/>
                </a:lnTo>
                <a:lnTo>
                  <a:pt x="425986" y="2449"/>
                </a:lnTo>
                <a:lnTo>
                  <a:pt x="474501" y="0"/>
                </a:lnTo>
                <a:lnTo>
                  <a:pt x="2372441" y="0"/>
                </a:lnTo>
                <a:lnTo>
                  <a:pt x="2420956" y="2449"/>
                </a:lnTo>
                <a:lnTo>
                  <a:pt x="2468070" y="9640"/>
                </a:lnTo>
                <a:lnTo>
                  <a:pt x="2513544" y="21332"/>
                </a:lnTo>
                <a:lnTo>
                  <a:pt x="2557140" y="37288"/>
                </a:lnTo>
                <a:lnTo>
                  <a:pt x="2598619" y="57269"/>
                </a:lnTo>
                <a:lnTo>
                  <a:pt x="2637742" y="81037"/>
                </a:lnTo>
                <a:lnTo>
                  <a:pt x="2674272" y="108352"/>
                </a:lnTo>
                <a:lnTo>
                  <a:pt x="2707969" y="138977"/>
                </a:lnTo>
                <a:lnTo>
                  <a:pt x="2738595" y="172674"/>
                </a:lnTo>
                <a:lnTo>
                  <a:pt x="2765911" y="209202"/>
                </a:lnTo>
                <a:lnTo>
                  <a:pt x="2789679" y="248325"/>
                </a:lnTo>
                <a:lnTo>
                  <a:pt x="2809661" y="289803"/>
                </a:lnTo>
                <a:lnTo>
                  <a:pt x="2825618" y="333398"/>
                </a:lnTo>
                <a:lnTo>
                  <a:pt x="2837311" y="378871"/>
                </a:lnTo>
                <a:lnTo>
                  <a:pt x="2844501" y="425985"/>
                </a:lnTo>
                <a:lnTo>
                  <a:pt x="2846951" y="474500"/>
                </a:lnTo>
                <a:lnTo>
                  <a:pt x="2846951" y="2452851"/>
                </a:lnTo>
                <a:lnTo>
                  <a:pt x="2844501" y="2501366"/>
                </a:lnTo>
                <a:lnTo>
                  <a:pt x="2837311" y="2548480"/>
                </a:lnTo>
                <a:lnTo>
                  <a:pt x="2825618" y="2593953"/>
                </a:lnTo>
                <a:lnTo>
                  <a:pt x="2809661" y="2637548"/>
                </a:lnTo>
                <a:lnTo>
                  <a:pt x="2789679" y="2679026"/>
                </a:lnTo>
                <a:lnTo>
                  <a:pt x="2765911" y="2718149"/>
                </a:lnTo>
                <a:lnTo>
                  <a:pt x="2738595" y="2754677"/>
                </a:lnTo>
                <a:lnTo>
                  <a:pt x="2707969" y="2788374"/>
                </a:lnTo>
                <a:lnTo>
                  <a:pt x="2674272" y="2818999"/>
                </a:lnTo>
                <a:lnTo>
                  <a:pt x="2637742" y="2846314"/>
                </a:lnTo>
                <a:lnTo>
                  <a:pt x="2598619" y="2870082"/>
                </a:lnTo>
                <a:lnTo>
                  <a:pt x="2557140" y="2890063"/>
                </a:lnTo>
                <a:lnTo>
                  <a:pt x="2513544" y="2906019"/>
                </a:lnTo>
                <a:lnTo>
                  <a:pt x="2468070" y="2917711"/>
                </a:lnTo>
                <a:lnTo>
                  <a:pt x="2420956" y="2924901"/>
                </a:lnTo>
                <a:lnTo>
                  <a:pt x="2372441" y="2927351"/>
                </a:lnTo>
                <a:lnTo>
                  <a:pt x="474501" y="2927351"/>
                </a:lnTo>
                <a:lnTo>
                  <a:pt x="425986" y="2924901"/>
                </a:lnTo>
                <a:lnTo>
                  <a:pt x="378872" y="2917711"/>
                </a:lnTo>
                <a:lnTo>
                  <a:pt x="333398" y="2906019"/>
                </a:lnTo>
                <a:lnTo>
                  <a:pt x="289803" y="2890063"/>
                </a:lnTo>
                <a:lnTo>
                  <a:pt x="248325" y="2870082"/>
                </a:lnTo>
                <a:lnTo>
                  <a:pt x="209202" y="2846314"/>
                </a:lnTo>
                <a:lnTo>
                  <a:pt x="172674" y="2818999"/>
                </a:lnTo>
                <a:lnTo>
                  <a:pt x="138978" y="2788374"/>
                </a:lnTo>
                <a:lnTo>
                  <a:pt x="108352" y="2754677"/>
                </a:lnTo>
                <a:lnTo>
                  <a:pt x="81037" y="2718149"/>
                </a:lnTo>
                <a:lnTo>
                  <a:pt x="57269" y="2679026"/>
                </a:lnTo>
                <a:lnTo>
                  <a:pt x="37288" y="2637548"/>
                </a:lnTo>
                <a:lnTo>
                  <a:pt x="21332" y="2593953"/>
                </a:lnTo>
                <a:lnTo>
                  <a:pt x="9640" y="2548480"/>
                </a:lnTo>
                <a:lnTo>
                  <a:pt x="2449" y="2501366"/>
                </a:lnTo>
                <a:lnTo>
                  <a:pt x="0" y="2452851"/>
                </a:lnTo>
                <a:lnTo>
                  <a:pt x="0" y="4745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7868"/>
            <a:ext cx="10481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0"/>
              <a:t>How </a:t>
            </a:r>
            <a:r>
              <a:rPr dirty="0" sz="4400" spc="-210"/>
              <a:t>useful </a:t>
            </a:r>
            <a:r>
              <a:rPr dirty="0" sz="4400" spc="-245"/>
              <a:t>are </a:t>
            </a:r>
            <a:r>
              <a:rPr dirty="0" sz="4400" spc="-220"/>
              <a:t>the </a:t>
            </a:r>
            <a:r>
              <a:rPr dirty="0" sz="4400" spc="-114"/>
              <a:t>good</a:t>
            </a:r>
            <a:r>
              <a:rPr dirty="0" sz="4400" spc="-1000"/>
              <a:t> </a:t>
            </a:r>
            <a:r>
              <a:rPr dirty="0" sz="4400" spc="-245"/>
              <a:t>practices </a:t>
            </a:r>
            <a:r>
              <a:rPr dirty="0" sz="4400" spc="-204"/>
              <a:t>in </a:t>
            </a:r>
            <a:r>
              <a:rPr dirty="0" sz="4400" spc="-114"/>
              <a:t>manuals?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0646" y="1487487"/>
            <a:ext cx="6790690" cy="1092835"/>
          </a:xfrm>
          <a:prstGeom prst="rect">
            <a:avLst/>
          </a:prstGeom>
          <a:solidFill>
            <a:srgbClr val="4472C4"/>
          </a:solidFill>
        </p:spPr>
        <p:txBody>
          <a:bodyPr wrap="square" lIns="0" tIns="749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90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Q1: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0B050"/>
                </a:solidFill>
                <a:latin typeface="Trebuchet MS"/>
                <a:cs typeface="Trebuchet MS"/>
              </a:rPr>
              <a:t>specific</a:t>
            </a:r>
            <a:r>
              <a:rPr dirty="0" sz="2000" spc="-15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ED7D31"/>
                </a:solidFill>
                <a:latin typeface="Trebuchet MS"/>
                <a:cs typeface="Trebuchet MS"/>
              </a:rPr>
              <a:t>general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548640" marR="448309">
              <a:lnSpc>
                <a:spcPct val="100000"/>
              </a:lnSpc>
            </a:pP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“set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value”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not 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helpful.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46" y="2814637"/>
            <a:ext cx="6790690" cy="1092835"/>
          </a:xfrm>
          <a:prstGeom prst="rect">
            <a:avLst/>
          </a:prstGeom>
          <a:solidFill>
            <a:srgbClr val="4472C4"/>
          </a:solidFill>
        </p:spPr>
        <p:txBody>
          <a:bodyPr wrap="square" lIns="0" tIns="76835" rIns="0" bIns="0" rtlCol="0" vert="horz">
            <a:spAutoFit/>
          </a:bodyPr>
          <a:lstStyle/>
          <a:p>
            <a:pPr algn="just" marL="548640" marR="934719" indent="-457200">
              <a:lnSpc>
                <a:spcPct val="100000"/>
              </a:lnSpc>
              <a:spcBef>
                <a:spcPts val="605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Q2: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ED7D31"/>
                </a:solidFill>
                <a:latin typeface="Trebuchet MS"/>
                <a:cs typeface="Trebuchet MS"/>
              </a:rPr>
              <a:t>checked</a:t>
            </a:r>
            <a:r>
              <a:rPr dirty="0" sz="2000" spc="-15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ED7D31"/>
                </a:solidFill>
                <a:latin typeface="Trebuchet MS"/>
                <a:cs typeface="Trebuchet MS"/>
              </a:rPr>
              <a:t>in</a:t>
            </a:r>
            <a:r>
              <a:rPr dirty="0" sz="2000" spc="-15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ED7D31"/>
                </a:solidFill>
                <a:latin typeface="Trebuchet MS"/>
                <a:cs typeface="Trebuchet MS"/>
              </a:rPr>
              <a:t>source</a:t>
            </a:r>
            <a:r>
              <a:rPr dirty="0" sz="2000" spc="-15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ED7D31"/>
                </a:solidFill>
                <a:latin typeface="Trebuchet MS"/>
                <a:cs typeface="Trebuchet MS"/>
              </a:rPr>
              <a:t>code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? 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are,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non-necessary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from 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manuals.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646" y="4190428"/>
            <a:ext cx="6790690" cy="1092835"/>
          </a:xfrm>
          <a:prstGeom prst="rect">
            <a:avLst/>
          </a:prstGeom>
          <a:solidFill>
            <a:srgbClr val="4472C4"/>
          </a:solidFill>
        </p:spPr>
        <p:txBody>
          <a:bodyPr wrap="square" lIns="0" tIns="755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Q3: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always </a:t>
            </a:r>
            <a:r>
              <a:rPr dirty="0" sz="2000" spc="-95">
                <a:solidFill>
                  <a:srgbClr val="ED7D31"/>
                </a:solidFill>
                <a:latin typeface="Trebuchet MS"/>
                <a:cs typeface="Trebuchet MS"/>
              </a:rPr>
              <a:t>equivalent </a:t>
            </a:r>
            <a:r>
              <a:rPr dirty="0" sz="2000" spc="-80">
                <a:solidFill>
                  <a:srgbClr val="ED7D31"/>
                </a:solidFill>
                <a:latin typeface="Trebuchet MS"/>
                <a:cs typeface="Trebuchet MS"/>
              </a:rPr>
              <a:t>to </a:t>
            </a:r>
            <a:r>
              <a:rPr dirty="0" sz="2000" spc="-110">
                <a:solidFill>
                  <a:srgbClr val="ED7D31"/>
                </a:solidFill>
                <a:latin typeface="Trebuchet MS"/>
                <a:cs typeface="Trebuchet MS"/>
              </a:rPr>
              <a:t>default</a:t>
            </a:r>
            <a:r>
              <a:rPr dirty="0" sz="2000" spc="-14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ED7D31"/>
                </a:solidFill>
                <a:latin typeface="Trebuchet MS"/>
                <a:cs typeface="Trebuchet MS"/>
              </a:rPr>
              <a:t>settings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548640" marR="206375">
              <a:lnSpc>
                <a:spcPct val="100000"/>
              </a:lnSpc>
            </a:pP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are,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sysadmins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leave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configurations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as 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default.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576" y="1487487"/>
            <a:ext cx="2568575" cy="3796029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90805" marR="102235">
              <a:lnSpc>
                <a:spcPct val="100800"/>
              </a:lnSpc>
            </a:pP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collected </a:t>
            </a:r>
            <a:r>
              <a:rPr dirty="0" sz="2400" spc="-195" b="1">
                <a:solidFill>
                  <a:srgbClr val="0070C0"/>
                </a:solidFill>
                <a:latin typeface="Trebuchet MS"/>
                <a:cs typeface="Trebuchet MS"/>
              </a:rPr>
              <a:t>261  </a:t>
            </a:r>
            <a:r>
              <a:rPr dirty="0" sz="2400" spc="-90" b="1">
                <a:solidFill>
                  <a:srgbClr val="0070C0"/>
                </a:solidFill>
                <a:latin typeface="Trebuchet MS"/>
                <a:cs typeface="Trebuchet MS"/>
              </a:rPr>
              <a:t>good </a:t>
            </a:r>
            <a:r>
              <a:rPr dirty="0" sz="2400" spc="-155" b="1">
                <a:solidFill>
                  <a:srgbClr val="0070C0"/>
                </a:solidFill>
                <a:latin typeface="Trebuchet MS"/>
                <a:cs typeface="Trebuchet MS"/>
              </a:rPr>
              <a:t>practices 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dirty="0" sz="2400" spc="-145" b="1">
                <a:solidFill>
                  <a:srgbClr val="0070C0"/>
                </a:solidFill>
                <a:latin typeface="Trebuchet MS"/>
                <a:cs typeface="Trebuchet MS"/>
              </a:rPr>
              <a:t>six </a:t>
            </a:r>
            <a:r>
              <a:rPr dirty="0" sz="2400" spc="-125" b="1">
                <a:solidFill>
                  <a:srgbClr val="0070C0"/>
                </a:solidFill>
                <a:latin typeface="Trebuchet MS"/>
                <a:cs typeface="Trebuchet MS"/>
              </a:rPr>
              <a:t>software  </a:t>
            </a:r>
            <a:r>
              <a:rPr dirty="0" sz="2400" spc="-114" b="1">
                <a:solidFill>
                  <a:srgbClr val="0070C0"/>
                </a:solidFill>
                <a:latin typeface="Trebuchet MS"/>
                <a:cs typeface="Trebuchet MS"/>
              </a:rPr>
              <a:t>manuals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answer  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24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7868"/>
            <a:ext cx="10481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0"/>
              <a:t>How </a:t>
            </a:r>
            <a:r>
              <a:rPr dirty="0" sz="4400" spc="-210"/>
              <a:t>useful </a:t>
            </a:r>
            <a:r>
              <a:rPr dirty="0" sz="4400" spc="-245"/>
              <a:t>are </a:t>
            </a:r>
            <a:r>
              <a:rPr dirty="0" sz="4400" spc="-220"/>
              <a:t>the </a:t>
            </a:r>
            <a:r>
              <a:rPr dirty="0" sz="4400" spc="-114"/>
              <a:t>good</a:t>
            </a:r>
            <a:r>
              <a:rPr dirty="0" sz="4400" spc="-1000"/>
              <a:t> </a:t>
            </a:r>
            <a:r>
              <a:rPr dirty="0" sz="4400" spc="-245"/>
              <a:t>practices </a:t>
            </a:r>
            <a:r>
              <a:rPr dirty="0" sz="4400" spc="-204"/>
              <a:t>in </a:t>
            </a:r>
            <a:r>
              <a:rPr dirty="0" sz="4400" spc="-114"/>
              <a:t>manuals?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0646" y="1487487"/>
            <a:ext cx="6790690" cy="91313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95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Q1: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0B050"/>
                </a:solidFill>
                <a:latin typeface="Trebuchet MS"/>
                <a:cs typeface="Trebuchet MS"/>
              </a:rPr>
              <a:t>specific</a:t>
            </a:r>
            <a:r>
              <a:rPr dirty="0" sz="2000" spc="-15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ED7D31"/>
                </a:solidFill>
                <a:latin typeface="Trebuchet MS"/>
                <a:cs typeface="Trebuchet MS"/>
              </a:rPr>
              <a:t>general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548640">
              <a:lnSpc>
                <a:spcPct val="100000"/>
              </a:lnSpc>
            </a:pP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advice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“set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value”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helpful.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46" y="2545956"/>
            <a:ext cx="6790690" cy="91313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000" spc="-5" i="1">
                <a:solidFill>
                  <a:srgbClr val="FFFFFF"/>
                </a:solidFill>
                <a:latin typeface="Carlito"/>
                <a:cs typeface="Carlito"/>
              </a:rPr>
              <a:t>Answer: 60% of </a:t>
            </a:r>
            <a:r>
              <a:rPr dirty="0" sz="2000" spc="-10" i="1">
                <a:solidFill>
                  <a:srgbClr val="FFFFFF"/>
                </a:solidFill>
                <a:latin typeface="Carlito"/>
                <a:cs typeface="Carlito"/>
              </a:rPr>
              <a:t>studied </a:t>
            </a:r>
            <a:r>
              <a:rPr dirty="0" sz="2000" spc="-5" i="1">
                <a:solidFill>
                  <a:srgbClr val="FFFFFF"/>
                </a:solidFill>
                <a:latin typeface="Carlito"/>
                <a:cs typeface="Carlito"/>
              </a:rPr>
              <a:t>good practices are specific.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3500" y="3630472"/>
            <a:ext cx="8059596" cy="302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7868"/>
            <a:ext cx="10481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0"/>
              <a:t>How </a:t>
            </a:r>
            <a:r>
              <a:rPr dirty="0" sz="4400" spc="-210"/>
              <a:t>useful </a:t>
            </a:r>
            <a:r>
              <a:rPr dirty="0" sz="4400" spc="-245"/>
              <a:t>are </a:t>
            </a:r>
            <a:r>
              <a:rPr dirty="0" sz="4400" spc="-220"/>
              <a:t>the </a:t>
            </a:r>
            <a:r>
              <a:rPr dirty="0" sz="4400" spc="-114"/>
              <a:t>good</a:t>
            </a:r>
            <a:r>
              <a:rPr dirty="0" sz="4400" spc="-1000"/>
              <a:t> </a:t>
            </a:r>
            <a:r>
              <a:rPr dirty="0" sz="4400" spc="-245"/>
              <a:t>practices </a:t>
            </a:r>
            <a:r>
              <a:rPr dirty="0" sz="4400" spc="-204"/>
              <a:t>in </a:t>
            </a:r>
            <a:r>
              <a:rPr dirty="0" sz="4400" spc="-114"/>
              <a:t>manuals?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0646" y="2507856"/>
            <a:ext cx="6790690" cy="91313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91440" marR="115570">
              <a:lnSpc>
                <a:spcPct val="100000"/>
              </a:lnSpc>
              <a:spcBef>
                <a:spcPts val="1100"/>
              </a:spcBef>
            </a:pPr>
            <a:r>
              <a:rPr dirty="0" sz="2000" spc="-35" i="1">
                <a:solidFill>
                  <a:srgbClr val="FFFFFF"/>
                </a:solidFill>
                <a:latin typeface="Carlito"/>
                <a:cs typeface="Carlito"/>
              </a:rPr>
              <a:t>Answer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000" spc="-5" i="1">
                <a:solidFill>
                  <a:srgbClr val="FFFFFF"/>
                </a:solidFill>
                <a:latin typeface="Carlito"/>
                <a:cs typeface="Carlito"/>
              </a:rPr>
              <a:t>only 3% of specific good practices are </a:t>
            </a:r>
            <a:r>
              <a:rPr dirty="0" sz="2000" spc="-15" i="1">
                <a:solidFill>
                  <a:srgbClr val="FFFFFF"/>
                </a:solidFill>
                <a:latin typeface="Carlito"/>
                <a:cs typeface="Carlito"/>
              </a:rPr>
              <a:t>checked </a:t>
            </a:r>
            <a:r>
              <a:rPr dirty="0" sz="2000" i="1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dirty="0" sz="2000" spc="-5" i="1">
                <a:solidFill>
                  <a:srgbClr val="FFFFFF"/>
                </a:solidFill>
                <a:latin typeface="Carlito"/>
                <a:cs typeface="Carlito"/>
              </a:rPr>
              <a:t>source  </a:t>
            </a:r>
            <a:r>
              <a:rPr dirty="0" sz="2000" spc="-10" i="1">
                <a:solidFill>
                  <a:srgbClr val="FFFFFF"/>
                </a:solidFill>
                <a:latin typeface="Carlito"/>
                <a:cs typeface="Carlito"/>
              </a:rPr>
              <a:t>code.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46" y="1364526"/>
            <a:ext cx="6790690" cy="91313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2305"/>
              </a:lnSpc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Q2: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dirty="0" sz="20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ED7D31"/>
                </a:solidFill>
                <a:latin typeface="Trebuchet MS"/>
                <a:cs typeface="Trebuchet MS"/>
              </a:rPr>
              <a:t>checked</a:t>
            </a:r>
            <a:r>
              <a:rPr dirty="0" sz="2000" spc="-15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ED7D31"/>
                </a:solidFill>
                <a:latin typeface="Trebuchet MS"/>
                <a:cs typeface="Trebuchet MS"/>
              </a:rPr>
              <a:t>in</a:t>
            </a:r>
            <a:r>
              <a:rPr dirty="0" sz="2000" spc="-155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ED7D31"/>
                </a:solidFill>
                <a:latin typeface="Trebuchet MS"/>
                <a:cs typeface="Trebuchet MS"/>
              </a:rPr>
              <a:t>source</a:t>
            </a:r>
            <a:r>
              <a:rPr dirty="0" sz="2000" spc="-15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ED7D31"/>
                </a:solidFill>
                <a:latin typeface="Trebuchet MS"/>
                <a:cs typeface="Trebuchet MS"/>
              </a:rPr>
              <a:t>code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548640" marR="934719">
              <a:lnSpc>
                <a:spcPct val="100000"/>
              </a:lnSpc>
            </a:pP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are,</a:t>
            </a:r>
            <a:r>
              <a:rPr dirty="0" sz="2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non-necessary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20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from  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manuals.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4664" y="3810287"/>
            <a:ext cx="6546646" cy="274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8080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2021-09-21T01:51:36Z</dcterms:created>
  <dcterms:modified xsi:type="dcterms:W3CDTF">2021-09-21T01:51:36Z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2020-06-30T00:00:00Z</vt:filetime>
  </property>
  <property fmtid="{D5CDD505-2E9C-101B-9397-08002B2CF9AE}" pid="3" name="LastSaved">
    <vt:filetime>2021-09-21T00:00:00Z</vt:filetime>
  </property>
</Properties>
</file>