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306" r:id="rId3"/>
    <p:sldId id="267" r:id="rId4"/>
    <p:sldId id="260" r:id="rId5"/>
    <p:sldId id="265" r:id="rId6"/>
    <p:sldId id="268" r:id="rId7"/>
    <p:sldId id="269" r:id="rId8"/>
    <p:sldId id="272" r:id="rId9"/>
    <p:sldId id="309" r:id="rId10"/>
    <p:sldId id="308" r:id="rId11"/>
    <p:sldId id="310" r:id="rId12"/>
    <p:sldId id="273" r:id="rId13"/>
    <p:sldId id="266" r:id="rId14"/>
    <p:sldId id="271" r:id="rId15"/>
    <p:sldId id="264" r:id="rId16"/>
    <p:sldId id="283" r:id="rId17"/>
    <p:sldId id="311" r:id="rId18"/>
    <p:sldId id="30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销售渠道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52-4937-91AB-E099C85746B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2-4937-91AB-E099C85746B9}"/>
              </c:ext>
            </c:extLst>
          </c:dPt>
          <c:dLbls>
            <c:dLbl>
              <c:idx val="0"/>
              <c:layout>
                <c:manualLayout>
                  <c:x val="1.6143810534579792E-2"/>
                  <c:y val="-9.3706013232031149E-2"/>
                </c:manualLayout>
              </c:layout>
              <c:tx>
                <c:rich>
                  <a:bodyPr/>
                  <a:lstStyle/>
                  <a:p>
                    <a:fld id="{04C300C2-7A4B-8B4D-BEC4-BEA298326883}" type="PERCENTAGE">
                      <a:rPr lang="en-US" altLang="zh-CN" sz="1400" smtClean="0"/>
                      <a:pPr/>
                      <a:t>[百分比]</a:t>
                    </a:fld>
                    <a:endParaRPr lang="en-US" altLang="zh-CN" sz="1400" dirty="0"/>
                  </a:p>
                  <a:p>
                    <a:r>
                      <a:rPr lang="en-US" altLang="zh-CN" sz="1400" dirty="0"/>
                      <a:t>42k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852-4937-91AB-E099C85746B9}"/>
                </c:ext>
              </c:extLst>
            </c:dLbl>
            <c:dLbl>
              <c:idx val="1"/>
              <c:layout>
                <c:manualLayout>
                  <c:x val="3.3077892349321568E-3"/>
                  <c:y val="-3.9053151227269444E-3"/>
                </c:manualLayout>
              </c:layout>
              <c:tx>
                <c:rich>
                  <a:bodyPr/>
                  <a:lstStyle/>
                  <a:p>
                    <a:fld id="{552F6AE0-2E70-C44D-B5F4-2987C808A042}" type="PERCENTAGE">
                      <a:rPr lang="en-US" altLang="zh-CN" smtClean="0"/>
                      <a:pPr/>
                      <a:t>[百分比]</a:t>
                    </a:fld>
                    <a:endParaRPr lang="en-US" altLang="zh-CN" dirty="0"/>
                  </a:p>
                  <a:p>
                    <a:r>
                      <a:rPr lang="en-US" altLang="zh-CN" dirty="0"/>
                      <a:t>28k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52-4937-91AB-E099C85746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训练样本</c:v>
                </c:pt>
                <c:pt idx="1">
                  <c:v>测试样本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42000</c:v>
                </c:pt>
                <c:pt idx="1">
                  <c:v>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52-4937-91AB-E099C85746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i="0">
          <a:solidFill>
            <a:schemeClr val="tx1">
              <a:lumMod val="75000"/>
              <a:lumOff val="2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识别准确率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8616839561721455E-2"/>
          <c:y val="3.3789876152362286E-2"/>
          <c:w val="0.89551602346003045"/>
          <c:h val="0.766733008332388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准确率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CNN-SVM</c:v>
                </c:pt>
                <c:pt idx="2">
                  <c:v>LeNet-5</c:v>
                </c:pt>
                <c:pt idx="3">
                  <c:v>kfold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99.313999999999993</c:v>
                </c:pt>
                <c:pt idx="1">
                  <c:v>99.26</c:v>
                </c:pt>
                <c:pt idx="2">
                  <c:v>99.23</c:v>
                </c:pt>
                <c:pt idx="3">
                  <c:v>99.4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40-4BE2-A4DF-285388090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9632008"/>
        <c:axId val="2119629384"/>
      </c:lineChart>
      <c:catAx>
        <c:axId val="211963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629384"/>
        <c:crosses val="autoZero"/>
        <c:auto val="1"/>
        <c:lblAlgn val="ctr"/>
        <c:lblOffset val="100"/>
        <c:noMultiLvlLbl val="0"/>
      </c:catAx>
      <c:valAx>
        <c:axId val="2119629384"/>
        <c:scaling>
          <c:orientation val="minMax"/>
          <c:max val="99.5"/>
          <c:min val="99.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632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420581686548434"/>
          <c:y val="0.94437375792604838"/>
          <c:w val="0.1549749594964232"/>
          <c:h val="5.2823746267540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3093D-52A1-45C5-A6CE-BAF5BE35A5FB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B964E-0820-49C6-9E5A-C5B9066E6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964E-0820-49C6-9E5A-C5B9066E64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3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-apple-system"/>
              </a:rPr>
              <a:t>卷积层用于局部特征提取，中间插入池化层可以缩减数据量和控制过拟合，最终由全连接层分类输出。</a:t>
            </a:r>
            <a:r>
              <a:rPr lang="zh-CN" altLang="en-US" sz="1800" dirty="0"/>
              <a:t>前馈式神经网络</a:t>
            </a:r>
            <a:r>
              <a:rPr lang="en-US" altLang="zh-CN" sz="1800" dirty="0"/>
              <a:t>.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使用 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-apple-system"/>
              </a:rPr>
              <a:t>Adam 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优化器与交叉熵（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-apple-system"/>
              </a:rPr>
              <a:t>Cross Entropy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来衡量误差。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964E-0820-49C6-9E5A-C5B9066E64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1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2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-apple-system"/>
              </a:rPr>
              <a:t>卷积层用于局部特征提取，中间插入池化层可以缩减数据量和控制过拟合，最终由全连接层分类输出。</a:t>
            </a:r>
            <a:r>
              <a:rPr lang="zh-CN" altLang="en-US" sz="1800" dirty="0"/>
              <a:t>前馈式神经网络</a:t>
            </a:r>
            <a:r>
              <a:rPr lang="en-US" altLang="zh-CN" sz="1800" dirty="0"/>
              <a:t>.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使用 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-apple-system"/>
              </a:rPr>
              <a:t>Adam 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优化器与交叉熵（</a:t>
            </a:r>
            <a:r>
              <a:rPr lang="en-US" altLang="zh-CN" sz="1800" b="0" i="0" spc="0" dirty="0">
                <a:solidFill>
                  <a:srgbClr val="000000"/>
                </a:solidFill>
                <a:effectLst/>
                <a:latin typeface="-apple-system"/>
              </a:rPr>
              <a:t>Cross Entropy</a:t>
            </a:r>
            <a:r>
              <a:rPr lang="zh-CN" altLang="en-US" sz="1800" b="0" i="0" spc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r>
              <a:rPr lang="zh-CN" altLang="en-US" sz="1800" b="0" i="0" spc="0" dirty="0">
                <a:solidFill>
                  <a:srgbClr val="333333"/>
                </a:solidFill>
                <a:effectLst/>
                <a:latin typeface="-apple-system"/>
              </a:rPr>
              <a:t>来衡量误差。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B964E-0820-49C6-9E5A-C5B9066E64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2D0A4-2D73-42D6-8CE4-EF37B1DD01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C2CF-DFBE-49C2-9F24-56F71AB5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A500F5-B34E-45DF-8CDC-254628EAC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01F3F-9A2D-480A-AFCA-B54FF44A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B9A28-B5CC-499F-BA04-8DB3A269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16304-AA1D-4502-877B-6672CAE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AB219-5BE1-4717-999F-18FB8583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2FB07-50C3-408D-BB3B-3A7756521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49D9-8311-4C14-AAAA-53BB1C49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C9936-0753-4D6F-B6D8-9B0A5F03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63ADD-1FF8-4530-95C5-A16FDF78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FDF26-478F-4D22-AF91-ECE2B2FA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E2742-3D1C-4C8F-B88B-E2100323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D720E-35D4-42FA-8ECF-486F6C72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10039-DDFA-4FB0-9BB6-9C38DD19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979E3-B842-4270-B57A-4440B904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1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2940829280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916895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985899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486707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05237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898139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139339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734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65111-E7CC-416D-BAEB-BD6053EC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B3351-BDC8-4DD3-8C39-25E7C60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8CE9E-E2A8-46F2-898D-2D4F59A6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AE481-0294-468C-BEEE-DC581B17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87351-1D2D-4F27-BCBA-9BCBFEC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23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300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2E9C-642B-4A22-8C6C-48322849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96B12-F3C4-4D08-BE43-B386148A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D8A8-ADE2-4338-ABDF-9B6DCD0B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AA047-801F-448C-BD6D-6C19E999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9071B-02F1-42F2-BA7C-13C2A340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4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09A97-1C8F-4C13-910E-6BF20C54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2B29D-0DEC-4029-B3EC-0B2A087E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E51EE-ED4C-4B38-80C0-FD0F5B1C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698DE-F250-49E3-A9D3-ED88F4A5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F00B4-7BEA-418F-9D27-6511112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C48AF-A755-4E76-AB13-D0E6AD60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8C9A4-3268-4614-9614-5526260B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2841D-BDB5-4F90-8D37-69E50867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64D1F-9741-40FC-92F9-03D3FA8B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0F171-6C81-487C-A2E2-3C7123B1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47B764-74D7-4EEF-938B-30D7A69F8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02D0A-B5C5-437F-9F0E-6AE27C1B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3DE1CA-115D-415A-9D05-135D49C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0F182F-78AD-4A00-AAB4-90EE6B4E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82EDE-BCAE-441E-A8EC-157290CD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7341F7-FEF5-4C66-A9AF-9219E0F1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C83F0-1320-4FA5-9FA0-092DCECB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4E6F1-9877-4FC3-9B9F-D559CFB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61B06-A782-41EC-AC5B-F38F7182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7E2E5-9871-4FB4-9F0A-5B229FCD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E2C07-1207-474C-B9DE-B0C421F2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784F-5FDB-452D-8277-CE1A8E22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EB3B0-12B7-45E1-AB21-94A14300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2C83C-81ED-467C-9D7B-CAC9BEB1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6108E-8301-4038-9575-1AA933D1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FB10-FC76-4487-9231-127B71E7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F8A55-E166-4A5A-BDEE-F6892167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F190-27E7-4210-B728-607CCC3B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384D0-88C9-4205-B01C-02DCB85FC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F6DC2-2CED-479F-8B62-491D7618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8CB52-BD4E-4FA5-8029-0260735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916E5-7D11-45C3-B1B9-3DAC030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D94AB-3F38-474A-9A27-106B715D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0AEB3-5472-4C0D-9E00-0CECEF2A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205D3-640C-4F7E-8264-E4982C31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E5C9-92E7-4221-98E8-557ABDDA5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5BBC-BA66-481C-83B0-9BC8EA2D52C6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347C6-D9A3-4CC2-9062-BEF696B48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C1D7D-4D69-4245-B208-40E428561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E3DA-CC39-400E-A757-FE6664CB1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0649" y="2032113"/>
            <a:ext cx="4801314" cy="689356"/>
          </a:xfrm>
        </p:spPr>
        <p:txBody>
          <a:bodyPr/>
          <a:lstStyle/>
          <a:p>
            <a:r>
              <a:rPr lang="zh-CN" altLang="en-US" sz="6000" dirty="0"/>
              <a:t>手写数字识别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7094" y="4151834"/>
            <a:ext cx="2377574" cy="369332"/>
          </a:xfrm>
        </p:spPr>
        <p:txBody>
          <a:bodyPr/>
          <a:lstStyle/>
          <a:p>
            <a:r>
              <a:rPr lang="zh-CN" altLang="en-US" sz="2000" dirty="0"/>
              <a:t>唐茵 陈致远 别思苇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741" y="4549084"/>
            <a:ext cx="2066591" cy="424732"/>
          </a:xfrm>
        </p:spPr>
        <p:txBody>
          <a:bodyPr/>
          <a:lstStyle/>
          <a:p>
            <a:r>
              <a:rPr lang="en-US" altLang="zh-CN" sz="2400" dirty="0"/>
              <a:t>2020 / 12 / 24</a:t>
            </a:r>
            <a:endParaRPr lang="zh-CN" altLang="en-US" sz="24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741" y="1298480"/>
            <a:ext cx="3304110" cy="913070"/>
          </a:xfrm>
        </p:spPr>
        <p:txBody>
          <a:bodyPr/>
          <a:lstStyle/>
          <a:p>
            <a:r>
              <a:rPr lang="en-US" altLang="zh-CN" sz="3200" b="1" dirty="0"/>
              <a:t>Digit-recognizer</a:t>
            </a:r>
            <a:endParaRPr lang="zh-CN" altLang="en-US" sz="3200" b="1" dirty="0"/>
          </a:p>
          <a:p>
            <a:endParaRPr lang="zh-CN" altLang="en-US" dirty="0"/>
          </a:p>
        </p:txBody>
      </p:sp>
      <p:pic>
        <p:nvPicPr>
          <p:cNvPr id="19" name="图片占位符 18">
            <a:extLst>
              <a:ext uri="{FF2B5EF4-FFF2-40B4-BE49-F238E27FC236}">
                <a16:creationId xmlns:a16="http://schemas.microsoft.com/office/drawing/2014/main" id="{356AC979-7DDF-AF47-BBE4-5CCD536E05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" r="34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585E8C33-F4B1-4620-81C3-91F03F059123}"/>
              </a:ext>
            </a:extLst>
          </p:cNvPr>
          <p:cNvSpPr/>
          <p:nvPr/>
        </p:nvSpPr>
        <p:spPr>
          <a:xfrm>
            <a:off x="3095529" y="3555069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DED1944-7297-41C3-A3D1-90C4FC685C54}"/>
              </a:ext>
            </a:extLst>
          </p:cNvPr>
          <p:cNvSpPr/>
          <p:nvPr/>
        </p:nvSpPr>
        <p:spPr>
          <a:xfrm>
            <a:off x="657646" y="4096226"/>
            <a:ext cx="3284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提取多层特征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用于提取手写数字特征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3286D1A-3594-477A-9EC1-CED618189ADA}"/>
              </a:ext>
            </a:extLst>
          </p:cNvPr>
          <p:cNvSpPr txBox="1"/>
          <p:nvPr/>
        </p:nvSpPr>
        <p:spPr>
          <a:xfrm>
            <a:off x="657646" y="33462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卷积层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E808990-DA24-42BF-9DF0-1622B560E3CD}"/>
              </a:ext>
            </a:extLst>
          </p:cNvPr>
          <p:cNvGrpSpPr/>
          <p:nvPr/>
        </p:nvGrpSpPr>
        <p:grpSpPr>
          <a:xfrm>
            <a:off x="739709" y="3137484"/>
            <a:ext cx="3047999" cy="70644"/>
            <a:chOff x="-48100" y="4150519"/>
            <a:chExt cx="3047999" cy="70644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3601539E-4D8E-4043-AC2B-6CDEA127A7DA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FEBD173-440C-44DF-82BE-55ED9FD4AB41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6853945" y="3555069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4434901" y="4041821"/>
            <a:ext cx="3284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缩放特征图大小保留特征层数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将特征空间转换成特征向量，作为第二部分的</a:t>
            </a:r>
            <a:r>
              <a:rPr lang="en" altLang="zh-CN" sz="2400" dirty="0"/>
              <a:t>SVM</a:t>
            </a:r>
            <a:r>
              <a:rPr lang="zh-CN" altLang="en-US" sz="2400" dirty="0"/>
              <a:t>的输入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07ABF0-07DB-404E-A21C-7271B3EFE12E}"/>
              </a:ext>
            </a:extLst>
          </p:cNvPr>
          <p:cNvSpPr txBox="1"/>
          <p:nvPr/>
        </p:nvSpPr>
        <p:spPr>
          <a:xfrm>
            <a:off x="4434901" y="3351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池化层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4498125" y="3137484"/>
            <a:ext cx="3047999" cy="7064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1757410-51F4-4B54-8405-89A9D4A3008D}"/>
              </a:ext>
            </a:extLst>
          </p:cNvPr>
          <p:cNvSpPr/>
          <p:nvPr/>
        </p:nvSpPr>
        <p:spPr>
          <a:xfrm>
            <a:off x="10650039" y="3520602"/>
            <a:ext cx="692179" cy="831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382C580-629F-4BF4-95BF-53CCAB4819EB}"/>
              </a:ext>
            </a:extLst>
          </p:cNvPr>
          <p:cNvSpPr/>
          <p:nvPr/>
        </p:nvSpPr>
        <p:spPr>
          <a:xfrm>
            <a:off x="8212156" y="4026453"/>
            <a:ext cx="3284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SVM</a:t>
            </a:r>
            <a:r>
              <a:rPr lang="zh-CN" altLang="en-US" sz="2400" dirty="0"/>
              <a:t>作为分类器替换全连接网络分类模块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</a:t>
            </a:r>
            <a:r>
              <a:rPr lang="en" altLang="zh-CN" sz="2400" dirty="0"/>
              <a:t>SVM</a:t>
            </a:r>
            <a:r>
              <a:rPr lang="zh-CN" altLang="en-US" sz="2400" dirty="0"/>
              <a:t>对手写数字手写数字分类决策得到识别结果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8197261" y="335651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全连接层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A5D9932-F801-4987-B0ED-96EA0C6C99BF}"/>
              </a:ext>
            </a:extLst>
          </p:cNvPr>
          <p:cNvGrpSpPr/>
          <p:nvPr/>
        </p:nvGrpSpPr>
        <p:grpSpPr>
          <a:xfrm>
            <a:off x="8294219" y="3103018"/>
            <a:ext cx="3047999" cy="70644"/>
            <a:chOff x="-48100" y="4150519"/>
            <a:chExt cx="3047999" cy="70644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C9188A3-7658-4A64-B3C7-651A10A2BD65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7C4C6A7-605A-4A80-A639-4FB5D8C7D785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816797" cy="6340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sz="4400" dirty="0"/>
              <a:t>CNN</a:t>
            </a:r>
            <a:r>
              <a:rPr lang="en-US" altLang="zh-CN" sz="4400" dirty="0"/>
              <a:t>-SVM</a:t>
            </a:r>
            <a:endParaRPr lang="zh-CN" altLang="en-US" sz="4400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A33D8A8-7480-4CB0-A975-87AE0B961475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4CCFA35-EE64-4B52-BDDD-A0E6C87C2879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BAC5122-0E10-4FAC-A3CE-69C44FA005FE}"/>
              </a:ext>
            </a:extLst>
          </p:cNvPr>
          <p:cNvGrpSpPr/>
          <p:nvPr/>
        </p:nvGrpSpPr>
        <p:grpSpPr>
          <a:xfrm rot="10800000">
            <a:off x="703380" y="6486494"/>
            <a:ext cx="10793295" cy="3266"/>
            <a:chOff x="6831724" y="6292750"/>
            <a:chExt cx="10793295" cy="3266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29A1F65-B668-4025-AC1E-880385A33BE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831724" y="6296016"/>
              <a:ext cx="107932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714516D-4017-478B-93DF-6F11497E9842}"/>
                </a:ext>
              </a:extLst>
            </p:cNvPr>
            <p:cNvCxnSpPr/>
            <p:nvPr/>
          </p:nvCxnSpPr>
          <p:spPr>
            <a:xfrm>
              <a:off x="6831724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CF4B32-74BA-CB45-A646-07F7AC55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6473" y="358443"/>
            <a:ext cx="5909747" cy="26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777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20E767-DA84-664B-9969-F10220B4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01693"/>
            <a:ext cx="7632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9B99B13-4ACB-1C42-9BAC-51190CFD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419619"/>
            <a:ext cx="7632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E31976-F113-D744-926D-929AEE3A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394861"/>
            <a:ext cx="76327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4AB72F8-2297-C44D-9CC5-E54EDFB9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76935"/>
            <a:ext cx="76327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7E176-2BA8-3042-8FC8-5264CC149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125" y="2438381"/>
            <a:ext cx="7632700" cy="17298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3B4733-3F45-B44D-9DEF-DCC8143A18EA}"/>
              </a:ext>
            </a:extLst>
          </p:cNvPr>
          <p:cNvSpPr txBox="1"/>
          <p:nvPr/>
        </p:nvSpPr>
        <p:spPr>
          <a:xfrm>
            <a:off x="9039790" y="506874"/>
            <a:ext cx="177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提取特征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B4B8D-31EF-654A-B880-1BB9EEAD8E91}"/>
              </a:ext>
            </a:extLst>
          </p:cNvPr>
          <p:cNvSpPr txBox="1"/>
          <p:nvPr/>
        </p:nvSpPr>
        <p:spPr>
          <a:xfrm>
            <a:off x="9035346" y="1605019"/>
            <a:ext cx="246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防止过拟合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074F50-63CB-764F-84F5-1A8A9C395118}"/>
              </a:ext>
            </a:extLst>
          </p:cNvPr>
          <p:cNvSpPr txBox="1"/>
          <p:nvPr/>
        </p:nvSpPr>
        <p:spPr>
          <a:xfrm>
            <a:off x="9001125" y="2680283"/>
            <a:ext cx="2902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交叉熵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优化目标函数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2A08AD-C08B-004F-87D0-35087352C081}"/>
              </a:ext>
            </a:extLst>
          </p:cNvPr>
          <p:cNvSpPr txBox="1"/>
          <p:nvPr/>
        </p:nvSpPr>
        <p:spPr>
          <a:xfrm>
            <a:off x="9001125" y="4494212"/>
            <a:ext cx="290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计算特征向量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52905-9557-9D4E-A139-D9D68C99D4EF}"/>
              </a:ext>
            </a:extLst>
          </p:cNvPr>
          <p:cNvSpPr txBox="1"/>
          <p:nvPr/>
        </p:nvSpPr>
        <p:spPr>
          <a:xfrm>
            <a:off x="9035346" y="5731262"/>
            <a:ext cx="229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RBF</a:t>
            </a:r>
            <a:r>
              <a:rPr kumimoji="1" lang="zh-CN" altLang="en-US" sz="2400" dirty="0"/>
              <a:t>核</a:t>
            </a:r>
            <a:r>
              <a:rPr kumimoji="1" lang="en-US" altLang="zh-CN" sz="2400" dirty="0"/>
              <a:t>SVM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4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585E8C33-F4B1-4620-81C3-91F03F059123}"/>
              </a:ext>
            </a:extLst>
          </p:cNvPr>
          <p:cNvSpPr/>
          <p:nvPr/>
        </p:nvSpPr>
        <p:spPr>
          <a:xfrm>
            <a:off x="3095529" y="3555069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DED1944-7297-41C3-A3D1-90C4FC685C54}"/>
              </a:ext>
            </a:extLst>
          </p:cNvPr>
          <p:cNvSpPr/>
          <p:nvPr/>
        </p:nvSpPr>
        <p:spPr>
          <a:xfrm>
            <a:off x="666769" y="3983922"/>
            <a:ext cx="3284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卷积核大小：</a:t>
            </a:r>
            <a:r>
              <a:rPr lang="en-US" altLang="zh-CN" sz="2400" dirty="0"/>
              <a:t>5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</a:p>
          <a:p>
            <a:r>
              <a:rPr lang="zh-CN" altLang="en-US" sz="2400" dirty="0"/>
              <a:t>第一层</a:t>
            </a:r>
            <a:r>
              <a:rPr lang="en" altLang="zh-CN" sz="2400" dirty="0"/>
              <a:t>padding=2</a:t>
            </a:r>
          </a:p>
          <a:p>
            <a:endParaRPr lang="en" altLang="zh-CN" sz="2400" dirty="0"/>
          </a:p>
          <a:p>
            <a:r>
              <a:rPr lang="zh-CN" altLang="en-US" sz="2400" dirty="0"/>
              <a:t>在维持图像大小的同时使得边缘信息有机会出现在感受野的中心</a:t>
            </a:r>
            <a:endParaRPr lang="en-US" altLang="zh-CN" sz="2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3286D1A-3594-477A-9EC1-CED618189ADA}"/>
              </a:ext>
            </a:extLst>
          </p:cNvPr>
          <p:cNvSpPr txBox="1"/>
          <p:nvPr/>
        </p:nvSpPr>
        <p:spPr>
          <a:xfrm>
            <a:off x="657646" y="33462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卷积核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E808990-DA24-42BF-9DF0-1622B560E3CD}"/>
              </a:ext>
            </a:extLst>
          </p:cNvPr>
          <p:cNvGrpSpPr/>
          <p:nvPr/>
        </p:nvGrpSpPr>
        <p:grpSpPr>
          <a:xfrm>
            <a:off x="739709" y="3137484"/>
            <a:ext cx="3047999" cy="70644"/>
            <a:chOff x="-48100" y="4150519"/>
            <a:chExt cx="3047999" cy="70644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3601539E-4D8E-4043-AC2B-6CDEA127A7DA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FEBD173-440C-44DF-82BE-55ED9FD4AB41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9694E824-37D7-489B-A895-F316966D7352}"/>
              </a:ext>
            </a:extLst>
          </p:cNvPr>
          <p:cNvSpPr/>
          <p:nvPr/>
        </p:nvSpPr>
        <p:spPr>
          <a:xfrm>
            <a:off x="6853945" y="3555069"/>
            <a:ext cx="692179" cy="857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FD8DF5-2964-4731-A11E-0BB2E8F646C9}"/>
              </a:ext>
            </a:extLst>
          </p:cNvPr>
          <p:cNvSpPr/>
          <p:nvPr/>
        </p:nvSpPr>
        <p:spPr>
          <a:xfrm>
            <a:off x="4434901" y="3939283"/>
            <a:ext cx="3284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第一层</a:t>
            </a:r>
            <a:r>
              <a:rPr lang="en-US" altLang="zh-CN" sz="2400" dirty="0"/>
              <a:t>6</a:t>
            </a:r>
            <a:r>
              <a:rPr lang="zh-CN" altLang="en-US" sz="2400" dirty="0"/>
              <a:t>核</a:t>
            </a:r>
            <a:endParaRPr lang="en-US" altLang="zh-CN" sz="2400" dirty="0"/>
          </a:p>
          <a:p>
            <a:r>
              <a:rPr lang="zh-CN" altLang="en-US" sz="2400" dirty="0"/>
              <a:t>第三层</a:t>
            </a:r>
            <a:r>
              <a:rPr lang="en-US" altLang="zh-CN" sz="2400" dirty="0"/>
              <a:t>16</a:t>
            </a:r>
            <a:r>
              <a:rPr lang="zh-CN" altLang="en-US" sz="2400" dirty="0"/>
              <a:t>核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第五层本为卷积层，在本例中收缩为全连接层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07ABF0-07DB-404E-A21C-7271B3EFE12E}"/>
              </a:ext>
            </a:extLst>
          </p:cNvPr>
          <p:cNvSpPr txBox="1"/>
          <p:nvPr/>
        </p:nvSpPr>
        <p:spPr>
          <a:xfrm>
            <a:off x="4434901" y="3351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卷积层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E9FAAC-0903-4B8B-BE6B-155DE5DF2CD1}"/>
              </a:ext>
            </a:extLst>
          </p:cNvPr>
          <p:cNvGrpSpPr/>
          <p:nvPr/>
        </p:nvGrpSpPr>
        <p:grpSpPr>
          <a:xfrm>
            <a:off x="4498125" y="3137484"/>
            <a:ext cx="3047999" cy="70644"/>
            <a:chOff x="-48100" y="4150519"/>
            <a:chExt cx="3047999" cy="70644"/>
          </a:xfrm>
        </p:grpSpPr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A0AD8CC-8975-48DC-BD77-74B3F7C8DC93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56E6CA1C-9D5E-4739-AA08-027C9C3054F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1757410-51F4-4B54-8405-89A9D4A3008D}"/>
              </a:ext>
            </a:extLst>
          </p:cNvPr>
          <p:cNvSpPr/>
          <p:nvPr/>
        </p:nvSpPr>
        <p:spPr>
          <a:xfrm>
            <a:off x="10650039" y="3520602"/>
            <a:ext cx="692179" cy="831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382C580-629F-4BF4-95BF-53CCAB4819EB}"/>
              </a:ext>
            </a:extLst>
          </p:cNvPr>
          <p:cNvSpPr/>
          <p:nvPr/>
        </p:nvSpPr>
        <p:spPr>
          <a:xfrm>
            <a:off x="8212156" y="3936439"/>
            <a:ext cx="3284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以全连接层替换输出端的高斯层，用“</a:t>
            </a:r>
            <a:r>
              <a:rPr lang="en-US" altLang="zh-CN" sz="2400" dirty="0"/>
              <a:t>1 </a:t>
            </a:r>
            <a:r>
              <a:rPr lang="en" altLang="zh-CN" sz="2400" dirty="0"/>
              <a:t>of N</a:t>
            </a:r>
            <a:r>
              <a:rPr lang="zh-CN" altLang="en-US" sz="2400" dirty="0"/>
              <a:t>”编码来实现此次数字识别任务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336D459-39C5-4E5D-8B8C-DAD6F17F3EA0}"/>
              </a:ext>
            </a:extLst>
          </p:cNvPr>
          <p:cNvSpPr txBox="1"/>
          <p:nvPr/>
        </p:nvSpPr>
        <p:spPr>
          <a:xfrm>
            <a:off x="8197261" y="32934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全连接层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A5D9932-F801-4987-B0ED-96EA0C6C99BF}"/>
              </a:ext>
            </a:extLst>
          </p:cNvPr>
          <p:cNvGrpSpPr/>
          <p:nvPr/>
        </p:nvGrpSpPr>
        <p:grpSpPr>
          <a:xfrm>
            <a:off x="8294219" y="3103018"/>
            <a:ext cx="3047999" cy="70644"/>
            <a:chOff x="-48100" y="4150519"/>
            <a:chExt cx="3047999" cy="70644"/>
          </a:xfrm>
        </p:grpSpPr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C9188A3-7658-4A64-B3C7-651A10A2BD65}"/>
                </a:ext>
              </a:extLst>
            </p:cNvPr>
            <p:cNvCxnSpPr>
              <a:cxnSpLocks/>
            </p:cNvCxnSpPr>
            <p:nvPr/>
          </p:nvCxnSpPr>
          <p:spPr>
            <a:xfrm>
              <a:off x="-48100" y="4221163"/>
              <a:ext cx="30479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7C4C6A7-605A-4A80-A639-4FB5D8C7D785}"/>
                </a:ext>
              </a:extLst>
            </p:cNvPr>
            <p:cNvCxnSpPr>
              <a:cxnSpLocks/>
            </p:cNvCxnSpPr>
            <p:nvPr/>
          </p:nvCxnSpPr>
          <p:spPr>
            <a:xfrm>
              <a:off x="2936082" y="4150519"/>
              <a:ext cx="63817" cy="7064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标题 119">
            <a:extLst>
              <a:ext uri="{FF2B5EF4-FFF2-40B4-BE49-F238E27FC236}">
                <a16:creationId xmlns:a16="http://schemas.microsoft.com/office/drawing/2014/main" id="{341FBA95-2580-4704-9875-357BD19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254143" cy="6340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sz="4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LeNet</a:t>
            </a: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-5</a:t>
            </a:r>
            <a:endParaRPr lang="zh-CN" altLang="en-US" sz="4400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A33D8A8-7480-4CB0-A975-87AE0B961475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4CCFA35-EE64-4B52-BDDD-A0E6C87C2879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BAC5122-0E10-4FAC-A3CE-69C44FA005FE}"/>
              </a:ext>
            </a:extLst>
          </p:cNvPr>
          <p:cNvGrpSpPr/>
          <p:nvPr/>
        </p:nvGrpSpPr>
        <p:grpSpPr>
          <a:xfrm rot="10800000">
            <a:off x="703380" y="6486494"/>
            <a:ext cx="10793295" cy="3266"/>
            <a:chOff x="6831724" y="6292750"/>
            <a:chExt cx="10793295" cy="3266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29A1F65-B668-4025-AC1E-880385A33BE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831724" y="6296016"/>
              <a:ext cx="107932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8714516D-4017-478B-93DF-6F11497E9842}"/>
                </a:ext>
              </a:extLst>
            </p:cNvPr>
            <p:cNvCxnSpPr/>
            <p:nvPr/>
          </p:nvCxnSpPr>
          <p:spPr>
            <a:xfrm>
              <a:off x="6831724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CF4B32-74BA-CB45-A646-07F7AC55C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45" y="647337"/>
            <a:ext cx="8577289" cy="23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3823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E99EAF36-A348-4006-A5C4-E5C48EE22D63}"/>
              </a:ext>
            </a:extLst>
          </p:cNvPr>
          <p:cNvSpPr/>
          <p:nvPr/>
        </p:nvSpPr>
        <p:spPr>
          <a:xfrm>
            <a:off x="9170315" y="1088268"/>
            <a:ext cx="2489836" cy="380463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782860" cy="6340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sz="4400" dirty="0" err="1"/>
              <a:t>KFold</a:t>
            </a:r>
            <a:endParaRPr lang="zh-CN" altLang="en-US" sz="4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030329C-141E-4C5D-B607-4EFD5C6E1C07}"/>
              </a:ext>
            </a:extLst>
          </p:cNvPr>
          <p:cNvSpPr/>
          <p:nvPr/>
        </p:nvSpPr>
        <p:spPr>
          <a:xfrm>
            <a:off x="6451837" y="998055"/>
            <a:ext cx="5415513" cy="536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形 2" descr="文凭滚">
            <a:extLst>
              <a:ext uri="{FF2B5EF4-FFF2-40B4-BE49-F238E27FC236}">
                <a16:creationId xmlns:a16="http://schemas.microsoft.com/office/drawing/2014/main" id="{8E820D49-B852-42A9-9420-B80C59EB1489}"/>
              </a:ext>
            </a:extLst>
          </p:cNvPr>
          <p:cNvSpPr/>
          <p:nvPr/>
        </p:nvSpPr>
        <p:spPr>
          <a:xfrm>
            <a:off x="10134275" y="698298"/>
            <a:ext cx="1021237" cy="689727"/>
          </a:xfrm>
          <a:custGeom>
            <a:avLst/>
            <a:gdLst>
              <a:gd name="connsiteX0" fmla="*/ 793813 w 790575"/>
              <a:gd name="connsiteY0" fmla="*/ 193359 h 495300"/>
              <a:gd name="connsiteX1" fmla="*/ 676275 w 790575"/>
              <a:gd name="connsiteY1" fmla="*/ 28957 h 495300"/>
              <a:gd name="connsiteX2" fmla="*/ 504825 w 790575"/>
              <a:gd name="connsiteY2" fmla="*/ 28957 h 495300"/>
              <a:gd name="connsiteX3" fmla="*/ 484251 w 790575"/>
              <a:gd name="connsiteY3" fmla="*/ 10479 h 495300"/>
              <a:gd name="connsiteX4" fmla="*/ 455676 w 790575"/>
              <a:gd name="connsiteY4" fmla="*/ 10479 h 495300"/>
              <a:gd name="connsiteX5" fmla="*/ 429006 w 790575"/>
              <a:gd name="connsiteY5" fmla="*/ 1 h 495300"/>
              <a:gd name="connsiteX6" fmla="*/ 399669 w 790575"/>
              <a:gd name="connsiteY6" fmla="*/ 12574 h 495300"/>
              <a:gd name="connsiteX7" fmla="*/ 367665 w 790575"/>
              <a:gd name="connsiteY7" fmla="*/ 12574 h 495300"/>
              <a:gd name="connsiteX8" fmla="*/ 349663 w 790575"/>
              <a:gd name="connsiteY8" fmla="*/ 28957 h 495300"/>
              <a:gd name="connsiteX9" fmla="*/ 96679 w 790575"/>
              <a:gd name="connsiteY9" fmla="*/ 29529 h 495300"/>
              <a:gd name="connsiteX10" fmla="*/ 0 w 790575"/>
              <a:gd name="connsiteY10" fmla="*/ 190882 h 495300"/>
              <a:gd name="connsiteX11" fmla="*/ 104775 w 790575"/>
              <a:gd name="connsiteY11" fmla="*/ 352807 h 495300"/>
              <a:gd name="connsiteX12" fmla="*/ 328613 w 790575"/>
              <a:gd name="connsiteY12" fmla="*/ 352807 h 495300"/>
              <a:gd name="connsiteX13" fmla="*/ 328613 w 790575"/>
              <a:gd name="connsiteY13" fmla="*/ 495682 h 495300"/>
              <a:gd name="connsiteX14" fmla="*/ 423863 w 790575"/>
              <a:gd name="connsiteY14" fmla="*/ 421864 h 495300"/>
              <a:gd name="connsiteX15" fmla="*/ 519113 w 790575"/>
              <a:gd name="connsiteY15" fmla="*/ 495682 h 495300"/>
              <a:gd name="connsiteX16" fmla="*/ 519113 w 790575"/>
              <a:gd name="connsiteY16" fmla="*/ 352807 h 495300"/>
              <a:gd name="connsiteX17" fmla="*/ 742950 w 790575"/>
              <a:gd name="connsiteY17" fmla="*/ 352807 h 495300"/>
              <a:gd name="connsiteX18" fmla="*/ 762000 w 790575"/>
              <a:gd name="connsiteY18" fmla="*/ 333757 h 495300"/>
              <a:gd name="connsiteX19" fmla="*/ 742950 w 790575"/>
              <a:gd name="connsiteY19" fmla="*/ 314707 h 495300"/>
              <a:gd name="connsiteX20" fmla="*/ 690563 w 790575"/>
              <a:gd name="connsiteY20" fmla="*/ 267082 h 495300"/>
              <a:gd name="connsiteX21" fmla="*/ 747713 w 790575"/>
              <a:gd name="connsiteY21" fmla="*/ 267082 h 495300"/>
              <a:gd name="connsiteX22" fmla="*/ 793813 w 790575"/>
              <a:gd name="connsiteY22" fmla="*/ 193359 h 495300"/>
              <a:gd name="connsiteX23" fmla="*/ 427101 w 790575"/>
              <a:gd name="connsiteY23" fmla="*/ 68772 h 495300"/>
              <a:gd name="connsiteX24" fmla="*/ 510730 w 790575"/>
              <a:gd name="connsiteY24" fmla="*/ 152402 h 495300"/>
              <a:gd name="connsiteX25" fmla="*/ 427099 w 790575"/>
              <a:gd name="connsiteY25" fmla="*/ 236031 h 495300"/>
              <a:gd name="connsiteX26" fmla="*/ 343472 w 790575"/>
              <a:gd name="connsiteY26" fmla="*/ 152782 h 495300"/>
              <a:gd name="connsiteX27" fmla="*/ 426719 w 790575"/>
              <a:gd name="connsiteY27" fmla="*/ 68773 h 495300"/>
              <a:gd name="connsiteX28" fmla="*/ 427101 w 790575"/>
              <a:gd name="connsiteY28" fmla="*/ 68772 h 495300"/>
              <a:gd name="connsiteX29" fmla="*/ 310134 w 790575"/>
              <a:gd name="connsiteY29" fmla="*/ 67057 h 495300"/>
              <a:gd name="connsiteX30" fmla="*/ 310134 w 790575"/>
              <a:gd name="connsiteY30" fmla="*/ 74296 h 495300"/>
              <a:gd name="connsiteX31" fmla="*/ 287655 w 790575"/>
              <a:gd name="connsiteY31" fmla="*/ 125636 h 495300"/>
              <a:gd name="connsiteX32" fmla="*/ 276797 w 790575"/>
              <a:gd name="connsiteY32" fmla="*/ 152782 h 495300"/>
              <a:gd name="connsiteX33" fmla="*/ 289370 w 790575"/>
              <a:gd name="connsiteY33" fmla="*/ 181357 h 495300"/>
              <a:gd name="connsiteX34" fmla="*/ 289370 w 790575"/>
              <a:gd name="connsiteY34" fmla="*/ 213266 h 495300"/>
              <a:gd name="connsiteX35" fmla="*/ 301371 w 790575"/>
              <a:gd name="connsiteY35" fmla="*/ 228982 h 495300"/>
              <a:gd name="connsiteX36" fmla="*/ 194501 w 790575"/>
              <a:gd name="connsiteY36" fmla="*/ 228982 h 495300"/>
              <a:gd name="connsiteX37" fmla="*/ 204788 w 790575"/>
              <a:gd name="connsiteY37" fmla="*/ 181357 h 495300"/>
              <a:gd name="connsiteX38" fmla="*/ 173641 w 790575"/>
              <a:gd name="connsiteY38" fmla="*/ 67057 h 495300"/>
              <a:gd name="connsiteX39" fmla="*/ 104775 w 790575"/>
              <a:gd name="connsiteY39" fmla="*/ 314707 h 495300"/>
              <a:gd name="connsiteX40" fmla="*/ 38100 w 790575"/>
              <a:gd name="connsiteY40" fmla="*/ 190882 h 495300"/>
              <a:gd name="connsiteX41" fmla="*/ 104775 w 790575"/>
              <a:gd name="connsiteY41" fmla="*/ 67057 h 495300"/>
              <a:gd name="connsiteX42" fmla="*/ 166688 w 790575"/>
              <a:gd name="connsiteY42" fmla="*/ 181357 h 495300"/>
              <a:gd name="connsiteX43" fmla="*/ 138113 w 790575"/>
              <a:gd name="connsiteY43" fmla="*/ 228982 h 495300"/>
              <a:gd name="connsiteX44" fmla="*/ 109538 w 790575"/>
              <a:gd name="connsiteY44" fmla="*/ 176595 h 495300"/>
              <a:gd name="connsiteX45" fmla="*/ 111538 w 790575"/>
              <a:gd name="connsiteY45" fmla="*/ 157545 h 495300"/>
              <a:gd name="connsiteX46" fmla="*/ 97060 w 790575"/>
              <a:gd name="connsiteY46" fmla="*/ 134780 h 495300"/>
              <a:gd name="connsiteX47" fmla="*/ 74295 w 790575"/>
              <a:gd name="connsiteY47" fmla="*/ 149258 h 495300"/>
              <a:gd name="connsiteX48" fmla="*/ 71438 w 790575"/>
              <a:gd name="connsiteY48" fmla="*/ 176595 h 495300"/>
              <a:gd name="connsiteX49" fmla="*/ 138113 w 790575"/>
              <a:gd name="connsiteY49" fmla="*/ 267082 h 495300"/>
              <a:gd name="connsiteX50" fmla="*/ 328613 w 790575"/>
              <a:gd name="connsiteY50" fmla="*/ 267082 h 495300"/>
              <a:gd name="connsiteX51" fmla="*/ 328613 w 790575"/>
              <a:gd name="connsiteY51" fmla="*/ 314707 h 495300"/>
              <a:gd name="connsiteX52" fmla="*/ 423863 w 790575"/>
              <a:gd name="connsiteY52" fmla="*/ 373667 h 495300"/>
              <a:gd name="connsiteX53" fmla="*/ 366713 w 790575"/>
              <a:gd name="connsiteY53" fmla="*/ 417958 h 495300"/>
              <a:gd name="connsiteX54" fmla="*/ 366713 w 790575"/>
              <a:gd name="connsiteY54" fmla="*/ 290800 h 495300"/>
              <a:gd name="connsiteX55" fmla="*/ 373666 w 790575"/>
              <a:gd name="connsiteY55" fmla="*/ 294324 h 495300"/>
              <a:gd name="connsiteX56" fmla="*/ 402241 w 790575"/>
              <a:gd name="connsiteY56" fmla="*/ 294324 h 495300"/>
              <a:gd name="connsiteX57" fmla="*/ 429197 w 790575"/>
              <a:gd name="connsiteY57" fmla="*/ 305182 h 495300"/>
              <a:gd name="connsiteX58" fmla="*/ 458534 w 790575"/>
              <a:gd name="connsiteY58" fmla="*/ 292609 h 495300"/>
              <a:gd name="connsiteX59" fmla="*/ 481013 w 790575"/>
              <a:gd name="connsiteY59" fmla="*/ 295276 h 495300"/>
              <a:gd name="connsiteX60" fmla="*/ 481013 w 790575"/>
              <a:gd name="connsiteY60" fmla="*/ 417958 h 495300"/>
              <a:gd name="connsiteX61" fmla="*/ 519113 w 790575"/>
              <a:gd name="connsiteY61" fmla="*/ 314707 h 495300"/>
              <a:gd name="connsiteX62" fmla="*/ 519113 w 790575"/>
              <a:gd name="connsiteY62" fmla="*/ 270416 h 495300"/>
              <a:gd name="connsiteX63" fmla="*/ 527495 w 790575"/>
              <a:gd name="connsiteY63" fmla="*/ 267082 h 495300"/>
              <a:gd name="connsiteX64" fmla="*/ 652463 w 790575"/>
              <a:gd name="connsiteY64" fmla="*/ 267082 h 495300"/>
              <a:gd name="connsiteX65" fmla="*/ 667798 w 790575"/>
              <a:gd name="connsiteY65" fmla="*/ 314707 h 495300"/>
              <a:gd name="connsiteX66" fmla="*/ 551498 w 790575"/>
              <a:gd name="connsiteY66" fmla="*/ 228982 h 495300"/>
              <a:gd name="connsiteX67" fmla="*/ 571119 w 790575"/>
              <a:gd name="connsiteY67" fmla="*/ 207932 h 495300"/>
              <a:gd name="connsiteX68" fmla="*/ 571119 w 790575"/>
              <a:gd name="connsiteY68" fmla="*/ 179357 h 495300"/>
              <a:gd name="connsiteX69" fmla="*/ 581597 w 790575"/>
              <a:gd name="connsiteY69" fmla="*/ 152687 h 495300"/>
              <a:gd name="connsiteX70" fmla="*/ 569024 w 790575"/>
              <a:gd name="connsiteY70" fmla="*/ 123350 h 495300"/>
              <a:gd name="connsiteX71" fmla="*/ 569024 w 790575"/>
              <a:gd name="connsiteY71" fmla="*/ 91346 h 495300"/>
              <a:gd name="connsiteX72" fmla="*/ 548545 w 790575"/>
              <a:gd name="connsiteY72" fmla="*/ 70963 h 495300"/>
              <a:gd name="connsiteX73" fmla="*/ 547688 w 790575"/>
              <a:gd name="connsiteY73" fmla="*/ 67057 h 495300"/>
              <a:gd name="connsiteX74" fmla="*/ 676275 w 790575"/>
              <a:gd name="connsiteY74" fmla="*/ 67057 h 495300"/>
              <a:gd name="connsiteX75" fmla="*/ 749332 w 790575"/>
              <a:gd name="connsiteY75" fmla="*/ 147258 h 495300"/>
              <a:gd name="connsiteX76" fmla="*/ 747713 w 790575"/>
              <a:gd name="connsiteY76" fmla="*/ 228982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90575" h="495300">
                <a:moveTo>
                  <a:pt x="793813" y="193359"/>
                </a:moveTo>
                <a:cubicBezTo>
                  <a:pt x="793813" y="126684"/>
                  <a:pt x="756476" y="28957"/>
                  <a:pt x="676275" y="28957"/>
                </a:cubicBezTo>
                <a:lnTo>
                  <a:pt x="504825" y="28957"/>
                </a:lnTo>
                <a:cubicBezTo>
                  <a:pt x="500569" y="20404"/>
                  <a:pt x="493211" y="13795"/>
                  <a:pt x="484251" y="10479"/>
                </a:cubicBezTo>
                <a:cubicBezTo>
                  <a:pt x="475087" y="6772"/>
                  <a:pt x="464840" y="6772"/>
                  <a:pt x="455676" y="10479"/>
                </a:cubicBezTo>
                <a:cubicBezTo>
                  <a:pt x="448366" y="3844"/>
                  <a:pt x="438878" y="117"/>
                  <a:pt x="429006" y="1"/>
                </a:cubicBezTo>
                <a:cubicBezTo>
                  <a:pt x="417899" y="-94"/>
                  <a:pt x="407259" y="4466"/>
                  <a:pt x="399669" y="12574"/>
                </a:cubicBezTo>
                <a:cubicBezTo>
                  <a:pt x="389471" y="8098"/>
                  <a:pt x="377863" y="8098"/>
                  <a:pt x="367665" y="12574"/>
                </a:cubicBezTo>
                <a:cubicBezTo>
                  <a:pt x="360075" y="15983"/>
                  <a:pt x="353770" y="21722"/>
                  <a:pt x="349663" y="28957"/>
                </a:cubicBezTo>
                <a:cubicBezTo>
                  <a:pt x="349663" y="28957"/>
                  <a:pt x="97441" y="28957"/>
                  <a:pt x="96679" y="29529"/>
                </a:cubicBezTo>
                <a:cubicBezTo>
                  <a:pt x="41910" y="35720"/>
                  <a:pt x="0" y="104300"/>
                  <a:pt x="0" y="190882"/>
                </a:cubicBezTo>
                <a:cubicBezTo>
                  <a:pt x="0" y="281656"/>
                  <a:pt x="46006" y="352807"/>
                  <a:pt x="104775" y="352807"/>
                </a:cubicBezTo>
                <a:lnTo>
                  <a:pt x="328613" y="352807"/>
                </a:lnTo>
                <a:lnTo>
                  <a:pt x="328613" y="495682"/>
                </a:lnTo>
                <a:lnTo>
                  <a:pt x="423863" y="421864"/>
                </a:lnTo>
                <a:lnTo>
                  <a:pt x="519113" y="495682"/>
                </a:lnTo>
                <a:lnTo>
                  <a:pt x="519113" y="352807"/>
                </a:lnTo>
                <a:lnTo>
                  <a:pt x="742950" y="352807"/>
                </a:lnTo>
                <a:cubicBezTo>
                  <a:pt x="753471" y="352807"/>
                  <a:pt x="762000" y="344279"/>
                  <a:pt x="762000" y="333757"/>
                </a:cubicBezTo>
                <a:cubicBezTo>
                  <a:pt x="762000" y="323236"/>
                  <a:pt x="753471" y="314707"/>
                  <a:pt x="742950" y="314707"/>
                </a:cubicBezTo>
                <a:cubicBezTo>
                  <a:pt x="715359" y="315948"/>
                  <a:pt x="691949" y="294666"/>
                  <a:pt x="690563" y="267082"/>
                </a:cubicBezTo>
                <a:lnTo>
                  <a:pt x="747713" y="267082"/>
                </a:lnTo>
                <a:cubicBezTo>
                  <a:pt x="770001" y="267082"/>
                  <a:pt x="793813" y="248032"/>
                  <a:pt x="793813" y="193359"/>
                </a:cubicBezTo>
                <a:close/>
                <a:moveTo>
                  <a:pt x="427101" y="68772"/>
                </a:moveTo>
                <a:cubicBezTo>
                  <a:pt x="473289" y="68772"/>
                  <a:pt x="510731" y="106215"/>
                  <a:pt x="510730" y="152402"/>
                </a:cubicBezTo>
                <a:cubicBezTo>
                  <a:pt x="510730" y="198590"/>
                  <a:pt x="473287" y="236032"/>
                  <a:pt x="427099" y="236031"/>
                </a:cubicBezTo>
                <a:cubicBezTo>
                  <a:pt x="381061" y="236030"/>
                  <a:pt x="343681" y="198821"/>
                  <a:pt x="343472" y="152782"/>
                </a:cubicBezTo>
                <a:cubicBezTo>
                  <a:pt x="343261" y="106596"/>
                  <a:pt x="380532" y="68983"/>
                  <a:pt x="426719" y="68773"/>
                </a:cubicBezTo>
                <a:cubicBezTo>
                  <a:pt x="426847" y="68772"/>
                  <a:pt x="426973" y="68772"/>
                  <a:pt x="427101" y="68772"/>
                </a:cubicBezTo>
                <a:close/>
                <a:moveTo>
                  <a:pt x="310134" y="67057"/>
                </a:moveTo>
                <a:cubicBezTo>
                  <a:pt x="309944" y="69466"/>
                  <a:pt x="309944" y="71888"/>
                  <a:pt x="310134" y="74296"/>
                </a:cubicBezTo>
                <a:cubicBezTo>
                  <a:pt x="289787" y="82304"/>
                  <a:pt x="279739" y="105253"/>
                  <a:pt x="287655" y="125636"/>
                </a:cubicBezTo>
                <a:cubicBezTo>
                  <a:pt x="280796" y="133027"/>
                  <a:pt x="276926" y="142700"/>
                  <a:pt x="276797" y="152782"/>
                </a:cubicBezTo>
                <a:cubicBezTo>
                  <a:pt x="276912" y="163624"/>
                  <a:pt x="281454" y="173948"/>
                  <a:pt x="289370" y="181357"/>
                </a:cubicBezTo>
                <a:cubicBezTo>
                  <a:pt x="284898" y="191524"/>
                  <a:pt x="284898" y="203100"/>
                  <a:pt x="289370" y="213266"/>
                </a:cubicBezTo>
                <a:cubicBezTo>
                  <a:pt x="291992" y="219427"/>
                  <a:pt x="296118" y="224831"/>
                  <a:pt x="301371" y="228982"/>
                </a:cubicBezTo>
                <a:lnTo>
                  <a:pt x="194501" y="228982"/>
                </a:lnTo>
                <a:cubicBezTo>
                  <a:pt x="201171" y="213984"/>
                  <a:pt x="204672" y="197771"/>
                  <a:pt x="204788" y="181357"/>
                </a:cubicBezTo>
                <a:cubicBezTo>
                  <a:pt x="204788" y="133732"/>
                  <a:pt x="193167" y="94108"/>
                  <a:pt x="173641" y="67057"/>
                </a:cubicBezTo>
                <a:close/>
                <a:moveTo>
                  <a:pt x="104775" y="314707"/>
                </a:moveTo>
                <a:cubicBezTo>
                  <a:pt x="72581" y="314707"/>
                  <a:pt x="38100" y="264987"/>
                  <a:pt x="38100" y="190882"/>
                </a:cubicBezTo>
                <a:cubicBezTo>
                  <a:pt x="38100" y="116778"/>
                  <a:pt x="72581" y="67057"/>
                  <a:pt x="104775" y="67057"/>
                </a:cubicBezTo>
                <a:cubicBezTo>
                  <a:pt x="140684" y="67057"/>
                  <a:pt x="166688" y="114682"/>
                  <a:pt x="166688" y="181357"/>
                </a:cubicBezTo>
                <a:cubicBezTo>
                  <a:pt x="166688" y="181357"/>
                  <a:pt x="166021" y="228982"/>
                  <a:pt x="138113" y="228982"/>
                </a:cubicBezTo>
                <a:cubicBezTo>
                  <a:pt x="124587" y="228982"/>
                  <a:pt x="109538" y="206599"/>
                  <a:pt x="109538" y="176595"/>
                </a:cubicBezTo>
                <a:cubicBezTo>
                  <a:pt x="109491" y="170190"/>
                  <a:pt x="110161" y="163800"/>
                  <a:pt x="111538" y="157545"/>
                </a:cubicBezTo>
                <a:cubicBezTo>
                  <a:pt x="113826" y="147261"/>
                  <a:pt x="107344" y="137068"/>
                  <a:pt x="97060" y="134780"/>
                </a:cubicBezTo>
                <a:cubicBezTo>
                  <a:pt x="86776" y="132492"/>
                  <a:pt x="76583" y="138974"/>
                  <a:pt x="74295" y="149258"/>
                </a:cubicBezTo>
                <a:cubicBezTo>
                  <a:pt x="72344" y="158238"/>
                  <a:pt x="71386" y="167405"/>
                  <a:pt x="71438" y="176595"/>
                </a:cubicBezTo>
                <a:cubicBezTo>
                  <a:pt x="71438" y="227363"/>
                  <a:pt x="100775" y="267082"/>
                  <a:pt x="138113" y="267082"/>
                </a:cubicBezTo>
                <a:lnTo>
                  <a:pt x="328613" y="267082"/>
                </a:lnTo>
                <a:lnTo>
                  <a:pt x="328613" y="314707"/>
                </a:lnTo>
                <a:close/>
                <a:moveTo>
                  <a:pt x="423863" y="373667"/>
                </a:moveTo>
                <a:lnTo>
                  <a:pt x="366713" y="417958"/>
                </a:lnTo>
                <a:lnTo>
                  <a:pt x="366713" y="290800"/>
                </a:lnTo>
                <a:cubicBezTo>
                  <a:pt x="368919" y="292182"/>
                  <a:pt x="371246" y="293361"/>
                  <a:pt x="373666" y="294324"/>
                </a:cubicBezTo>
                <a:cubicBezTo>
                  <a:pt x="382855" y="297897"/>
                  <a:pt x="393051" y="297897"/>
                  <a:pt x="402241" y="294324"/>
                </a:cubicBezTo>
                <a:cubicBezTo>
                  <a:pt x="409583" y="301139"/>
                  <a:pt x="419181" y="305006"/>
                  <a:pt x="429197" y="305182"/>
                </a:cubicBezTo>
                <a:cubicBezTo>
                  <a:pt x="440294" y="305231"/>
                  <a:pt x="450915" y="300679"/>
                  <a:pt x="458534" y="292609"/>
                </a:cubicBezTo>
                <a:cubicBezTo>
                  <a:pt x="465627" y="295593"/>
                  <a:pt x="473418" y="296517"/>
                  <a:pt x="481013" y="295276"/>
                </a:cubicBezTo>
                <a:lnTo>
                  <a:pt x="481013" y="417958"/>
                </a:lnTo>
                <a:close/>
                <a:moveTo>
                  <a:pt x="519113" y="314707"/>
                </a:moveTo>
                <a:lnTo>
                  <a:pt x="519113" y="270416"/>
                </a:lnTo>
                <a:cubicBezTo>
                  <a:pt x="522011" y="269587"/>
                  <a:pt x="524819" y="268470"/>
                  <a:pt x="527495" y="267082"/>
                </a:cubicBezTo>
                <a:lnTo>
                  <a:pt x="652463" y="267082"/>
                </a:lnTo>
                <a:cubicBezTo>
                  <a:pt x="652463" y="284171"/>
                  <a:pt x="657827" y="300829"/>
                  <a:pt x="667798" y="314707"/>
                </a:cubicBezTo>
                <a:close/>
                <a:moveTo>
                  <a:pt x="551498" y="228982"/>
                </a:moveTo>
                <a:cubicBezTo>
                  <a:pt x="560539" y="224800"/>
                  <a:pt x="567581" y="217244"/>
                  <a:pt x="571119" y="207932"/>
                </a:cubicBezTo>
                <a:cubicBezTo>
                  <a:pt x="574664" y="198737"/>
                  <a:pt x="574664" y="188553"/>
                  <a:pt x="571119" y="179357"/>
                </a:cubicBezTo>
                <a:cubicBezTo>
                  <a:pt x="577848" y="172106"/>
                  <a:pt x="581591" y="162580"/>
                  <a:pt x="581597" y="152687"/>
                </a:cubicBezTo>
                <a:cubicBezTo>
                  <a:pt x="581645" y="141590"/>
                  <a:pt x="577093" y="130968"/>
                  <a:pt x="569024" y="123350"/>
                </a:cubicBezTo>
                <a:cubicBezTo>
                  <a:pt x="573454" y="113142"/>
                  <a:pt x="573454" y="101554"/>
                  <a:pt x="569024" y="91346"/>
                </a:cubicBezTo>
                <a:cubicBezTo>
                  <a:pt x="565095" y="82156"/>
                  <a:pt x="557754" y="74848"/>
                  <a:pt x="548545" y="70963"/>
                </a:cubicBezTo>
                <a:cubicBezTo>
                  <a:pt x="548370" y="69639"/>
                  <a:pt x="548084" y="68333"/>
                  <a:pt x="547688" y="67057"/>
                </a:cubicBezTo>
                <a:lnTo>
                  <a:pt x="676275" y="67057"/>
                </a:lnTo>
                <a:cubicBezTo>
                  <a:pt x="714375" y="67057"/>
                  <a:pt x="738950" y="108491"/>
                  <a:pt x="749332" y="147258"/>
                </a:cubicBezTo>
                <a:cubicBezTo>
                  <a:pt x="761429" y="192787"/>
                  <a:pt x="753428" y="225649"/>
                  <a:pt x="747713" y="2289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4384A0A-5CAD-4EFE-BFA1-72336BEB9041}"/>
              </a:ext>
            </a:extLst>
          </p:cNvPr>
          <p:cNvSpPr/>
          <p:nvPr/>
        </p:nvSpPr>
        <p:spPr>
          <a:xfrm>
            <a:off x="6774153" y="2335219"/>
            <a:ext cx="42137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将数据分为 </a:t>
            </a:r>
            <a:r>
              <a:rPr lang="en" altLang="zh-CN" sz="2400" b="1" dirty="0"/>
              <a:t>n </a:t>
            </a:r>
            <a:r>
              <a:rPr lang="zh-CN" altLang="en-US" sz="2400" b="1" dirty="0"/>
              <a:t>组</a:t>
            </a:r>
            <a:r>
              <a:rPr lang="zh-CN" altLang="en-US" sz="2400" dirty="0"/>
              <a:t>，每组数据都要作为一次验证集进行一次验证，而其余的 </a:t>
            </a:r>
            <a:r>
              <a:rPr lang="en" altLang="zh-CN" sz="2400" dirty="0"/>
              <a:t>n-1 </a:t>
            </a:r>
            <a:r>
              <a:rPr lang="zh-CN" altLang="en-US" sz="2400" dirty="0"/>
              <a:t>组数据作为训练集。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一共循环 </a:t>
            </a:r>
            <a:r>
              <a:rPr lang="en" altLang="zh-CN" sz="2400" dirty="0"/>
              <a:t>n </a:t>
            </a:r>
            <a:r>
              <a:rPr lang="zh-CN" altLang="en-US" sz="2400" dirty="0"/>
              <a:t>次，</a:t>
            </a:r>
            <a:r>
              <a:rPr lang="zh-CN" altLang="en-US" sz="2400" b="1" dirty="0"/>
              <a:t>验证 </a:t>
            </a:r>
            <a:r>
              <a:rPr lang="en" altLang="zh-CN" sz="2400" b="1" dirty="0"/>
              <a:t>n </a:t>
            </a:r>
            <a:r>
              <a:rPr lang="zh-CN" altLang="en-US" sz="2400" b="1" dirty="0"/>
              <a:t>次，得到 </a:t>
            </a:r>
            <a:r>
              <a:rPr lang="en" altLang="zh-CN" sz="2400" b="1" dirty="0"/>
              <a:t>n </a:t>
            </a:r>
            <a:r>
              <a:rPr lang="zh-CN" altLang="en-US" sz="2400" b="1" dirty="0"/>
              <a:t>个模型</a:t>
            </a:r>
            <a:r>
              <a:rPr lang="zh-CN" altLang="en-US" sz="2400" dirty="0"/>
              <a:t>，这 </a:t>
            </a:r>
            <a:r>
              <a:rPr lang="en" altLang="zh-CN" sz="2400" dirty="0"/>
              <a:t>n </a:t>
            </a:r>
            <a:r>
              <a:rPr lang="zh-CN" altLang="en-US" sz="2400" dirty="0"/>
              <a:t>个模型得到的 </a:t>
            </a:r>
            <a:r>
              <a:rPr lang="en" altLang="zh-CN" sz="2400" dirty="0"/>
              <a:t>n </a:t>
            </a:r>
            <a:r>
              <a:rPr lang="zh-CN" altLang="en-US" sz="2400" dirty="0"/>
              <a:t>个误差</a:t>
            </a:r>
            <a:r>
              <a:rPr lang="zh-CN" altLang="en-US" sz="2400" b="1" dirty="0"/>
              <a:t>计算均值</a:t>
            </a:r>
            <a:r>
              <a:rPr lang="zh-CN" altLang="en-US" sz="2400" dirty="0"/>
              <a:t>得到交叉验证误差。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AD5DAB-0D7A-4AF8-B035-91FE585A2573}"/>
              </a:ext>
            </a:extLst>
          </p:cNvPr>
          <p:cNvSpPr txBox="1"/>
          <p:nvPr/>
        </p:nvSpPr>
        <p:spPr>
          <a:xfrm>
            <a:off x="6758111" y="1297897"/>
            <a:ext cx="274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交叉验证原理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363A39-ED40-4649-A163-464777A85C9F}"/>
              </a:ext>
            </a:extLst>
          </p:cNvPr>
          <p:cNvSpPr/>
          <p:nvPr/>
        </p:nvSpPr>
        <p:spPr>
          <a:xfrm>
            <a:off x="11195077" y="2370238"/>
            <a:ext cx="328075" cy="1740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75BBB9-171F-40BC-84D7-EE94D69F6065}"/>
              </a:ext>
            </a:extLst>
          </p:cNvPr>
          <p:cNvSpPr/>
          <p:nvPr/>
        </p:nvSpPr>
        <p:spPr>
          <a:xfrm>
            <a:off x="3427717" y="1088268"/>
            <a:ext cx="2489836" cy="380463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910B3D-B98E-4950-BD6A-AD7668BB51F2}"/>
              </a:ext>
            </a:extLst>
          </p:cNvPr>
          <p:cNvSpPr/>
          <p:nvPr/>
        </p:nvSpPr>
        <p:spPr>
          <a:xfrm>
            <a:off x="709239" y="998054"/>
            <a:ext cx="5415513" cy="536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形 2" descr="文凭滚">
            <a:extLst>
              <a:ext uri="{FF2B5EF4-FFF2-40B4-BE49-F238E27FC236}">
                <a16:creationId xmlns:a16="http://schemas.microsoft.com/office/drawing/2014/main" id="{14378266-A71C-40EC-AE04-BE3D900D9F91}"/>
              </a:ext>
            </a:extLst>
          </p:cNvPr>
          <p:cNvSpPr/>
          <p:nvPr/>
        </p:nvSpPr>
        <p:spPr>
          <a:xfrm>
            <a:off x="4438003" y="653191"/>
            <a:ext cx="1021237" cy="689727"/>
          </a:xfrm>
          <a:custGeom>
            <a:avLst/>
            <a:gdLst>
              <a:gd name="connsiteX0" fmla="*/ 793813 w 790575"/>
              <a:gd name="connsiteY0" fmla="*/ 193359 h 495300"/>
              <a:gd name="connsiteX1" fmla="*/ 676275 w 790575"/>
              <a:gd name="connsiteY1" fmla="*/ 28957 h 495300"/>
              <a:gd name="connsiteX2" fmla="*/ 504825 w 790575"/>
              <a:gd name="connsiteY2" fmla="*/ 28957 h 495300"/>
              <a:gd name="connsiteX3" fmla="*/ 484251 w 790575"/>
              <a:gd name="connsiteY3" fmla="*/ 10479 h 495300"/>
              <a:gd name="connsiteX4" fmla="*/ 455676 w 790575"/>
              <a:gd name="connsiteY4" fmla="*/ 10479 h 495300"/>
              <a:gd name="connsiteX5" fmla="*/ 429006 w 790575"/>
              <a:gd name="connsiteY5" fmla="*/ 1 h 495300"/>
              <a:gd name="connsiteX6" fmla="*/ 399669 w 790575"/>
              <a:gd name="connsiteY6" fmla="*/ 12574 h 495300"/>
              <a:gd name="connsiteX7" fmla="*/ 367665 w 790575"/>
              <a:gd name="connsiteY7" fmla="*/ 12574 h 495300"/>
              <a:gd name="connsiteX8" fmla="*/ 349663 w 790575"/>
              <a:gd name="connsiteY8" fmla="*/ 28957 h 495300"/>
              <a:gd name="connsiteX9" fmla="*/ 96679 w 790575"/>
              <a:gd name="connsiteY9" fmla="*/ 29529 h 495300"/>
              <a:gd name="connsiteX10" fmla="*/ 0 w 790575"/>
              <a:gd name="connsiteY10" fmla="*/ 190882 h 495300"/>
              <a:gd name="connsiteX11" fmla="*/ 104775 w 790575"/>
              <a:gd name="connsiteY11" fmla="*/ 352807 h 495300"/>
              <a:gd name="connsiteX12" fmla="*/ 328613 w 790575"/>
              <a:gd name="connsiteY12" fmla="*/ 352807 h 495300"/>
              <a:gd name="connsiteX13" fmla="*/ 328613 w 790575"/>
              <a:gd name="connsiteY13" fmla="*/ 495682 h 495300"/>
              <a:gd name="connsiteX14" fmla="*/ 423863 w 790575"/>
              <a:gd name="connsiteY14" fmla="*/ 421864 h 495300"/>
              <a:gd name="connsiteX15" fmla="*/ 519113 w 790575"/>
              <a:gd name="connsiteY15" fmla="*/ 495682 h 495300"/>
              <a:gd name="connsiteX16" fmla="*/ 519113 w 790575"/>
              <a:gd name="connsiteY16" fmla="*/ 352807 h 495300"/>
              <a:gd name="connsiteX17" fmla="*/ 742950 w 790575"/>
              <a:gd name="connsiteY17" fmla="*/ 352807 h 495300"/>
              <a:gd name="connsiteX18" fmla="*/ 762000 w 790575"/>
              <a:gd name="connsiteY18" fmla="*/ 333757 h 495300"/>
              <a:gd name="connsiteX19" fmla="*/ 742950 w 790575"/>
              <a:gd name="connsiteY19" fmla="*/ 314707 h 495300"/>
              <a:gd name="connsiteX20" fmla="*/ 690563 w 790575"/>
              <a:gd name="connsiteY20" fmla="*/ 267082 h 495300"/>
              <a:gd name="connsiteX21" fmla="*/ 747713 w 790575"/>
              <a:gd name="connsiteY21" fmla="*/ 267082 h 495300"/>
              <a:gd name="connsiteX22" fmla="*/ 793813 w 790575"/>
              <a:gd name="connsiteY22" fmla="*/ 193359 h 495300"/>
              <a:gd name="connsiteX23" fmla="*/ 427101 w 790575"/>
              <a:gd name="connsiteY23" fmla="*/ 68772 h 495300"/>
              <a:gd name="connsiteX24" fmla="*/ 510730 w 790575"/>
              <a:gd name="connsiteY24" fmla="*/ 152402 h 495300"/>
              <a:gd name="connsiteX25" fmla="*/ 427099 w 790575"/>
              <a:gd name="connsiteY25" fmla="*/ 236031 h 495300"/>
              <a:gd name="connsiteX26" fmla="*/ 343472 w 790575"/>
              <a:gd name="connsiteY26" fmla="*/ 152782 h 495300"/>
              <a:gd name="connsiteX27" fmla="*/ 426719 w 790575"/>
              <a:gd name="connsiteY27" fmla="*/ 68773 h 495300"/>
              <a:gd name="connsiteX28" fmla="*/ 427101 w 790575"/>
              <a:gd name="connsiteY28" fmla="*/ 68772 h 495300"/>
              <a:gd name="connsiteX29" fmla="*/ 310134 w 790575"/>
              <a:gd name="connsiteY29" fmla="*/ 67057 h 495300"/>
              <a:gd name="connsiteX30" fmla="*/ 310134 w 790575"/>
              <a:gd name="connsiteY30" fmla="*/ 74296 h 495300"/>
              <a:gd name="connsiteX31" fmla="*/ 287655 w 790575"/>
              <a:gd name="connsiteY31" fmla="*/ 125636 h 495300"/>
              <a:gd name="connsiteX32" fmla="*/ 276797 w 790575"/>
              <a:gd name="connsiteY32" fmla="*/ 152782 h 495300"/>
              <a:gd name="connsiteX33" fmla="*/ 289370 w 790575"/>
              <a:gd name="connsiteY33" fmla="*/ 181357 h 495300"/>
              <a:gd name="connsiteX34" fmla="*/ 289370 w 790575"/>
              <a:gd name="connsiteY34" fmla="*/ 213266 h 495300"/>
              <a:gd name="connsiteX35" fmla="*/ 301371 w 790575"/>
              <a:gd name="connsiteY35" fmla="*/ 228982 h 495300"/>
              <a:gd name="connsiteX36" fmla="*/ 194501 w 790575"/>
              <a:gd name="connsiteY36" fmla="*/ 228982 h 495300"/>
              <a:gd name="connsiteX37" fmla="*/ 204788 w 790575"/>
              <a:gd name="connsiteY37" fmla="*/ 181357 h 495300"/>
              <a:gd name="connsiteX38" fmla="*/ 173641 w 790575"/>
              <a:gd name="connsiteY38" fmla="*/ 67057 h 495300"/>
              <a:gd name="connsiteX39" fmla="*/ 104775 w 790575"/>
              <a:gd name="connsiteY39" fmla="*/ 314707 h 495300"/>
              <a:gd name="connsiteX40" fmla="*/ 38100 w 790575"/>
              <a:gd name="connsiteY40" fmla="*/ 190882 h 495300"/>
              <a:gd name="connsiteX41" fmla="*/ 104775 w 790575"/>
              <a:gd name="connsiteY41" fmla="*/ 67057 h 495300"/>
              <a:gd name="connsiteX42" fmla="*/ 166688 w 790575"/>
              <a:gd name="connsiteY42" fmla="*/ 181357 h 495300"/>
              <a:gd name="connsiteX43" fmla="*/ 138113 w 790575"/>
              <a:gd name="connsiteY43" fmla="*/ 228982 h 495300"/>
              <a:gd name="connsiteX44" fmla="*/ 109538 w 790575"/>
              <a:gd name="connsiteY44" fmla="*/ 176595 h 495300"/>
              <a:gd name="connsiteX45" fmla="*/ 111538 w 790575"/>
              <a:gd name="connsiteY45" fmla="*/ 157545 h 495300"/>
              <a:gd name="connsiteX46" fmla="*/ 97060 w 790575"/>
              <a:gd name="connsiteY46" fmla="*/ 134780 h 495300"/>
              <a:gd name="connsiteX47" fmla="*/ 74295 w 790575"/>
              <a:gd name="connsiteY47" fmla="*/ 149258 h 495300"/>
              <a:gd name="connsiteX48" fmla="*/ 71438 w 790575"/>
              <a:gd name="connsiteY48" fmla="*/ 176595 h 495300"/>
              <a:gd name="connsiteX49" fmla="*/ 138113 w 790575"/>
              <a:gd name="connsiteY49" fmla="*/ 267082 h 495300"/>
              <a:gd name="connsiteX50" fmla="*/ 328613 w 790575"/>
              <a:gd name="connsiteY50" fmla="*/ 267082 h 495300"/>
              <a:gd name="connsiteX51" fmla="*/ 328613 w 790575"/>
              <a:gd name="connsiteY51" fmla="*/ 314707 h 495300"/>
              <a:gd name="connsiteX52" fmla="*/ 423863 w 790575"/>
              <a:gd name="connsiteY52" fmla="*/ 373667 h 495300"/>
              <a:gd name="connsiteX53" fmla="*/ 366713 w 790575"/>
              <a:gd name="connsiteY53" fmla="*/ 417958 h 495300"/>
              <a:gd name="connsiteX54" fmla="*/ 366713 w 790575"/>
              <a:gd name="connsiteY54" fmla="*/ 290800 h 495300"/>
              <a:gd name="connsiteX55" fmla="*/ 373666 w 790575"/>
              <a:gd name="connsiteY55" fmla="*/ 294324 h 495300"/>
              <a:gd name="connsiteX56" fmla="*/ 402241 w 790575"/>
              <a:gd name="connsiteY56" fmla="*/ 294324 h 495300"/>
              <a:gd name="connsiteX57" fmla="*/ 429197 w 790575"/>
              <a:gd name="connsiteY57" fmla="*/ 305182 h 495300"/>
              <a:gd name="connsiteX58" fmla="*/ 458534 w 790575"/>
              <a:gd name="connsiteY58" fmla="*/ 292609 h 495300"/>
              <a:gd name="connsiteX59" fmla="*/ 481013 w 790575"/>
              <a:gd name="connsiteY59" fmla="*/ 295276 h 495300"/>
              <a:gd name="connsiteX60" fmla="*/ 481013 w 790575"/>
              <a:gd name="connsiteY60" fmla="*/ 417958 h 495300"/>
              <a:gd name="connsiteX61" fmla="*/ 519113 w 790575"/>
              <a:gd name="connsiteY61" fmla="*/ 314707 h 495300"/>
              <a:gd name="connsiteX62" fmla="*/ 519113 w 790575"/>
              <a:gd name="connsiteY62" fmla="*/ 270416 h 495300"/>
              <a:gd name="connsiteX63" fmla="*/ 527495 w 790575"/>
              <a:gd name="connsiteY63" fmla="*/ 267082 h 495300"/>
              <a:gd name="connsiteX64" fmla="*/ 652463 w 790575"/>
              <a:gd name="connsiteY64" fmla="*/ 267082 h 495300"/>
              <a:gd name="connsiteX65" fmla="*/ 667798 w 790575"/>
              <a:gd name="connsiteY65" fmla="*/ 314707 h 495300"/>
              <a:gd name="connsiteX66" fmla="*/ 551498 w 790575"/>
              <a:gd name="connsiteY66" fmla="*/ 228982 h 495300"/>
              <a:gd name="connsiteX67" fmla="*/ 571119 w 790575"/>
              <a:gd name="connsiteY67" fmla="*/ 207932 h 495300"/>
              <a:gd name="connsiteX68" fmla="*/ 571119 w 790575"/>
              <a:gd name="connsiteY68" fmla="*/ 179357 h 495300"/>
              <a:gd name="connsiteX69" fmla="*/ 581597 w 790575"/>
              <a:gd name="connsiteY69" fmla="*/ 152687 h 495300"/>
              <a:gd name="connsiteX70" fmla="*/ 569024 w 790575"/>
              <a:gd name="connsiteY70" fmla="*/ 123350 h 495300"/>
              <a:gd name="connsiteX71" fmla="*/ 569024 w 790575"/>
              <a:gd name="connsiteY71" fmla="*/ 91346 h 495300"/>
              <a:gd name="connsiteX72" fmla="*/ 548545 w 790575"/>
              <a:gd name="connsiteY72" fmla="*/ 70963 h 495300"/>
              <a:gd name="connsiteX73" fmla="*/ 547688 w 790575"/>
              <a:gd name="connsiteY73" fmla="*/ 67057 h 495300"/>
              <a:gd name="connsiteX74" fmla="*/ 676275 w 790575"/>
              <a:gd name="connsiteY74" fmla="*/ 67057 h 495300"/>
              <a:gd name="connsiteX75" fmla="*/ 749332 w 790575"/>
              <a:gd name="connsiteY75" fmla="*/ 147258 h 495300"/>
              <a:gd name="connsiteX76" fmla="*/ 747713 w 790575"/>
              <a:gd name="connsiteY76" fmla="*/ 228982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90575" h="495300">
                <a:moveTo>
                  <a:pt x="793813" y="193359"/>
                </a:moveTo>
                <a:cubicBezTo>
                  <a:pt x="793813" y="126684"/>
                  <a:pt x="756476" y="28957"/>
                  <a:pt x="676275" y="28957"/>
                </a:cubicBezTo>
                <a:lnTo>
                  <a:pt x="504825" y="28957"/>
                </a:lnTo>
                <a:cubicBezTo>
                  <a:pt x="500569" y="20404"/>
                  <a:pt x="493211" y="13795"/>
                  <a:pt x="484251" y="10479"/>
                </a:cubicBezTo>
                <a:cubicBezTo>
                  <a:pt x="475087" y="6772"/>
                  <a:pt x="464840" y="6772"/>
                  <a:pt x="455676" y="10479"/>
                </a:cubicBezTo>
                <a:cubicBezTo>
                  <a:pt x="448366" y="3844"/>
                  <a:pt x="438878" y="117"/>
                  <a:pt x="429006" y="1"/>
                </a:cubicBezTo>
                <a:cubicBezTo>
                  <a:pt x="417899" y="-94"/>
                  <a:pt x="407259" y="4466"/>
                  <a:pt x="399669" y="12574"/>
                </a:cubicBezTo>
                <a:cubicBezTo>
                  <a:pt x="389471" y="8098"/>
                  <a:pt x="377863" y="8098"/>
                  <a:pt x="367665" y="12574"/>
                </a:cubicBezTo>
                <a:cubicBezTo>
                  <a:pt x="360075" y="15983"/>
                  <a:pt x="353770" y="21722"/>
                  <a:pt x="349663" y="28957"/>
                </a:cubicBezTo>
                <a:cubicBezTo>
                  <a:pt x="349663" y="28957"/>
                  <a:pt x="97441" y="28957"/>
                  <a:pt x="96679" y="29529"/>
                </a:cubicBezTo>
                <a:cubicBezTo>
                  <a:pt x="41910" y="35720"/>
                  <a:pt x="0" y="104300"/>
                  <a:pt x="0" y="190882"/>
                </a:cubicBezTo>
                <a:cubicBezTo>
                  <a:pt x="0" y="281656"/>
                  <a:pt x="46006" y="352807"/>
                  <a:pt x="104775" y="352807"/>
                </a:cubicBezTo>
                <a:lnTo>
                  <a:pt x="328613" y="352807"/>
                </a:lnTo>
                <a:lnTo>
                  <a:pt x="328613" y="495682"/>
                </a:lnTo>
                <a:lnTo>
                  <a:pt x="423863" y="421864"/>
                </a:lnTo>
                <a:lnTo>
                  <a:pt x="519113" y="495682"/>
                </a:lnTo>
                <a:lnTo>
                  <a:pt x="519113" y="352807"/>
                </a:lnTo>
                <a:lnTo>
                  <a:pt x="742950" y="352807"/>
                </a:lnTo>
                <a:cubicBezTo>
                  <a:pt x="753471" y="352807"/>
                  <a:pt x="762000" y="344279"/>
                  <a:pt x="762000" y="333757"/>
                </a:cubicBezTo>
                <a:cubicBezTo>
                  <a:pt x="762000" y="323236"/>
                  <a:pt x="753471" y="314707"/>
                  <a:pt x="742950" y="314707"/>
                </a:cubicBezTo>
                <a:cubicBezTo>
                  <a:pt x="715359" y="315948"/>
                  <a:pt x="691949" y="294666"/>
                  <a:pt x="690563" y="267082"/>
                </a:cubicBezTo>
                <a:lnTo>
                  <a:pt x="747713" y="267082"/>
                </a:lnTo>
                <a:cubicBezTo>
                  <a:pt x="770001" y="267082"/>
                  <a:pt x="793813" y="248032"/>
                  <a:pt x="793813" y="193359"/>
                </a:cubicBezTo>
                <a:close/>
                <a:moveTo>
                  <a:pt x="427101" y="68772"/>
                </a:moveTo>
                <a:cubicBezTo>
                  <a:pt x="473289" y="68772"/>
                  <a:pt x="510731" y="106215"/>
                  <a:pt x="510730" y="152402"/>
                </a:cubicBezTo>
                <a:cubicBezTo>
                  <a:pt x="510730" y="198590"/>
                  <a:pt x="473287" y="236032"/>
                  <a:pt x="427099" y="236031"/>
                </a:cubicBezTo>
                <a:cubicBezTo>
                  <a:pt x="381061" y="236030"/>
                  <a:pt x="343681" y="198821"/>
                  <a:pt x="343472" y="152782"/>
                </a:cubicBezTo>
                <a:cubicBezTo>
                  <a:pt x="343261" y="106596"/>
                  <a:pt x="380532" y="68983"/>
                  <a:pt x="426719" y="68773"/>
                </a:cubicBezTo>
                <a:cubicBezTo>
                  <a:pt x="426847" y="68772"/>
                  <a:pt x="426973" y="68772"/>
                  <a:pt x="427101" y="68772"/>
                </a:cubicBezTo>
                <a:close/>
                <a:moveTo>
                  <a:pt x="310134" y="67057"/>
                </a:moveTo>
                <a:cubicBezTo>
                  <a:pt x="309944" y="69466"/>
                  <a:pt x="309944" y="71888"/>
                  <a:pt x="310134" y="74296"/>
                </a:cubicBezTo>
                <a:cubicBezTo>
                  <a:pt x="289787" y="82304"/>
                  <a:pt x="279739" y="105253"/>
                  <a:pt x="287655" y="125636"/>
                </a:cubicBezTo>
                <a:cubicBezTo>
                  <a:pt x="280796" y="133027"/>
                  <a:pt x="276926" y="142700"/>
                  <a:pt x="276797" y="152782"/>
                </a:cubicBezTo>
                <a:cubicBezTo>
                  <a:pt x="276912" y="163624"/>
                  <a:pt x="281454" y="173948"/>
                  <a:pt x="289370" y="181357"/>
                </a:cubicBezTo>
                <a:cubicBezTo>
                  <a:pt x="284898" y="191524"/>
                  <a:pt x="284898" y="203100"/>
                  <a:pt x="289370" y="213266"/>
                </a:cubicBezTo>
                <a:cubicBezTo>
                  <a:pt x="291992" y="219427"/>
                  <a:pt x="296118" y="224831"/>
                  <a:pt x="301371" y="228982"/>
                </a:cubicBezTo>
                <a:lnTo>
                  <a:pt x="194501" y="228982"/>
                </a:lnTo>
                <a:cubicBezTo>
                  <a:pt x="201171" y="213984"/>
                  <a:pt x="204672" y="197771"/>
                  <a:pt x="204788" y="181357"/>
                </a:cubicBezTo>
                <a:cubicBezTo>
                  <a:pt x="204788" y="133732"/>
                  <a:pt x="193167" y="94108"/>
                  <a:pt x="173641" y="67057"/>
                </a:cubicBezTo>
                <a:close/>
                <a:moveTo>
                  <a:pt x="104775" y="314707"/>
                </a:moveTo>
                <a:cubicBezTo>
                  <a:pt x="72581" y="314707"/>
                  <a:pt x="38100" y="264987"/>
                  <a:pt x="38100" y="190882"/>
                </a:cubicBezTo>
                <a:cubicBezTo>
                  <a:pt x="38100" y="116778"/>
                  <a:pt x="72581" y="67057"/>
                  <a:pt x="104775" y="67057"/>
                </a:cubicBezTo>
                <a:cubicBezTo>
                  <a:pt x="140684" y="67057"/>
                  <a:pt x="166688" y="114682"/>
                  <a:pt x="166688" y="181357"/>
                </a:cubicBezTo>
                <a:cubicBezTo>
                  <a:pt x="166688" y="181357"/>
                  <a:pt x="166021" y="228982"/>
                  <a:pt x="138113" y="228982"/>
                </a:cubicBezTo>
                <a:cubicBezTo>
                  <a:pt x="124587" y="228982"/>
                  <a:pt x="109538" y="206599"/>
                  <a:pt x="109538" y="176595"/>
                </a:cubicBezTo>
                <a:cubicBezTo>
                  <a:pt x="109491" y="170190"/>
                  <a:pt x="110161" y="163800"/>
                  <a:pt x="111538" y="157545"/>
                </a:cubicBezTo>
                <a:cubicBezTo>
                  <a:pt x="113826" y="147261"/>
                  <a:pt x="107344" y="137068"/>
                  <a:pt x="97060" y="134780"/>
                </a:cubicBezTo>
                <a:cubicBezTo>
                  <a:pt x="86776" y="132492"/>
                  <a:pt x="76583" y="138974"/>
                  <a:pt x="74295" y="149258"/>
                </a:cubicBezTo>
                <a:cubicBezTo>
                  <a:pt x="72344" y="158238"/>
                  <a:pt x="71386" y="167405"/>
                  <a:pt x="71438" y="176595"/>
                </a:cubicBezTo>
                <a:cubicBezTo>
                  <a:pt x="71438" y="227363"/>
                  <a:pt x="100775" y="267082"/>
                  <a:pt x="138113" y="267082"/>
                </a:cubicBezTo>
                <a:lnTo>
                  <a:pt x="328613" y="267082"/>
                </a:lnTo>
                <a:lnTo>
                  <a:pt x="328613" y="314707"/>
                </a:lnTo>
                <a:close/>
                <a:moveTo>
                  <a:pt x="423863" y="373667"/>
                </a:moveTo>
                <a:lnTo>
                  <a:pt x="366713" y="417958"/>
                </a:lnTo>
                <a:lnTo>
                  <a:pt x="366713" y="290800"/>
                </a:lnTo>
                <a:cubicBezTo>
                  <a:pt x="368919" y="292182"/>
                  <a:pt x="371246" y="293361"/>
                  <a:pt x="373666" y="294324"/>
                </a:cubicBezTo>
                <a:cubicBezTo>
                  <a:pt x="382855" y="297897"/>
                  <a:pt x="393051" y="297897"/>
                  <a:pt x="402241" y="294324"/>
                </a:cubicBezTo>
                <a:cubicBezTo>
                  <a:pt x="409583" y="301139"/>
                  <a:pt x="419181" y="305006"/>
                  <a:pt x="429197" y="305182"/>
                </a:cubicBezTo>
                <a:cubicBezTo>
                  <a:pt x="440294" y="305231"/>
                  <a:pt x="450915" y="300679"/>
                  <a:pt x="458534" y="292609"/>
                </a:cubicBezTo>
                <a:cubicBezTo>
                  <a:pt x="465627" y="295593"/>
                  <a:pt x="473418" y="296517"/>
                  <a:pt x="481013" y="295276"/>
                </a:cubicBezTo>
                <a:lnTo>
                  <a:pt x="481013" y="417958"/>
                </a:lnTo>
                <a:close/>
                <a:moveTo>
                  <a:pt x="519113" y="314707"/>
                </a:moveTo>
                <a:lnTo>
                  <a:pt x="519113" y="270416"/>
                </a:lnTo>
                <a:cubicBezTo>
                  <a:pt x="522011" y="269587"/>
                  <a:pt x="524819" y="268470"/>
                  <a:pt x="527495" y="267082"/>
                </a:cubicBezTo>
                <a:lnTo>
                  <a:pt x="652463" y="267082"/>
                </a:lnTo>
                <a:cubicBezTo>
                  <a:pt x="652463" y="284171"/>
                  <a:pt x="657827" y="300829"/>
                  <a:pt x="667798" y="314707"/>
                </a:cubicBezTo>
                <a:close/>
                <a:moveTo>
                  <a:pt x="551498" y="228982"/>
                </a:moveTo>
                <a:cubicBezTo>
                  <a:pt x="560539" y="224800"/>
                  <a:pt x="567581" y="217244"/>
                  <a:pt x="571119" y="207932"/>
                </a:cubicBezTo>
                <a:cubicBezTo>
                  <a:pt x="574664" y="198737"/>
                  <a:pt x="574664" y="188553"/>
                  <a:pt x="571119" y="179357"/>
                </a:cubicBezTo>
                <a:cubicBezTo>
                  <a:pt x="577848" y="172106"/>
                  <a:pt x="581591" y="162580"/>
                  <a:pt x="581597" y="152687"/>
                </a:cubicBezTo>
                <a:cubicBezTo>
                  <a:pt x="581645" y="141590"/>
                  <a:pt x="577093" y="130968"/>
                  <a:pt x="569024" y="123350"/>
                </a:cubicBezTo>
                <a:cubicBezTo>
                  <a:pt x="573454" y="113142"/>
                  <a:pt x="573454" y="101554"/>
                  <a:pt x="569024" y="91346"/>
                </a:cubicBezTo>
                <a:cubicBezTo>
                  <a:pt x="565095" y="82156"/>
                  <a:pt x="557754" y="74848"/>
                  <a:pt x="548545" y="70963"/>
                </a:cubicBezTo>
                <a:cubicBezTo>
                  <a:pt x="548370" y="69639"/>
                  <a:pt x="548084" y="68333"/>
                  <a:pt x="547688" y="67057"/>
                </a:cubicBezTo>
                <a:lnTo>
                  <a:pt x="676275" y="67057"/>
                </a:lnTo>
                <a:cubicBezTo>
                  <a:pt x="714375" y="67057"/>
                  <a:pt x="738950" y="108491"/>
                  <a:pt x="749332" y="147258"/>
                </a:cubicBezTo>
                <a:cubicBezTo>
                  <a:pt x="761429" y="192787"/>
                  <a:pt x="753428" y="225649"/>
                  <a:pt x="747713" y="2289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DD7EB2-94F0-4E5D-A105-55E43150E1C6}"/>
              </a:ext>
            </a:extLst>
          </p:cNvPr>
          <p:cNvSpPr/>
          <p:nvPr/>
        </p:nvSpPr>
        <p:spPr>
          <a:xfrm>
            <a:off x="960909" y="2092301"/>
            <a:ext cx="42244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测试集不参与训练，只用于模型确定后测试模型的效果。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从训练集中分出</a:t>
            </a:r>
            <a:r>
              <a:rPr lang="zh-CN" altLang="en-US" sz="2400" b="1" dirty="0"/>
              <a:t>验证集</a:t>
            </a:r>
            <a:r>
              <a:rPr lang="zh-CN" altLang="en-US" sz="2400" dirty="0"/>
              <a:t>，训练结束后，初步测试模型效果。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训练数据会有</a:t>
            </a:r>
            <a:r>
              <a:rPr lang="zh-CN" altLang="en-US" sz="2400" b="1" dirty="0"/>
              <a:t>过拟合</a:t>
            </a:r>
            <a:r>
              <a:rPr lang="zh-CN" altLang="en-US" sz="2400" dirty="0"/>
              <a:t>的情况出现，验证集不参与训练，可以</a:t>
            </a:r>
            <a:r>
              <a:rPr lang="zh-CN" altLang="en-US" sz="2400" b="1" dirty="0"/>
              <a:t>客观评价模型对于训练集之外的数据匹配度</a:t>
            </a:r>
            <a:r>
              <a:rPr lang="zh-CN" altLang="en-US" sz="2400" dirty="0"/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0A7DAD-6C06-450D-9805-CB716525FFC0}"/>
              </a:ext>
            </a:extLst>
          </p:cNvPr>
          <p:cNvSpPr txBox="1"/>
          <p:nvPr/>
        </p:nvSpPr>
        <p:spPr>
          <a:xfrm>
            <a:off x="960909" y="1252790"/>
            <a:ext cx="270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验证集的设置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218E36-1576-4547-95E5-84217EAFB5B4}"/>
              </a:ext>
            </a:extLst>
          </p:cNvPr>
          <p:cNvSpPr/>
          <p:nvPr/>
        </p:nvSpPr>
        <p:spPr>
          <a:xfrm>
            <a:off x="5452479" y="2370238"/>
            <a:ext cx="328075" cy="1740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470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053" y="1719750"/>
            <a:ext cx="1569660" cy="142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5400" dirty="0"/>
              <a:t>结果</a:t>
            </a:r>
            <a:br>
              <a:rPr lang="en-US" altLang="zh-CN" sz="5400" dirty="0"/>
            </a:br>
            <a:r>
              <a:rPr lang="zh-CN" altLang="af-ZA" sz="5400" dirty="0"/>
              <a:t>分析</a:t>
            </a:r>
            <a:endParaRPr lang="af-ZA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25689815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2236510" cy="5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4000" dirty="0"/>
              <a:t>训练结果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274962B-19E5-431B-AA27-BD795DA7F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230355"/>
              </p:ext>
            </p:extLst>
          </p:nvPr>
        </p:nvGraphicFramePr>
        <p:xfrm>
          <a:off x="695325" y="1394859"/>
          <a:ext cx="5891455" cy="441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229AA6-DBC1-4106-8304-9626260E200C}"/>
              </a:ext>
            </a:extLst>
          </p:cNvPr>
          <p:cNvGrpSpPr/>
          <p:nvPr/>
        </p:nvGrpSpPr>
        <p:grpSpPr>
          <a:xfrm>
            <a:off x="6797413" y="6249917"/>
            <a:ext cx="4664951" cy="3266"/>
            <a:chOff x="6831724" y="6292750"/>
            <a:chExt cx="4664951" cy="3266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CF7A9BA-9939-4CDD-9ACA-13D54F9109E0}"/>
                </a:ext>
              </a:extLst>
            </p:cNvPr>
            <p:cNvCxnSpPr>
              <a:cxnSpLocks/>
            </p:cNvCxnSpPr>
            <p:nvPr/>
          </p:nvCxnSpPr>
          <p:spPr>
            <a:xfrm>
              <a:off x="6831724" y="6296016"/>
              <a:ext cx="466495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79B9521-F86A-4395-9D1E-00197BEEFA56}"/>
                </a:ext>
              </a:extLst>
            </p:cNvPr>
            <p:cNvCxnSpPr/>
            <p:nvPr/>
          </p:nvCxnSpPr>
          <p:spPr>
            <a:xfrm>
              <a:off x="6831724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835EACD-50A5-4E9C-9894-3FE4F3955E73}"/>
              </a:ext>
            </a:extLst>
          </p:cNvPr>
          <p:cNvSpPr/>
          <p:nvPr/>
        </p:nvSpPr>
        <p:spPr>
          <a:xfrm>
            <a:off x="7317581" y="1934097"/>
            <a:ext cx="3693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准确率尚可，但训练时间明显增加。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LeNet-5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CNN-SVM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则训练时间短但准确率降低。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E784D8-9EC7-4CBB-90F7-90CDC6A13218}"/>
              </a:ext>
            </a:extLst>
          </p:cNvPr>
          <p:cNvSpPr txBox="1"/>
          <p:nvPr/>
        </p:nvSpPr>
        <p:spPr>
          <a:xfrm>
            <a:off x="7235715" y="1242051"/>
            <a:ext cx="355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准确率与训练时长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644E42-1BBE-4F82-96C7-8F262030EA3A}"/>
              </a:ext>
            </a:extLst>
          </p:cNvPr>
          <p:cNvSpPr/>
          <p:nvPr/>
        </p:nvSpPr>
        <p:spPr>
          <a:xfrm>
            <a:off x="7317581" y="3600174"/>
            <a:ext cx="3693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Kfold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算法后训练效果得到显著提升。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为了更好的识别效果，我们适当延长了训练时间，最终准确率达到</a:t>
            </a:r>
            <a:r>
              <a:rPr lang="en-US" altLang="zh-CN" sz="2400" dirty="0"/>
              <a:t>99.4%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603B59-2DB8-48D7-8E1D-D1042122D557}"/>
              </a:ext>
            </a:extLst>
          </p:cNvPr>
          <p:cNvSpPr/>
          <p:nvPr/>
        </p:nvSpPr>
        <p:spPr>
          <a:xfrm>
            <a:off x="6842909" y="1412329"/>
            <a:ext cx="218543" cy="244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677D39-08EB-4327-A2FE-434667ED2AEA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F9B70CA-FAAF-4741-BE8A-D8892675F7A1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7195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2236510" cy="5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4000" dirty="0"/>
              <a:t>结果分析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D7F6A-D11C-46D1-9EE0-217A39BA5FC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829665" y="3542874"/>
            <a:ext cx="8572012" cy="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D87F807-9867-49B3-9992-348345CE0564}"/>
              </a:ext>
            </a:extLst>
          </p:cNvPr>
          <p:cNvSpPr/>
          <p:nvPr/>
        </p:nvSpPr>
        <p:spPr>
          <a:xfrm>
            <a:off x="1222160" y="4206188"/>
            <a:ext cx="3335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前期对参数设置缺乏经验，追求卷积核的数量，导致网络过于庞大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CC8F2A-89FA-452A-A99D-1D3FF79D5F2F}"/>
              </a:ext>
            </a:extLst>
          </p:cNvPr>
          <p:cNvSpPr txBox="1"/>
          <p:nvPr/>
        </p:nvSpPr>
        <p:spPr>
          <a:xfrm>
            <a:off x="1222160" y="3751127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7FF45-4C5B-4A25-885C-A521718A72A6}"/>
              </a:ext>
            </a:extLst>
          </p:cNvPr>
          <p:cNvSpPr/>
          <p:nvPr/>
        </p:nvSpPr>
        <p:spPr>
          <a:xfrm>
            <a:off x="5121894" y="4245309"/>
            <a:ext cx="3482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模型效率有所提升，但因为数据划分不当，反而影响了识别效果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99688-AC74-4F1F-9AEB-09E223D6CB1F}"/>
              </a:ext>
            </a:extLst>
          </p:cNvPr>
          <p:cNvSpPr txBox="1"/>
          <p:nvPr/>
        </p:nvSpPr>
        <p:spPr>
          <a:xfrm>
            <a:off x="5121894" y="3751126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LeNet-5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07733C-BBB9-4586-800C-644F7BB8AA3B}"/>
              </a:ext>
            </a:extLst>
          </p:cNvPr>
          <p:cNvSpPr/>
          <p:nvPr/>
        </p:nvSpPr>
        <p:spPr>
          <a:xfrm>
            <a:off x="2296493" y="1080802"/>
            <a:ext cx="40371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可能是缺少具有此类笔划结构的训练样本。通过对结构和参数微调，训练效果提升甚微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414E33-45AB-4BE3-8090-C450B4094C80}"/>
              </a:ext>
            </a:extLst>
          </p:cNvPr>
          <p:cNvSpPr txBox="1"/>
          <p:nvPr/>
        </p:nvSpPr>
        <p:spPr>
          <a:xfrm>
            <a:off x="2729778" y="2892076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CNN-SVM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43CEDF-5F49-41A6-BF6E-F5FCB868EE8F}"/>
              </a:ext>
            </a:extLst>
          </p:cNvPr>
          <p:cNvSpPr/>
          <p:nvPr/>
        </p:nvSpPr>
        <p:spPr>
          <a:xfrm>
            <a:off x="6777661" y="1080509"/>
            <a:ext cx="38817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提高</a:t>
            </a:r>
            <a:r>
              <a:rPr lang="en" altLang="zh-CN" sz="2800" dirty="0"/>
              <a:t>loss</a:t>
            </a:r>
            <a:r>
              <a:rPr lang="zh-CN" altLang="en" sz="2800" dirty="0"/>
              <a:t>较</a:t>
            </a:r>
            <a:r>
              <a:rPr lang="zh-CN" altLang="en-US" sz="2800" dirty="0"/>
              <a:t>低的权重能够略微提高识别效果，或许设计多参数函数识别效果能进一步提高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A36E10-AE4E-4321-A39C-00CF9487C388}"/>
              </a:ext>
            </a:extLst>
          </p:cNvPr>
          <p:cNvSpPr txBox="1"/>
          <p:nvPr/>
        </p:nvSpPr>
        <p:spPr>
          <a:xfrm>
            <a:off x="7482445" y="2893763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KFold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EFE01-1F01-444F-9FBE-B98F36F91028}"/>
              </a:ext>
            </a:extLst>
          </p:cNvPr>
          <p:cNvSpPr/>
          <p:nvPr/>
        </p:nvSpPr>
        <p:spPr>
          <a:xfrm>
            <a:off x="1759327" y="350770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F75394-F67F-48C6-9F64-770A9FDF4F9C}"/>
              </a:ext>
            </a:extLst>
          </p:cNvPr>
          <p:cNvSpPr/>
          <p:nvPr/>
        </p:nvSpPr>
        <p:spPr>
          <a:xfrm>
            <a:off x="3919915" y="350770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088498F-D616-4CE9-93DC-EA6E57D26348}"/>
              </a:ext>
            </a:extLst>
          </p:cNvPr>
          <p:cNvSpPr/>
          <p:nvPr/>
        </p:nvSpPr>
        <p:spPr>
          <a:xfrm>
            <a:off x="6080502" y="350770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C12A17-43D3-4E4A-B669-AD64A9520393}"/>
              </a:ext>
            </a:extLst>
          </p:cNvPr>
          <p:cNvSpPr/>
          <p:nvPr/>
        </p:nvSpPr>
        <p:spPr>
          <a:xfrm>
            <a:off x="8241089" y="350770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41425799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88777"/>
            <a:ext cx="2236510" cy="5986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4000" dirty="0"/>
              <a:t>竞赛成绩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02367-0F33-40B2-9A6B-57E7B304A487}"/>
              </a:ext>
            </a:extLst>
          </p:cNvPr>
          <p:cNvGrpSpPr/>
          <p:nvPr/>
        </p:nvGrpSpPr>
        <p:grpSpPr>
          <a:xfrm>
            <a:off x="1666940" y="1087467"/>
            <a:ext cx="8858119" cy="4982370"/>
            <a:chOff x="2825750" y="1250950"/>
            <a:chExt cx="5438775" cy="305911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56EABB1-A7C0-4D04-95A1-2B37DF3D5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0" y="1250950"/>
              <a:ext cx="5438775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E46F65AD-FFAD-4403-9C04-C80730ECC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0" y="1966913"/>
              <a:ext cx="5438775" cy="234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3951842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6" r="16046"/>
          <a:stretch/>
        </p:blipFill>
        <p:spPr>
          <a:xfrm>
            <a:off x="7292975" y="890588"/>
            <a:ext cx="3359150" cy="4946650"/>
          </a:xfr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316112" cy="258532"/>
          </a:xfrm>
        </p:spPr>
        <p:txBody>
          <a:bodyPr/>
          <a:lstStyle/>
          <a:p>
            <a:r>
              <a:rPr lang="en-US" altLang="zh-CN" dirty="0"/>
              <a:t>‘_’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531188" cy="341632"/>
          </a:xfrm>
        </p:spPr>
        <p:txBody>
          <a:bodyPr/>
          <a:lstStyle/>
          <a:p>
            <a:r>
              <a:rPr lang="en-US" altLang="zh-CN" sz="1800" dirty="0"/>
              <a:t>2020/ 12 / 24</a:t>
            </a:r>
            <a:endParaRPr lang="zh-CN" altLang="en-US" sz="18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565891"/>
            <a:ext cx="1133644" cy="341632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12C8F5-BEE9-4900-8632-B356DF153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2530" y="4440286"/>
            <a:ext cx="1210588" cy="987899"/>
          </a:xfrm>
        </p:spPr>
        <p:txBody>
          <a:bodyPr/>
          <a:lstStyle/>
          <a:p>
            <a:r>
              <a:rPr lang="zh-CN" altLang="af-ZA" sz="4000" dirty="0"/>
              <a:t>任务</a:t>
            </a:r>
            <a:endParaRPr lang="en-US" altLang="zh-CN" sz="4000" dirty="0"/>
          </a:p>
          <a:p>
            <a:r>
              <a:rPr lang="zh-CN" altLang="en-US" sz="4000" dirty="0"/>
              <a:t>目标</a:t>
            </a:r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C53E87CC-7AF5-46DA-95B7-E7FDC7ADC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0" b="10600"/>
          <a:stretch/>
        </p:blipFill>
        <p:spPr>
          <a:xfrm>
            <a:off x="715217" y="853629"/>
            <a:ext cx="5762087" cy="2262078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01CF0-BA0B-4C13-A6A1-816588CE4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1938" y="4440286"/>
            <a:ext cx="1210588" cy="987899"/>
          </a:xfrm>
        </p:spPr>
        <p:txBody>
          <a:bodyPr/>
          <a:lstStyle/>
          <a:p>
            <a:r>
              <a:rPr lang="zh-CN" altLang="af-ZA" sz="4000" dirty="0"/>
              <a:t>算法</a:t>
            </a:r>
            <a:endParaRPr lang="en-US" altLang="zh-CN" sz="4000" dirty="0"/>
          </a:p>
          <a:p>
            <a:r>
              <a:rPr lang="zh-CN" altLang="af-ZA" sz="4000" dirty="0"/>
              <a:t>设计</a:t>
            </a:r>
            <a:endParaRPr lang="af-ZA" altLang="zh-CN" sz="4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B8BB6-B49E-4D85-9B77-D1456A376F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5685" y="4440286"/>
            <a:ext cx="1210588" cy="987899"/>
          </a:xfrm>
        </p:spPr>
        <p:txBody>
          <a:bodyPr/>
          <a:lstStyle/>
          <a:p>
            <a:r>
              <a:rPr lang="zh-CN" altLang="af-ZA" sz="4000" dirty="0"/>
              <a:t>结果</a:t>
            </a:r>
            <a:endParaRPr lang="en-US" altLang="zh-CN" sz="4000" dirty="0"/>
          </a:p>
          <a:p>
            <a:r>
              <a:rPr lang="zh-CN" altLang="af-ZA" sz="4000" dirty="0"/>
              <a:t>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76878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053" y="1719750"/>
            <a:ext cx="1569660" cy="142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af-ZA" sz="5400" dirty="0"/>
              <a:t>任务</a:t>
            </a:r>
            <a:br>
              <a:rPr lang="en-US" altLang="zh-CN" sz="5400" dirty="0"/>
            </a:br>
            <a:r>
              <a:rPr lang="zh-CN" altLang="en-US" sz="5400" dirty="0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2114614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7" y="2876590"/>
            <a:ext cx="439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训练一个模型，使其能够对给定数据集中的图片进行分类。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382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模型训练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6" y="4492140"/>
            <a:ext cx="4397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尽可能优化算法，使得数字识别准确率提高。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B50D1F-3387-4DC0-B28A-C2DF8B9D499A}"/>
              </a:ext>
            </a:extLst>
          </p:cNvPr>
          <p:cNvSpPr txBox="1"/>
          <p:nvPr/>
        </p:nvSpPr>
        <p:spPr>
          <a:xfrm>
            <a:off x="8975725" y="2373313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10544D-4EDF-4302-ACFB-46C180C5C99E}"/>
              </a:ext>
            </a:extLst>
          </p:cNvPr>
          <p:cNvSpPr txBox="1"/>
          <p:nvPr/>
        </p:nvSpPr>
        <p:spPr>
          <a:xfrm>
            <a:off x="8975725" y="3971401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441694" cy="6340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af-ZA" sz="4400" dirty="0"/>
              <a:t>任务目标</a:t>
            </a:r>
            <a:endParaRPr lang="zh-CN" altLang="en-US" sz="4400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0F03E21F-40D3-AB48-A96A-FE07AE5982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r="2493"/>
          <a:stretch/>
        </p:blipFill>
        <p:spPr>
          <a:xfrm>
            <a:off x="1779846" y="1737916"/>
            <a:ext cx="2761455" cy="4100918"/>
          </a:xfrm>
        </p:spPr>
      </p:pic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58CB6C89-4009-46B2-BFB9-4C1315B9F558}"/>
              </a:ext>
            </a:extLst>
          </p:cNvPr>
          <p:cNvSpPr/>
          <p:nvPr/>
        </p:nvSpPr>
        <p:spPr>
          <a:xfrm>
            <a:off x="7535863" y="1565818"/>
            <a:ext cx="4656137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301542"/>
            <a:ext cx="6109921" cy="3266"/>
            <a:chOff x="695325" y="6292750"/>
            <a:chExt cx="6109921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610992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4A322142-049B-48AA-95BB-19CDAC32BA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" r="265"/>
          <a:stretch/>
        </p:blipFill>
        <p:spPr>
          <a:xfrm>
            <a:off x="885079" y="1842082"/>
            <a:ext cx="1107996" cy="1113902"/>
          </a:xfrm>
        </p:spPr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47BF2972-D8D9-4EC7-B365-66F608CF2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6545" r="7156" b="7812"/>
          <a:stretch/>
        </p:blipFill>
        <p:spPr>
          <a:xfrm>
            <a:off x="915897" y="4183054"/>
            <a:ext cx="1122538" cy="1113900"/>
          </a:xfrm>
        </p:spPr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15" y="495734"/>
            <a:ext cx="2441694" cy="6340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af-ZA" sz="4400" dirty="0"/>
              <a:t>问题分析</a:t>
            </a:r>
            <a:endParaRPr lang="zh-CN" altLang="en-US" sz="4400" dirty="0"/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2ADA099-4EEF-4BE3-B366-DAA50A1449A0}"/>
              </a:ext>
            </a:extLst>
          </p:cNvPr>
          <p:cNvGraphicFramePr/>
          <p:nvPr/>
        </p:nvGraphicFramePr>
        <p:xfrm>
          <a:off x="7535863" y="1795516"/>
          <a:ext cx="4246643" cy="394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2CB17C7A-F0DC-495B-AD7C-27FC5E5A1950}"/>
              </a:ext>
            </a:extLst>
          </p:cNvPr>
          <p:cNvSpPr/>
          <p:nvPr/>
        </p:nvSpPr>
        <p:spPr>
          <a:xfrm>
            <a:off x="2329302" y="2423994"/>
            <a:ext cx="4397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识别训练样本来自</a:t>
            </a:r>
            <a:r>
              <a:rPr lang="en" altLang="zh-CN" sz="2400" dirty="0"/>
              <a:t>MNIST</a:t>
            </a:r>
            <a:r>
              <a:rPr lang="zh-CN" altLang="en-US" sz="2400" dirty="0"/>
              <a:t>数据集，下载得到的版本包含</a:t>
            </a:r>
            <a:r>
              <a:rPr lang="en-US" altLang="zh-CN" sz="2400" dirty="0"/>
              <a:t>42000</a:t>
            </a:r>
            <a:r>
              <a:rPr lang="zh-CN" altLang="en-US" sz="2400" dirty="0"/>
              <a:t>个训练样本和</a:t>
            </a:r>
            <a:r>
              <a:rPr lang="en-US" altLang="zh-CN" sz="2400" dirty="0"/>
              <a:t>28000</a:t>
            </a:r>
            <a:r>
              <a:rPr lang="zh-CN" altLang="en-US" sz="2400" dirty="0"/>
              <a:t>个测试样本。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D889BF-0567-4B25-B43A-037916B4A7F2}"/>
              </a:ext>
            </a:extLst>
          </p:cNvPr>
          <p:cNvSpPr txBox="1"/>
          <p:nvPr/>
        </p:nvSpPr>
        <p:spPr>
          <a:xfrm>
            <a:off x="2605985" y="17955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8F1DB-5937-4BFD-9CCB-AEDC2FCA796C}"/>
              </a:ext>
            </a:extLst>
          </p:cNvPr>
          <p:cNvSpPr/>
          <p:nvPr/>
        </p:nvSpPr>
        <p:spPr>
          <a:xfrm>
            <a:off x="2443028" y="1917315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1E897F-2620-4350-B37B-13E2477CCD7C}"/>
              </a:ext>
            </a:extLst>
          </p:cNvPr>
          <p:cNvSpPr/>
          <p:nvPr/>
        </p:nvSpPr>
        <p:spPr>
          <a:xfrm>
            <a:off x="2329302" y="4723534"/>
            <a:ext cx="439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每个样本是</a:t>
            </a:r>
            <a:r>
              <a:rPr lang="en-US" altLang="zh-CN" sz="2400" dirty="0"/>
              <a:t>28*28</a:t>
            </a:r>
            <a:r>
              <a:rPr lang="zh-CN" altLang="en-US" sz="2400" dirty="0"/>
              <a:t>的二维灰度矩阵，训练样本标记正确的结果。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39203B-1765-4767-9DE6-6827335CFF6A}"/>
              </a:ext>
            </a:extLst>
          </p:cNvPr>
          <p:cNvSpPr txBox="1"/>
          <p:nvPr/>
        </p:nvSpPr>
        <p:spPr>
          <a:xfrm>
            <a:off x="2605985" y="40612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样本格式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057F36-7A6C-4691-AB31-48B66E7C8EAB}"/>
              </a:ext>
            </a:extLst>
          </p:cNvPr>
          <p:cNvSpPr/>
          <p:nvPr/>
        </p:nvSpPr>
        <p:spPr>
          <a:xfrm>
            <a:off x="2443028" y="418305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97606D-470F-4D73-9841-7F5FCDB11808}"/>
              </a:ext>
            </a:extLst>
          </p:cNvPr>
          <p:cNvSpPr/>
          <p:nvPr/>
        </p:nvSpPr>
        <p:spPr>
          <a:xfrm>
            <a:off x="11242702" y="1209306"/>
            <a:ext cx="253974" cy="70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3CABFB1-D2A1-4844-A700-99B28E0ECD4A}"/>
              </a:ext>
            </a:extLst>
          </p:cNvPr>
          <p:cNvSpPr/>
          <p:nvPr/>
        </p:nvSpPr>
        <p:spPr>
          <a:xfrm>
            <a:off x="8761684" y="2870200"/>
            <a:ext cx="1795000" cy="179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样本</a:t>
            </a:r>
          </a:p>
        </p:txBody>
      </p:sp>
    </p:spTree>
    <p:extLst>
      <p:ext uri="{BB962C8B-B14F-4D97-AF65-F5344CB8AC3E}">
        <p14:creationId xmlns:p14="http://schemas.microsoft.com/office/powerpoint/2010/main" val="134723370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EBF6-493D-4438-9E14-73BF1549C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EDFC20-D7B3-46A7-88AA-B24E07C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053" y="1673584"/>
            <a:ext cx="1569660" cy="142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5400" dirty="0"/>
              <a:t>算法</a:t>
            </a:r>
            <a:br>
              <a:rPr lang="en-US" altLang="zh-CN" sz="5400" dirty="0"/>
            </a:br>
            <a:r>
              <a:rPr lang="zh-CN" altLang="en-US" sz="5400" dirty="0"/>
              <a:t>设计</a:t>
            </a:r>
            <a:endParaRPr lang="af-ZA" altLang="zh-CN" sz="5400" dirty="0"/>
          </a:p>
        </p:txBody>
      </p:sp>
    </p:spTree>
    <p:extLst>
      <p:ext uri="{BB962C8B-B14F-4D97-AF65-F5344CB8AC3E}">
        <p14:creationId xmlns:p14="http://schemas.microsoft.com/office/powerpoint/2010/main" val="8004781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2892EA61-483B-419D-BC7B-779CA87DD6AC}"/>
              </a:ext>
            </a:extLst>
          </p:cNvPr>
          <p:cNvSpPr txBox="1"/>
          <p:nvPr/>
        </p:nvSpPr>
        <p:spPr>
          <a:xfrm>
            <a:off x="7504441" y="4218171"/>
            <a:ext cx="134524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KFold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8D7793-EF7E-400F-929C-E6AE8AB90EC9}"/>
              </a:ext>
            </a:extLst>
          </p:cNvPr>
          <p:cNvSpPr/>
          <p:nvPr/>
        </p:nvSpPr>
        <p:spPr>
          <a:xfrm>
            <a:off x="7434767" y="4915427"/>
            <a:ext cx="39556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设置验证集，进行交叉验证客观地评价模型对于训练集之外的数据的匹配度。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F66B35-ED93-4435-B91D-68D518A58A5D}"/>
              </a:ext>
            </a:extLst>
          </p:cNvPr>
          <p:cNvSpPr/>
          <p:nvPr/>
        </p:nvSpPr>
        <p:spPr>
          <a:xfrm>
            <a:off x="845115" y="2359829"/>
            <a:ext cx="3955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前馈式神经网络，从二维图像中提取其拓扑结构，采用反向传播算法来优化网络结构，求解网络中的未知参数。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C9F610-0DFB-41A3-ACC9-A5F4DE40882F}"/>
              </a:ext>
            </a:extLst>
          </p:cNvPr>
          <p:cNvSpPr txBox="1"/>
          <p:nvPr/>
        </p:nvSpPr>
        <p:spPr>
          <a:xfrm>
            <a:off x="905833" y="1776976"/>
            <a:ext cx="107433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CNN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8BFA26D-B86B-41E6-91F0-B22E077D4226}"/>
              </a:ext>
            </a:extLst>
          </p:cNvPr>
          <p:cNvSpPr txBox="1"/>
          <p:nvPr/>
        </p:nvSpPr>
        <p:spPr>
          <a:xfrm>
            <a:off x="7504441" y="1776976"/>
            <a:ext cx="168668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LeNet-5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A100FD90-128A-4FD5-B6B8-7E28DF2CB5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853"/>
          <a:stretch/>
        </p:blipFill>
        <p:spPr>
          <a:xfrm>
            <a:off x="4924796" y="2829145"/>
            <a:ext cx="2333385" cy="2373902"/>
          </a:xfrm>
        </p:spPr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3057247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af-ZA" dirty="0"/>
              <a:t>算法</a:t>
            </a:r>
            <a:r>
              <a:rPr lang="zh-CN" altLang="en-US" dirty="0"/>
              <a:t>设计与改进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491B14-5D14-4F1B-BC61-2D816B7BD95B}"/>
              </a:ext>
            </a:extLst>
          </p:cNvPr>
          <p:cNvSpPr/>
          <p:nvPr/>
        </p:nvSpPr>
        <p:spPr>
          <a:xfrm>
            <a:off x="845115" y="4798078"/>
            <a:ext cx="3955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</a:t>
            </a:r>
            <a:r>
              <a:rPr lang="en" altLang="zh-CN" sz="2000" dirty="0"/>
              <a:t>SVM</a:t>
            </a:r>
            <a:r>
              <a:rPr lang="zh-CN" altLang="en-US" sz="2000" dirty="0"/>
              <a:t>代替</a:t>
            </a:r>
            <a:r>
              <a:rPr lang="en" altLang="zh-CN" sz="2000" dirty="0"/>
              <a:t>CNN</a:t>
            </a:r>
            <a:r>
              <a:rPr lang="zh-CN" altLang="en-US" sz="2000" dirty="0"/>
              <a:t>网络的全连接层，即</a:t>
            </a:r>
            <a:r>
              <a:rPr lang="en" altLang="zh-CN" sz="2000" dirty="0"/>
              <a:t>CNN</a:t>
            </a:r>
            <a:r>
              <a:rPr lang="zh-CN" altLang="en-US" sz="2000" dirty="0"/>
              <a:t>提取特征后利用</a:t>
            </a:r>
            <a:r>
              <a:rPr lang="en" altLang="zh-CN" sz="2000" dirty="0"/>
              <a:t>SVM</a:t>
            </a:r>
            <a:r>
              <a:rPr lang="zh-CN" altLang="en-US" sz="2000" dirty="0"/>
              <a:t>进行分类</a:t>
            </a:r>
            <a:r>
              <a:rPr lang="zh-CN" altLang="en-US" dirty="0"/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AB10EA-0AD3-4B56-85DF-AFF460C80F0D}"/>
              </a:ext>
            </a:extLst>
          </p:cNvPr>
          <p:cNvSpPr txBox="1"/>
          <p:nvPr/>
        </p:nvSpPr>
        <p:spPr>
          <a:xfrm>
            <a:off x="905833" y="4215225"/>
            <a:ext cx="2100255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CNN-SVM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482787D-CF8C-4DB8-8FD2-8E71E143F365}"/>
              </a:ext>
            </a:extLst>
          </p:cNvPr>
          <p:cNvSpPr/>
          <p:nvPr/>
        </p:nvSpPr>
        <p:spPr>
          <a:xfrm>
            <a:off x="7434767" y="2474232"/>
            <a:ext cx="395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用于手写体字符识别的非常高效的卷积神经网络。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E4AD08-6384-4E24-BBE7-F354C05EEC67}"/>
              </a:ext>
            </a:extLst>
          </p:cNvPr>
          <p:cNvCxnSpPr>
            <a:cxnSpLocks/>
          </p:cNvCxnSpPr>
          <p:nvPr/>
        </p:nvCxnSpPr>
        <p:spPr>
          <a:xfrm flipV="1">
            <a:off x="976628" y="363430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DF4383E-6095-46C1-BBD4-DCEC1D1FFCC9}"/>
              </a:ext>
            </a:extLst>
          </p:cNvPr>
          <p:cNvCxnSpPr>
            <a:cxnSpLocks/>
          </p:cNvCxnSpPr>
          <p:nvPr/>
        </p:nvCxnSpPr>
        <p:spPr>
          <a:xfrm flipV="1">
            <a:off x="976628" y="608794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0EDFDA3-DA21-4C57-ADD2-710A9DB3CBBF}"/>
              </a:ext>
            </a:extLst>
          </p:cNvPr>
          <p:cNvCxnSpPr>
            <a:cxnSpLocks/>
          </p:cNvCxnSpPr>
          <p:nvPr/>
        </p:nvCxnSpPr>
        <p:spPr>
          <a:xfrm flipV="1">
            <a:off x="7504441" y="363430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84C27D-43BC-437C-9589-67E72312F75E}"/>
              </a:ext>
            </a:extLst>
          </p:cNvPr>
          <p:cNvCxnSpPr>
            <a:cxnSpLocks/>
          </p:cNvCxnSpPr>
          <p:nvPr/>
        </p:nvCxnSpPr>
        <p:spPr>
          <a:xfrm flipV="1">
            <a:off x="7504441" y="6087940"/>
            <a:ext cx="36795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8227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A05277F1-7789-4032-80A8-324CF4DF30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r="40851"/>
          <a:stretch/>
        </p:blipFill>
        <p:spPr>
          <a:xfrm>
            <a:off x="1872156" y="1384633"/>
            <a:ext cx="3075185" cy="4566826"/>
          </a:xfr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0506FA8-858B-4B91-A5BA-7B96E4894EC3}"/>
              </a:ext>
            </a:extLst>
          </p:cNvPr>
          <p:cNvSpPr/>
          <p:nvPr/>
        </p:nvSpPr>
        <p:spPr>
          <a:xfrm>
            <a:off x="1778454" y="1548472"/>
            <a:ext cx="3052499" cy="4531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295547" cy="5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af-ZA" altLang="zh-CN" sz="4000" dirty="0"/>
              <a:t>CNN</a:t>
            </a:r>
            <a:endParaRPr lang="zh-CN" altLang="en-US" sz="4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8A72C0-528B-4A85-B63E-1ACC60F4C2E9}"/>
              </a:ext>
            </a:extLst>
          </p:cNvPr>
          <p:cNvSpPr/>
          <p:nvPr/>
        </p:nvSpPr>
        <p:spPr>
          <a:xfrm>
            <a:off x="1964552" y="3076553"/>
            <a:ext cx="27159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32</a:t>
            </a:r>
            <a:r>
              <a:rPr lang="zh-CN" altLang="en-US" sz="2000" dirty="0">
                <a:solidFill>
                  <a:schemeClr val="bg1"/>
                </a:solidFill>
              </a:rPr>
              <a:t>核卷积</a:t>
            </a:r>
            <a:r>
              <a:rPr lang="en-US" altLang="zh-CN" sz="2000" dirty="0">
                <a:solidFill>
                  <a:schemeClr val="bg1"/>
                </a:solidFill>
              </a:rPr>
              <a:t>-64</a:t>
            </a:r>
            <a:r>
              <a:rPr lang="zh-CN" altLang="en-US" sz="2000" dirty="0">
                <a:solidFill>
                  <a:schemeClr val="bg1"/>
                </a:solidFill>
              </a:rPr>
              <a:t>核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池化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-128</a:t>
            </a:r>
            <a:r>
              <a:rPr lang="zh-CN" altLang="en-US" sz="2000" dirty="0">
                <a:solidFill>
                  <a:schemeClr val="bg1"/>
                </a:solidFill>
              </a:rPr>
              <a:t>核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池化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-128</a:t>
            </a:r>
            <a:r>
              <a:rPr lang="zh-CN" altLang="en-US" sz="2000" dirty="0">
                <a:solidFill>
                  <a:schemeClr val="bg1"/>
                </a:solidFill>
              </a:rPr>
              <a:t>全连接</a:t>
            </a:r>
            <a:r>
              <a:rPr lang="en-US" altLang="zh-CN" sz="2000" dirty="0">
                <a:solidFill>
                  <a:schemeClr val="bg1"/>
                </a:solidFill>
              </a:rPr>
              <a:t>-64-10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ADCBD2-3611-434B-BAC9-EAB17470C7BA}"/>
              </a:ext>
            </a:extLst>
          </p:cNvPr>
          <p:cNvSpPr txBox="1"/>
          <p:nvPr/>
        </p:nvSpPr>
        <p:spPr>
          <a:xfrm>
            <a:off x="2001597" y="2155256"/>
            <a:ext cx="10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Net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A6F851-407A-40D2-9D89-9BF6DAAB1F38}"/>
              </a:ext>
            </a:extLst>
          </p:cNvPr>
          <p:cNvSpPr txBox="1"/>
          <p:nvPr/>
        </p:nvSpPr>
        <p:spPr>
          <a:xfrm>
            <a:off x="1983604" y="1795794"/>
            <a:ext cx="59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48BA108-4606-44B0-AC4E-BC7027ABCD31}"/>
              </a:ext>
            </a:extLst>
          </p:cNvPr>
          <p:cNvSpPr/>
          <p:nvPr/>
        </p:nvSpPr>
        <p:spPr>
          <a:xfrm>
            <a:off x="5231258" y="1407759"/>
            <a:ext cx="3084014" cy="454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9C64E4-90A4-4FDC-B9DC-1A9F2D6171B0}"/>
              </a:ext>
            </a:extLst>
          </p:cNvPr>
          <p:cNvSpPr/>
          <p:nvPr/>
        </p:nvSpPr>
        <p:spPr>
          <a:xfrm>
            <a:off x="5455404" y="3032552"/>
            <a:ext cx="26192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 err="1"/>
              <a:t>test_size</a:t>
            </a:r>
            <a:r>
              <a:rPr lang="en" altLang="zh-CN" sz="2400" dirty="0"/>
              <a:t>=0.2</a:t>
            </a:r>
          </a:p>
          <a:p>
            <a:endParaRPr lang="en" altLang="zh-CN" sz="2400" dirty="0"/>
          </a:p>
          <a:p>
            <a:r>
              <a:rPr lang="zh-CN" altLang="en-US" sz="2400" dirty="0"/>
              <a:t>固定划分</a:t>
            </a:r>
            <a:r>
              <a:rPr lang="en-US" altLang="zh-CN" sz="2400" dirty="0"/>
              <a:t>20%</a:t>
            </a:r>
            <a:r>
              <a:rPr lang="zh-CN" altLang="en-US" sz="2400" dirty="0"/>
              <a:t>的样本用于训练时测试。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E5E381-B75B-4DE6-BBE7-6D380BCFD788}"/>
              </a:ext>
            </a:extLst>
          </p:cNvPr>
          <p:cNvSpPr txBox="1"/>
          <p:nvPr/>
        </p:nvSpPr>
        <p:spPr>
          <a:xfrm>
            <a:off x="5575638" y="2003142"/>
            <a:ext cx="135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7FABBE-115F-4543-9106-C2201B132EE8}"/>
              </a:ext>
            </a:extLst>
          </p:cNvPr>
          <p:cNvSpPr txBox="1"/>
          <p:nvPr/>
        </p:nvSpPr>
        <p:spPr>
          <a:xfrm>
            <a:off x="5575638" y="1681618"/>
            <a:ext cx="61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5EC862B-93DE-4B42-A6EE-FB54FB0F425F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506EEB5-F00D-47F1-99B9-9D1E331BD162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999BCD2-240A-47F9-A5C9-EBF1767A48A0}"/>
              </a:ext>
            </a:extLst>
          </p:cNvPr>
          <p:cNvSpPr/>
          <p:nvPr/>
        </p:nvSpPr>
        <p:spPr>
          <a:xfrm>
            <a:off x="8358934" y="1384633"/>
            <a:ext cx="3163568" cy="454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12B222-95D5-4420-8E35-06C217FC9D56}"/>
              </a:ext>
            </a:extLst>
          </p:cNvPr>
          <p:cNvSpPr/>
          <p:nvPr/>
        </p:nvSpPr>
        <p:spPr>
          <a:xfrm>
            <a:off x="8508918" y="3021911"/>
            <a:ext cx="29282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卷积层：局部特征提取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池化层：缩减数据量和控制过拟合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全连接层：分类输出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7ED443-90C7-4F0B-ABF6-FB481EE217D6}"/>
              </a:ext>
            </a:extLst>
          </p:cNvPr>
          <p:cNvSpPr txBox="1"/>
          <p:nvPr/>
        </p:nvSpPr>
        <p:spPr>
          <a:xfrm>
            <a:off x="8552888" y="2021136"/>
            <a:ext cx="190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251FEB-C798-4093-8D1D-610E31356E15}"/>
              </a:ext>
            </a:extLst>
          </p:cNvPr>
          <p:cNvSpPr txBox="1"/>
          <p:nvPr/>
        </p:nvSpPr>
        <p:spPr>
          <a:xfrm>
            <a:off x="8552888" y="1718530"/>
            <a:ext cx="61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10F04CC-A3A9-45F0-A13B-7A4CCCEE72F1}"/>
              </a:ext>
            </a:extLst>
          </p:cNvPr>
          <p:cNvCxnSpPr/>
          <p:nvPr/>
        </p:nvCxnSpPr>
        <p:spPr>
          <a:xfrm>
            <a:off x="695325" y="3429000"/>
            <a:ext cx="0" cy="377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2709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F628E-05B0-455F-85C2-B2009FE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879392-D3F3-44F4-800B-2771F7BF7D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7" y="267864"/>
            <a:ext cx="50863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D5BF78-EF3F-47B6-8BDE-09CB8A1F8A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66" y="267864"/>
            <a:ext cx="3581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B6A0C4-1353-482B-8FBE-A13162470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544464"/>
            <a:ext cx="5960039" cy="267987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509283-4291-4DB9-95EB-BFB78BCF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24939"/>
            <a:ext cx="10093388" cy="107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810</Words>
  <Application>Microsoft Office PowerPoint</Application>
  <PresentationFormat>宽屏</PresentationFormat>
  <Paragraphs>136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任务 目标</vt:lpstr>
      <vt:lpstr>任务目标</vt:lpstr>
      <vt:lpstr>问题分析</vt:lpstr>
      <vt:lpstr>算法 设计</vt:lpstr>
      <vt:lpstr>算法设计与改进</vt:lpstr>
      <vt:lpstr>CNN</vt:lpstr>
      <vt:lpstr>PowerPoint 演示文稿</vt:lpstr>
      <vt:lpstr>CNN-SVM</vt:lpstr>
      <vt:lpstr>PowerPoint 演示文稿</vt:lpstr>
      <vt:lpstr>LeNet-5</vt:lpstr>
      <vt:lpstr>KFold</vt:lpstr>
      <vt:lpstr>结果 分析</vt:lpstr>
      <vt:lpstr>训练结果</vt:lpstr>
      <vt:lpstr>结果分析</vt:lpstr>
      <vt:lpstr>竞赛成绩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dozen</dc:creator>
  <cp:lastModifiedBy>dozen</cp:lastModifiedBy>
  <cp:revision>35</cp:revision>
  <dcterms:created xsi:type="dcterms:W3CDTF">2020-12-22T04:41:00Z</dcterms:created>
  <dcterms:modified xsi:type="dcterms:W3CDTF">2020-12-24T04:05:06Z</dcterms:modified>
</cp:coreProperties>
</file>