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</p:sldIdLst>
  <p:sldSz cx="9144000" cy="51435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6B3B2"/>
    <a:srgbClr val="C0C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5" autoAdjust="0"/>
    <p:restoredTop sz="82130" autoAdjust="0"/>
  </p:normalViewPr>
  <p:slideViewPr>
    <p:cSldViewPr snapToGrid="0">
      <p:cViewPr>
        <p:scale>
          <a:sx n="66" d="100"/>
          <a:sy n="66" d="100"/>
        </p:scale>
        <p:origin x="-252" y="-1272"/>
      </p:cViewPr>
      <p:guideLst>
        <p:guide orient="horz" pos="1579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28"/>
            <a:ext cx="3276600" cy="2313078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81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588"/>
            <a:ext cx="3383973" cy="32389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15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513"/>
            <a:ext cx="3383973" cy="17136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5" y="3614001"/>
            <a:ext cx="3366029" cy="11528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931857" y="478919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png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36716" y="648653"/>
            <a:ext cx="1859280" cy="10147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6000" spc="-150" dirty="0" smtClean="0">
                <a:solidFill>
                  <a:srgbClr val="FF960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DDD</a:t>
            </a:r>
            <a:endParaRPr lang="en-US" altLang="zh-CN" sz="6000" spc="-150" dirty="0">
              <a:solidFill>
                <a:srgbClr val="FF9603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89066" y="1491381"/>
            <a:ext cx="42976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领域驱动设计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5050" y="2305685"/>
            <a:ext cx="4881880" cy="0"/>
          </a:xfrm>
          <a:prstGeom prst="line">
            <a:avLst/>
          </a:prstGeom>
          <a:ln>
            <a:solidFill>
              <a:srgbClr val="D2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88055" y="2414905"/>
            <a:ext cx="49688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Domain Driven Design</a:t>
            </a:r>
            <a:endParaRPr lang="en-US" altLang="zh-CN" sz="900" spc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9114" y="2948350"/>
            <a:ext cx="3542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ClaireChen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阿青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" y="253365"/>
            <a:ext cx="7670165" cy="4636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05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领域分层架构</a:t>
            </a:r>
            <a:endParaRPr lang="zh-CN" altLang="en-US" sz="3200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239520"/>
            <a:ext cx="6769735" cy="2273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06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领域模型元素</a:t>
            </a:r>
            <a:endParaRPr lang="zh-CN" altLang="en-US" sz="3200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30" y="38735"/>
            <a:ext cx="4362450" cy="511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07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领域服务 </a:t>
            </a:r>
            <a:r>
              <a:rPr lang="en-US" altLang="zh-CN" sz="24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&amp; </a:t>
            </a:r>
            <a:r>
              <a:rPr lang="zh-CN" altLang="en-US" sz="24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领域事件</a:t>
            </a:r>
            <a:endParaRPr lang="zh-CN" altLang="en-US" sz="2400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90650" y="323850"/>
            <a:ext cx="6101080" cy="4380230"/>
            <a:chOff x="4164" y="2240"/>
            <a:chExt cx="8634" cy="615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4" y="2240"/>
              <a:ext cx="8034" cy="300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4" y="5472"/>
              <a:ext cx="8634" cy="29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08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事件风暴</a:t>
            </a:r>
            <a:endParaRPr lang="zh-CN" altLang="en-US" sz="2800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857885"/>
            <a:ext cx="2905125" cy="3258820"/>
          </a:xfrm>
          <a:prstGeom prst="rect">
            <a:avLst/>
          </a:prstGeom>
        </p:spPr>
      </p:pic>
      <p:pic>
        <p:nvPicPr>
          <p:cNvPr id="8" name="图片 7" descr="领域建模过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190" y="179070"/>
            <a:ext cx="4780280" cy="490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05738" y="241059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09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DDD </a:t>
            </a:r>
            <a:r>
              <a:rPr lang="zh-CN" altLang="en-US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实践 </a:t>
            </a:r>
            <a:r>
              <a:rPr lang="en-US" altLang="zh-CN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- CRQS + JiveJdon</a:t>
            </a:r>
            <a:endParaRPr lang="en-US" altLang="zh-CN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如果焦点在领域或领域逻辑</a:t>
            </a:r>
            <a:endParaRPr lang="zh-CN" altLang="en-US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3299460" cy="2014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6120130" y="2867660"/>
            <a:ext cx="3707130" cy="2310130"/>
          </a:xfrm>
          <a:prstGeom prst="rect">
            <a:avLst/>
          </a:prstGeom>
        </p:spPr>
      </p:pic>
      <p:sp>
        <p:nvSpPr>
          <p:cNvPr id="37" name="MH_Other_1"/>
          <p:cNvSpPr txBox="1"/>
          <p:nvPr>
            <p:custDataLst>
              <p:tags r:id="rId3"/>
            </p:custDataLst>
          </p:nvPr>
        </p:nvSpPr>
        <p:spPr>
          <a:xfrm flipH="1">
            <a:off x="3985412" y="1635049"/>
            <a:ext cx="601520" cy="43815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45" dirty="0">
                <a:solidFill>
                  <a:srgbClr val="FFFFFF"/>
                </a:solidFill>
                <a:latin typeface="Arial" panose="020B0604020202090204" pitchFamily="34" charset="0"/>
                <a:cs typeface="Times New Roman" panose="02020503050405090304" pitchFamily="18" charset="0"/>
                <a:sym typeface="Arial" panose="020B0604020202090204" pitchFamily="34" charset="0"/>
              </a:rPr>
              <a:t>01</a:t>
            </a:r>
            <a:endParaRPr lang="zh-CN" altLang="en-US" sz="2845" dirty="0">
              <a:solidFill>
                <a:srgbClr val="FFFFFF"/>
              </a:solidFill>
              <a:latin typeface="Arial" panose="020B0604020202090204" pitchFamily="34" charset="0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38" name="MH_Other_2"/>
          <p:cNvSpPr txBox="1"/>
          <p:nvPr>
            <p:custDataLst>
              <p:tags r:id="rId4"/>
            </p:custDataLst>
          </p:nvPr>
        </p:nvSpPr>
        <p:spPr>
          <a:xfrm flipH="1">
            <a:off x="4586932" y="2341097"/>
            <a:ext cx="601520" cy="43815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45" dirty="0">
                <a:solidFill>
                  <a:srgbClr val="FFFFFF"/>
                </a:solidFill>
                <a:latin typeface="Arial" panose="020B0604020202090204" pitchFamily="34" charset="0"/>
                <a:cs typeface="Times New Roman" panose="02020503050405090304" pitchFamily="18" charset="0"/>
                <a:sym typeface="Arial" panose="020B0604020202090204" pitchFamily="34" charset="0"/>
              </a:rPr>
              <a:t>02</a:t>
            </a:r>
            <a:endParaRPr lang="zh-CN" altLang="en-US" sz="2845" dirty="0">
              <a:solidFill>
                <a:srgbClr val="FFFFFF"/>
              </a:solidFill>
              <a:latin typeface="Arial" panose="020B0604020202090204" pitchFamily="34" charset="0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20" name="MH_Other_1"/>
          <p:cNvSpPr txBox="1"/>
          <p:nvPr>
            <p:custDataLst>
              <p:tags r:id="rId5"/>
            </p:custDataLst>
          </p:nvPr>
        </p:nvSpPr>
        <p:spPr>
          <a:xfrm flipH="1">
            <a:off x="3985412" y="3006428"/>
            <a:ext cx="601520" cy="43815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45" dirty="0">
                <a:solidFill>
                  <a:srgbClr val="FFFFFF"/>
                </a:solidFill>
                <a:latin typeface="Arial" panose="020B0604020202090204" pitchFamily="34" charset="0"/>
                <a:cs typeface="Times New Roman" panose="02020503050405090304" pitchFamily="18" charset="0"/>
                <a:sym typeface="Arial" panose="020B0604020202090204" pitchFamily="34" charset="0"/>
              </a:rPr>
              <a:t>03</a:t>
            </a:r>
            <a:endParaRPr lang="zh-CN" altLang="en-US" sz="2845" dirty="0">
              <a:solidFill>
                <a:srgbClr val="FFFFFF"/>
              </a:solidFill>
              <a:latin typeface="Arial" panose="020B0604020202090204" pitchFamily="34" charset="0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6"/>
            </p:custDataLst>
          </p:nvPr>
        </p:nvSpPr>
        <p:spPr>
          <a:xfrm>
            <a:off x="2937404" y="918300"/>
            <a:ext cx="1194364" cy="481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30" b="1" dirty="0">
                <a:solidFill>
                  <a:srgbClr val="313C42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目  录</a:t>
            </a:r>
            <a:endParaRPr lang="zh-CN" altLang="en-US" sz="3130" b="1" dirty="0">
              <a:solidFill>
                <a:srgbClr val="313C42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7"/>
            </p:custDataLst>
          </p:nvPr>
        </p:nvSpPr>
        <p:spPr>
          <a:xfrm>
            <a:off x="4131671" y="918217"/>
            <a:ext cx="2254798" cy="481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30" b="1" dirty="0">
                <a:solidFill>
                  <a:srgbClr val="313C42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CONTENTS</a:t>
            </a:r>
            <a:endParaRPr lang="en-US" altLang="zh-CN" sz="3130" b="1" dirty="0">
              <a:solidFill>
                <a:srgbClr val="313C42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525" y="1399540"/>
            <a:ext cx="3790315" cy="3555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 bldLvl="0" animBg="1"/>
      <p:bldP spid="20" grpId="0" bldLvl="0" animBg="1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857885"/>
            <a:ext cx="7920990" cy="3731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05738" y="241059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10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DDD </a:t>
            </a:r>
            <a:r>
              <a:rPr lang="zh-CN" altLang="en-US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实践 </a:t>
            </a:r>
            <a:r>
              <a:rPr lang="en-US" altLang="zh-CN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- </a:t>
            </a:r>
            <a:r>
              <a:rPr lang="zh-CN" altLang="en-US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微服务架构</a:t>
            </a:r>
            <a:endParaRPr lang="en-US" altLang="zh-CN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如果焦点在领域或领域逻辑</a:t>
            </a:r>
            <a:endParaRPr lang="zh-CN" altLang="en-US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160" y="-3175"/>
            <a:ext cx="4193540" cy="507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05738" y="241059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11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DDD </a:t>
            </a:r>
            <a:r>
              <a:rPr lang="zh-CN" altLang="en-US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实践 </a:t>
            </a:r>
            <a:r>
              <a:rPr lang="en-US" altLang="zh-CN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- </a:t>
            </a:r>
            <a:r>
              <a:rPr lang="zh-CN" altLang="en-US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分层架构</a:t>
            </a:r>
            <a:endParaRPr lang="en-US" altLang="zh-CN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如果焦点在领域或领域逻辑</a:t>
            </a:r>
            <a:endParaRPr lang="zh-CN" altLang="en-US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204595"/>
            <a:ext cx="6045200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05738" y="241059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12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DDD </a:t>
            </a:r>
            <a:r>
              <a:rPr lang="zh-CN" altLang="en-US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实践 </a:t>
            </a:r>
            <a:r>
              <a:rPr lang="en-US" altLang="zh-CN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- </a:t>
            </a:r>
            <a:r>
              <a:rPr lang="zh-CN" altLang="en-US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更多</a:t>
            </a:r>
            <a:endParaRPr lang="en-US" altLang="zh-CN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如果焦点在领域或领域逻辑</a:t>
            </a:r>
            <a:endParaRPr lang="zh-CN" altLang="en-US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90" y="815975"/>
            <a:ext cx="7577455" cy="367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01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Evans DDD </a:t>
            </a:r>
            <a:r>
              <a:rPr lang="zh-CN" altLang="en-US" sz="28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是什么</a:t>
            </a:r>
            <a:endParaRPr lang="zh-CN" altLang="en-US" sz="2800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305435"/>
            <a:ext cx="6770370" cy="477139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510780" y="717550"/>
            <a:ext cx="1299210" cy="2949575"/>
            <a:chOff x="11253" y="2029"/>
            <a:chExt cx="2674" cy="60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53" y="2029"/>
              <a:ext cx="2675" cy="336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53" y="5950"/>
              <a:ext cx="2268" cy="21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02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为什么使用</a:t>
            </a:r>
            <a:r>
              <a:rPr lang="en-US" altLang="zh-CN" sz="24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 MDD/DDD</a:t>
            </a:r>
            <a:endParaRPr lang="en-US" altLang="zh-CN" sz="2400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31165" y="172720"/>
            <a:ext cx="8281670" cy="4798060"/>
            <a:chOff x="606" y="1248"/>
            <a:chExt cx="13042" cy="7556"/>
          </a:xfrm>
        </p:grpSpPr>
        <p:sp>
          <p:nvSpPr>
            <p:cNvPr id="7" name="文本框 6"/>
            <p:cNvSpPr txBox="1"/>
            <p:nvPr/>
          </p:nvSpPr>
          <p:spPr>
            <a:xfrm>
              <a:off x="4229" y="1248"/>
              <a:ext cx="386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tx1"/>
                  </a:solidFill>
                  <a:effectLst/>
                  <a:latin typeface="Arial Bold" panose="020B0604020202090204" charset="0"/>
                  <a:cs typeface="Arial Bold" panose="020B0604020202090204" charset="0"/>
                </a:rPr>
                <a:t>MDD - </a:t>
              </a:r>
              <a:r>
                <a:rPr lang="zh-CN" altLang="en-US" sz="1000" b="1">
                  <a:solidFill>
                    <a:schemeClr val="tx1"/>
                  </a:solidFill>
                  <a:effectLst/>
                  <a:latin typeface="Arial Bold" panose="020B0604020202090204" charset="0"/>
                  <a:cs typeface="Arial Bold" panose="020B0604020202090204" charset="0"/>
                </a:rPr>
                <a:t>模型驱动开发，开发范畴</a:t>
              </a:r>
              <a:endParaRPr lang="zh-CN" altLang="en-US" sz="1000" b="1">
                <a:solidFill>
                  <a:schemeClr val="tx1"/>
                </a:solidFill>
                <a:effectLst/>
                <a:latin typeface="Arial Bold" panose="020B0604020202090204" charset="0"/>
                <a:cs typeface="Arial Bold" panose="020B0604020202090204" charset="0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effectLst/>
                  <a:latin typeface="Arial Bold" panose="020B0604020202090204" charset="0"/>
                  <a:cs typeface="Arial Bold" panose="020B0604020202090204" charset="0"/>
                </a:rPr>
                <a:t>DDD - </a:t>
              </a:r>
              <a:r>
                <a:rPr lang="zh-CN" altLang="en-US" sz="1000" b="1">
                  <a:solidFill>
                    <a:schemeClr val="tx1"/>
                  </a:solidFill>
                  <a:effectLst/>
                  <a:latin typeface="Arial Bold" panose="020B0604020202090204" charset="0"/>
                  <a:cs typeface="Arial Bold" panose="020B0604020202090204" charset="0"/>
                </a:rPr>
                <a:t>领域驱动设计，设计范畴</a:t>
              </a:r>
              <a:endParaRPr lang="zh-CN" altLang="en-US" sz="1000" b="1">
                <a:solidFill>
                  <a:schemeClr val="tx1"/>
                </a:solidFill>
                <a:effectLst/>
                <a:latin typeface="Arial Bold" panose="020B0604020202090204" charset="0"/>
                <a:cs typeface="Arial Bold" panose="020B0604020202090204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" y="1248"/>
              <a:ext cx="3659" cy="7556"/>
            </a:xfrm>
            <a:prstGeom prst="rect">
              <a:avLst/>
            </a:prstGeom>
          </p:spPr>
        </p:pic>
        <p:pic>
          <p:nvPicPr>
            <p:cNvPr id="11" name="图片 10" descr="架构变迁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0" y="2550"/>
              <a:ext cx="9229" cy="545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03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软件开发的本质</a:t>
            </a:r>
            <a:endParaRPr lang="zh-CN" altLang="en-US" sz="2800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800000" flipV="1">
            <a:off x="0" y="-3175"/>
            <a:ext cx="1180465" cy="72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V="1">
            <a:off x="7822565" y="4328795"/>
            <a:ext cx="1325245" cy="826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83360" y="895985"/>
            <a:ext cx="5942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Arial Bold" panose="020B0604020202090204" charset="0"/>
                <a:sym typeface="+mn-ea"/>
              </a:rPr>
              <a:t>什么是软件开发？ </a:t>
            </a:r>
            <a:r>
              <a:rPr lang="en-US" altLang="zh-CN" sz="1200">
                <a:latin typeface="Arial Bold" panose="020B0604020202090204" charset="0"/>
                <a:sym typeface="+mn-ea"/>
              </a:rPr>
              <a:t>-- </a:t>
            </a:r>
            <a:r>
              <a:rPr lang="zh-CN" altLang="en-US" sz="1200">
                <a:latin typeface="Arial Bold" panose="020B0604020202090204" charset="0"/>
                <a:sym typeface="+mn-ea"/>
              </a:rPr>
              <a:t>软件开发过程是</a:t>
            </a:r>
            <a:r>
              <a:rPr lang="zh-CN" altLang="en-US" sz="1200" b="1">
                <a:solidFill>
                  <a:schemeClr val="accent2"/>
                </a:solidFill>
                <a:latin typeface="Arial Bold" panose="020B0604020202090204" charset="0"/>
                <a:sym typeface="+mn-ea"/>
              </a:rPr>
              <a:t>问题空间</a:t>
            </a:r>
            <a:r>
              <a:rPr lang="zh-CN" altLang="en-US" sz="1200">
                <a:latin typeface="Arial Bold" panose="020B0604020202090204" charset="0"/>
                <a:sym typeface="+mn-ea"/>
              </a:rPr>
              <a:t>到</a:t>
            </a:r>
            <a:r>
              <a:rPr lang="zh-CN" altLang="en-US" sz="1200" b="1">
                <a:solidFill>
                  <a:schemeClr val="accent2"/>
                </a:solidFill>
                <a:latin typeface="Arial Bold" panose="020B0604020202090204" charset="0"/>
                <a:sym typeface="+mn-ea"/>
              </a:rPr>
              <a:t>解决方案空间</a:t>
            </a:r>
            <a:r>
              <a:rPr lang="zh-CN" altLang="en-US" sz="1200">
                <a:latin typeface="Arial Bold" panose="020B0604020202090204" charset="0"/>
                <a:sym typeface="+mn-ea"/>
              </a:rPr>
              <a:t>的一个映射转化</a:t>
            </a:r>
            <a:endParaRPr lang="zh-CN" altLang="en-US" sz="1200">
              <a:latin typeface="Arial Bold" panose="020B0604020202090204" charset="0"/>
              <a:sym typeface="+mn-ea"/>
            </a:endParaRPr>
          </a:p>
        </p:txBody>
      </p:sp>
      <p:pic>
        <p:nvPicPr>
          <p:cNvPr id="5" name="图片 4" descr="什么是领域模型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80" y="1522095"/>
            <a:ext cx="6441440" cy="2894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1" y="557538"/>
            <a:ext cx="9144001" cy="4608001"/>
          </a:xfrm>
          <a:prstGeom prst="rect">
            <a:avLst/>
          </a:prstGeom>
        </p:spPr>
      </p:pic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6218" y="208674"/>
            <a:ext cx="3153793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925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04</a:t>
            </a:r>
            <a:endParaRPr lang="en-US" altLang="zh-CN" sz="14925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605698" y="2781750"/>
            <a:ext cx="2946611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1100" y="1182070"/>
            <a:ext cx="2465355" cy="415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Times New Roman" panose="02020503050405090304" pitchFamily="18" charset="0"/>
                <a:sym typeface="Arial" panose="020B0604020202090204" pitchFamily="34" charset="0"/>
              </a:rPr>
              <a:t>PART</a:t>
            </a:r>
            <a:endParaRPr lang="en-US" altLang="zh-CN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847" y="2191296"/>
            <a:ext cx="3177862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Heiti SC Medium" panose="02000000000000000000" charset="-122"/>
                <a:ea typeface="Heiti SC Medium" panose="02000000000000000000" charset="-122"/>
                <a:cs typeface="+mn-ea"/>
                <a:sym typeface="+mn-lt"/>
              </a:rPr>
              <a:t>分析设计发展阶段</a:t>
            </a:r>
            <a:endParaRPr lang="zh-CN" altLang="en-US" sz="2800" b="1" dirty="0">
              <a:solidFill>
                <a:schemeClr val="accent1"/>
              </a:solidFill>
              <a:latin typeface="Heiti SC Medium" panose="02000000000000000000" charset="-122"/>
              <a:ea typeface="Heiti SC Medium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>
        <p:push dir="u"/>
      </p:transition>
    </mc:Choice>
    <mc:Fallback>
      <p:transition advClick="0" advTm="3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ldLvl="0" animBg="1"/>
      <p:bldP spid="6" grpId="0"/>
    </p:bldLst>
  </p:timing>
</p:sld>
</file>

<file path=ppt/tags/tag1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2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8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1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2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4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6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7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8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9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30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31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32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33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34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35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36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37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38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39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40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41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7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8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9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第一PPT，www.1ppt.com">
  <a:themeElements>
    <a:clrScheme name="自定义 26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603"/>
      </a:accent1>
      <a:accent2>
        <a:srgbClr val="666666"/>
      </a:accent2>
      <a:accent3>
        <a:srgbClr val="FF9603"/>
      </a:accent3>
      <a:accent4>
        <a:srgbClr val="666666"/>
      </a:accent4>
      <a:accent5>
        <a:srgbClr val="FF9603"/>
      </a:accent5>
      <a:accent6>
        <a:srgbClr val="666666"/>
      </a:accent6>
      <a:hlink>
        <a:srgbClr val="FF9603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全屏显示(16:9)</PresentationFormat>
  <Paragraphs>99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61" baseType="lpstr">
      <vt:lpstr>Arial</vt:lpstr>
      <vt:lpstr>方正书宋_GBK</vt:lpstr>
      <vt:lpstr>Wingdings</vt:lpstr>
      <vt:lpstr>Lato Regular</vt:lpstr>
      <vt:lpstr>Thonburi</vt:lpstr>
      <vt:lpstr>Lato Hairline</vt:lpstr>
      <vt:lpstr>Lato Light</vt:lpstr>
      <vt:lpstr>方正细谭黑简体</vt:lpstr>
      <vt:lpstr>冬青黑体简体中文</vt:lpstr>
      <vt:lpstr>微软雅黑</vt:lpstr>
      <vt:lpstr>汉仪旗黑</vt:lpstr>
      <vt:lpstr>Agency FB</vt:lpstr>
      <vt:lpstr>Times New Roman</vt:lpstr>
      <vt:lpstr>Calibri</vt:lpstr>
      <vt:lpstr>Helvetica Neue</vt:lpstr>
      <vt:lpstr>宋体</vt:lpstr>
      <vt:lpstr>汉仪书宋二KW</vt:lpstr>
      <vt:lpstr>苹方-简</vt:lpstr>
      <vt:lpstr>华文细黑</vt:lpstr>
      <vt:lpstr>STIXGeneral-Bold</vt:lpstr>
      <vt:lpstr>Oxygen</vt:lpstr>
      <vt:lpstr>League Gothic Regular</vt:lpstr>
      <vt:lpstr>Gill Sans</vt:lpstr>
      <vt:lpstr>FontAwesome</vt:lpstr>
      <vt:lpstr>MS PGothic</vt:lpstr>
      <vt:lpstr>Neris Thin</vt:lpstr>
      <vt:lpstr>Arial</vt:lpstr>
      <vt:lpstr>微软雅黑</vt:lpstr>
      <vt:lpstr>宋体</vt:lpstr>
      <vt:lpstr>Arial Unicode MS</vt:lpstr>
      <vt:lpstr>Calibri Light</vt:lpstr>
      <vt:lpstr>黑体-简</vt:lpstr>
      <vt:lpstr>Heiti SC Medium</vt:lpstr>
      <vt:lpstr>Arial Bold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黄灰点线</dc:title>
  <dc:creator>第一PPT</dc:creator>
  <cp:keywords>www.1ppt.com</cp:keywords>
  <dc:description>www.1ppt.com</dc:description>
  <cp:lastModifiedBy>chenzy</cp:lastModifiedBy>
  <cp:revision>31</cp:revision>
  <dcterms:created xsi:type="dcterms:W3CDTF">2020-12-19T04:08:21Z</dcterms:created>
  <dcterms:modified xsi:type="dcterms:W3CDTF">2020-12-19T04:08:21Z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