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C76718-944E-4E40-8D3E-63F4A0E9DE88}">
  <a:tblStyle styleId="{9AC76718-944E-4E40-8D3E-63F4A0E9DE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518E87-4D2A-4CEE-8EDF-7CECC9F9B62F}" styleName="Table_1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eorgia"/>
              <a:buNone/>
              <a:defRPr b="0" i="0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showMasterSp="0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showMasterSp="0" type="secHead">
  <p:cSld name="SECTION_HEAD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67" name="Google Shape;67;p5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b="0" i="0" sz="4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6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7" name="Google Shape;77;p6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3537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showMasterSp="0" type="twoTxTwoObj">
  <p:cSld name="TWO_OBJECTS_WITH_TEX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7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1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92" name="Google Shape;92;p7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7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b="1" i="0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1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54864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38760" lvl="2" marL="82296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33680" lvl="3" marL="109728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85420" lvl="5" marL="164592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85420" lvl="7" marL="210312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93039" lvl="8" marL="237744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19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76225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68605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b="0" i="0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4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5.gif"/><Relationship Id="rId5" Type="http://schemas.openxmlformats.org/officeDocument/2006/relationships/image" Target="../media/image18.gif"/><Relationship Id="rId6" Type="http://schemas.openxmlformats.org/officeDocument/2006/relationships/image" Target="../media/image16.gif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://te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1371600" y="2819400"/>
            <a:ext cx="6400800" cy="255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fr-FR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TERMINALE S11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fr-FR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fr-FR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SESSION 2016-2017</a:t>
            </a:r>
            <a:endParaRPr b="1" i="0" sz="16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Georgia"/>
              <a:buNone/>
            </a:pPr>
            <a:r>
              <a:rPr b="0" i="0" lang="fr-FR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Projet ISN : </a:t>
            </a:r>
            <a:br>
              <a:rPr b="0" i="0" lang="fr-FR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fr-FR" sz="4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Space Adventure</a:t>
            </a:r>
            <a:endParaRPr b="0" i="0" sz="42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1043608" y="5949280"/>
            <a:ext cx="732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Evolution du jeu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6240" l="25748" r="42595" t="12280"/>
          <a:stretch/>
        </p:blipFill>
        <p:spPr>
          <a:xfrm>
            <a:off x="179512" y="2204863"/>
            <a:ext cx="2664296" cy="417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4">
            <a:alphaModFix/>
          </a:blip>
          <a:srcRect b="18160" l="19132" r="38815" t="8920"/>
          <a:stretch/>
        </p:blipFill>
        <p:spPr>
          <a:xfrm>
            <a:off x="3131841" y="2204864"/>
            <a:ext cx="2808311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 b="19174" l="67724" r="16315" t="39760"/>
          <a:stretch/>
        </p:blipFill>
        <p:spPr>
          <a:xfrm>
            <a:off x="6084168" y="2204864"/>
            <a:ext cx="2835806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Travail d’équipe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Résultats de recherche d'images pour « bibliothèque »" id="236" name="Google Shape;236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Fichier:Skype-icon.svg"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3717032"/>
            <a:ext cx="2088232" cy="2118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s de recherche d'images pour « google drive »" id="238" name="Google Shape;2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554" y="3501008"/>
            <a:ext cx="2205806" cy="243040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179512" y="1556792"/>
            <a:ext cx="83756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Travail en groupe pour une meilleure qualité de réflexion </a:t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611560" y="2780928"/>
            <a:ext cx="3600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 principaux moyens de communiquer: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2411760" y="6021288"/>
            <a:ext cx="5155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Skype                                                      Google Drive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Travail d’équipe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323528" y="1628800"/>
            <a:ext cx="86409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Travail individuel pour une meilleure concentration sur les parties fastidieuses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228184" y="4077072"/>
            <a:ext cx="1691680" cy="1656184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Google Shape;249;p24"/>
          <p:cNvSpPr/>
          <p:nvPr/>
        </p:nvSpPr>
        <p:spPr>
          <a:xfrm rot="2488917">
            <a:off x="7306633" y="5477453"/>
            <a:ext cx="1126651" cy="4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796136" y="3212976"/>
            <a:ext cx="2494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Travail de recherche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ésultats de recherche d'images pour « travail ordi »"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4077072"/>
            <a:ext cx="2262251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/>
          <p:nvPr/>
        </p:nvSpPr>
        <p:spPr>
          <a:xfrm>
            <a:off x="611560" y="3212976"/>
            <a:ext cx="40110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Travail sur les parties fastidieuses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Réalisation personnelle 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58" name="Google Shape;258;p25"/>
          <p:cNvGraphicFramePr/>
          <p:nvPr/>
        </p:nvGraphicFramePr>
        <p:xfrm>
          <a:off x="179512" y="16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{25518E87-4D2A-4CEE-8EDF-7CECC9F9B62F}</a:tableStyleId>
              </a:tblPr>
              <a:tblGrid>
                <a:gridCol w="5616625"/>
                <a:gridCol w="1728200"/>
                <a:gridCol w="1440150"/>
              </a:tblGrid>
              <a:tr h="10441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vaisseau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60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Ennemi</a:t>
                      </a:r>
                      <a:r>
                        <a:rPr lang="fr-FR" sz="1800"/>
                        <a:t> 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60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Ennemi</a:t>
                      </a:r>
                      <a:r>
                        <a:rPr lang="fr-FR" sz="1800"/>
                        <a:t> 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60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Cœur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12108" l="34557" r="33894" t="8200"/>
          <a:stretch/>
        </p:blipFill>
        <p:spPr>
          <a:xfrm>
            <a:off x="899592" y="1772816"/>
            <a:ext cx="3384376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ISN\nouveau projet\jeu\E1.gif" id="260" name="Google Shape;2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8344" y="2708920"/>
            <a:ext cx="11144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ISN\nouveau projet\jeu\E2.gif" id="261" name="Google Shape;26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360" y="4005064"/>
            <a:ext cx="936104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ISN\nouveau projet\jeu\vaisseau.gif" id="262" name="Google Shape;26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328" y="1628800"/>
            <a:ext cx="1349344" cy="108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wnloads\coeur.png" id="263" name="Google Shape;26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8344" y="5229200"/>
            <a:ext cx="1095891" cy="123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Réalisation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1928794" y="1714488"/>
            <a:ext cx="6929486" cy="1571636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Niveau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214546" y="3214686"/>
            <a:ext cx="1214446" cy="192882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643438" y="3214686"/>
            <a:ext cx="1214446" cy="192882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7000892" y="3214686"/>
            <a:ext cx="1214446" cy="192882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1785918" y="5357826"/>
            <a:ext cx="2071702" cy="1000132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Obstacle	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4214810" y="5357826"/>
            <a:ext cx="2071702" cy="1000132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Ennemis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6572264" y="5357826"/>
            <a:ext cx="2071702" cy="1000132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Bonus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1428728" y="1785926"/>
            <a:ext cx="285752" cy="14287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26"/>
          <p:cNvSpPr/>
          <p:nvPr/>
        </p:nvSpPr>
        <p:spPr>
          <a:xfrm rot="10800000">
            <a:off x="1357291" y="3429000"/>
            <a:ext cx="285752" cy="1500198"/>
          </a:xfrm>
          <a:prstGeom prst="rightBrace">
            <a:avLst>
              <a:gd fmla="val 8333" name="adj1"/>
              <a:gd fmla="val 5220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357290" y="5357826"/>
            <a:ext cx="214314" cy="92869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142844" y="1785926"/>
            <a:ext cx="15001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-Coordonnées 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obstacles (listes)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-Un chronomètre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qui appelle 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fonctions avec une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condition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214282" y="3857628"/>
            <a:ext cx="1095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Appelle 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fonctions 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42844" y="5643578"/>
            <a:ext cx="1040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Objets qui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défilent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Réalisation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71472" y="1428736"/>
            <a:ext cx="3143272" cy="1714512"/>
          </a:xfrm>
          <a:prstGeom prst="flowChartDecision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Si le chronomètre arrive a 2 sec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8" name="Google Shape;288;p27"/>
          <p:cNvCxnSpPr>
            <a:stCxn id="287" idx="2"/>
          </p:cNvCxnSpPr>
          <p:nvPr/>
        </p:nvCxnSpPr>
        <p:spPr>
          <a:xfrm rot="5400000">
            <a:off x="1107208" y="2607448"/>
            <a:ext cx="500100" cy="1571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27"/>
          <p:cNvCxnSpPr>
            <a:stCxn id="287" idx="1"/>
          </p:cNvCxnSpPr>
          <p:nvPr/>
        </p:nvCxnSpPr>
        <p:spPr>
          <a:xfrm flipH="1">
            <a:off x="569972" y="2285992"/>
            <a:ext cx="1500" cy="13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7"/>
          <p:cNvCxnSpPr>
            <a:stCxn id="287" idx="3"/>
          </p:cNvCxnSpPr>
          <p:nvPr/>
        </p:nvCxnSpPr>
        <p:spPr>
          <a:xfrm>
            <a:off x="3714744" y="2285992"/>
            <a:ext cx="571500" cy="571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1" name="Google Shape;291;p27"/>
          <p:cNvSpPr/>
          <p:nvPr/>
        </p:nvSpPr>
        <p:spPr>
          <a:xfrm>
            <a:off x="3071802" y="2857496"/>
            <a:ext cx="2500330" cy="857256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Appel de la fonction cœur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 rot="5400000">
            <a:off x="4179885" y="3893347"/>
            <a:ext cx="213520" cy="7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27"/>
          <p:cNvSpPr/>
          <p:nvPr/>
        </p:nvSpPr>
        <p:spPr>
          <a:xfrm>
            <a:off x="3071802" y="5857892"/>
            <a:ext cx="2428892" cy="857256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Ajoute un ‘pas’ de 5 à une variable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4" name="Google Shape;294;p27"/>
          <p:cNvCxnSpPr>
            <a:stCxn id="293" idx="3"/>
          </p:cNvCxnSpPr>
          <p:nvPr/>
        </p:nvCxnSpPr>
        <p:spPr>
          <a:xfrm>
            <a:off x="5500694" y="6286520"/>
            <a:ext cx="1071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5" name="Google Shape;295;p27"/>
          <p:cNvSpPr/>
          <p:nvPr/>
        </p:nvSpPr>
        <p:spPr>
          <a:xfrm>
            <a:off x="6715140" y="5786454"/>
            <a:ext cx="2071702" cy="928694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On modifie les coordonnées du cœur 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2285984" y="4000504"/>
            <a:ext cx="4000528" cy="1500198"/>
          </a:xfrm>
          <a:prstGeom prst="flowChartDecision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Si les coordonnées du cœur  ne dépasse pas le cadre du jeu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7" name="Google Shape;297;p27"/>
          <p:cNvCxnSpPr/>
          <p:nvPr/>
        </p:nvCxnSpPr>
        <p:spPr>
          <a:xfrm rot="-5400000">
            <a:off x="285720" y="2571744"/>
            <a:ext cx="57150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8" name="Google Shape;298;p27"/>
          <p:cNvCxnSpPr>
            <a:stCxn id="296" idx="2"/>
            <a:endCxn id="293" idx="0"/>
          </p:cNvCxnSpPr>
          <p:nvPr/>
        </p:nvCxnSpPr>
        <p:spPr>
          <a:xfrm>
            <a:off x="4286248" y="5500702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9" name="Google Shape;299;p27"/>
          <p:cNvSpPr txBox="1"/>
          <p:nvPr/>
        </p:nvSpPr>
        <p:spPr>
          <a:xfrm>
            <a:off x="3786182" y="192880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2214546" y="321468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2123728" y="486916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4500562" y="550070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6120415" y="1643050"/>
            <a:ext cx="28921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Exemple d’organigramme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pour appeler le cœur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quand le chronomètre est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à deux secondes et le faire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défiler.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143636" y="1643050"/>
            <a:ext cx="2786082" cy="1428760"/>
          </a:xfrm>
          <a:prstGeom prst="rect">
            <a:avLst/>
          </a:prstGeom>
          <a:noFill/>
          <a:ln cap="flat" cmpd="sng" w="114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5" name="Google Shape;305;p27"/>
          <p:cNvCxnSpPr>
            <a:stCxn id="295" idx="0"/>
            <a:endCxn id="296" idx="3"/>
          </p:cNvCxnSpPr>
          <p:nvPr/>
        </p:nvCxnSpPr>
        <p:spPr>
          <a:xfrm flipH="1" rot="5400000">
            <a:off x="6500741" y="4536204"/>
            <a:ext cx="1035900" cy="146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6" name="Google Shape;306;p27"/>
          <p:cNvSpPr/>
          <p:nvPr/>
        </p:nvSpPr>
        <p:spPr>
          <a:xfrm>
            <a:off x="179512" y="4149080"/>
            <a:ext cx="1656184" cy="1224136"/>
          </a:xfrm>
          <a:prstGeom prst="rect">
            <a:avLst/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On met les coordonnées du cœur a l’état initiale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7" name="Google Shape;307;p27"/>
          <p:cNvCxnSpPr>
            <a:stCxn id="296" idx="1"/>
            <a:endCxn id="296" idx="1"/>
          </p:cNvCxnSpPr>
          <p:nvPr/>
        </p:nvCxnSpPr>
        <p:spPr>
          <a:xfrm>
            <a:off x="2285984" y="475060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8" name="Google Shape;308;p27"/>
          <p:cNvCxnSpPr>
            <a:stCxn id="296" idx="1"/>
            <a:endCxn id="306" idx="3"/>
          </p:cNvCxnSpPr>
          <p:nvPr/>
        </p:nvCxnSpPr>
        <p:spPr>
          <a:xfrm flipH="1">
            <a:off x="1835684" y="4750603"/>
            <a:ext cx="450300" cy="1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9" name="Google Shape;309;p27"/>
          <p:cNvCxnSpPr/>
          <p:nvPr/>
        </p:nvCxnSpPr>
        <p:spPr>
          <a:xfrm rot="10800000">
            <a:off x="971600" y="3645024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Réalisation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5" name="Google Shape;31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520" l="16537" r="25346" t="25200"/>
          <a:stretch/>
        </p:blipFill>
        <p:spPr>
          <a:xfrm>
            <a:off x="357018" y="1527175"/>
            <a:ext cx="839345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Réalisation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b="27240" l="1650" r="36452" t="16800"/>
          <a:stretch/>
        </p:blipFill>
        <p:spPr>
          <a:xfrm>
            <a:off x="179512" y="1628800"/>
            <a:ext cx="8784976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Jeu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Google Shape;32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003" l="36770" r="32277" t="10098"/>
          <a:stretch/>
        </p:blipFill>
        <p:spPr>
          <a:xfrm>
            <a:off x="3131840" y="1628800"/>
            <a:ext cx="3096344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3563888" y="4077072"/>
            <a:ext cx="2483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LIEN VERS LE JEU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ésultat de recherche d'images pour &quot;météorite png&quot;"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0" r="-1" t="210"/>
          <a:stretch/>
        </p:blipFill>
        <p:spPr>
          <a:xfrm rot="10800000">
            <a:off x="6715140" y="4800652"/>
            <a:ext cx="2428860" cy="20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0" i="0" sz="3300" u="none" cap="none" strike="noStrike">
              <a:solidFill>
                <a:srgbClr val="CC33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285720" y="4000504"/>
            <a:ext cx="160172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Licence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gratuit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ésultats de recherche d'images pour « open source »" id="337" name="Google Shape;3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85185"/>
            <a:ext cx="2051870" cy="177281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 txBox="1"/>
          <p:nvPr/>
        </p:nvSpPr>
        <p:spPr>
          <a:xfrm>
            <a:off x="142844" y="2786058"/>
            <a:ext cx="88583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Améliorations possibles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Ennemis diversifiés, différents niveau, astéroïde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0" y="1643050"/>
            <a:ext cx="88583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 que ce projet m’a apporté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Apprentissage d’un langage Orienté Objet et organisation en équipe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ésultat de recherche d'images pour &quot;tir laser dessin&quot;" id="340" name="Google Shape;3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488519">
            <a:off x="6747997" y="3486248"/>
            <a:ext cx="735736" cy="1471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Documents\boss final.png" id="341" name="Google Shape;341;p31"/>
          <p:cNvPicPr preferRelativeResize="0"/>
          <p:nvPr/>
        </p:nvPicPr>
        <p:blipFill rotWithShape="1">
          <a:blip r:embed="rId6">
            <a:alphaModFix/>
          </a:blip>
          <a:srcRect b="0" l="6250" r="0" t="0"/>
          <a:stretch/>
        </p:blipFill>
        <p:spPr>
          <a:xfrm>
            <a:off x="3563888" y="3861048"/>
            <a:ext cx="2160240" cy="253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44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SOMMAIRE:</a:t>
            </a:r>
            <a:endParaRPr b="0" i="0" sz="44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179512" y="1412776"/>
            <a:ext cx="8784976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74"/>
              <a:buFont typeface="Noto Sans Symbols"/>
              <a:buChar char="●"/>
            </a:pPr>
            <a:r>
              <a:rPr b="0" i="0" lang="fr-FR" sz="444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Fonctionnement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888"/>
              </a:spcBef>
              <a:spcAft>
                <a:spcPts val="0"/>
              </a:spcAft>
              <a:buClr>
                <a:schemeClr val="accent1"/>
              </a:buClr>
              <a:buSzPts val="3774"/>
              <a:buFont typeface="Noto Sans Symbols"/>
              <a:buChar char="●"/>
            </a:pPr>
            <a:r>
              <a:rPr b="0" i="0" lang="fr-FR" sz="444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Objectifs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888"/>
              </a:spcBef>
              <a:spcAft>
                <a:spcPts val="0"/>
              </a:spcAft>
              <a:buClr>
                <a:schemeClr val="accent1"/>
              </a:buClr>
              <a:buSzPts val="3774"/>
              <a:buFont typeface="Noto Sans Symbols"/>
              <a:buChar char="●"/>
            </a:pPr>
            <a:r>
              <a:rPr b="0" i="0" lang="fr-FR" sz="444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Réalisation</a:t>
            </a:r>
            <a:endParaRPr/>
          </a:p>
          <a:p>
            <a:pPr indent="-238760" lvl="2" marL="822960" marR="0" rtl="0" algn="l">
              <a:lnSpc>
                <a:spcPct val="90000"/>
              </a:lnSpc>
              <a:spcBef>
                <a:spcPts val="610"/>
              </a:spcBef>
              <a:spcAft>
                <a:spcPts val="0"/>
              </a:spcAft>
              <a:buClr>
                <a:schemeClr val="accent3"/>
              </a:buClr>
              <a:buSzPts val="2289"/>
              <a:buFont typeface="Noto Sans Symbols"/>
              <a:buChar char="•"/>
            </a:pPr>
            <a:r>
              <a:rPr b="0" i="1" lang="fr-FR" sz="305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Organisation du travail</a:t>
            </a:r>
            <a:endParaRPr/>
          </a:p>
          <a:p>
            <a:pPr indent="-238760" lvl="2" marL="822960" marR="0" rtl="0" algn="l">
              <a:lnSpc>
                <a:spcPct val="90000"/>
              </a:lnSpc>
              <a:spcBef>
                <a:spcPts val="610"/>
              </a:spcBef>
              <a:spcAft>
                <a:spcPts val="0"/>
              </a:spcAft>
              <a:buClr>
                <a:schemeClr val="accent3"/>
              </a:buClr>
              <a:buSzPts val="2289"/>
              <a:buFont typeface="Noto Sans Symbols"/>
              <a:buChar char="•"/>
            </a:pPr>
            <a:r>
              <a:rPr b="0" i="1" lang="fr-FR" sz="305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Réalisation des fonctions attribuées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888"/>
              </a:spcBef>
              <a:spcAft>
                <a:spcPts val="0"/>
              </a:spcAft>
              <a:buClr>
                <a:schemeClr val="accent1"/>
              </a:buClr>
              <a:buSzPts val="3774"/>
              <a:buFont typeface="Noto Sans Symbols"/>
              <a:buChar char="●"/>
            </a:pPr>
            <a:r>
              <a:rPr b="0" i="0" lang="fr-FR" sz="444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Jeu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888"/>
              </a:spcBef>
              <a:spcAft>
                <a:spcPts val="0"/>
              </a:spcAft>
              <a:buClr>
                <a:schemeClr val="accent1"/>
              </a:buClr>
              <a:buSzPts val="3774"/>
              <a:buFont typeface="Noto Sans Symbols"/>
              <a:buChar char="●"/>
            </a:pPr>
            <a:r>
              <a:rPr b="0" i="0" lang="fr-FR" sz="444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1675744" y="2453987"/>
            <a:ext cx="61366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88A0AC"/>
                </a:solidFill>
                <a:latin typeface="Georgia"/>
                <a:ea typeface="Georgia"/>
                <a:cs typeface="Georgia"/>
                <a:sym typeface="Georgia"/>
              </a:rPr>
              <a:t>FONCTIONNEMENT</a:t>
            </a:r>
            <a:endParaRPr sz="4800">
              <a:solidFill>
                <a:srgbClr val="88A0A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Fonctionnement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6286013" y="3806724"/>
            <a:ext cx="153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du jeu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79512" y="2421730"/>
            <a:ext cx="266429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Principe du jeu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-Éviter les obstacles et les ennemis qui défilent du haut vers le bas mais suivant des trajectoires différentes 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1588060"/>
            <a:ext cx="3454434" cy="480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/>
        </p:nvSpPr>
        <p:spPr>
          <a:xfrm>
            <a:off x="3491880" y="2348880"/>
            <a:ext cx="23391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88A0AC"/>
                </a:solidFill>
                <a:latin typeface="Georgia"/>
                <a:ea typeface="Georgia"/>
                <a:cs typeface="Georgia"/>
                <a:sym typeface="Georgia"/>
              </a:rPr>
              <a:t>Objectif</a:t>
            </a:r>
            <a:endParaRPr sz="4800">
              <a:solidFill>
                <a:srgbClr val="88A0A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Objectif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95536" y="1700808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Objectif du projet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Différente inspiration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5400" l="0" r="1015" t="3040"/>
          <a:stretch/>
        </p:blipFill>
        <p:spPr>
          <a:xfrm>
            <a:off x="179512" y="4437112"/>
            <a:ext cx="4108662" cy="213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8760" l="15353" r="42122" t="14800"/>
          <a:stretch/>
        </p:blipFill>
        <p:spPr>
          <a:xfrm>
            <a:off x="5868144" y="3096344"/>
            <a:ext cx="3106452" cy="36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7020272" y="2708920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Fat Cat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403648" y="4005064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Touhou project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Objectif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395536" y="1700808"/>
            <a:ext cx="5688632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Fonctions crées: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interface de jeu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défilement des ennemis et obstacles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collisions entre ces éléments et le vaisseau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barre de vie avec un « Game Over »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gestion du temps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Fonctions non réalisées: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possibilité de tirer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Système de niveau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Fonction modifié: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déplacement du vaisseau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18841" l="18188" r="58660" t="20680"/>
          <a:stretch/>
        </p:blipFill>
        <p:spPr>
          <a:xfrm>
            <a:off x="6228184" y="2564904"/>
            <a:ext cx="2664296" cy="391488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6300192" y="1988840"/>
            <a:ext cx="26068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du jeu avec toute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fonctions réalisées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8100392" y="2996952"/>
            <a:ext cx="76655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Niveau: 1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2195736" y="2348880"/>
            <a:ext cx="8856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>
                <a:solidFill>
                  <a:srgbClr val="88A0AC"/>
                </a:solidFill>
                <a:latin typeface="Georgia"/>
                <a:ea typeface="Georgia"/>
                <a:cs typeface="Georgia"/>
                <a:sym typeface="Georgia"/>
              </a:rPr>
              <a:t> REALISATION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Font typeface="Georgia"/>
              <a:buNone/>
            </a:pPr>
            <a:r>
              <a:rPr b="0" i="0" lang="fr-FR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Partage du travail</a:t>
            </a:r>
            <a:endParaRPr b="0" i="0" sz="3300" u="none" cap="none" strike="noStrik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2" name="Google Shape;222;p21"/>
          <p:cNvGraphicFramePr/>
          <p:nvPr/>
        </p:nvGraphicFramePr>
        <p:xfrm>
          <a:off x="467544" y="16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{9AC76718-944E-4E40-8D3E-63F4A0E9DE88}</a:tableStyleId>
              </a:tblPr>
              <a:tblGrid>
                <a:gridCol w="845275"/>
                <a:gridCol w="2463200"/>
                <a:gridCol w="2450225"/>
                <a:gridCol w="2450225"/>
              </a:tblGrid>
              <a:tr h="29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Taariq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Amir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Lucas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</a:tr>
              <a:tr h="151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Février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-Création fenêtre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-Déplacement vaisseau avec flèches directionnelles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Bordures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Modélisation obstacles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-Création fenêtre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-Déplacement vaisseau avec flèches directionnelles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Bordures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Modélisation obstacles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-Création fenêtre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-Déplacement vaisseau avec flèches directionnelles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Bordures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Modélisation obstacles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</a:tr>
              <a:tr h="759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Mars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 Liste des coordonnées des obstacles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-graphisme vaisseau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-chronomètre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-graphisme fond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-images ennemis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-Déplacement vaisseau avec la souris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</a:tr>
              <a:tr h="101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Avril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-Trajectoire de l’ennemi 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-Barre de vie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-Barre de progression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-Collisions des obstacles, ennemis et bordures avec le vaisseau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</a:tr>
              <a:tr h="1018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Mai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-Trajectoire de l’ennemi 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-Bonus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-Début tirs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-Ecran « Game Over »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Georgia"/>
                        <a:buNone/>
                      </a:pPr>
                      <a:r>
                        <a:rPr lang="fr-FR" sz="10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-Récupération vie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-Timing obstacles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-Ecran de départ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-Ecran « You Win »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25" marL="62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l">
  <a:themeElements>
    <a:clrScheme name="Civil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