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5400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243" d="100"/>
          <a:sy n="243" d="100"/>
        </p:scale>
        <p:origin x="-906" y="-102"/>
      </p:cViewPr>
      <p:guideLst>
        <p:guide orient="horz" pos="1134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1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0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8807-EB4F-43A8-87A8-B2A67076FFF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F24-18BD-4F9E-8485-429D3909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8807-EB4F-43A8-87A8-B2A67076FFF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F24-18BD-4F9E-8485-429D3909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2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1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91691"/>
            <a:ext cx="3426053" cy="30512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8807-EB4F-43A8-87A8-B2A67076FFF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F24-18BD-4F9E-8485-429D3909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1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8807-EB4F-43A8-87A8-B2A67076FFF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F24-18BD-4F9E-8485-429D3909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6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3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8807-EB4F-43A8-87A8-B2A67076FFF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F24-18BD-4F9E-8485-429D3909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6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958453"/>
            <a:ext cx="2295287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8807-EB4F-43A8-87A8-B2A67076FFF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F24-18BD-4F9E-8485-429D3909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315164"/>
            <a:ext cx="2284738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315164"/>
            <a:ext cx="2295990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8807-EB4F-43A8-87A8-B2A67076FFF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F24-18BD-4F9E-8485-429D3909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0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8807-EB4F-43A8-87A8-B2A67076FFF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F24-18BD-4F9E-8485-429D3909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4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8807-EB4F-43A8-87A8-B2A67076FFF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F24-18BD-4F9E-8485-429D3909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4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8807-EB4F-43A8-87A8-B2A67076FFF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F24-18BD-4F9E-8485-429D3909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9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8807-EB4F-43A8-87A8-B2A67076FFF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F24-18BD-4F9E-8485-429D3909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3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08807-EB4F-43A8-87A8-B2A67076FFF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4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F0F24-18BD-4F9E-8485-429D3909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6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92D0018-EABA-43C0-A4E2-71D1A835312D}"/>
              </a:ext>
            </a:extLst>
          </p:cNvPr>
          <p:cNvSpPr/>
          <p:nvPr/>
        </p:nvSpPr>
        <p:spPr>
          <a:xfrm>
            <a:off x="528320" y="1081024"/>
            <a:ext cx="1442720" cy="723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16486A23-3CD3-4F02-8A1D-3F9B67F3E929}"/>
              </a:ext>
            </a:extLst>
          </p:cNvPr>
          <p:cNvCxnSpPr>
            <a:cxnSpLocks/>
          </p:cNvCxnSpPr>
          <p:nvPr/>
        </p:nvCxnSpPr>
        <p:spPr>
          <a:xfrm>
            <a:off x="1259840" y="638048"/>
            <a:ext cx="0" cy="1003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A273DAD1-AAAD-461E-9D6F-DBA9B8A5EAB4}"/>
              </a:ext>
            </a:extLst>
          </p:cNvPr>
          <p:cNvCxnSpPr>
            <a:endCxn id="4" idx="0"/>
          </p:cNvCxnSpPr>
          <p:nvPr/>
        </p:nvCxnSpPr>
        <p:spPr>
          <a:xfrm>
            <a:off x="544576" y="365760"/>
            <a:ext cx="705104" cy="7152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DE0197B3-DF13-440F-A53B-2977B72E41FE}"/>
              </a:ext>
            </a:extLst>
          </p:cNvPr>
          <p:cNvCxnSpPr>
            <a:cxnSpLocks/>
          </p:cNvCxnSpPr>
          <p:nvPr/>
        </p:nvCxnSpPr>
        <p:spPr>
          <a:xfrm>
            <a:off x="1257808" y="1083056"/>
            <a:ext cx="713232" cy="5425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171CA5F-EAFC-4317-A915-948A00AF92E0}"/>
              </a:ext>
            </a:extLst>
          </p:cNvPr>
          <p:cNvSpPr/>
          <p:nvPr/>
        </p:nvSpPr>
        <p:spPr>
          <a:xfrm>
            <a:off x="2802128" y="1074928"/>
            <a:ext cx="1442720" cy="723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6D9BA26-8709-4B2D-990D-B66EA71B7D2C}"/>
              </a:ext>
            </a:extLst>
          </p:cNvPr>
          <p:cNvCxnSpPr>
            <a:cxnSpLocks/>
          </p:cNvCxnSpPr>
          <p:nvPr/>
        </p:nvCxnSpPr>
        <p:spPr>
          <a:xfrm>
            <a:off x="3533648" y="631952"/>
            <a:ext cx="0" cy="1003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15D153D-A58B-4EBA-B76A-F25B71008596}"/>
              </a:ext>
            </a:extLst>
          </p:cNvPr>
          <p:cNvCxnSpPr>
            <a:endCxn id="13" idx="0"/>
          </p:cNvCxnSpPr>
          <p:nvPr/>
        </p:nvCxnSpPr>
        <p:spPr>
          <a:xfrm>
            <a:off x="2818384" y="359664"/>
            <a:ext cx="705104" cy="7152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512EADE5-F512-44D5-BED7-6E515F7CA027}"/>
              </a:ext>
            </a:extLst>
          </p:cNvPr>
          <p:cNvCxnSpPr>
            <a:cxnSpLocks/>
          </p:cNvCxnSpPr>
          <p:nvPr/>
        </p:nvCxnSpPr>
        <p:spPr>
          <a:xfrm>
            <a:off x="3531616" y="1076960"/>
            <a:ext cx="325120" cy="5933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xmlns="" id="{6F3F781C-B599-4290-8029-BFACA3CE17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973553"/>
              </p:ext>
            </p:extLst>
          </p:nvPr>
        </p:nvGraphicFramePr>
        <p:xfrm>
          <a:off x="2499360" y="2184019"/>
          <a:ext cx="2797874" cy="106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3" imgW="3251160" imgH="1231560" progId="Equation.DSMT4">
                  <p:embed/>
                </p:oleObj>
              </mc:Choice>
              <mc:Fallback>
                <p:oleObj name="Equation" r:id="rId3" imgW="3251160" imgH="1231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9360" y="2184019"/>
                        <a:ext cx="2797874" cy="1060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225AFF6-5BC7-4879-9569-8621859AD25B}"/>
              </a:ext>
            </a:extLst>
          </p:cNvPr>
          <p:cNvSpPr txBox="1"/>
          <p:nvPr/>
        </p:nvSpPr>
        <p:spPr>
          <a:xfrm>
            <a:off x="81280" y="56896"/>
            <a:ext cx="171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Newton’s Particle Model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8BA60AB-5EBC-4BF7-BBAA-9F45CA674CB5}"/>
              </a:ext>
            </a:extLst>
          </p:cNvPr>
          <p:cNvSpPr txBox="1"/>
          <p:nvPr/>
        </p:nvSpPr>
        <p:spPr>
          <a:xfrm>
            <a:off x="2978912" y="85344"/>
            <a:ext cx="971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Wave Model</a:t>
            </a:r>
            <a:endParaRPr lang="en-US" sz="12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D780162C-9DDA-4B78-9607-8BF493645176}"/>
              </a:ext>
            </a:extLst>
          </p:cNvPr>
          <p:cNvCxnSpPr/>
          <p:nvPr/>
        </p:nvCxnSpPr>
        <p:spPr>
          <a:xfrm flipH="1">
            <a:off x="365760" y="690880"/>
            <a:ext cx="1458976" cy="14224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34518C02-E467-4A26-B264-35ABFACA9163}"/>
              </a:ext>
            </a:extLst>
          </p:cNvPr>
          <p:cNvCxnSpPr>
            <a:cxnSpLocks/>
          </p:cNvCxnSpPr>
          <p:nvPr/>
        </p:nvCxnSpPr>
        <p:spPr>
          <a:xfrm>
            <a:off x="601472" y="503936"/>
            <a:ext cx="1158240" cy="153619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01926E2-172E-4225-BD8F-328EB91B1C6B}"/>
              </a:ext>
            </a:extLst>
          </p:cNvPr>
          <p:cNvSpPr txBox="1"/>
          <p:nvPr/>
        </p:nvSpPr>
        <p:spPr>
          <a:xfrm>
            <a:off x="2097024" y="646176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#1  air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78A9906-1EF1-43EB-8C59-860ECA79F8BA}"/>
              </a:ext>
            </a:extLst>
          </p:cNvPr>
          <p:cNvSpPr txBox="1"/>
          <p:nvPr/>
        </p:nvSpPr>
        <p:spPr>
          <a:xfrm>
            <a:off x="2767584" y="1528064"/>
            <a:ext cx="868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#2  water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2716578-A720-4894-9078-CD7CFFA74FD0}"/>
              </a:ext>
            </a:extLst>
          </p:cNvPr>
          <p:cNvSpPr txBox="1"/>
          <p:nvPr/>
        </p:nvSpPr>
        <p:spPr>
          <a:xfrm>
            <a:off x="522224" y="1517904"/>
            <a:ext cx="868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#2  water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F5A7788-28D5-4AB9-B02E-1D5D2F727A0D}"/>
              </a:ext>
            </a:extLst>
          </p:cNvPr>
          <p:cNvSpPr txBox="1"/>
          <p:nvPr/>
        </p:nvSpPr>
        <p:spPr>
          <a:xfrm>
            <a:off x="3194304" y="597408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45</a:t>
            </a:r>
            <a:r>
              <a:rPr lang="en-AU" sz="1100" baseline="30000" dirty="0"/>
              <a:t>o</a:t>
            </a:r>
            <a:endParaRPr lang="en-US" sz="1100" baseline="30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5D8E31A-7025-4E73-B028-B8217CD29333}"/>
              </a:ext>
            </a:extLst>
          </p:cNvPr>
          <p:cNvSpPr txBox="1"/>
          <p:nvPr/>
        </p:nvSpPr>
        <p:spPr>
          <a:xfrm>
            <a:off x="3462528" y="1406144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32</a:t>
            </a:r>
            <a:r>
              <a:rPr lang="en-AU" sz="1100" baseline="30000" dirty="0"/>
              <a:t>o</a:t>
            </a:r>
            <a:endParaRPr lang="en-US" sz="1100" baseline="30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0C493DF-91D1-49EF-8974-1B0DF54ACF50}"/>
              </a:ext>
            </a:extLst>
          </p:cNvPr>
          <p:cNvSpPr txBox="1"/>
          <p:nvPr/>
        </p:nvSpPr>
        <p:spPr>
          <a:xfrm>
            <a:off x="1499616" y="1113536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light speeds up</a:t>
            </a:r>
            <a:endParaRPr 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25299F7-B885-4776-9218-ECA0BFC21625}"/>
              </a:ext>
            </a:extLst>
          </p:cNvPr>
          <p:cNvSpPr txBox="1"/>
          <p:nvPr/>
        </p:nvSpPr>
        <p:spPr>
          <a:xfrm>
            <a:off x="3659632" y="1135888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light slows down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90267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F005EAF-5B39-445D-B42A-32512D364470}"/>
              </a:ext>
            </a:extLst>
          </p:cNvPr>
          <p:cNvCxnSpPr/>
          <p:nvPr/>
        </p:nvCxnSpPr>
        <p:spPr>
          <a:xfrm>
            <a:off x="1269540" y="1368842"/>
            <a:ext cx="21598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B4E7ECC-C26E-41FA-9A20-C1E57E45F4C4}"/>
              </a:ext>
            </a:extLst>
          </p:cNvPr>
          <p:cNvSpPr/>
          <p:nvPr/>
        </p:nvSpPr>
        <p:spPr>
          <a:xfrm>
            <a:off x="1261955" y="1361256"/>
            <a:ext cx="2159804" cy="794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3DFC12F-67A6-467E-8E57-3CE8559D38A4}"/>
              </a:ext>
            </a:extLst>
          </p:cNvPr>
          <p:cNvSpPr/>
          <p:nvPr/>
        </p:nvSpPr>
        <p:spPr>
          <a:xfrm>
            <a:off x="1261266" y="1166790"/>
            <a:ext cx="2159804" cy="1979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039BC3BE-A4A5-4C5E-B9D7-9E31F7AD237D}"/>
              </a:ext>
            </a:extLst>
          </p:cNvPr>
          <p:cNvSpPr/>
          <p:nvPr/>
        </p:nvSpPr>
        <p:spPr>
          <a:xfrm rot="5400000">
            <a:off x="1932239" y="380653"/>
            <a:ext cx="719935" cy="16136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2CEF115-247F-430C-87A2-D0A31A0DE08C}"/>
              </a:ext>
            </a:extLst>
          </p:cNvPr>
          <p:cNvSpPr txBox="1"/>
          <p:nvPr/>
        </p:nvSpPr>
        <p:spPr>
          <a:xfrm>
            <a:off x="2341857" y="331005"/>
            <a:ext cx="1773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incident light  </a:t>
            </a:r>
            <a:r>
              <a:rPr lang="en-AU" sz="1200" dirty="0">
                <a:sym typeface="Symbol" panose="05050102010706020507" pitchFamily="18" charset="2"/>
              </a:rPr>
              <a:t> = 420 nm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435C036-0820-454D-94CF-D26691448399}"/>
              </a:ext>
            </a:extLst>
          </p:cNvPr>
          <p:cNvSpPr txBox="1"/>
          <p:nvPr/>
        </p:nvSpPr>
        <p:spPr>
          <a:xfrm>
            <a:off x="455131" y="624771"/>
            <a:ext cx="149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air: refractive index 1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5EEC0C-ABDF-4A43-8700-5D2749DAAD23}"/>
              </a:ext>
            </a:extLst>
          </p:cNvPr>
          <p:cNvSpPr txBox="1"/>
          <p:nvPr/>
        </p:nvSpPr>
        <p:spPr>
          <a:xfrm>
            <a:off x="239290" y="1046113"/>
            <a:ext cx="1299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oil: refractive index 1.40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3BD4C01-15F3-4F7A-8871-0C19CBBDEF96}"/>
              </a:ext>
            </a:extLst>
          </p:cNvPr>
          <p:cNvSpPr txBox="1"/>
          <p:nvPr/>
        </p:nvSpPr>
        <p:spPr>
          <a:xfrm>
            <a:off x="222738" y="1550894"/>
            <a:ext cx="964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glass refractive index 1.54</a:t>
            </a:r>
            <a:endParaRPr lang="en-US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ABB343A0-C563-4ADD-8793-611FB24E51D9}"/>
              </a:ext>
            </a:extLst>
          </p:cNvPr>
          <p:cNvCxnSpPr/>
          <p:nvPr/>
        </p:nvCxnSpPr>
        <p:spPr>
          <a:xfrm>
            <a:off x="3562436" y="1170929"/>
            <a:ext cx="0" cy="20687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67DAB6E-D964-45E7-8396-2E936EFD33DF}"/>
              </a:ext>
            </a:extLst>
          </p:cNvPr>
          <p:cNvSpPr txBox="1"/>
          <p:nvPr/>
        </p:nvSpPr>
        <p:spPr>
          <a:xfrm>
            <a:off x="3612087" y="1133690"/>
            <a:ext cx="1540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oil: thickness  225 nm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03104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356822B4-F31C-43EB-A64C-FC8D858DCB8F}"/>
              </a:ext>
            </a:extLst>
          </p:cNvPr>
          <p:cNvCxnSpPr>
            <a:cxnSpLocks/>
          </p:cNvCxnSpPr>
          <p:nvPr/>
        </p:nvCxnSpPr>
        <p:spPr>
          <a:xfrm>
            <a:off x="165502" y="1085088"/>
            <a:ext cx="34189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4247AEAE-B3A2-43CB-9062-F71442DB68FD}"/>
              </a:ext>
            </a:extLst>
          </p:cNvPr>
          <p:cNvCxnSpPr>
            <a:cxnSpLocks/>
          </p:cNvCxnSpPr>
          <p:nvPr/>
        </p:nvCxnSpPr>
        <p:spPr>
          <a:xfrm>
            <a:off x="107576" y="1802384"/>
            <a:ext cx="3487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4A2941D-3968-4C85-BFCA-3FA0A9806296}"/>
              </a:ext>
            </a:extLst>
          </p:cNvPr>
          <p:cNvSpPr txBox="1"/>
          <p:nvPr/>
        </p:nvSpPr>
        <p:spPr>
          <a:xfrm>
            <a:off x="171534" y="658368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1: air</a:t>
            </a:r>
            <a:endParaRPr lang="en-US" sz="1400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B7A5E1E8-3EBC-4FD5-9FA3-8328E83A64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703293"/>
              </p:ext>
            </p:extLst>
          </p:nvPr>
        </p:nvGraphicFramePr>
        <p:xfrm>
          <a:off x="797935" y="673046"/>
          <a:ext cx="469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3" imgW="469800" imgH="279360" progId="Equation.DSMT4">
                  <p:embed/>
                </p:oleObj>
              </mc:Choice>
              <mc:Fallback>
                <p:oleObj name="Equation" r:id="rId3" imgW="469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7935" y="673046"/>
                        <a:ext cx="469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xmlns="" id="{C2F95FD4-5A0C-4F94-90F2-2201D47B86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916130"/>
              </p:ext>
            </p:extLst>
          </p:nvPr>
        </p:nvGraphicFramePr>
        <p:xfrm>
          <a:off x="796989" y="1140270"/>
          <a:ext cx="146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5" imgW="1460160" imgH="609480" progId="Equation.DSMT4">
                  <p:embed/>
                </p:oleObj>
              </mc:Choice>
              <mc:Fallback>
                <p:oleObj name="Equation" r:id="rId5" imgW="1460160" imgH="60948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xmlns="" id="{B7A5E1E8-3EBC-4FD5-9FA3-8328E83A64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6989" y="1140270"/>
                        <a:ext cx="146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1B256C4-B70C-4B73-8444-3EA46CC7CD01}"/>
              </a:ext>
            </a:extLst>
          </p:cNvPr>
          <p:cNvSpPr txBox="1"/>
          <p:nvPr/>
        </p:nvSpPr>
        <p:spPr>
          <a:xfrm>
            <a:off x="176784" y="1286256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2: oil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A7430AC-A089-4EAC-8C91-32B06B140EA8}"/>
              </a:ext>
            </a:extLst>
          </p:cNvPr>
          <p:cNvSpPr txBox="1"/>
          <p:nvPr/>
        </p:nvSpPr>
        <p:spPr>
          <a:xfrm>
            <a:off x="116007" y="1882855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3: glass</a:t>
            </a:r>
            <a:endParaRPr lang="en-US" sz="1400" dirty="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xmlns="" id="{661FC4B1-D28F-4AB4-AF02-239C98EE39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198579"/>
              </p:ext>
            </p:extLst>
          </p:nvPr>
        </p:nvGraphicFramePr>
        <p:xfrm>
          <a:off x="855469" y="1908413"/>
          <a:ext cx="762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7" imgW="761760" imgH="279360" progId="Equation.DSMT4">
                  <p:embed/>
                </p:oleObj>
              </mc:Choice>
              <mc:Fallback>
                <p:oleObj name="Equation" r:id="rId7" imgW="761760" imgH="2793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xmlns="" id="{C2F95FD4-5A0C-4F94-90F2-2201D47B86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5469" y="1908413"/>
                        <a:ext cx="762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A9B3262F-283F-49AE-A739-1D8C35A6D280}"/>
              </a:ext>
            </a:extLst>
          </p:cNvPr>
          <p:cNvCxnSpPr/>
          <p:nvPr/>
        </p:nvCxnSpPr>
        <p:spPr>
          <a:xfrm>
            <a:off x="1775031" y="386227"/>
            <a:ext cx="0" cy="69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2C77FD2-E9BA-468A-B05C-C60BE21A1397}"/>
              </a:ext>
            </a:extLst>
          </p:cNvPr>
          <p:cNvSpPr txBox="1"/>
          <p:nvPr/>
        </p:nvSpPr>
        <p:spPr>
          <a:xfrm>
            <a:off x="697426" y="110611"/>
            <a:ext cx="1047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incident wave</a:t>
            </a:r>
            <a:endParaRPr lang="en-US" sz="1200" dirty="0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xmlns="" id="{1CEEE957-000E-4B5C-B859-B70D59BE5A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612811"/>
              </p:ext>
            </p:extLst>
          </p:nvPr>
        </p:nvGraphicFramePr>
        <p:xfrm>
          <a:off x="1831520" y="56736"/>
          <a:ext cx="2286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9" imgW="2286000" imgH="317160" progId="Equation.DSMT4">
                  <p:embed/>
                </p:oleObj>
              </mc:Choice>
              <mc:Fallback>
                <p:oleObj name="Equation" r:id="rId9" imgW="22860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31520" y="56736"/>
                        <a:ext cx="22860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7E971B71-2849-49C5-A9A4-942E99B18907}"/>
              </a:ext>
            </a:extLst>
          </p:cNvPr>
          <p:cNvCxnSpPr>
            <a:cxnSpLocks/>
          </p:cNvCxnSpPr>
          <p:nvPr/>
        </p:nvCxnSpPr>
        <p:spPr>
          <a:xfrm flipV="1">
            <a:off x="2403856" y="556768"/>
            <a:ext cx="0" cy="53848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C36FF4B4-ECD3-4545-B2AA-1A0B065D7D63}"/>
              </a:ext>
            </a:extLst>
          </p:cNvPr>
          <p:cNvCxnSpPr>
            <a:cxnSpLocks/>
          </p:cNvCxnSpPr>
          <p:nvPr/>
        </p:nvCxnSpPr>
        <p:spPr>
          <a:xfrm flipV="1">
            <a:off x="2649728" y="914400"/>
            <a:ext cx="0" cy="8900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30222F6-EF6D-41B4-A98D-BBE239AE6236}"/>
              </a:ext>
            </a:extLst>
          </p:cNvPr>
          <p:cNvSpPr txBox="1"/>
          <p:nvPr/>
        </p:nvSpPr>
        <p:spPr>
          <a:xfrm>
            <a:off x="2682241" y="394208"/>
            <a:ext cx="2613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7030A0"/>
                </a:solidFill>
              </a:rPr>
              <a:t>reflected wave: </a:t>
            </a:r>
            <a:r>
              <a:rPr lang="en-AU" sz="1200" dirty="0">
                <a:solidFill>
                  <a:srgbClr val="7030A0"/>
                </a:solidFill>
                <a:sym typeface="Symbol" panose="05050102010706020507" pitchFamily="18" charset="2"/>
              </a:rPr>
              <a:t> rad change in phase on reflection since </a:t>
            </a:r>
            <a:r>
              <a:rPr lang="en-AU" sz="1200" i="1" dirty="0">
                <a:solidFill>
                  <a:srgbClr val="7030A0"/>
                </a:solidFill>
                <a:sym typeface="Symbol" panose="05050102010706020507" pitchFamily="18" charset="2"/>
              </a:rPr>
              <a:t>n</a:t>
            </a:r>
            <a:r>
              <a:rPr lang="en-AU" sz="1200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1 </a:t>
            </a:r>
            <a:r>
              <a:rPr lang="en-AU" sz="1200" dirty="0">
                <a:solidFill>
                  <a:srgbClr val="7030A0"/>
                </a:solidFill>
                <a:sym typeface="Symbol" panose="05050102010706020507" pitchFamily="18" charset="2"/>
              </a:rPr>
              <a:t>&lt; </a:t>
            </a:r>
            <a:r>
              <a:rPr lang="en-AU" sz="1200" i="1" dirty="0">
                <a:solidFill>
                  <a:srgbClr val="7030A0"/>
                </a:solidFill>
                <a:sym typeface="Symbol" panose="05050102010706020507" pitchFamily="18" charset="2"/>
              </a:rPr>
              <a:t>n</a:t>
            </a:r>
            <a:r>
              <a:rPr lang="en-AU" sz="1200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2</a:t>
            </a:r>
            <a:endParaRPr lang="en-US" sz="1200" baseline="-25000" dirty="0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0B9B7BB-6C0F-4550-B765-5B37F407D6D5}"/>
              </a:ext>
            </a:extLst>
          </p:cNvPr>
          <p:cNvSpPr txBox="1"/>
          <p:nvPr/>
        </p:nvSpPr>
        <p:spPr>
          <a:xfrm>
            <a:off x="2776113" y="1184288"/>
            <a:ext cx="2554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C00000"/>
                </a:solidFill>
              </a:rPr>
              <a:t>reflected wave: </a:t>
            </a:r>
            <a:r>
              <a:rPr lang="en-AU" sz="1200" dirty="0">
                <a:solidFill>
                  <a:srgbClr val="C00000"/>
                </a:solidFill>
                <a:sym typeface="Symbol" panose="05050102010706020507" pitchFamily="18" charset="2"/>
              </a:rPr>
              <a:t> rad change in phase on reflection since </a:t>
            </a:r>
            <a:r>
              <a:rPr lang="en-AU" sz="1200" i="1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AU" sz="12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 </a:t>
            </a:r>
            <a:r>
              <a:rPr lang="en-AU" sz="1200" dirty="0">
                <a:solidFill>
                  <a:srgbClr val="C00000"/>
                </a:solidFill>
                <a:sym typeface="Symbol" panose="05050102010706020507" pitchFamily="18" charset="2"/>
              </a:rPr>
              <a:t> &lt; </a:t>
            </a:r>
            <a:r>
              <a:rPr lang="en-AU" sz="1200" i="1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AU" sz="12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3</a:t>
            </a:r>
            <a:endParaRPr lang="en-US" sz="1200" baseline="-25000" dirty="0">
              <a:solidFill>
                <a:srgbClr val="C0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34B4FB7A-D1A2-4FB7-A642-9BF63C101B75}"/>
              </a:ext>
            </a:extLst>
          </p:cNvPr>
          <p:cNvSpPr/>
          <p:nvPr/>
        </p:nvSpPr>
        <p:spPr>
          <a:xfrm>
            <a:off x="2206752" y="447040"/>
            <a:ext cx="581152" cy="15808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54FA765-AF37-4BE3-BC1D-E210AF9C778E}"/>
              </a:ext>
            </a:extLst>
          </p:cNvPr>
          <p:cNvSpPr txBox="1"/>
          <p:nvPr/>
        </p:nvSpPr>
        <p:spPr>
          <a:xfrm>
            <a:off x="1944652" y="2032110"/>
            <a:ext cx="338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The two reflected waves interfere with each other: </a:t>
            </a:r>
          </a:p>
          <a:p>
            <a:r>
              <a:rPr lang="en-AU" sz="1200" dirty="0"/>
              <a:t> in phase   </a:t>
            </a:r>
            <a:r>
              <a:rPr lang="en-AU" sz="1200" dirty="0">
                <a:sym typeface="Symbol" panose="05050102010706020507" pitchFamily="18" charset="2"/>
              </a:rPr>
              <a:t>  constructive interference</a:t>
            </a:r>
          </a:p>
          <a:p>
            <a:r>
              <a:rPr lang="en-AU" sz="1200" dirty="0"/>
              <a:t> out of phase   </a:t>
            </a:r>
            <a:r>
              <a:rPr lang="en-AU" sz="1200" dirty="0">
                <a:sym typeface="Symbol" panose="05050102010706020507" pitchFamily="18" charset="2"/>
              </a:rPr>
              <a:t>  destructive interference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6835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images reflected polarised light">
            <a:extLst>
              <a:ext uri="{FF2B5EF4-FFF2-40B4-BE49-F238E27FC236}">
                <a16:creationId xmlns:a16="http://schemas.microsoft.com/office/drawing/2014/main" xmlns="" id="{9CBE2191-4A87-47E2-B625-EBBD341979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10" b="14328"/>
          <a:stretch/>
        </p:blipFill>
        <p:spPr bwMode="auto">
          <a:xfrm>
            <a:off x="251670" y="568959"/>
            <a:ext cx="2429385" cy="12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85A3D33-BE2A-4721-AF49-868FE30CA653}"/>
              </a:ext>
            </a:extLst>
          </p:cNvPr>
          <p:cNvSpPr txBox="1"/>
          <p:nvPr/>
        </p:nvSpPr>
        <p:spPr>
          <a:xfrm>
            <a:off x="288544" y="1503680"/>
            <a:ext cx="2398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light reflected off water is polarised</a:t>
            </a:r>
            <a:endParaRPr lang="en-US" sz="1200" dirty="0"/>
          </a:p>
        </p:txBody>
      </p:sp>
      <p:pic>
        <p:nvPicPr>
          <p:cNvPr id="4100" name="Picture 4" descr="Image result for images reflected polarised light">
            <a:extLst>
              <a:ext uri="{FF2B5EF4-FFF2-40B4-BE49-F238E27FC236}">
                <a16:creationId xmlns:a16="http://schemas.microsoft.com/office/drawing/2014/main" xmlns="" id="{47086ED0-AF7E-42F8-9394-91E27B4AA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281" y="566256"/>
            <a:ext cx="1931435" cy="128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59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86656" y="361150"/>
            <a:ext cx="1553455" cy="1290917"/>
            <a:chOff x="486656" y="361150"/>
            <a:chExt cx="729983" cy="729983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534040" y="361150"/>
              <a:ext cx="7684" cy="7299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 flipH="1">
              <a:off x="847806" y="674916"/>
              <a:ext cx="7684" cy="7299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reeform 7"/>
          <p:cNvSpPr/>
          <p:nvPr/>
        </p:nvSpPr>
        <p:spPr>
          <a:xfrm>
            <a:off x="753035" y="497541"/>
            <a:ext cx="1225604" cy="1018134"/>
          </a:xfrm>
          <a:custGeom>
            <a:avLst/>
            <a:gdLst>
              <a:gd name="connsiteX0" fmla="*/ 0 w 1225604"/>
              <a:gd name="connsiteY0" fmla="*/ 0 h 1018134"/>
              <a:gd name="connsiteX1" fmla="*/ 218995 w 1225604"/>
              <a:gd name="connsiteY1" fmla="*/ 726141 h 1018134"/>
              <a:gd name="connsiteX2" fmla="*/ 1225604 w 1225604"/>
              <a:gd name="connsiteY2" fmla="*/ 1018134 h 101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5604" h="1018134">
                <a:moveTo>
                  <a:pt x="0" y="0"/>
                </a:moveTo>
                <a:cubicBezTo>
                  <a:pt x="7364" y="278226"/>
                  <a:pt x="14728" y="556452"/>
                  <a:pt x="218995" y="726141"/>
                </a:cubicBezTo>
                <a:cubicBezTo>
                  <a:pt x="423262" y="895830"/>
                  <a:pt x="824433" y="956982"/>
                  <a:pt x="1225604" y="1018134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1525280" y="165206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1400" dirty="0" smtClean="0"/>
              <a:t>  [K]</a:t>
            </a:r>
            <a:endParaRPr lang="en-A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2507" y="40213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GB" sz="1400" dirty="0" smtClean="0"/>
              <a:t>  [m]</a:t>
            </a:r>
            <a:endParaRPr lang="en-AU" sz="1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464014" y="376726"/>
            <a:ext cx="1553455" cy="1290917"/>
            <a:chOff x="486656" y="361150"/>
            <a:chExt cx="729983" cy="729983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534040" y="361150"/>
              <a:ext cx="7684" cy="7299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847806" y="674916"/>
              <a:ext cx="7684" cy="7299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49744" y="37672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GB" sz="1400" dirty="0" smtClean="0"/>
              <a:t>  [m]</a:t>
            </a:r>
            <a:endParaRPr lang="en-A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541058" y="1667643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>
                <a:latin typeface="Times New Roman" pitchFamily="18" charset="0"/>
                <a:cs typeface="Times New Roman" pitchFamily="18" charset="0"/>
              </a:rPr>
              <a:t>1/T</a:t>
            </a:r>
            <a:r>
              <a:rPr lang="en-GB" sz="1400" dirty="0" smtClean="0"/>
              <a:t>  [K</a:t>
            </a:r>
            <a:r>
              <a:rPr lang="en-GB" sz="1400" baseline="30000" dirty="0" smtClean="0"/>
              <a:t>-1</a:t>
            </a:r>
            <a:r>
              <a:rPr lang="en-GB" sz="1400" dirty="0" smtClean="0"/>
              <a:t>]</a:t>
            </a:r>
            <a:endParaRPr lang="en-AU" sz="14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2573026" y="491779"/>
            <a:ext cx="1219045" cy="10784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22588" y="1520729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(0, 0)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195612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lackbody Radiation Curv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99" y="702555"/>
            <a:ext cx="3600000" cy="174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45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images nature of light">
            <a:extLst>
              <a:ext uri="{FF2B5EF4-FFF2-40B4-BE49-F238E27FC236}">
                <a16:creationId xmlns:a16="http://schemas.microsoft.com/office/drawing/2014/main" xmlns="" id="{CBF08E68-026C-4725-A9A5-10B452B35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67" y="222635"/>
            <a:ext cx="41052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53C1A26-D272-415C-8C71-CC2574FB8832}"/>
              </a:ext>
            </a:extLst>
          </p:cNvPr>
          <p:cNvSpPr txBox="1"/>
          <p:nvPr/>
        </p:nvSpPr>
        <p:spPr>
          <a:xfrm>
            <a:off x="137108" y="2661516"/>
            <a:ext cx="4962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Light is an electromagnetic wave. The diagram shows a </a:t>
            </a:r>
            <a:r>
              <a:rPr lang="en-AU" sz="1200" b="1" dirty="0">
                <a:solidFill>
                  <a:srgbClr val="FF0000"/>
                </a:solidFill>
              </a:rPr>
              <a:t>linear polarized </a:t>
            </a:r>
            <a:r>
              <a:rPr lang="en-AU" sz="1200" dirty="0"/>
              <a:t>wave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4276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images nature of light">
            <a:extLst>
              <a:ext uri="{FF2B5EF4-FFF2-40B4-BE49-F238E27FC236}">
                <a16:creationId xmlns:a16="http://schemas.microsoft.com/office/drawing/2014/main" xmlns="" id="{D32E6519-B636-4E79-BA69-1A67E2B6A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42" y="232263"/>
            <a:ext cx="4939281" cy="181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A308B76-0003-45A2-BB1A-E237E781771E}"/>
              </a:ext>
            </a:extLst>
          </p:cNvPr>
          <p:cNvSpPr txBox="1"/>
          <p:nvPr/>
        </p:nvSpPr>
        <p:spPr>
          <a:xfrm>
            <a:off x="602218" y="2228302"/>
            <a:ext cx="3776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Waves exhibit </a:t>
            </a:r>
            <a:r>
              <a:rPr lang="en-AU" sz="1400" b="1" dirty="0">
                <a:solidFill>
                  <a:srgbClr val="FF0000"/>
                </a:solidFill>
              </a:rPr>
              <a:t>diffraction</a:t>
            </a:r>
            <a:r>
              <a:rPr lang="en-AU" sz="1400" dirty="0"/>
              <a:t> and </a:t>
            </a:r>
            <a:r>
              <a:rPr lang="en-AU" sz="1400" b="1" dirty="0">
                <a:solidFill>
                  <a:srgbClr val="FF0000"/>
                </a:solidFill>
              </a:rPr>
              <a:t>interference</a:t>
            </a:r>
            <a:r>
              <a:rPr lang="en-AU" sz="1400" dirty="0"/>
              <a:t> effects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6429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images nature of light">
            <a:extLst>
              <a:ext uri="{FF2B5EF4-FFF2-40B4-BE49-F238E27FC236}">
                <a16:creationId xmlns:a16="http://schemas.microsoft.com/office/drawing/2014/main" xmlns="" id="{7C776C53-5C16-4D61-8D7A-7F2F0B77CC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4" t="10060" r="8354" b="17923"/>
          <a:stretch/>
        </p:blipFill>
        <p:spPr bwMode="auto">
          <a:xfrm>
            <a:off x="377952" y="170454"/>
            <a:ext cx="4116832" cy="209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86F03C-E45C-40DA-974A-C17B084C3953}"/>
              </a:ext>
            </a:extLst>
          </p:cNvPr>
          <p:cNvSpPr txBox="1"/>
          <p:nvPr/>
        </p:nvSpPr>
        <p:spPr>
          <a:xfrm>
            <a:off x="613664" y="2414016"/>
            <a:ext cx="3492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Mystery of light: dual nature </a:t>
            </a:r>
            <a:r>
              <a:rPr lang="en-AU" sz="1400" b="1" dirty="0">
                <a:solidFill>
                  <a:srgbClr val="00B050"/>
                </a:solidFill>
              </a:rPr>
              <a:t>particle</a:t>
            </a:r>
            <a:r>
              <a:rPr lang="en-AU" sz="1400" dirty="0"/>
              <a:t> / </a:t>
            </a:r>
            <a:r>
              <a:rPr lang="en-AU" sz="1400" dirty="0">
                <a:solidFill>
                  <a:srgbClr val="FF0000"/>
                </a:solidFill>
              </a:rPr>
              <a:t>wave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90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images diffraction">
            <a:extLst>
              <a:ext uri="{FF2B5EF4-FFF2-40B4-BE49-F238E27FC236}">
                <a16:creationId xmlns:a16="http://schemas.microsoft.com/office/drawing/2014/main" xmlns="" id="{DA500840-9309-4E17-B81B-6676F9F3B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85" y="301618"/>
            <a:ext cx="1300163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images diffraction">
            <a:extLst>
              <a:ext uri="{FF2B5EF4-FFF2-40B4-BE49-F238E27FC236}">
                <a16:creationId xmlns:a16="http://schemas.microsoft.com/office/drawing/2014/main" xmlns="" id="{F31EE8E3-EB79-44F7-9074-AF924574AC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8" b="12726"/>
          <a:stretch/>
        </p:blipFill>
        <p:spPr bwMode="auto">
          <a:xfrm>
            <a:off x="2264598" y="312927"/>
            <a:ext cx="1448019" cy="128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CFB69C5-C9E7-44D0-93E9-404B50C880C5}"/>
              </a:ext>
            </a:extLst>
          </p:cNvPr>
          <p:cNvSpPr txBox="1"/>
          <p:nvPr/>
        </p:nvSpPr>
        <p:spPr>
          <a:xfrm>
            <a:off x="0" y="418592"/>
            <a:ext cx="956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Diffraction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DFCEF05-E8F8-406F-93B9-F3CEE6A2CD6A}"/>
              </a:ext>
            </a:extLst>
          </p:cNvPr>
          <p:cNvSpPr txBox="1"/>
          <p:nvPr/>
        </p:nvSpPr>
        <p:spPr>
          <a:xfrm>
            <a:off x="875792" y="1607312"/>
            <a:ext cx="1401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circular aperture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2074AEC-B6F9-430B-822B-5EA56D3F5ADF}"/>
              </a:ext>
            </a:extLst>
          </p:cNvPr>
          <p:cNvSpPr txBox="1"/>
          <p:nvPr/>
        </p:nvSpPr>
        <p:spPr>
          <a:xfrm>
            <a:off x="2430272" y="1601216"/>
            <a:ext cx="1000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razor blade</a:t>
            </a:r>
            <a:endParaRPr lang="en-US" sz="1400" dirty="0"/>
          </a:p>
        </p:txBody>
      </p:sp>
      <p:pic>
        <p:nvPicPr>
          <p:cNvPr id="5126" name="Picture 6" descr="Image result for images diffraction">
            <a:extLst>
              <a:ext uri="{FF2B5EF4-FFF2-40B4-BE49-F238E27FC236}">
                <a16:creationId xmlns:a16="http://schemas.microsoft.com/office/drawing/2014/main" xmlns="" id="{188F678C-1E12-400C-B2FD-51F1C61E1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500" y="312928"/>
            <a:ext cx="1286285" cy="129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89A64E6-D2F6-4D62-BC81-7FAA27271315}"/>
              </a:ext>
            </a:extLst>
          </p:cNvPr>
          <p:cNvSpPr txBox="1"/>
          <p:nvPr/>
        </p:nvSpPr>
        <p:spPr>
          <a:xfrm>
            <a:off x="3753104" y="1578864"/>
            <a:ext cx="1343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rectangular grid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0218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photoelectric effect">
            <a:extLst>
              <a:ext uri="{FF2B5EF4-FFF2-40B4-BE49-F238E27FC236}">
                <a16:creationId xmlns:a16="http://schemas.microsoft.com/office/drawing/2014/main" xmlns="" id="{8AADC093-92A6-4063-B4D2-745AF9991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4" y="264649"/>
            <a:ext cx="2262542" cy="111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photoelectric effect">
            <a:extLst>
              <a:ext uri="{FF2B5EF4-FFF2-40B4-BE49-F238E27FC236}">
                <a16:creationId xmlns:a16="http://schemas.microsoft.com/office/drawing/2014/main" xmlns="" id="{10AFB9CC-B6EC-4355-A29A-7324BE2C5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203" y="260296"/>
            <a:ext cx="1684177" cy="133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2A01DB2-FCF0-4404-8D46-A0137B065FB1}"/>
              </a:ext>
            </a:extLst>
          </p:cNvPr>
          <p:cNvSpPr txBox="1"/>
          <p:nvPr/>
        </p:nvSpPr>
        <p:spPr>
          <a:xfrm>
            <a:off x="1246921" y="1100915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metal surface</a:t>
            </a:r>
            <a:endParaRPr 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AEB1220-AC38-475E-86E2-F4A4B5EE2948}"/>
              </a:ext>
            </a:extLst>
          </p:cNvPr>
          <p:cNvSpPr txBox="1"/>
          <p:nvPr/>
        </p:nvSpPr>
        <p:spPr>
          <a:xfrm>
            <a:off x="1223264" y="1755648"/>
            <a:ext cx="2874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Particle nature of light: photoelectric effect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B9943CB-DD35-4ED7-9EF6-636D04D33DE6}"/>
              </a:ext>
            </a:extLst>
          </p:cNvPr>
          <p:cNvSpPr txBox="1"/>
          <p:nvPr/>
        </p:nvSpPr>
        <p:spPr>
          <a:xfrm>
            <a:off x="4043680" y="211328"/>
            <a:ext cx="1410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FF0000"/>
                </a:solidFill>
              </a:rPr>
              <a:t>red light </a:t>
            </a:r>
            <a:r>
              <a:rPr lang="en-AU" sz="1200" dirty="0"/>
              <a:t>does did result in the emission of electrons from the surface of sodium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772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7390F79-A2DB-4DDB-85AB-38A95E7B0712}"/>
              </a:ext>
            </a:extLst>
          </p:cNvPr>
          <p:cNvSpPr/>
          <p:nvPr/>
        </p:nvSpPr>
        <p:spPr>
          <a:xfrm>
            <a:off x="2832608" y="1093216"/>
            <a:ext cx="341376" cy="2682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E0A2E5B-0DED-4D02-ABC5-C4DBF9E393C0}"/>
              </a:ext>
            </a:extLst>
          </p:cNvPr>
          <p:cNvSpPr/>
          <p:nvPr/>
        </p:nvSpPr>
        <p:spPr>
          <a:xfrm>
            <a:off x="2856992" y="1418336"/>
            <a:ext cx="312928" cy="264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0A3EED6-02B3-4C53-ABCD-E3476DEF2D2F}"/>
              </a:ext>
            </a:extLst>
          </p:cNvPr>
          <p:cNvSpPr/>
          <p:nvPr/>
        </p:nvSpPr>
        <p:spPr>
          <a:xfrm>
            <a:off x="2430272" y="965200"/>
            <a:ext cx="152400" cy="2682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4E22CF9-648C-4A2C-8C9D-FDE6D6B2A87F}"/>
              </a:ext>
            </a:extLst>
          </p:cNvPr>
          <p:cNvSpPr/>
          <p:nvPr/>
        </p:nvSpPr>
        <p:spPr>
          <a:xfrm>
            <a:off x="420624" y="969264"/>
            <a:ext cx="2157984" cy="264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25D0317-78C7-42B7-831D-21FB12BC9A02}"/>
              </a:ext>
            </a:extLst>
          </p:cNvPr>
          <p:cNvSpPr/>
          <p:nvPr/>
        </p:nvSpPr>
        <p:spPr>
          <a:xfrm>
            <a:off x="2243328" y="1280160"/>
            <a:ext cx="341376" cy="2682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58BD53E-C7C9-40A1-B91A-43B7618AFB99}"/>
              </a:ext>
            </a:extLst>
          </p:cNvPr>
          <p:cNvSpPr/>
          <p:nvPr/>
        </p:nvSpPr>
        <p:spPr>
          <a:xfrm>
            <a:off x="422656" y="1284224"/>
            <a:ext cx="2157984" cy="264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C0B5726-EF35-4245-BB34-842E0BFE5146}"/>
              </a:ext>
            </a:extLst>
          </p:cNvPr>
          <p:cNvSpPr/>
          <p:nvPr/>
        </p:nvSpPr>
        <p:spPr>
          <a:xfrm>
            <a:off x="1747520" y="1603248"/>
            <a:ext cx="835152" cy="2682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147AD43-8221-4E67-ACDB-EEE240FD2CB1}"/>
              </a:ext>
            </a:extLst>
          </p:cNvPr>
          <p:cNvSpPr/>
          <p:nvPr/>
        </p:nvSpPr>
        <p:spPr>
          <a:xfrm>
            <a:off x="420624" y="1607312"/>
            <a:ext cx="2157984" cy="264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E29D25E-9028-4DDD-8A6B-90A6CED725DA}"/>
              </a:ext>
            </a:extLst>
          </p:cNvPr>
          <p:cNvSpPr/>
          <p:nvPr/>
        </p:nvSpPr>
        <p:spPr>
          <a:xfrm>
            <a:off x="1007872" y="1934464"/>
            <a:ext cx="1576832" cy="2682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1A4A378-880D-4297-9279-6EEBD1A6B8B7}"/>
              </a:ext>
            </a:extLst>
          </p:cNvPr>
          <p:cNvSpPr/>
          <p:nvPr/>
        </p:nvSpPr>
        <p:spPr>
          <a:xfrm>
            <a:off x="422656" y="1938528"/>
            <a:ext cx="2157984" cy="264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5D2D24DB-D89B-4313-BF90-B70942C6833C}"/>
              </a:ext>
            </a:extLst>
          </p:cNvPr>
          <p:cNvCxnSpPr/>
          <p:nvPr/>
        </p:nvCxnSpPr>
        <p:spPr>
          <a:xfrm>
            <a:off x="414528" y="2377440"/>
            <a:ext cx="308864" cy="0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45D721BA-CB43-4AFF-970E-E88B312F64DB}"/>
              </a:ext>
            </a:extLst>
          </p:cNvPr>
          <p:cNvCxnSpPr>
            <a:cxnSpLocks/>
          </p:cNvCxnSpPr>
          <p:nvPr/>
        </p:nvCxnSpPr>
        <p:spPr>
          <a:xfrm>
            <a:off x="696976" y="2379472"/>
            <a:ext cx="1501648" cy="0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7EA66B04-12A0-4816-AED7-18932807589E}"/>
              </a:ext>
            </a:extLst>
          </p:cNvPr>
          <p:cNvCxnSpPr>
            <a:cxnSpLocks/>
          </p:cNvCxnSpPr>
          <p:nvPr/>
        </p:nvCxnSpPr>
        <p:spPr>
          <a:xfrm>
            <a:off x="2180336" y="2379472"/>
            <a:ext cx="40843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9B632A2-1C42-4DFE-BC58-477E0E400CC5}"/>
              </a:ext>
            </a:extLst>
          </p:cNvPr>
          <p:cNvSpPr txBox="1"/>
          <p:nvPr/>
        </p:nvSpPr>
        <p:spPr>
          <a:xfrm>
            <a:off x="231648" y="2381504"/>
            <a:ext cx="677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infrared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56F693D-A02E-4743-9F3E-FEC20973D048}"/>
              </a:ext>
            </a:extLst>
          </p:cNvPr>
          <p:cNvSpPr txBox="1"/>
          <p:nvPr/>
        </p:nvSpPr>
        <p:spPr>
          <a:xfrm>
            <a:off x="1196848" y="2395728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visible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EE1BDB8-E622-4A4F-B693-ACB853F04C99}"/>
              </a:ext>
            </a:extLst>
          </p:cNvPr>
          <p:cNvSpPr txBox="1"/>
          <p:nvPr/>
        </p:nvSpPr>
        <p:spPr>
          <a:xfrm>
            <a:off x="2147824" y="2387600"/>
            <a:ext cx="531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ultra-</a:t>
            </a:r>
          </a:p>
          <a:p>
            <a:r>
              <a:rPr lang="en-AU" sz="1200" dirty="0"/>
              <a:t>violet</a:t>
            </a:r>
            <a:endParaRPr lang="en-US" sz="12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E1838275-1237-4AE6-A627-5B9F95CE6682}"/>
              </a:ext>
            </a:extLst>
          </p:cNvPr>
          <p:cNvCxnSpPr>
            <a:cxnSpLocks/>
          </p:cNvCxnSpPr>
          <p:nvPr/>
        </p:nvCxnSpPr>
        <p:spPr>
          <a:xfrm flipV="1">
            <a:off x="715264" y="910336"/>
            <a:ext cx="0" cy="151587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C0196B23-F483-40AE-9D13-F686326E009D}"/>
              </a:ext>
            </a:extLst>
          </p:cNvPr>
          <p:cNvCxnSpPr>
            <a:cxnSpLocks/>
          </p:cNvCxnSpPr>
          <p:nvPr/>
        </p:nvCxnSpPr>
        <p:spPr>
          <a:xfrm flipV="1">
            <a:off x="2192528" y="922528"/>
            <a:ext cx="0" cy="152196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4DA20D4-956A-485C-B355-3C32EAF57C02}"/>
              </a:ext>
            </a:extLst>
          </p:cNvPr>
          <p:cNvSpPr txBox="1"/>
          <p:nvPr/>
        </p:nvSpPr>
        <p:spPr>
          <a:xfrm>
            <a:off x="3222752" y="1093216"/>
            <a:ext cx="1636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photoelectrons ejected</a:t>
            </a:r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14AFFB4-AB2E-4785-8F54-844001A3AB1F}"/>
              </a:ext>
            </a:extLst>
          </p:cNvPr>
          <p:cNvSpPr txBox="1"/>
          <p:nvPr/>
        </p:nvSpPr>
        <p:spPr>
          <a:xfrm>
            <a:off x="3241040" y="1416304"/>
            <a:ext cx="1833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no photoelectrons ejected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CC5BE88-9712-4D53-8727-2C25969039A5}"/>
              </a:ext>
            </a:extLst>
          </p:cNvPr>
          <p:cNvSpPr txBox="1"/>
          <p:nvPr/>
        </p:nvSpPr>
        <p:spPr>
          <a:xfrm>
            <a:off x="56896" y="975360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Zn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D8D505C-06F6-467E-AD29-0143FF89895E}"/>
              </a:ext>
            </a:extLst>
          </p:cNvPr>
          <p:cNvSpPr txBox="1"/>
          <p:nvPr/>
        </p:nvSpPr>
        <p:spPr>
          <a:xfrm>
            <a:off x="50800" y="1278128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Mg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05D37C7-C798-4D47-A146-7583488863A9}"/>
              </a:ext>
            </a:extLst>
          </p:cNvPr>
          <p:cNvSpPr txBox="1"/>
          <p:nvPr/>
        </p:nvSpPr>
        <p:spPr>
          <a:xfrm>
            <a:off x="67056" y="1607312"/>
            <a:ext cx="30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Li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69E8DA7-6991-4BF7-9B3B-4194E820926C}"/>
              </a:ext>
            </a:extLst>
          </p:cNvPr>
          <p:cNvSpPr txBox="1"/>
          <p:nvPr/>
        </p:nvSpPr>
        <p:spPr>
          <a:xfrm>
            <a:off x="58928" y="1936496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890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images electroscope">
            <a:extLst>
              <a:ext uri="{FF2B5EF4-FFF2-40B4-BE49-F238E27FC236}">
                <a16:creationId xmlns:a16="http://schemas.microsoft.com/office/drawing/2014/main" xmlns="" id="{8CAD0169-EA07-44EA-BF57-9DC8265788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14" t="17203" r="26695"/>
          <a:stretch/>
        </p:blipFill>
        <p:spPr bwMode="auto">
          <a:xfrm>
            <a:off x="735584" y="860766"/>
            <a:ext cx="1040384" cy="197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169A92A9-F963-47F4-AD69-734E008CB548}"/>
              </a:ext>
            </a:extLst>
          </p:cNvPr>
          <p:cNvCxnSpPr>
            <a:cxnSpLocks/>
          </p:cNvCxnSpPr>
          <p:nvPr/>
        </p:nvCxnSpPr>
        <p:spPr>
          <a:xfrm flipH="1">
            <a:off x="1316736" y="623306"/>
            <a:ext cx="447040" cy="209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AA6C886-E486-47F8-AC1F-49D451F334C2}"/>
              </a:ext>
            </a:extLst>
          </p:cNvPr>
          <p:cNvSpPr txBox="1"/>
          <p:nvPr/>
        </p:nvSpPr>
        <p:spPr>
          <a:xfrm>
            <a:off x="1649984" y="349504"/>
            <a:ext cx="300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ultra-violet light causes electrons to be ejected from the electroscope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FA3D965-141C-46AE-83F3-587663F204A9}"/>
              </a:ext>
            </a:extLst>
          </p:cNvPr>
          <p:cNvSpPr txBox="1"/>
          <p:nvPr/>
        </p:nvSpPr>
        <p:spPr>
          <a:xfrm>
            <a:off x="1712948" y="1691231"/>
            <a:ext cx="2147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the leaves become negatively charge and hence repel each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369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hin film interference">
            <a:extLst>
              <a:ext uri="{FF2B5EF4-FFF2-40B4-BE49-F238E27FC236}">
                <a16:creationId xmlns:a16="http://schemas.microsoft.com/office/drawing/2014/main" xmlns="" id="{D16318CC-04B9-44BA-AFE4-132887A56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99" y="140768"/>
            <a:ext cx="1079150" cy="75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A160D15-8BBD-43CE-83AC-1836587665B5}"/>
              </a:ext>
            </a:extLst>
          </p:cNvPr>
          <p:cNvSpPr txBox="1"/>
          <p:nvPr/>
        </p:nvSpPr>
        <p:spPr>
          <a:xfrm>
            <a:off x="139426" y="931614"/>
            <a:ext cx="1321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The colour is due to a thin film covering.</a:t>
            </a:r>
            <a:endParaRPr lang="en-US" sz="1200" dirty="0"/>
          </a:p>
        </p:txBody>
      </p:sp>
      <p:pic>
        <p:nvPicPr>
          <p:cNvPr id="2052" name="Picture 4" descr="Image result for thin film interference">
            <a:extLst>
              <a:ext uri="{FF2B5EF4-FFF2-40B4-BE49-F238E27FC236}">
                <a16:creationId xmlns:a16="http://schemas.microsoft.com/office/drawing/2014/main" xmlns="" id="{1422C349-F4F2-43A0-B23A-ACE469B346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" t="10840" r="12821" b="11577"/>
          <a:stretch/>
        </p:blipFill>
        <p:spPr bwMode="auto">
          <a:xfrm>
            <a:off x="1529719" y="145119"/>
            <a:ext cx="1296416" cy="89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3EFA0D0-70D7-4E5E-B329-DA8B8979A94A}"/>
              </a:ext>
            </a:extLst>
          </p:cNvPr>
          <p:cNvSpPr txBox="1"/>
          <p:nvPr/>
        </p:nvSpPr>
        <p:spPr>
          <a:xfrm>
            <a:off x="1451126" y="1045129"/>
            <a:ext cx="1660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The colours are due to a thin layer of oil of varying thickness on water.</a:t>
            </a:r>
            <a:endParaRPr lang="en-US" sz="1200" dirty="0"/>
          </a:p>
        </p:txBody>
      </p:sp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xmlns="" id="{195CF261-0D67-4528-82C0-B18D0B8C9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067" y="143811"/>
            <a:ext cx="2013143" cy="144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0DD7659-1806-4695-A433-9AC449AF822E}"/>
              </a:ext>
            </a:extLst>
          </p:cNvPr>
          <p:cNvSpPr txBox="1"/>
          <p:nvPr/>
        </p:nvSpPr>
        <p:spPr>
          <a:xfrm>
            <a:off x="3231432" y="1634336"/>
            <a:ext cx="220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Thin films are used to reduce reflections on glass.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D766F77-C4D9-4D7B-B0A6-875123AE862A}"/>
              </a:ext>
            </a:extLst>
          </p:cNvPr>
          <p:cNvSpPr txBox="1"/>
          <p:nvPr/>
        </p:nvSpPr>
        <p:spPr>
          <a:xfrm>
            <a:off x="3070067" y="41376"/>
            <a:ext cx="2027379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000" dirty="0"/>
              <a:t>without coating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523AB54-5FF6-482D-8B99-66A145355F09}"/>
              </a:ext>
            </a:extLst>
          </p:cNvPr>
          <p:cNvSpPr txBox="1"/>
          <p:nvPr/>
        </p:nvSpPr>
        <p:spPr>
          <a:xfrm>
            <a:off x="3061103" y="1443318"/>
            <a:ext cx="2027379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000" dirty="0"/>
              <a:t>with coating</a:t>
            </a:r>
            <a:endParaRPr lang="en-US" sz="1000" dirty="0"/>
          </a:p>
        </p:txBody>
      </p:sp>
      <p:pic>
        <p:nvPicPr>
          <p:cNvPr id="2056" name="Picture 8" descr="Image result for thin film interference">
            <a:extLst>
              <a:ext uri="{FF2B5EF4-FFF2-40B4-BE49-F238E27FC236}">
                <a16:creationId xmlns:a16="http://schemas.microsoft.com/office/drawing/2014/main" xmlns="" id="{CA48683B-FC14-4FEC-B11E-3FB4E65C9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7" y="1530896"/>
            <a:ext cx="1358304" cy="92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931CDDC-9AFE-4562-AE55-F48168424D0E}"/>
              </a:ext>
            </a:extLst>
          </p:cNvPr>
          <p:cNvCxnSpPr>
            <a:cxnSpLocks/>
          </p:cNvCxnSpPr>
          <p:nvPr/>
        </p:nvCxnSpPr>
        <p:spPr>
          <a:xfrm>
            <a:off x="1427457" y="45513"/>
            <a:ext cx="0" cy="3115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1B391FFB-69E5-4753-952B-AB26AB9B35AB}"/>
              </a:ext>
            </a:extLst>
          </p:cNvPr>
          <p:cNvCxnSpPr>
            <a:cxnSpLocks/>
          </p:cNvCxnSpPr>
          <p:nvPr/>
        </p:nvCxnSpPr>
        <p:spPr>
          <a:xfrm>
            <a:off x="3003177" y="44824"/>
            <a:ext cx="0" cy="3095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Image result for thin film interference">
            <a:extLst>
              <a:ext uri="{FF2B5EF4-FFF2-40B4-BE49-F238E27FC236}">
                <a16:creationId xmlns:a16="http://schemas.microsoft.com/office/drawing/2014/main" xmlns="" id="{EA7A965E-A440-4429-89D7-36FD538E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09" y="1936377"/>
            <a:ext cx="1063352" cy="106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2795811-D59B-4AFC-A27F-08ED41889DCD}"/>
              </a:ext>
            </a:extLst>
          </p:cNvPr>
          <p:cNvSpPr txBox="1"/>
          <p:nvPr/>
        </p:nvSpPr>
        <p:spPr>
          <a:xfrm>
            <a:off x="1704672" y="2983178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soap bubbles</a:t>
            </a:r>
            <a:endParaRPr lang="en-US" sz="1200" dirty="0"/>
          </a:p>
        </p:txBody>
      </p:sp>
      <p:pic>
        <p:nvPicPr>
          <p:cNvPr id="2060" name="Picture 12" descr="Image result for thin film interference camera lens">
            <a:extLst>
              <a:ext uri="{FF2B5EF4-FFF2-40B4-BE49-F238E27FC236}">
                <a16:creationId xmlns:a16="http://schemas.microsoft.com/office/drawing/2014/main" xmlns="" id="{D0327332-4BA2-4080-9FD9-A91AA0347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610" y="2136279"/>
            <a:ext cx="1254406" cy="109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thin film interference insects birds">
            <a:extLst>
              <a:ext uri="{FF2B5EF4-FFF2-40B4-BE49-F238E27FC236}">
                <a16:creationId xmlns:a16="http://schemas.microsoft.com/office/drawing/2014/main" xmlns="" id="{1E3F8B34-B62A-4012-8519-FE0EA49363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2" t="7510" r="11522" b="15560"/>
          <a:stretch/>
        </p:blipFill>
        <p:spPr bwMode="auto">
          <a:xfrm>
            <a:off x="264804" y="2476750"/>
            <a:ext cx="943363" cy="103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12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268</Words>
  <Application>Microsoft Office PowerPoint</Application>
  <PresentationFormat>Custom</PresentationFormat>
  <Paragraphs>57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Cooper</dc:creator>
  <cp:lastModifiedBy>Owner</cp:lastModifiedBy>
  <cp:revision>27</cp:revision>
  <dcterms:created xsi:type="dcterms:W3CDTF">2019-01-08T05:28:55Z</dcterms:created>
  <dcterms:modified xsi:type="dcterms:W3CDTF">2019-12-04T09:01:38Z</dcterms:modified>
</cp:coreProperties>
</file>