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81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1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6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8807-EB4F-43A8-87A8-B2A67076FFF6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0F24-18BD-4F9E-8485-429D3909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mages thomson model of atom">
            <a:extLst>
              <a:ext uri="{FF2B5EF4-FFF2-40B4-BE49-F238E27FC236}">
                <a16:creationId xmlns:a16="http://schemas.microsoft.com/office/drawing/2014/main" id="{84E89C2D-B4CC-4A0E-B567-59641098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343"/>
            <a:ext cx="49720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839B68-1A86-4817-9E6F-131DB974A6C3}"/>
              </a:ext>
            </a:extLst>
          </p:cNvPr>
          <p:cNvSpPr txBox="1"/>
          <p:nvPr/>
        </p:nvSpPr>
        <p:spPr>
          <a:xfrm>
            <a:off x="1482241" y="298984"/>
            <a:ext cx="79092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/>
              <a:t>electron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039AC-5163-42A8-B8BE-B4C71D22C9D0}"/>
              </a:ext>
            </a:extLst>
          </p:cNvPr>
          <p:cNvSpPr txBox="1"/>
          <p:nvPr/>
        </p:nvSpPr>
        <p:spPr>
          <a:xfrm>
            <a:off x="3888393" y="930936"/>
            <a:ext cx="117941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/>
              <a:t>formation of a positive ion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1A934-B61B-4257-872E-D434EFD91C5C}"/>
              </a:ext>
            </a:extLst>
          </p:cNvPr>
          <p:cNvSpPr txBox="1"/>
          <p:nvPr/>
        </p:nvSpPr>
        <p:spPr>
          <a:xfrm>
            <a:off x="1780032" y="950976"/>
            <a:ext cx="128422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/>
              <a:t>spherical cloud (“pudding”) of positive charge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38FB0-9A39-4992-9D3C-74C1F8EB722B}"/>
              </a:ext>
            </a:extLst>
          </p:cNvPr>
          <p:cNvSpPr txBox="1"/>
          <p:nvPr/>
        </p:nvSpPr>
        <p:spPr>
          <a:xfrm>
            <a:off x="2479953" y="2519960"/>
            <a:ext cx="255614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/>
              <a:t>conduction by “free” electrons”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89CD6D-459B-4A24-9B3C-587E67E86150}"/>
              </a:ext>
            </a:extLst>
          </p:cNvPr>
          <p:cNvCxnSpPr/>
          <p:nvPr/>
        </p:nvCxnSpPr>
        <p:spPr>
          <a:xfrm>
            <a:off x="382016" y="2251456"/>
            <a:ext cx="126390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AA07CD-E25E-4CE1-9859-4354E47DEC67}"/>
              </a:ext>
            </a:extLst>
          </p:cNvPr>
          <p:cNvSpPr txBox="1"/>
          <p:nvPr/>
        </p:nvSpPr>
        <p:spPr>
          <a:xfrm>
            <a:off x="605536" y="2088896"/>
            <a:ext cx="8787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/>
              <a:t>~ 10</a:t>
            </a:r>
            <a:r>
              <a:rPr lang="en-AU" sz="1400" baseline="30000" dirty="0"/>
              <a:t>-10</a:t>
            </a:r>
            <a:r>
              <a:rPr lang="en-AU" sz="1400" dirty="0"/>
              <a:t>  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026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27180-B029-4A46-9199-A4E0389FE5D5}"/>
              </a:ext>
            </a:extLst>
          </p:cNvPr>
          <p:cNvSpPr txBox="1"/>
          <p:nvPr/>
        </p:nvSpPr>
        <p:spPr>
          <a:xfrm>
            <a:off x="2117344" y="1105408"/>
            <a:ext cx="78579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/>
              <a:t>positive</a:t>
            </a:r>
          </a:p>
          <a:p>
            <a:pPr algn="ctr"/>
            <a:r>
              <a:rPr lang="en-AU" sz="1400" dirty="0"/>
              <a:t> nucleus</a:t>
            </a:r>
            <a:endParaRPr lang="en-US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7FE3BD-DD44-4253-8EF7-C238E020C9F5}"/>
              </a:ext>
            </a:extLst>
          </p:cNvPr>
          <p:cNvSpPr/>
          <p:nvPr/>
        </p:nvSpPr>
        <p:spPr>
          <a:xfrm>
            <a:off x="3812032" y="1832864"/>
            <a:ext cx="369824" cy="3698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5279A0-D2C3-405D-B457-17594A45FD92}"/>
              </a:ext>
            </a:extLst>
          </p:cNvPr>
          <p:cNvCxnSpPr>
            <a:cxnSpLocks/>
          </p:cNvCxnSpPr>
          <p:nvPr/>
        </p:nvCxnSpPr>
        <p:spPr>
          <a:xfrm>
            <a:off x="2840736" y="1377696"/>
            <a:ext cx="1150112" cy="629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A12DB69-4B05-418A-90F5-3D952976B4D0}"/>
              </a:ext>
            </a:extLst>
          </p:cNvPr>
          <p:cNvSpPr/>
          <p:nvPr/>
        </p:nvSpPr>
        <p:spPr>
          <a:xfrm>
            <a:off x="2966720" y="1649984"/>
            <a:ext cx="2101088" cy="73558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8C46C9-4F3D-4560-8A19-E1AFA6482EE4}"/>
              </a:ext>
            </a:extLst>
          </p:cNvPr>
          <p:cNvSpPr/>
          <p:nvPr/>
        </p:nvSpPr>
        <p:spPr>
          <a:xfrm rot="17781679">
            <a:off x="2952496" y="1684529"/>
            <a:ext cx="2101088" cy="73558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ECFD54-2377-4A5C-866F-07B36E90EB62}"/>
              </a:ext>
            </a:extLst>
          </p:cNvPr>
          <p:cNvSpPr/>
          <p:nvPr/>
        </p:nvSpPr>
        <p:spPr>
          <a:xfrm rot="13915356">
            <a:off x="2966719" y="1621537"/>
            <a:ext cx="2101088" cy="73558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1326BA-84F5-4C8B-B1CB-36DF5CEB24AA}"/>
              </a:ext>
            </a:extLst>
          </p:cNvPr>
          <p:cNvSpPr/>
          <p:nvPr/>
        </p:nvSpPr>
        <p:spPr>
          <a:xfrm>
            <a:off x="3673856" y="1158240"/>
            <a:ext cx="138176" cy="1381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E4B596-6200-4AAE-9730-5C02419B17D7}"/>
              </a:ext>
            </a:extLst>
          </p:cNvPr>
          <p:cNvSpPr/>
          <p:nvPr/>
        </p:nvSpPr>
        <p:spPr>
          <a:xfrm>
            <a:off x="3476752" y="2907792"/>
            <a:ext cx="138176" cy="1381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26808F-B9CF-4BF8-A776-7698A9E657F4}"/>
              </a:ext>
            </a:extLst>
          </p:cNvPr>
          <p:cNvSpPr/>
          <p:nvPr/>
        </p:nvSpPr>
        <p:spPr>
          <a:xfrm>
            <a:off x="4988560" y="1948688"/>
            <a:ext cx="138176" cy="1381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894010-6F47-40F5-A4ED-E6EBAC90690F}"/>
              </a:ext>
            </a:extLst>
          </p:cNvPr>
          <p:cNvSpPr txBox="1"/>
          <p:nvPr/>
        </p:nvSpPr>
        <p:spPr>
          <a:xfrm>
            <a:off x="2143760" y="2639568"/>
            <a:ext cx="86145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400" dirty="0"/>
              <a:t>orbiting</a:t>
            </a:r>
          </a:p>
          <a:p>
            <a:r>
              <a:rPr lang="en-AU" sz="1400" dirty="0"/>
              <a:t>electrons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6D0061-31BF-40A4-8E96-CF608209B3D8}"/>
              </a:ext>
            </a:extLst>
          </p:cNvPr>
          <p:cNvCxnSpPr>
            <a:cxnSpLocks/>
          </p:cNvCxnSpPr>
          <p:nvPr/>
        </p:nvCxnSpPr>
        <p:spPr>
          <a:xfrm>
            <a:off x="2922016" y="2934208"/>
            <a:ext cx="550672" cy="5486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6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image spiral">
            <a:extLst>
              <a:ext uri="{FF2B5EF4-FFF2-40B4-BE49-F238E27FC236}">
                <a16:creationId xmlns:a16="http://schemas.microsoft.com/office/drawing/2014/main" id="{F02DE21C-6641-444D-8A6D-EC792B1D0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7" t="20092" r="20365" b="22645"/>
          <a:stretch/>
        </p:blipFill>
        <p:spPr bwMode="auto">
          <a:xfrm>
            <a:off x="2710687" y="455168"/>
            <a:ext cx="2202689" cy="206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B25B08E-2ACA-4209-B5A3-3E19CB0A4C62}"/>
              </a:ext>
            </a:extLst>
          </p:cNvPr>
          <p:cNvSpPr/>
          <p:nvPr/>
        </p:nvSpPr>
        <p:spPr>
          <a:xfrm>
            <a:off x="3657600" y="1361440"/>
            <a:ext cx="369824" cy="3698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BB9D6B-AAE1-4350-BF2D-D508E2331EAF}"/>
              </a:ext>
            </a:extLst>
          </p:cNvPr>
          <p:cNvSpPr/>
          <p:nvPr/>
        </p:nvSpPr>
        <p:spPr>
          <a:xfrm>
            <a:off x="2763520" y="1235456"/>
            <a:ext cx="138176" cy="1381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4778C64-9326-4825-A251-3715CA69FFB1}"/>
              </a:ext>
            </a:extLst>
          </p:cNvPr>
          <p:cNvSpPr/>
          <p:nvPr/>
        </p:nvSpPr>
        <p:spPr>
          <a:xfrm>
            <a:off x="2836672" y="923924"/>
            <a:ext cx="178386" cy="384684"/>
          </a:xfrm>
          <a:custGeom>
            <a:avLst/>
            <a:gdLst>
              <a:gd name="connsiteX0" fmla="*/ 0 w 178386"/>
              <a:gd name="connsiteY0" fmla="*/ 384684 h 384684"/>
              <a:gd name="connsiteX1" fmla="*/ 77216 w 178386"/>
              <a:gd name="connsiteY1" fmla="*/ 169292 h 384684"/>
              <a:gd name="connsiteX2" fmla="*/ 166624 w 178386"/>
              <a:gd name="connsiteY2" fmla="*/ 14860 h 384684"/>
              <a:gd name="connsiteX3" fmla="*/ 174752 w 178386"/>
              <a:gd name="connsiteY3" fmla="*/ 14860 h 3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386" h="384684">
                <a:moveTo>
                  <a:pt x="0" y="384684"/>
                </a:moveTo>
                <a:cubicBezTo>
                  <a:pt x="24722" y="307806"/>
                  <a:pt x="49445" y="230929"/>
                  <a:pt x="77216" y="169292"/>
                </a:cubicBezTo>
                <a:cubicBezTo>
                  <a:pt x="104987" y="107655"/>
                  <a:pt x="166624" y="14860"/>
                  <a:pt x="166624" y="14860"/>
                </a:cubicBezTo>
                <a:cubicBezTo>
                  <a:pt x="182880" y="-10879"/>
                  <a:pt x="178816" y="1990"/>
                  <a:pt x="174752" y="14860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bohr model of the atom">
            <a:extLst>
              <a:ext uri="{FF2B5EF4-FFF2-40B4-BE49-F238E27FC236}">
                <a16:creationId xmlns:a16="http://schemas.microsoft.com/office/drawing/2014/main" id="{DBF7643B-AABE-496A-B243-3D0ACD093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5" y="664655"/>
            <a:ext cx="18478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F6F59F8-2313-4593-A231-EAE1F11C9385}"/>
              </a:ext>
            </a:extLst>
          </p:cNvPr>
          <p:cNvSpPr/>
          <p:nvPr/>
        </p:nvSpPr>
        <p:spPr>
          <a:xfrm>
            <a:off x="1418336" y="1430528"/>
            <a:ext cx="125984" cy="1259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49D60C-8840-4823-8A04-877DCE89719E}"/>
              </a:ext>
            </a:extLst>
          </p:cNvPr>
          <p:cNvSpPr/>
          <p:nvPr/>
        </p:nvSpPr>
        <p:spPr>
          <a:xfrm>
            <a:off x="2218944" y="1450848"/>
            <a:ext cx="93472" cy="894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949CBB-5E44-40BE-B66A-E77D0FA37CD6}"/>
              </a:ext>
            </a:extLst>
          </p:cNvPr>
          <p:cNvSpPr/>
          <p:nvPr/>
        </p:nvSpPr>
        <p:spPr>
          <a:xfrm>
            <a:off x="1843024" y="1452880"/>
            <a:ext cx="93472" cy="894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382A7-E66C-4231-A786-D4DC562A9684}"/>
              </a:ext>
            </a:extLst>
          </p:cNvPr>
          <p:cNvSpPr txBox="1"/>
          <p:nvPr/>
        </p:nvSpPr>
        <p:spPr>
          <a:xfrm>
            <a:off x="170688" y="256032"/>
            <a:ext cx="4629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stable orbits (electrons in specific orbits with specific energy)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01204-E556-451F-BD4F-BF1D0BB829B7}"/>
              </a:ext>
            </a:extLst>
          </p:cNvPr>
          <p:cNvCxnSpPr>
            <a:stCxn id="5" idx="2"/>
          </p:cNvCxnSpPr>
          <p:nvPr/>
        </p:nvCxnSpPr>
        <p:spPr>
          <a:xfrm flipH="1">
            <a:off x="1247666" y="563809"/>
            <a:ext cx="1237983" cy="18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CA8618-9168-4503-A7F3-6B710107767D}"/>
              </a:ext>
            </a:extLst>
          </p:cNvPr>
          <p:cNvCxnSpPr>
            <a:stCxn id="5" idx="2"/>
          </p:cNvCxnSpPr>
          <p:nvPr/>
        </p:nvCxnSpPr>
        <p:spPr>
          <a:xfrm flipH="1">
            <a:off x="1308624" y="563809"/>
            <a:ext cx="1177025" cy="54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5A78A-9C86-4470-A0E4-8E202A05877D}"/>
              </a:ext>
            </a:extLst>
          </p:cNvPr>
          <p:cNvCxnSpPr>
            <a:stCxn id="5" idx="2"/>
          </p:cNvCxnSpPr>
          <p:nvPr/>
        </p:nvCxnSpPr>
        <p:spPr>
          <a:xfrm flipH="1">
            <a:off x="1357392" y="563809"/>
            <a:ext cx="1128257" cy="88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A068BE-6055-4479-AA47-23AA8149E6F9}"/>
              </a:ext>
            </a:extLst>
          </p:cNvPr>
          <p:cNvCxnSpPr>
            <a:stCxn id="6" idx="2"/>
          </p:cNvCxnSpPr>
          <p:nvPr/>
        </p:nvCxnSpPr>
        <p:spPr>
          <a:xfrm flipH="1">
            <a:off x="1946656" y="1495552"/>
            <a:ext cx="272288" cy="40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4D1268-273F-4922-86B1-FCEC07047D71}"/>
              </a:ext>
            </a:extLst>
          </p:cNvPr>
          <p:cNvSpPr txBox="1"/>
          <p:nvPr/>
        </p:nvSpPr>
        <p:spPr>
          <a:xfrm>
            <a:off x="2048256" y="2296160"/>
            <a:ext cx="71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C00000"/>
                </a:solidFill>
              </a:rPr>
              <a:t>photon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B3FBEEE-79B0-46D2-B389-7295A2297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390746"/>
              </p:ext>
            </p:extLst>
          </p:nvPr>
        </p:nvGraphicFramePr>
        <p:xfrm>
          <a:off x="2032572" y="2079625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572" y="2079625"/>
                        <a:ext cx="774700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90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B4C26EE-4D4F-47C2-9716-AB49CCC36184}"/>
              </a:ext>
            </a:extLst>
          </p:cNvPr>
          <p:cNvGrpSpPr/>
          <p:nvPr/>
        </p:nvGrpSpPr>
        <p:grpSpPr>
          <a:xfrm>
            <a:off x="985520" y="930656"/>
            <a:ext cx="1434592" cy="1209040"/>
            <a:chOff x="542544" y="369824"/>
            <a:chExt cx="1434592" cy="120904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FDDB508-B8CE-43BA-AAB7-287278065F81}"/>
                </a:ext>
              </a:extLst>
            </p:cNvPr>
            <p:cNvCxnSpPr/>
            <p:nvPr/>
          </p:nvCxnSpPr>
          <p:spPr>
            <a:xfrm>
              <a:off x="548640" y="369824"/>
              <a:ext cx="14264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D28253-E4B1-4704-9E7E-4A65CE825DDF}"/>
                </a:ext>
              </a:extLst>
            </p:cNvPr>
            <p:cNvCxnSpPr/>
            <p:nvPr/>
          </p:nvCxnSpPr>
          <p:spPr>
            <a:xfrm>
              <a:off x="542544" y="802640"/>
              <a:ext cx="14264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7EBF57-1986-4B72-AB14-CE8E29C207EB}"/>
                </a:ext>
              </a:extLst>
            </p:cNvPr>
            <p:cNvCxnSpPr/>
            <p:nvPr/>
          </p:nvCxnSpPr>
          <p:spPr>
            <a:xfrm>
              <a:off x="550672" y="1578864"/>
              <a:ext cx="14264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40F4AF-5B8C-4557-B72F-189E857B4466}"/>
              </a:ext>
            </a:extLst>
          </p:cNvPr>
          <p:cNvGrpSpPr/>
          <p:nvPr/>
        </p:nvGrpSpPr>
        <p:grpSpPr>
          <a:xfrm>
            <a:off x="3405632" y="924560"/>
            <a:ext cx="1434592" cy="1209040"/>
            <a:chOff x="542544" y="369824"/>
            <a:chExt cx="1434592" cy="120904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C2557B-F0B6-43E9-A89C-6265906ED03F}"/>
                </a:ext>
              </a:extLst>
            </p:cNvPr>
            <p:cNvCxnSpPr/>
            <p:nvPr/>
          </p:nvCxnSpPr>
          <p:spPr>
            <a:xfrm>
              <a:off x="548640" y="369824"/>
              <a:ext cx="14264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23E42A-35F0-4E2B-8AA6-F28241F144F9}"/>
                </a:ext>
              </a:extLst>
            </p:cNvPr>
            <p:cNvCxnSpPr/>
            <p:nvPr/>
          </p:nvCxnSpPr>
          <p:spPr>
            <a:xfrm>
              <a:off x="542544" y="802640"/>
              <a:ext cx="14264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2EE216-B1F7-41B0-ACB5-B660AC1ECECA}"/>
                </a:ext>
              </a:extLst>
            </p:cNvPr>
            <p:cNvCxnSpPr/>
            <p:nvPr/>
          </p:nvCxnSpPr>
          <p:spPr>
            <a:xfrm>
              <a:off x="550672" y="1578864"/>
              <a:ext cx="14264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3BFBB7E-203B-4793-A383-53FE3ACF19DB}"/>
              </a:ext>
            </a:extLst>
          </p:cNvPr>
          <p:cNvSpPr txBox="1"/>
          <p:nvPr/>
        </p:nvSpPr>
        <p:spPr>
          <a:xfrm>
            <a:off x="2548128" y="77216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n</a:t>
            </a:r>
            <a:r>
              <a:rPr lang="en-AU" sz="1400" baseline="-25000" dirty="0"/>
              <a:t>3      </a:t>
            </a:r>
            <a:r>
              <a:rPr lang="en-AU" sz="1400" i="1" dirty="0"/>
              <a:t>E</a:t>
            </a:r>
            <a:r>
              <a:rPr lang="en-AU" sz="1400" baseline="-25000" dirty="0"/>
              <a:t>3</a:t>
            </a:r>
            <a:endParaRPr lang="en-US" sz="14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DDD06-A2E1-4BCF-9D06-40C670AFE461}"/>
              </a:ext>
            </a:extLst>
          </p:cNvPr>
          <p:cNvSpPr txBox="1"/>
          <p:nvPr/>
        </p:nvSpPr>
        <p:spPr>
          <a:xfrm>
            <a:off x="2611120" y="1213104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n</a:t>
            </a:r>
            <a:r>
              <a:rPr lang="en-AU" sz="1400" baseline="-25000" dirty="0"/>
              <a:t>2     </a:t>
            </a:r>
            <a:r>
              <a:rPr lang="en-AU" sz="1400" i="1" dirty="0"/>
              <a:t>E</a:t>
            </a:r>
            <a:r>
              <a:rPr lang="en-AU" sz="1400" baseline="-25000" dirty="0"/>
              <a:t>2</a:t>
            </a:r>
            <a:endParaRPr lang="en-US" sz="14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8C1F2-CBD0-43C2-8219-48566AB2FF2F}"/>
              </a:ext>
            </a:extLst>
          </p:cNvPr>
          <p:cNvSpPr txBox="1"/>
          <p:nvPr/>
        </p:nvSpPr>
        <p:spPr>
          <a:xfrm>
            <a:off x="2625344" y="197510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n</a:t>
            </a:r>
            <a:r>
              <a:rPr lang="en-AU" sz="1400" baseline="-25000" dirty="0"/>
              <a:t>1      </a:t>
            </a:r>
            <a:r>
              <a:rPr lang="en-AU" sz="1400" i="1" dirty="0"/>
              <a:t>E</a:t>
            </a:r>
            <a:r>
              <a:rPr lang="en-AU" sz="1400" baseline="-25000" dirty="0"/>
              <a:t>1</a:t>
            </a:r>
            <a:endParaRPr lang="en-US" sz="1400" baseline="-25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74273A-3852-4BEB-B4EB-2084C23EAE37}"/>
              </a:ext>
            </a:extLst>
          </p:cNvPr>
          <p:cNvGrpSpPr/>
          <p:nvPr/>
        </p:nvGrpSpPr>
        <p:grpSpPr>
          <a:xfrm>
            <a:off x="1166368" y="944880"/>
            <a:ext cx="1083056" cy="1196848"/>
            <a:chOff x="1166368" y="384048"/>
            <a:chExt cx="1083056" cy="119684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577A50-8288-494F-B440-CDD791B9D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6368" y="808736"/>
              <a:ext cx="0" cy="7599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41442F-D569-4ADA-9CD8-BC10E2F88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0144" y="386080"/>
              <a:ext cx="0" cy="4104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EAA0AD-745F-48F1-AA4D-DDEA64412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424" y="384048"/>
              <a:ext cx="0" cy="11968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254003-3542-4D66-BB2C-FEA41364F57A}"/>
              </a:ext>
            </a:extLst>
          </p:cNvPr>
          <p:cNvCxnSpPr>
            <a:cxnSpLocks/>
          </p:cNvCxnSpPr>
          <p:nvPr/>
        </p:nvCxnSpPr>
        <p:spPr>
          <a:xfrm>
            <a:off x="3643376" y="1373632"/>
            <a:ext cx="0" cy="759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1B1AC2-A062-43CB-BEF2-609C0C97F44A}"/>
              </a:ext>
            </a:extLst>
          </p:cNvPr>
          <p:cNvCxnSpPr>
            <a:cxnSpLocks/>
          </p:cNvCxnSpPr>
          <p:nvPr/>
        </p:nvCxnSpPr>
        <p:spPr>
          <a:xfrm>
            <a:off x="4137152" y="942848"/>
            <a:ext cx="0" cy="410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6E7715-C95E-4DC8-B4D5-5FB669FE436B}"/>
              </a:ext>
            </a:extLst>
          </p:cNvPr>
          <p:cNvCxnSpPr>
            <a:cxnSpLocks/>
          </p:cNvCxnSpPr>
          <p:nvPr/>
        </p:nvCxnSpPr>
        <p:spPr>
          <a:xfrm>
            <a:off x="4718304" y="942848"/>
            <a:ext cx="0" cy="1196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AB2054-852B-479C-A8C4-8153ABEADED1}"/>
              </a:ext>
            </a:extLst>
          </p:cNvPr>
          <p:cNvCxnSpPr>
            <a:cxnSpLocks/>
          </p:cNvCxnSpPr>
          <p:nvPr/>
        </p:nvCxnSpPr>
        <p:spPr>
          <a:xfrm>
            <a:off x="4750816" y="1570736"/>
            <a:ext cx="434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E8CB40-F9EE-45F6-897D-3B5D2AEDD885}"/>
              </a:ext>
            </a:extLst>
          </p:cNvPr>
          <p:cNvSpPr txBox="1"/>
          <p:nvPr/>
        </p:nvSpPr>
        <p:spPr>
          <a:xfrm>
            <a:off x="1141984" y="589280"/>
            <a:ext cx="978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absorption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383EA2-2CF3-444F-B244-A1D8C439D41D}"/>
              </a:ext>
            </a:extLst>
          </p:cNvPr>
          <p:cNvSpPr txBox="1"/>
          <p:nvPr/>
        </p:nvSpPr>
        <p:spPr>
          <a:xfrm>
            <a:off x="3659632" y="56083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emission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048891-3829-47FF-B53E-C83BFE8872A8}"/>
              </a:ext>
            </a:extLst>
          </p:cNvPr>
          <p:cNvSpPr txBox="1"/>
          <p:nvPr/>
        </p:nvSpPr>
        <p:spPr>
          <a:xfrm>
            <a:off x="4328160" y="1519936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E</a:t>
            </a:r>
            <a:r>
              <a:rPr lang="en-AU" sz="1400" baseline="-25000" dirty="0"/>
              <a:t>13</a:t>
            </a:r>
            <a:endParaRPr lang="en-US" sz="1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9B8107-4ED1-4404-B004-8B89E3ABF299}"/>
              </a:ext>
            </a:extLst>
          </p:cNvPr>
          <p:cNvSpPr txBox="1"/>
          <p:nvPr/>
        </p:nvSpPr>
        <p:spPr>
          <a:xfrm>
            <a:off x="3761232" y="96520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E</a:t>
            </a:r>
            <a:r>
              <a:rPr lang="en-AU" sz="1400" baseline="-25000" dirty="0"/>
              <a:t>23</a:t>
            </a:r>
            <a:endParaRPr lang="en-US" sz="1400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EDCE7D-7090-4F9D-B0AE-AC3B21A449EE}"/>
              </a:ext>
            </a:extLst>
          </p:cNvPr>
          <p:cNvSpPr txBox="1"/>
          <p:nvPr/>
        </p:nvSpPr>
        <p:spPr>
          <a:xfrm>
            <a:off x="1897888" y="148336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E</a:t>
            </a:r>
            <a:r>
              <a:rPr lang="en-AU" sz="1400" i="1" baseline="-25000" dirty="0"/>
              <a:t>3</a:t>
            </a:r>
            <a:r>
              <a:rPr lang="en-AU" sz="1400" baseline="-25000" dirty="0"/>
              <a:t>1</a:t>
            </a:r>
            <a:endParaRPr lang="en-US" sz="1400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6C722-9AEC-4FC3-AA94-F19E08396116}"/>
              </a:ext>
            </a:extLst>
          </p:cNvPr>
          <p:cNvSpPr txBox="1"/>
          <p:nvPr/>
        </p:nvSpPr>
        <p:spPr>
          <a:xfrm>
            <a:off x="1310640" y="98552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E</a:t>
            </a:r>
            <a:r>
              <a:rPr lang="en-AU" sz="1400" baseline="-25000" dirty="0"/>
              <a:t>32</a:t>
            </a:r>
            <a:endParaRPr lang="en-US" sz="1400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A0592D-5B78-4BBA-A0E3-4F4B80CE66A1}"/>
              </a:ext>
            </a:extLst>
          </p:cNvPr>
          <p:cNvSpPr txBox="1"/>
          <p:nvPr/>
        </p:nvSpPr>
        <p:spPr>
          <a:xfrm>
            <a:off x="3279648" y="157683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E</a:t>
            </a:r>
            <a:r>
              <a:rPr lang="en-AU" sz="1400" baseline="-25000" dirty="0"/>
              <a:t>12</a:t>
            </a:r>
            <a:endParaRPr lang="en-US" sz="14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5CEAD3-B4BC-4EEE-B4E8-BC4DA9DC492B}"/>
              </a:ext>
            </a:extLst>
          </p:cNvPr>
          <p:cNvSpPr txBox="1"/>
          <p:nvPr/>
        </p:nvSpPr>
        <p:spPr>
          <a:xfrm>
            <a:off x="843280" y="163576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E</a:t>
            </a:r>
            <a:r>
              <a:rPr lang="en-AU" sz="1400" baseline="-25000" dirty="0"/>
              <a:t>21</a:t>
            </a:r>
            <a:endParaRPr lang="en-US" sz="14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4BA83B-03FB-457F-B041-68E9CD613FFB}"/>
              </a:ext>
            </a:extLst>
          </p:cNvPr>
          <p:cNvSpPr txBox="1"/>
          <p:nvPr/>
        </p:nvSpPr>
        <p:spPr>
          <a:xfrm>
            <a:off x="75184" y="218440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E</a:t>
            </a:r>
            <a:r>
              <a:rPr lang="en-AU" sz="1400" i="1" baseline="-25000" dirty="0"/>
              <a:t>3</a:t>
            </a:r>
            <a:r>
              <a:rPr lang="en-AU" sz="1400" baseline="-25000" dirty="0"/>
              <a:t>1 </a:t>
            </a:r>
            <a:r>
              <a:rPr lang="en-AU" sz="1400" dirty="0"/>
              <a:t>= </a:t>
            </a:r>
            <a:r>
              <a:rPr lang="en-AU" sz="1400" i="1" dirty="0"/>
              <a:t>E</a:t>
            </a:r>
            <a:r>
              <a:rPr lang="en-AU" sz="1400" baseline="-25000" dirty="0"/>
              <a:t>21 </a:t>
            </a:r>
            <a:r>
              <a:rPr lang="en-AU" sz="1400" dirty="0"/>
              <a:t>+ </a:t>
            </a:r>
            <a:r>
              <a:rPr lang="en-AU" sz="1400" i="1" dirty="0"/>
              <a:t>E</a:t>
            </a:r>
            <a:r>
              <a:rPr lang="en-AU" sz="1400" baseline="-25000" dirty="0"/>
              <a:t>32</a:t>
            </a:r>
            <a:endParaRPr lang="en-US" sz="14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C21BD9-B6E1-4A52-8D4B-91E9E9AD76A0}"/>
              </a:ext>
            </a:extLst>
          </p:cNvPr>
          <p:cNvSpPr txBox="1"/>
          <p:nvPr/>
        </p:nvSpPr>
        <p:spPr>
          <a:xfrm>
            <a:off x="4088384" y="229616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E</a:t>
            </a:r>
            <a:r>
              <a:rPr lang="en-AU" sz="1400" baseline="-25000" dirty="0"/>
              <a:t>12 </a:t>
            </a:r>
            <a:r>
              <a:rPr lang="en-AU" sz="1400" dirty="0"/>
              <a:t>= </a:t>
            </a:r>
            <a:r>
              <a:rPr lang="en-AU" sz="1400" i="1" dirty="0"/>
              <a:t>E</a:t>
            </a:r>
            <a:r>
              <a:rPr lang="en-AU" sz="1400" baseline="-25000" dirty="0"/>
              <a:t>13 </a:t>
            </a:r>
            <a:r>
              <a:rPr lang="en-AU" sz="1400" dirty="0"/>
              <a:t>- </a:t>
            </a:r>
            <a:r>
              <a:rPr lang="en-AU" sz="1400" i="1" dirty="0"/>
              <a:t>E</a:t>
            </a:r>
            <a:r>
              <a:rPr lang="en-AU" sz="1400" baseline="-25000" dirty="0"/>
              <a:t>23</a:t>
            </a:r>
            <a:endParaRPr lang="en-US" sz="1400" baseline="-25000" dirty="0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E16791A5-0006-472C-A155-D973EB841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721099"/>
              </p:ext>
            </p:extLst>
          </p:nvPr>
        </p:nvGraphicFramePr>
        <p:xfrm>
          <a:off x="1398016" y="219774"/>
          <a:ext cx="265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2654280" imgH="317160" progId="Equation.DSMT4">
                  <p:embed/>
                </p:oleObj>
              </mc:Choice>
              <mc:Fallback>
                <p:oleObj name="Equation" r:id="rId3" imgW="2654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8016" y="219774"/>
                        <a:ext cx="2654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EE0184-7F51-4D94-8762-69F909EE8B1F}"/>
              </a:ext>
            </a:extLst>
          </p:cNvPr>
          <p:cNvCxnSpPr>
            <a:cxnSpLocks/>
          </p:cNvCxnSpPr>
          <p:nvPr/>
        </p:nvCxnSpPr>
        <p:spPr>
          <a:xfrm>
            <a:off x="4187952" y="1056640"/>
            <a:ext cx="434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E3B27D-3DC1-4588-A78C-DCEB66C57E91}"/>
              </a:ext>
            </a:extLst>
          </p:cNvPr>
          <p:cNvCxnSpPr>
            <a:cxnSpLocks/>
          </p:cNvCxnSpPr>
          <p:nvPr/>
        </p:nvCxnSpPr>
        <p:spPr>
          <a:xfrm>
            <a:off x="3688080" y="1739392"/>
            <a:ext cx="434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AE4632-1040-44BE-BE6B-C4359BA9D294}"/>
              </a:ext>
            </a:extLst>
          </p:cNvPr>
          <p:cNvSpPr txBox="1"/>
          <p:nvPr/>
        </p:nvSpPr>
        <p:spPr>
          <a:xfrm>
            <a:off x="4222496" y="104038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f</a:t>
            </a:r>
            <a:r>
              <a:rPr lang="en-AU" sz="1400" baseline="-25000" dirty="0"/>
              <a:t>23</a:t>
            </a:r>
            <a:endParaRPr lang="en-US" sz="14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1617CE-DCF5-403E-BD5F-0451F57866A8}"/>
              </a:ext>
            </a:extLst>
          </p:cNvPr>
          <p:cNvSpPr txBox="1"/>
          <p:nvPr/>
        </p:nvSpPr>
        <p:spPr>
          <a:xfrm>
            <a:off x="3700272" y="1712976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f</a:t>
            </a:r>
            <a:r>
              <a:rPr lang="en-AU" sz="1400" baseline="-25000" dirty="0"/>
              <a:t>12</a:t>
            </a:r>
            <a:endParaRPr lang="en-US" sz="14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9C054D-FA94-4F37-BEBD-6FEE6FCBFC3B}"/>
              </a:ext>
            </a:extLst>
          </p:cNvPr>
          <p:cNvSpPr txBox="1"/>
          <p:nvPr/>
        </p:nvSpPr>
        <p:spPr>
          <a:xfrm>
            <a:off x="4793488" y="156260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f</a:t>
            </a:r>
            <a:r>
              <a:rPr lang="en-AU" sz="1400" baseline="-25000" dirty="0"/>
              <a:t>13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A50727-442C-481E-8E35-522D99FDBB0B}"/>
              </a:ext>
            </a:extLst>
          </p:cNvPr>
          <p:cNvSpPr txBox="1"/>
          <p:nvPr/>
        </p:nvSpPr>
        <p:spPr>
          <a:xfrm>
            <a:off x="4118864" y="258267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f</a:t>
            </a:r>
            <a:r>
              <a:rPr lang="en-AU" sz="1400" baseline="-25000" dirty="0"/>
              <a:t>12 </a:t>
            </a:r>
            <a:r>
              <a:rPr lang="en-AU" sz="1400" dirty="0"/>
              <a:t>= </a:t>
            </a:r>
            <a:r>
              <a:rPr lang="en-AU" sz="1400" i="1" dirty="0"/>
              <a:t>f</a:t>
            </a:r>
            <a:r>
              <a:rPr lang="en-AU" sz="1400" baseline="-25000" dirty="0"/>
              <a:t>13 </a:t>
            </a:r>
            <a:r>
              <a:rPr lang="en-AU" sz="1400" dirty="0"/>
              <a:t>- </a:t>
            </a:r>
            <a:r>
              <a:rPr lang="en-AU" sz="1400" i="1" dirty="0"/>
              <a:t>f</a:t>
            </a:r>
            <a:r>
              <a:rPr lang="en-AU" sz="1400" baseline="-25000" dirty="0"/>
              <a:t>23</a:t>
            </a:r>
            <a:endParaRPr lang="en-US" sz="14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D2F4F3-B94F-48A1-B038-AAB1C3B9113B}"/>
              </a:ext>
            </a:extLst>
          </p:cNvPr>
          <p:cNvSpPr txBox="1"/>
          <p:nvPr/>
        </p:nvSpPr>
        <p:spPr>
          <a:xfrm>
            <a:off x="4153408" y="287324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f</a:t>
            </a:r>
            <a:r>
              <a:rPr lang="en-AU" sz="1400" baseline="-25000" dirty="0"/>
              <a:t>13 </a:t>
            </a:r>
            <a:r>
              <a:rPr lang="en-AU" sz="1400" dirty="0"/>
              <a:t>= </a:t>
            </a:r>
            <a:r>
              <a:rPr lang="en-AU" sz="1400" i="1" dirty="0"/>
              <a:t>f</a:t>
            </a:r>
            <a:r>
              <a:rPr lang="en-AU" sz="1400" baseline="-25000" dirty="0"/>
              <a:t>12 </a:t>
            </a:r>
            <a:r>
              <a:rPr lang="en-AU" sz="1400" dirty="0"/>
              <a:t>+ </a:t>
            </a:r>
            <a:r>
              <a:rPr lang="en-AU" sz="1400" i="1" dirty="0"/>
              <a:t>f</a:t>
            </a:r>
            <a:r>
              <a:rPr lang="en-AU" sz="1400" baseline="-25000" dirty="0"/>
              <a:t>23</a:t>
            </a:r>
            <a:endParaRPr lang="en-US" sz="1400" baseline="-25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21D7B33-C268-49EF-B5FD-C2EBC9CB2FA9}"/>
              </a:ext>
            </a:extLst>
          </p:cNvPr>
          <p:cNvSpPr/>
          <p:nvPr/>
        </p:nvSpPr>
        <p:spPr>
          <a:xfrm rot="10178398">
            <a:off x="3560062" y="2735073"/>
            <a:ext cx="520192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542CB-9E20-4C53-A6FA-E43C6086A8DB}"/>
              </a:ext>
            </a:extLst>
          </p:cNvPr>
          <p:cNvSpPr txBox="1"/>
          <p:nvPr/>
        </p:nvSpPr>
        <p:spPr>
          <a:xfrm>
            <a:off x="776224" y="2573139"/>
            <a:ext cx="2905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The frequency of any spectral line is always equal to the sum or difference of the frequencies of other spectral lines for the same gas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218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photoelectric effect">
            <a:extLst>
              <a:ext uri="{FF2B5EF4-FFF2-40B4-BE49-F238E27FC236}">
                <a16:creationId xmlns:a16="http://schemas.microsoft.com/office/drawing/2014/main" id="{8AADC093-92A6-4063-B4D2-745AF999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4" y="264649"/>
            <a:ext cx="2262542" cy="11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photoelectric effect">
            <a:extLst>
              <a:ext uri="{FF2B5EF4-FFF2-40B4-BE49-F238E27FC236}">
                <a16:creationId xmlns:a16="http://schemas.microsoft.com/office/drawing/2014/main" id="{10AFB9CC-B6EC-4355-A29A-7324BE2C5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03" y="260296"/>
            <a:ext cx="1684177" cy="133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01DB2-FCF0-4404-8D46-A0137B065FB1}"/>
              </a:ext>
            </a:extLst>
          </p:cNvPr>
          <p:cNvSpPr txBox="1"/>
          <p:nvPr/>
        </p:nvSpPr>
        <p:spPr>
          <a:xfrm>
            <a:off x="1246921" y="1100915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metal surface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B1220-AC38-475E-86E2-F4A4B5EE2948}"/>
              </a:ext>
            </a:extLst>
          </p:cNvPr>
          <p:cNvSpPr txBox="1"/>
          <p:nvPr/>
        </p:nvSpPr>
        <p:spPr>
          <a:xfrm>
            <a:off x="1223264" y="1755648"/>
            <a:ext cx="2874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Particle nature of light: photoelectric effect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943CB-DD35-4ED7-9EF6-636D04D33DE6}"/>
              </a:ext>
            </a:extLst>
          </p:cNvPr>
          <p:cNvSpPr txBox="1"/>
          <p:nvPr/>
        </p:nvSpPr>
        <p:spPr>
          <a:xfrm>
            <a:off x="4043680" y="211328"/>
            <a:ext cx="141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red light </a:t>
            </a:r>
            <a:r>
              <a:rPr lang="en-AU" sz="1200" dirty="0"/>
              <a:t>does did result in the emission of electrons from the surface of sodium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772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390F79-A2DB-4DDB-85AB-38A95E7B0712}"/>
              </a:ext>
            </a:extLst>
          </p:cNvPr>
          <p:cNvSpPr/>
          <p:nvPr/>
        </p:nvSpPr>
        <p:spPr>
          <a:xfrm>
            <a:off x="2832608" y="1093216"/>
            <a:ext cx="341376" cy="268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A2E5B-0DED-4D02-ABC5-C4DBF9E393C0}"/>
              </a:ext>
            </a:extLst>
          </p:cNvPr>
          <p:cNvSpPr/>
          <p:nvPr/>
        </p:nvSpPr>
        <p:spPr>
          <a:xfrm>
            <a:off x="2856992" y="1418336"/>
            <a:ext cx="312928" cy="2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A3EED6-02B3-4C53-ABCD-E3476DEF2D2F}"/>
              </a:ext>
            </a:extLst>
          </p:cNvPr>
          <p:cNvSpPr/>
          <p:nvPr/>
        </p:nvSpPr>
        <p:spPr>
          <a:xfrm>
            <a:off x="2430272" y="965200"/>
            <a:ext cx="152400" cy="268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22CF9-648C-4A2C-8C9D-FDE6D6B2A87F}"/>
              </a:ext>
            </a:extLst>
          </p:cNvPr>
          <p:cNvSpPr/>
          <p:nvPr/>
        </p:nvSpPr>
        <p:spPr>
          <a:xfrm>
            <a:off x="420624" y="969264"/>
            <a:ext cx="2157984" cy="2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D0317-78C7-42B7-831D-21FB12BC9A02}"/>
              </a:ext>
            </a:extLst>
          </p:cNvPr>
          <p:cNvSpPr/>
          <p:nvPr/>
        </p:nvSpPr>
        <p:spPr>
          <a:xfrm>
            <a:off x="2243328" y="1280160"/>
            <a:ext cx="341376" cy="268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8BD53E-C7C9-40A1-B91A-43B7618AFB99}"/>
              </a:ext>
            </a:extLst>
          </p:cNvPr>
          <p:cNvSpPr/>
          <p:nvPr/>
        </p:nvSpPr>
        <p:spPr>
          <a:xfrm>
            <a:off x="422656" y="1284224"/>
            <a:ext cx="2157984" cy="2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0B5726-EF35-4245-BB34-842E0BFE5146}"/>
              </a:ext>
            </a:extLst>
          </p:cNvPr>
          <p:cNvSpPr/>
          <p:nvPr/>
        </p:nvSpPr>
        <p:spPr>
          <a:xfrm>
            <a:off x="1747520" y="1603248"/>
            <a:ext cx="835152" cy="268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7AD43-8221-4E67-ACDB-EEE240FD2CB1}"/>
              </a:ext>
            </a:extLst>
          </p:cNvPr>
          <p:cNvSpPr/>
          <p:nvPr/>
        </p:nvSpPr>
        <p:spPr>
          <a:xfrm>
            <a:off x="420624" y="1607312"/>
            <a:ext cx="2157984" cy="2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9D25E-9028-4DDD-8A6B-90A6CED725DA}"/>
              </a:ext>
            </a:extLst>
          </p:cNvPr>
          <p:cNvSpPr/>
          <p:nvPr/>
        </p:nvSpPr>
        <p:spPr>
          <a:xfrm>
            <a:off x="1007872" y="1934464"/>
            <a:ext cx="1576832" cy="268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A4A378-880D-4297-9279-6EEBD1A6B8B7}"/>
              </a:ext>
            </a:extLst>
          </p:cNvPr>
          <p:cNvSpPr/>
          <p:nvPr/>
        </p:nvSpPr>
        <p:spPr>
          <a:xfrm>
            <a:off x="422656" y="1938528"/>
            <a:ext cx="2157984" cy="26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D24DB-D89B-4313-BF90-B70942C6833C}"/>
              </a:ext>
            </a:extLst>
          </p:cNvPr>
          <p:cNvCxnSpPr/>
          <p:nvPr/>
        </p:nvCxnSpPr>
        <p:spPr>
          <a:xfrm>
            <a:off x="414528" y="2377440"/>
            <a:ext cx="308864" cy="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D721BA-CB43-4AFF-970E-E88B312F64DB}"/>
              </a:ext>
            </a:extLst>
          </p:cNvPr>
          <p:cNvCxnSpPr>
            <a:cxnSpLocks/>
          </p:cNvCxnSpPr>
          <p:nvPr/>
        </p:nvCxnSpPr>
        <p:spPr>
          <a:xfrm>
            <a:off x="696976" y="2379472"/>
            <a:ext cx="1501648" cy="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A66B04-12A0-4816-AED7-18932807589E}"/>
              </a:ext>
            </a:extLst>
          </p:cNvPr>
          <p:cNvCxnSpPr>
            <a:cxnSpLocks/>
          </p:cNvCxnSpPr>
          <p:nvPr/>
        </p:nvCxnSpPr>
        <p:spPr>
          <a:xfrm>
            <a:off x="2180336" y="2379472"/>
            <a:ext cx="4084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B632A2-1C42-4DFE-BC58-477E0E400CC5}"/>
              </a:ext>
            </a:extLst>
          </p:cNvPr>
          <p:cNvSpPr txBox="1"/>
          <p:nvPr/>
        </p:nvSpPr>
        <p:spPr>
          <a:xfrm>
            <a:off x="231648" y="2381504"/>
            <a:ext cx="677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infrared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F693D-A02E-4743-9F3E-FEC20973D048}"/>
              </a:ext>
            </a:extLst>
          </p:cNvPr>
          <p:cNvSpPr txBox="1"/>
          <p:nvPr/>
        </p:nvSpPr>
        <p:spPr>
          <a:xfrm>
            <a:off x="1196848" y="239572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visible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E1BDB8-E622-4A4F-B693-ACB853F04C99}"/>
              </a:ext>
            </a:extLst>
          </p:cNvPr>
          <p:cNvSpPr txBox="1"/>
          <p:nvPr/>
        </p:nvSpPr>
        <p:spPr>
          <a:xfrm>
            <a:off x="2147824" y="2387600"/>
            <a:ext cx="531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ultra-</a:t>
            </a:r>
          </a:p>
          <a:p>
            <a:r>
              <a:rPr lang="en-AU" sz="1200" dirty="0"/>
              <a:t>violet</a:t>
            </a:r>
            <a:endParaRPr lang="en-US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838275-1237-4AE6-A627-5B9F95CE6682}"/>
              </a:ext>
            </a:extLst>
          </p:cNvPr>
          <p:cNvCxnSpPr>
            <a:cxnSpLocks/>
          </p:cNvCxnSpPr>
          <p:nvPr/>
        </p:nvCxnSpPr>
        <p:spPr>
          <a:xfrm flipV="1">
            <a:off x="715264" y="910336"/>
            <a:ext cx="0" cy="15158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196B23-F483-40AE-9D13-F686326E009D}"/>
              </a:ext>
            </a:extLst>
          </p:cNvPr>
          <p:cNvCxnSpPr>
            <a:cxnSpLocks/>
          </p:cNvCxnSpPr>
          <p:nvPr/>
        </p:nvCxnSpPr>
        <p:spPr>
          <a:xfrm flipV="1">
            <a:off x="2192528" y="922528"/>
            <a:ext cx="0" cy="15219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DA20D4-956A-485C-B355-3C32EAF57C02}"/>
              </a:ext>
            </a:extLst>
          </p:cNvPr>
          <p:cNvSpPr txBox="1"/>
          <p:nvPr/>
        </p:nvSpPr>
        <p:spPr>
          <a:xfrm>
            <a:off x="3222752" y="1093216"/>
            <a:ext cx="163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photoelectrons ejected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4AFFB4-AB2E-4785-8F54-844001A3AB1F}"/>
              </a:ext>
            </a:extLst>
          </p:cNvPr>
          <p:cNvSpPr txBox="1"/>
          <p:nvPr/>
        </p:nvSpPr>
        <p:spPr>
          <a:xfrm>
            <a:off x="3241040" y="1416304"/>
            <a:ext cx="1833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no photoelectrons ejected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5BE88-9712-4D53-8727-2C25969039A5}"/>
              </a:ext>
            </a:extLst>
          </p:cNvPr>
          <p:cNvSpPr txBox="1"/>
          <p:nvPr/>
        </p:nvSpPr>
        <p:spPr>
          <a:xfrm>
            <a:off x="56896" y="97536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Zn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D505C-06F6-467E-AD29-0143FF89895E}"/>
              </a:ext>
            </a:extLst>
          </p:cNvPr>
          <p:cNvSpPr txBox="1"/>
          <p:nvPr/>
        </p:nvSpPr>
        <p:spPr>
          <a:xfrm>
            <a:off x="50800" y="127812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Mg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5D37C7-C798-4D47-A146-7583488863A9}"/>
              </a:ext>
            </a:extLst>
          </p:cNvPr>
          <p:cNvSpPr txBox="1"/>
          <p:nvPr/>
        </p:nvSpPr>
        <p:spPr>
          <a:xfrm>
            <a:off x="67056" y="1607312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Li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9E8DA7-6991-4BF7-9B3B-4194E820926C}"/>
              </a:ext>
            </a:extLst>
          </p:cNvPr>
          <p:cNvSpPr txBox="1"/>
          <p:nvPr/>
        </p:nvSpPr>
        <p:spPr>
          <a:xfrm>
            <a:off x="58928" y="193649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9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mages electroscope">
            <a:extLst>
              <a:ext uri="{FF2B5EF4-FFF2-40B4-BE49-F238E27FC236}">
                <a16:creationId xmlns:a16="http://schemas.microsoft.com/office/drawing/2014/main" id="{8CAD0169-EA07-44EA-BF57-9DC826578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4" t="17203" r="26695"/>
          <a:stretch/>
        </p:blipFill>
        <p:spPr bwMode="auto">
          <a:xfrm>
            <a:off x="735584" y="860766"/>
            <a:ext cx="1040384" cy="19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9A92A9-F963-47F4-AD69-734E008CB548}"/>
              </a:ext>
            </a:extLst>
          </p:cNvPr>
          <p:cNvCxnSpPr>
            <a:cxnSpLocks/>
          </p:cNvCxnSpPr>
          <p:nvPr/>
        </p:nvCxnSpPr>
        <p:spPr>
          <a:xfrm flipH="1">
            <a:off x="1316736" y="623306"/>
            <a:ext cx="447040" cy="209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6C886-E486-47F8-AC1F-49D451F334C2}"/>
              </a:ext>
            </a:extLst>
          </p:cNvPr>
          <p:cNvSpPr txBox="1"/>
          <p:nvPr/>
        </p:nvSpPr>
        <p:spPr>
          <a:xfrm>
            <a:off x="1649984" y="349504"/>
            <a:ext cx="300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ultra-violet light causes electrons to be ejected from the electroscope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D965-141C-46AE-83F3-587663F204A9}"/>
              </a:ext>
            </a:extLst>
          </p:cNvPr>
          <p:cNvSpPr txBox="1"/>
          <p:nvPr/>
        </p:nvSpPr>
        <p:spPr>
          <a:xfrm>
            <a:off x="1712948" y="1691231"/>
            <a:ext cx="2147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the leaves become negatively charge and hence repel each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369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159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28</cp:revision>
  <dcterms:created xsi:type="dcterms:W3CDTF">2019-01-08T05:28:55Z</dcterms:created>
  <dcterms:modified xsi:type="dcterms:W3CDTF">2019-02-02T19:20:07Z</dcterms:modified>
</cp:coreProperties>
</file>